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8" r:id="rId3"/>
    <p:sldId id="315" r:id="rId4"/>
    <p:sldId id="313" r:id="rId5"/>
    <p:sldId id="314" r:id="rId6"/>
    <p:sldId id="376" r:id="rId7"/>
    <p:sldId id="349" r:id="rId8"/>
    <p:sldId id="261" r:id="rId9"/>
    <p:sldId id="317" r:id="rId10"/>
    <p:sldId id="350" r:id="rId11"/>
    <p:sldId id="320" r:id="rId12"/>
    <p:sldId id="312" r:id="rId13"/>
    <p:sldId id="321" r:id="rId14"/>
    <p:sldId id="322" r:id="rId15"/>
    <p:sldId id="348" r:id="rId16"/>
    <p:sldId id="323" r:id="rId17"/>
    <p:sldId id="351" r:id="rId18"/>
    <p:sldId id="352" r:id="rId19"/>
    <p:sldId id="324" r:id="rId20"/>
    <p:sldId id="325" r:id="rId21"/>
    <p:sldId id="326" r:id="rId22"/>
    <p:sldId id="327" r:id="rId23"/>
    <p:sldId id="328" r:id="rId24"/>
    <p:sldId id="329" r:id="rId25"/>
    <p:sldId id="330" r:id="rId26"/>
    <p:sldId id="332" r:id="rId27"/>
    <p:sldId id="333" r:id="rId28"/>
    <p:sldId id="334" r:id="rId29"/>
    <p:sldId id="335" r:id="rId30"/>
    <p:sldId id="336" r:id="rId31"/>
    <p:sldId id="337" r:id="rId32"/>
    <p:sldId id="338" r:id="rId33"/>
    <p:sldId id="339" r:id="rId34"/>
    <p:sldId id="340" r:id="rId35"/>
    <p:sldId id="341" r:id="rId36"/>
    <p:sldId id="354" r:id="rId37"/>
    <p:sldId id="260" r:id="rId38"/>
    <p:sldId id="355" r:id="rId39"/>
    <p:sldId id="356" r:id="rId40"/>
    <p:sldId id="357" r:id="rId41"/>
    <p:sldId id="374" r:id="rId42"/>
    <p:sldId id="375" r:id="rId43"/>
    <p:sldId id="365" r:id="rId44"/>
    <p:sldId id="371" r:id="rId45"/>
    <p:sldId id="369"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7B151F-9432-4B41-BCE4-8761F6FBFCC1}" type="datetimeFigureOut">
              <a:rPr lang="fr-FR" smtClean="0"/>
              <a:t>20/09/2024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E4B42-9F27-455F-8338-CD07D536CD2C}"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EEE4B42-9F27-455F-8338-CD07D536CD2C}" type="slidenum">
              <a:rPr lang="fr-FR" smtClean="0"/>
              <a:t>1</a:t>
            </a:fld>
            <a:endParaRPr lang="fr-FR"/>
          </a:p>
        </p:txBody>
      </p:sp>
    </p:spTree>
    <p:extLst>
      <p:ext uri="{BB962C8B-B14F-4D97-AF65-F5344CB8AC3E}">
        <p14:creationId xmlns:p14="http://schemas.microsoft.com/office/powerpoint/2010/main" val="138249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999FC92-5BA3-440E-A187-465A54FB112E}" type="datetimeFigureOut">
              <a:rPr lang="fr-FR" smtClean="0"/>
              <a:t>20/09/2024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999FC92-5BA3-440E-A187-465A54FB112E}" type="datetimeFigureOut">
              <a:rPr lang="fr-FR" smtClean="0"/>
              <a:t>20/09/2024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999FC92-5BA3-440E-A187-465A54FB112E}" type="datetimeFigureOut">
              <a:rPr lang="fr-FR" smtClean="0"/>
              <a:t>20/09/2024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999FC92-5BA3-440E-A187-465A54FB112E}" type="datetimeFigureOut">
              <a:rPr lang="fr-FR" smtClean="0"/>
              <a:t>20/09/2024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999FC92-5BA3-440E-A187-465A54FB112E}" type="datetimeFigureOut">
              <a:rPr lang="fr-FR" smtClean="0"/>
              <a:t>20/09/2024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999FC92-5BA3-440E-A187-465A54FB112E}" type="datetimeFigureOut">
              <a:rPr lang="fr-FR" smtClean="0"/>
              <a:t>20/09/2024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999FC92-5BA3-440E-A187-465A54FB112E}" type="datetimeFigureOut">
              <a:rPr lang="fr-FR" smtClean="0"/>
              <a:t>20/09/2024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999FC92-5BA3-440E-A187-465A54FB112E}" type="datetimeFigureOut">
              <a:rPr lang="fr-FR" smtClean="0"/>
              <a:t>20/09/2024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99FC92-5BA3-440E-A187-465A54FB112E}" type="datetimeFigureOut">
              <a:rPr lang="fr-FR" smtClean="0"/>
              <a:t>20/09/2024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999FC92-5BA3-440E-A187-465A54FB112E}" type="datetimeFigureOut">
              <a:rPr lang="fr-FR" smtClean="0"/>
              <a:t>20/09/2024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999FC92-5BA3-440E-A187-465A54FB112E}" type="datetimeFigureOut">
              <a:rPr lang="fr-FR" smtClean="0"/>
              <a:t>20/09/2024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9FC92-5BA3-440E-A187-465A54FB112E}" type="datetimeFigureOut">
              <a:rPr lang="fr-FR" smtClean="0"/>
              <a:t>20/09/2024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4A31D-9CA6-4C67-BB2F-3306E208DD1B}"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1412776"/>
            <a:ext cx="8352928" cy="2304256"/>
          </a:xfrm>
        </p:spPr>
        <p:txBody>
          <a:bodyPr>
            <a:noAutofit/>
          </a:bodyPr>
          <a:lstStyle/>
          <a:p>
            <a:r>
              <a:rPr lang="fr-FR" sz="6000" b="1" dirty="0"/>
              <a:t>Théories Politiques</a:t>
            </a:r>
            <a:br>
              <a:rPr lang="fr-FR" sz="6000" b="1" dirty="0"/>
            </a:br>
            <a:r>
              <a:rPr lang="fr-FR" sz="4800" b="1" dirty="0"/>
              <a:t>Introduction</a:t>
            </a:r>
            <a:endParaRPr lang="fr-FR" sz="6000" b="1" dirty="0"/>
          </a:p>
        </p:txBody>
      </p:sp>
      <p:sp>
        <p:nvSpPr>
          <p:cNvPr id="3" name="Sous-titre 2"/>
          <p:cNvSpPr>
            <a:spLocks noGrp="1"/>
          </p:cNvSpPr>
          <p:nvPr>
            <p:ph type="subTitle" idx="1"/>
          </p:nvPr>
        </p:nvSpPr>
        <p:spPr>
          <a:xfrm>
            <a:off x="1403648" y="4797152"/>
            <a:ext cx="6400800" cy="1345704"/>
          </a:xfrm>
        </p:spPr>
        <p:txBody>
          <a:bodyPr/>
          <a:lstStyle/>
          <a:p>
            <a:r>
              <a:rPr lang="fr-FR" sz="2800" dirty="0"/>
              <a:t>Master 1 Science Politique</a:t>
            </a:r>
          </a:p>
          <a:p>
            <a:r>
              <a:rPr lang="fr-FR" sz="2800" dirty="0"/>
              <a:t>Université Paris 1 Panthéon-Sorbonne</a:t>
            </a:r>
          </a:p>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Autofit/>
          </a:bodyPr>
          <a:lstStyle/>
          <a:p>
            <a:r>
              <a:rPr lang="fr-FR" sz="2700" b="1" dirty="0">
                <a:latin typeface="Times New Roman" panose="02020603050405020304" pitchFamily="18" charset="0"/>
                <a:cs typeface="Times New Roman" panose="02020603050405020304" pitchFamily="18" charset="0"/>
              </a:rPr>
              <a:t>Méthode (2) : les critiques de Skinner (école de Cambridge)</a:t>
            </a:r>
            <a:endParaRPr lang="fr-FR" sz="2700"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0" y="980728"/>
            <a:ext cx="9144000" cy="5877272"/>
          </a:xfrm>
        </p:spPr>
        <p:txBody>
          <a:bodyPr>
            <a:normAutofit fontScale="92500"/>
          </a:bodyPr>
          <a:lstStyle/>
          <a:p>
            <a:pPr algn="just"/>
            <a:r>
              <a:rPr lang="fr-FR" sz="2200" dirty="0">
                <a:latin typeface="Times New Roman" pitchFamily="18" charset="0"/>
                <a:cs typeface="Times New Roman" pitchFamily="18" charset="0"/>
              </a:rPr>
              <a:t>Skinner reproche à l’histoire des idées classiques de reposer sur </a:t>
            </a:r>
            <a:r>
              <a:rPr lang="fr-FR" sz="2200" b="1" dirty="0">
                <a:latin typeface="Times New Roman" pitchFamily="18" charset="0"/>
                <a:cs typeface="Times New Roman" pitchFamily="18" charset="0"/>
              </a:rPr>
              <a:t>trois mythologies </a:t>
            </a:r>
            <a:r>
              <a:rPr lang="fr-FR" sz="2200" dirty="0">
                <a:latin typeface="Times New Roman" pitchFamily="18" charset="0"/>
                <a:cs typeface="Times New Roman" pitchFamily="18" charset="0"/>
              </a:rPr>
              <a:t>: </a:t>
            </a:r>
          </a:p>
          <a:p>
            <a:pPr marL="0" indent="0" algn="just">
              <a:buNone/>
            </a:pPr>
            <a:endParaRPr lang="fr-FR" sz="1300" dirty="0">
              <a:latin typeface="Times New Roman" pitchFamily="18" charset="0"/>
              <a:cs typeface="Times New Roman" pitchFamily="18" charset="0"/>
            </a:endParaRPr>
          </a:p>
          <a:p>
            <a:pPr algn="just">
              <a:buNone/>
            </a:pPr>
            <a:r>
              <a:rPr lang="fr-FR" sz="2200" dirty="0">
                <a:latin typeface="Times New Roman" pitchFamily="18" charset="0"/>
                <a:cs typeface="Times New Roman" pitchFamily="18" charset="0"/>
              </a:rPr>
              <a:t>-</a:t>
            </a:r>
            <a:r>
              <a:rPr lang="fr-FR" sz="2200" b="1" dirty="0">
                <a:latin typeface="Times New Roman" pitchFamily="18" charset="0"/>
                <a:cs typeface="Times New Roman" pitchFamily="18" charset="0"/>
              </a:rPr>
              <a:t>La mythologie des doctrines, </a:t>
            </a:r>
            <a:r>
              <a:rPr lang="fr-FR" sz="2200" dirty="0">
                <a:latin typeface="Times New Roman" pitchFamily="18" charset="0"/>
                <a:cs typeface="Times New Roman" pitchFamily="18" charset="0"/>
              </a:rPr>
              <a:t>qui conduit à des anachronismes (Marsile de Padoue qui aurait anticipé sur la séparation des pouvoirs), des extrapolations (Thomas d'Aquin qui n'aurait pas approuvé telle ou telle politique), des anticipations (Montesquieu anticipant sur le </a:t>
            </a:r>
            <a:r>
              <a:rPr lang="fr-FR" sz="2200" dirty="0" err="1">
                <a:latin typeface="Times New Roman" pitchFamily="18" charset="0"/>
                <a:cs typeface="Times New Roman" pitchFamily="18" charset="0"/>
              </a:rPr>
              <a:t>Welfare</a:t>
            </a:r>
            <a:r>
              <a:rPr lang="fr-FR" sz="2200" dirty="0">
                <a:latin typeface="Times New Roman" pitchFamily="18" charset="0"/>
                <a:cs typeface="Times New Roman" pitchFamily="18" charset="0"/>
              </a:rPr>
              <a:t> State...). C’est encore l’idée que chaque auteur classique répond à des questions considérées comme canonique (Etat, contrat social, liberté, ontologie, justice, etc…) et non aux questions de son temps.</a:t>
            </a:r>
          </a:p>
          <a:p>
            <a:pPr algn="just">
              <a:buNone/>
            </a:pPr>
            <a:endParaRPr lang="fr-FR" sz="1300" dirty="0">
              <a:latin typeface="Times New Roman" pitchFamily="18" charset="0"/>
              <a:cs typeface="Times New Roman" pitchFamily="18" charset="0"/>
            </a:endParaRPr>
          </a:p>
          <a:p>
            <a:pPr algn="just">
              <a:buNone/>
            </a:pPr>
            <a:r>
              <a:rPr lang="fr-FR" sz="2200" b="1" dirty="0">
                <a:latin typeface="Times New Roman" pitchFamily="18" charset="0"/>
                <a:cs typeface="Times New Roman" pitchFamily="18" charset="0"/>
              </a:rPr>
              <a:t>-La mythologie de la cohérence </a:t>
            </a:r>
            <a:r>
              <a:rPr lang="fr-FR" sz="2200" dirty="0">
                <a:latin typeface="Times New Roman" pitchFamily="18" charset="0"/>
                <a:cs typeface="Times New Roman" pitchFamily="18" charset="0"/>
              </a:rPr>
              <a:t>qui revient à passer sous silence des pans entiers d'une  œuvre ou d’une trajectoire (la période « autoritaire » de Locke, le rapprochement du pouvoir de Thomas More après l’utopie ou, inversement, la période républicaine de Machiavel après </a:t>
            </a:r>
            <a:r>
              <a:rPr lang="fr-FR" sz="2200" i="1" dirty="0">
                <a:latin typeface="Times New Roman" pitchFamily="18" charset="0"/>
                <a:cs typeface="Times New Roman" pitchFamily="18" charset="0"/>
              </a:rPr>
              <a:t>Le Prince</a:t>
            </a:r>
            <a:r>
              <a:rPr lang="fr-FR" sz="2200" dirty="0">
                <a:latin typeface="Times New Roman" pitchFamily="18" charset="0"/>
                <a:cs typeface="Times New Roman" pitchFamily="18" charset="0"/>
              </a:rPr>
              <a:t>, etc…).</a:t>
            </a:r>
          </a:p>
          <a:p>
            <a:pPr algn="just">
              <a:buNone/>
            </a:pPr>
            <a:endParaRPr lang="fr-FR" sz="1300" dirty="0">
              <a:latin typeface="Times New Roman" pitchFamily="18" charset="0"/>
              <a:cs typeface="Times New Roman" pitchFamily="18" charset="0"/>
            </a:endParaRPr>
          </a:p>
          <a:p>
            <a:pPr algn="just">
              <a:buNone/>
            </a:pPr>
            <a:r>
              <a:rPr lang="fr-FR" sz="2200" b="1" dirty="0">
                <a:latin typeface="Times New Roman" pitchFamily="18" charset="0"/>
                <a:cs typeface="Times New Roman" pitchFamily="18" charset="0"/>
              </a:rPr>
              <a:t>-La mythologie de la prolepse </a:t>
            </a:r>
            <a:r>
              <a:rPr lang="fr-FR" sz="2200" dirty="0">
                <a:latin typeface="Times New Roman" pitchFamily="18" charset="0"/>
                <a:cs typeface="Times New Roman" pitchFamily="18" charset="0"/>
              </a:rPr>
              <a:t>: Platon, Rousseau, Marx ou Nietzsche totalitaires, ce qui revient à substituer à ce qui est signifié par l'auteur un sens rétrospectif.</a:t>
            </a:r>
          </a:p>
          <a:p>
            <a:pPr algn="just">
              <a:buNone/>
            </a:pPr>
            <a:r>
              <a:rPr lang="fr-FR" sz="1800" i="1" dirty="0">
                <a:latin typeface="Times New Roman" panose="02020603050405020304" pitchFamily="18" charset="0"/>
                <a:ea typeface="Calibri" panose="020F0502020204030204" pitchFamily="34" charset="0"/>
              </a:rPr>
              <a:t>	«</a:t>
            </a:r>
            <a:r>
              <a:rPr lang="fr-FR" sz="1800" i="1" dirty="0">
                <a:effectLst/>
                <a:latin typeface="Times New Roman" panose="02020603050405020304" pitchFamily="18" charset="0"/>
                <a:ea typeface="Calibri" panose="020F0502020204030204" pitchFamily="34" charset="0"/>
              </a:rPr>
              <a:t>Il ne faut donc pas confondre les usages postérieurs d'auteurs non concernés par nos questionnements contemporains, et le sens de leurs énoncés au moment de leur formulation. Le sens d'une </a:t>
            </a:r>
            <a:r>
              <a:rPr lang="fr-FR" sz="1800" i="1" dirty="0" err="1">
                <a:effectLst/>
                <a:latin typeface="Times New Roman" panose="02020603050405020304" pitchFamily="18" charset="0"/>
                <a:ea typeface="Calibri" panose="020F0502020204030204" pitchFamily="34" charset="0"/>
              </a:rPr>
              <a:t>oeuvre</a:t>
            </a:r>
            <a:r>
              <a:rPr lang="fr-FR" sz="1800" i="1" dirty="0">
                <a:effectLst/>
                <a:latin typeface="Times New Roman" panose="02020603050405020304" pitchFamily="18" charset="0"/>
                <a:ea typeface="Calibri" panose="020F0502020204030204" pitchFamily="34" charset="0"/>
              </a:rPr>
              <a:t> ne se confond donc pas avec sa postérité et ses lectures »</a:t>
            </a:r>
            <a:r>
              <a:rPr lang="fr-FR" sz="1800" i="1" dirty="0">
                <a:latin typeface="Times New Roman" panose="02020603050405020304" pitchFamily="18" charset="0"/>
                <a:ea typeface="Calibri" panose="020F0502020204030204" pitchFamily="34" charset="0"/>
              </a:rPr>
              <a:t> </a:t>
            </a:r>
            <a:r>
              <a:rPr lang="fr-FR" sz="1800" i="1" dirty="0">
                <a:effectLst/>
                <a:latin typeface="Times New Roman" panose="02020603050405020304" pitchFamily="18" charset="0"/>
                <a:ea typeface="Calibri" panose="020F0502020204030204" pitchFamily="34" charset="0"/>
              </a:rPr>
              <a:t>( </a:t>
            </a:r>
            <a:r>
              <a:rPr lang="fr-FR" sz="1800" dirty="0">
                <a:effectLst/>
                <a:latin typeface="Times New Roman" panose="02020603050405020304" pitchFamily="18" charset="0"/>
                <a:ea typeface="Calibri" panose="020F0502020204030204" pitchFamily="34" charset="0"/>
              </a:rPr>
              <a:t>Jean-Fabien Spitz</a:t>
            </a:r>
            <a:r>
              <a:rPr lang="fr-FR" sz="1800" i="1" dirty="0">
                <a:effectLst/>
                <a:latin typeface="Times New Roman" panose="02020603050405020304" pitchFamily="18" charset="0"/>
                <a:ea typeface="Calibri" panose="020F0502020204030204" pitchFamily="34" charset="0"/>
              </a:rPr>
              <a:t>).</a:t>
            </a:r>
            <a:endParaRPr lang="fr-FR" sz="2200" i="1" dirty="0">
              <a:latin typeface="Times New Roman" pitchFamily="18" charset="0"/>
              <a:cs typeface="Times New Roman" pitchFamily="18" charset="0"/>
            </a:endParaRPr>
          </a:p>
        </p:txBody>
      </p:sp>
      <p:sp>
        <p:nvSpPr>
          <p:cNvPr id="4" name="Espace réservé du numéro de diapositive 3">
            <a:extLst>
              <a:ext uri="{FF2B5EF4-FFF2-40B4-BE49-F238E27FC236}">
                <a16:creationId xmlns:a16="http://schemas.microsoft.com/office/drawing/2014/main" id="{2DE43156-24A1-96FB-57CC-1C01E3932729}"/>
              </a:ext>
            </a:extLst>
          </p:cNvPr>
          <p:cNvSpPr>
            <a:spLocks noGrp="1"/>
          </p:cNvSpPr>
          <p:nvPr>
            <p:ph type="sldNum" sz="quarter" idx="12"/>
          </p:nvPr>
        </p:nvSpPr>
        <p:spPr/>
        <p:txBody>
          <a:bodyPr/>
          <a:lstStyle/>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Autofit/>
          </a:bodyPr>
          <a:lstStyle/>
          <a:p>
            <a:r>
              <a:rPr lang="fr-FR" sz="2600" b="1" dirty="0">
                <a:latin typeface="Times New Roman" panose="02020603050405020304" pitchFamily="18" charset="0"/>
                <a:cs typeface="Times New Roman" panose="02020603050405020304" pitchFamily="18" charset="0"/>
              </a:rPr>
              <a:t>Méthode (2) : les critiques de Skinner (école de Cambridge)</a:t>
            </a:r>
            <a:endParaRPr lang="fr-FR" sz="2600"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0" y="1052736"/>
            <a:ext cx="9144000" cy="5805264"/>
          </a:xfrm>
        </p:spPr>
        <p:txBody>
          <a:bodyPr>
            <a:normAutofit fontScale="55000" lnSpcReduction="20000"/>
          </a:bodyPr>
          <a:lstStyle/>
          <a:p>
            <a:pPr algn="just">
              <a:buNone/>
            </a:pPr>
            <a:r>
              <a:rPr lang="fr-FR" sz="3800" dirty="0">
                <a:latin typeface="Times New Roman" pitchFamily="18" charset="0"/>
                <a:cs typeface="Times New Roman" pitchFamily="18" charset="0"/>
                <a:sym typeface="Wingdings" pitchFamily="2" charset="2"/>
              </a:rPr>
              <a:t></a:t>
            </a:r>
            <a:r>
              <a:rPr lang="fr-FR" sz="3800" dirty="0">
                <a:latin typeface="Times New Roman" pitchFamily="18" charset="0"/>
                <a:cs typeface="Times New Roman" pitchFamily="18" charset="0"/>
              </a:rPr>
              <a:t>Aux yeux de Skinner, pour découvrir la signification d'un texte, il faut d'abord considérer sa « force illocutionnaire », c'est-à-dire l'intention de son auteur, ce qu’il a voulu faire avec son texte. Si nous appliquons cette précaution à un texte politique, cela revient à se demander, pour reprendre la formule de Jean-Fabien Spitz, « quelle forme d'action entend-il préconiser, ou attaquer, ou répudier ou tourner en ridicule » (F. </a:t>
            </a:r>
            <a:r>
              <a:rPr lang="fr-FR" sz="3800" dirty="0" err="1">
                <a:latin typeface="Times New Roman" pitchFamily="18" charset="0"/>
                <a:cs typeface="Times New Roman" pitchFamily="18" charset="0"/>
              </a:rPr>
              <a:t>Matonti</a:t>
            </a:r>
            <a:r>
              <a:rPr lang="fr-FR" sz="3800" dirty="0">
                <a:latin typeface="Times New Roman" pitchFamily="18" charset="0"/>
                <a:cs typeface="Times New Roman" pitchFamily="18" charset="0"/>
              </a:rPr>
              <a:t>).</a:t>
            </a:r>
          </a:p>
          <a:p>
            <a:pPr algn="just">
              <a:buNone/>
            </a:pPr>
            <a:endParaRPr lang="fr-FR" sz="4400" dirty="0">
              <a:latin typeface="Times New Roman" pitchFamily="18" charset="0"/>
              <a:cs typeface="Times New Roman" pitchFamily="18" charset="0"/>
            </a:endParaRPr>
          </a:p>
          <a:p>
            <a:pPr algn="just">
              <a:buNone/>
            </a:pPr>
            <a:r>
              <a:rPr lang="fr-FR" sz="3800" dirty="0">
                <a:latin typeface="Times New Roman" pitchFamily="18" charset="0"/>
                <a:cs typeface="Times New Roman" pitchFamily="18" charset="0"/>
                <a:sym typeface="Wingdings" pitchFamily="2" charset="2"/>
              </a:rPr>
              <a:t>Skinner interroge </a:t>
            </a:r>
            <a:r>
              <a:rPr lang="fr-FR" sz="3800" dirty="0">
                <a:latin typeface="Times New Roman" pitchFamily="18" charset="0"/>
                <a:cs typeface="Times New Roman" pitchFamily="18" charset="0"/>
              </a:rPr>
              <a:t>l’historicité des réputations intellectuelles en ayant une approche exhaustive de la production d’une époque. Comme l’écrit Jean-Fabien Spitz en revenant sur la mythologie de la </a:t>
            </a:r>
            <a:r>
              <a:rPr lang="fr-FR" sz="3800" i="1" dirty="0" err="1">
                <a:latin typeface="Times New Roman" pitchFamily="18" charset="0"/>
                <a:cs typeface="Times New Roman" pitchFamily="18" charset="0"/>
              </a:rPr>
              <a:t>prolepsis</a:t>
            </a:r>
            <a:r>
              <a:rPr lang="fr-FR" sz="3800" dirty="0">
                <a:latin typeface="Times New Roman" pitchFamily="18" charset="0"/>
                <a:cs typeface="Times New Roman" pitchFamily="18" charset="0"/>
              </a:rPr>
              <a:t>, la méthode de l’historien de Cambridge « consiste à replacer les idées dans le réseau qu’elles forment avec celles dont elles sont solidaires et à se demander comment fonctionne ce réseau ». Et analyser une idée sans faire cet effort, « c’est comme, dans un procès criminel, écouter seulement l’accusation ou la défense sans avoir entendu l’autre partie ». (JF Spitz, « Quentin Skinner », </a:t>
            </a:r>
            <a:r>
              <a:rPr lang="fr-FR" sz="3800" i="1" dirty="0">
                <a:latin typeface="Times New Roman" pitchFamily="18" charset="0"/>
                <a:cs typeface="Times New Roman" pitchFamily="18" charset="0"/>
              </a:rPr>
              <a:t>Revue Française d'Histoire des Idées Politiques</a:t>
            </a:r>
            <a:r>
              <a:rPr lang="fr-FR" sz="3800" dirty="0">
                <a:latin typeface="Times New Roman" pitchFamily="18" charset="0"/>
                <a:cs typeface="Times New Roman" pitchFamily="18" charset="0"/>
              </a:rPr>
              <a:t>, 2014/2 (N° 40), p. 357.</a:t>
            </a:r>
          </a:p>
          <a:p>
            <a:pPr algn="just">
              <a:buNone/>
            </a:pPr>
            <a:endParaRPr lang="fr-FR" sz="4400" dirty="0">
              <a:latin typeface="Times New Roman" pitchFamily="18" charset="0"/>
              <a:cs typeface="Times New Roman" pitchFamily="18" charset="0"/>
            </a:endParaRPr>
          </a:p>
          <a:p>
            <a:pPr algn="just">
              <a:buNone/>
            </a:pPr>
            <a:r>
              <a:rPr lang="fr-FR" sz="3800" dirty="0">
                <a:latin typeface="Times New Roman" pitchFamily="18" charset="0"/>
                <a:cs typeface="Times New Roman" pitchFamily="18" charset="0"/>
                <a:sym typeface="Wingdings" pitchFamily="2" charset="2"/>
              </a:rPr>
              <a:t></a:t>
            </a:r>
            <a:r>
              <a:rPr lang="fr-FR" sz="3800" dirty="0">
                <a:latin typeface="Times New Roman" pitchFamily="18" charset="0"/>
                <a:cs typeface="Times New Roman" pitchFamily="18" charset="0"/>
              </a:rPr>
              <a:t> Skinner (et l’histoire des idées qui s’en inspire) revendique donc une certaine exhaustivité, notamment en restituant les adversaires des auteurs canoniques.</a:t>
            </a:r>
          </a:p>
        </p:txBody>
      </p:sp>
    </p:spTree>
    <p:extLst>
      <p:ext uri="{BB962C8B-B14F-4D97-AF65-F5344CB8AC3E}">
        <p14:creationId xmlns:p14="http://schemas.microsoft.com/office/powerpoint/2010/main" val="1838530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76672"/>
          </a:xfrm>
        </p:spPr>
        <p:txBody>
          <a:bodyPr>
            <a:noAutofit/>
          </a:bodyPr>
          <a:lstStyle/>
          <a:p>
            <a:r>
              <a:rPr lang="fr-FR" sz="2800" b="1" dirty="0"/>
              <a:t>Méthode (2) : les critiques de Skinner (école de Cambridge)</a:t>
            </a:r>
            <a:endParaRPr lang="fr-FR" sz="2800" dirty="0"/>
          </a:p>
        </p:txBody>
      </p:sp>
      <p:sp>
        <p:nvSpPr>
          <p:cNvPr id="3" name="Espace réservé du contenu 2"/>
          <p:cNvSpPr>
            <a:spLocks noGrp="1"/>
          </p:cNvSpPr>
          <p:nvPr>
            <p:ph idx="1"/>
          </p:nvPr>
        </p:nvSpPr>
        <p:spPr>
          <a:xfrm>
            <a:off x="0" y="908720"/>
            <a:ext cx="9144000" cy="5949280"/>
          </a:xfrm>
        </p:spPr>
        <p:txBody>
          <a:bodyPr>
            <a:normAutofit fontScale="40000" lnSpcReduction="20000"/>
          </a:bodyPr>
          <a:lstStyle/>
          <a:p>
            <a:pPr algn="just">
              <a:buNone/>
            </a:pPr>
            <a:r>
              <a:rPr lang="fr-FR" sz="6300" dirty="0">
                <a:latin typeface="Times New Roman" pitchFamily="18" charset="0"/>
                <a:cs typeface="Times New Roman" pitchFamily="18" charset="0"/>
                <a:sym typeface="Wingdings" panose="05000000000000000000" pitchFamily="2" charset="2"/>
              </a:rPr>
              <a:t>Pour Skinner, il faut se mettre dans la peau des auteurs du passé : </a:t>
            </a:r>
          </a:p>
          <a:p>
            <a:pPr algn="just">
              <a:buNone/>
            </a:pPr>
            <a:endParaRPr lang="fr-FR" sz="7400" dirty="0">
              <a:latin typeface="Times New Roman" pitchFamily="18" charset="0"/>
              <a:cs typeface="Times New Roman" pitchFamily="18" charset="0"/>
              <a:sym typeface="Wingdings" panose="05000000000000000000" pitchFamily="2" charset="2"/>
            </a:endParaRPr>
          </a:p>
          <a:p>
            <a:pPr algn="just">
              <a:buNone/>
            </a:pPr>
            <a:r>
              <a:rPr lang="fr-FR" sz="6500" i="1" dirty="0">
                <a:latin typeface="Times New Roman" panose="02020603050405020304" pitchFamily="18" charset="0"/>
                <a:cs typeface="Times New Roman" pitchFamily="18" charset="0"/>
                <a:sym typeface="Wingdings" panose="05000000000000000000" pitchFamily="2" charset="2"/>
              </a:rPr>
              <a:t> 	</a:t>
            </a:r>
            <a:r>
              <a:rPr lang="fr-FR" sz="6500" i="1" dirty="0">
                <a:effectLst/>
                <a:latin typeface="Times New Roman" panose="02020603050405020304" pitchFamily="18" charset="0"/>
                <a:ea typeface="Calibri" panose="020F0502020204030204" pitchFamily="34" charset="0"/>
                <a:cs typeface="Times New Roman" panose="02020603050405020304" pitchFamily="18" charset="0"/>
              </a:rPr>
              <a:t>« Je soutiens que si nous voulons écrire l’histoire des idées dans un style authentiquement historique, il nous faut situer les textes que nous étudions dans les contextes intellectuels et les cadres discursifs qui nous permettent de reconnaître ce que leurs auteurs étaient en train de faire en les écrivant. En termes plus à la mode, je mets l’accent sur la performativité des textes et la nécessité de les traiter de façon intertextuelle. Bien entendu, mon objectif n’est pas d’accomplir la tâche impossible qui consisterait à entrer dans la tête de penseurs morts depuis longtemps, mais simplement d’utiliser les techniques ordinaires de l’enquête historique pour saisir leurs concepts, suivre leurs distinctions, recouvrer leurs croyances et, autant que possible, voir les choses comme eux »</a:t>
            </a:r>
          </a:p>
        </p:txBody>
      </p:sp>
    </p:spTree>
    <p:extLst>
      <p:ext uri="{BB962C8B-B14F-4D97-AF65-F5344CB8AC3E}">
        <p14:creationId xmlns:p14="http://schemas.microsoft.com/office/powerpoint/2010/main" val="176244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Autofit/>
          </a:bodyPr>
          <a:lstStyle/>
          <a:p>
            <a:r>
              <a:rPr lang="fr-FR" sz="2400" b="1" dirty="0"/>
              <a:t>Méthode (3) : Les apports de Bourdieu à la sociologie des intellectuels et des intermédiaires culturels</a:t>
            </a:r>
            <a:endParaRPr lang="fr-FR" sz="2400" dirty="0"/>
          </a:p>
        </p:txBody>
      </p:sp>
      <p:sp>
        <p:nvSpPr>
          <p:cNvPr id="3" name="Espace réservé du contenu 2"/>
          <p:cNvSpPr>
            <a:spLocks noGrp="1"/>
          </p:cNvSpPr>
          <p:nvPr>
            <p:ph idx="1"/>
          </p:nvPr>
        </p:nvSpPr>
        <p:spPr>
          <a:xfrm>
            <a:off x="0" y="908720"/>
            <a:ext cx="9144000" cy="5949280"/>
          </a:xfrm>
        </p:spPr>
        <p:txBody>
          <a:bodyPr>
            <a:noAutofit/>
          </a:bodyPr>
          <a:lstStyle/>
          <a:p>
            <a:pPr algn="just"/>
            <a:r>
              <a:rPr lang="fr-FR" sz="1700" dirty="0">
                <a:latin typeface="Times New Roman" pitchFamily="18" charset="0"/>
                <a:cs typeface="Times New Roman" pitchFamily="18" charset="0"/>
              </a:rPr>
              <a:t>Bourdieu invite à s’intéresser aux propriétés sociales des intellectuels et interroge l’homologie entre propriétés sociales, position (dans le champ) et prises de positions (intellectuelles ou politiques).  Il s’agit d’abord de replacer les intellectuels dans le monde social, à l’encontre de l’illusion de « l’intellectuel sans attache ni racines ». Cette approche rejoint la sociologie de la connaissance qui se donne pour tâche d’étudier les « relations qu’entretient la connaissance avec la société » et d’ « examiner la pensée non pas comme elle apparaît dans les manuels de logique, mais comme elle fonctionne dans la vie publique ». Il importe, pour cela, d’interroger les origines sociales et les ancrages sociaux des idées. (Bourdieu, «Comment libérer les intellectuels libres ? »).</a:t>
            </a:r>
          </a:p>
          <a:p>
            <a:pPr algn="just"/>
            <a:endParaRPr lang="fr-FR" sz="1700" dirty="0">
              <a:latin typeface="Times New Roman" pitchFamily="18" charset="0"/>
              <a:cs typeface="Times New Roman" pitchFamily="18" charset="0"/>
            </a:endParaRPr>
          </a:p>
          <a:p>
            <a:pPr algn="just"/>
            <a:r>
              <a:rPr lang="fr-FR" sz="1700" dirty="0">
                <a:latin typeface="Times New Roman" pitchFamily="18" charset="0"/>
                <a:cs typeface="Times New Roman" pitchFamily="18" charset="0"/>
              </a:rPr>
              <a:t>Skinner revendique aussi cet « impératif sociologique » quand il écrit que « Nous sommes fondés à considérer avec une certaine ironie les philosophes moraux et politiques qui nous présentent des conceptions globales de la justice, de la liberté ou d’autres valeurs que nous chérissons à la manière d’analyses sans passions qui se tiendraient au-dessus de la mêlée. Ce que nous apprend l’histoire, c’est que personne n’est au-dessus de la mêlée, parce qu’il n’y a rien d’autre que la mêlée ».</a:t>
            </a:r>
          </a:p>
          <a:p>
            <a:pPr algn="just"/>
            <a:endParaRPr lang="fr-FR" sz="1700" dirty="0">
              <a:latin typeface="Times New Roman" pitchFamily="18" charset="0"/>
              <a:cs typeface="Times New Roman" pitchFamily="18" charset="0"/>
            </a:endParaRPr>
          </a:p>
          <a:p>
            <a:pPr algn="just"/>
            <a:r>
              <a:rPr lang="fr-FR" sz="1700" dirty="0">
                <a:latin typeface="Times New Roman" pitchFamily="18" charset="0"/>
                <a:cs typeface="Times New Roman" pitchFamily="18" charset="0"/>
              </a:rPr>
              <a:t>PB interroge la responsabilité des intellectuels, étant donné que ces derniers ont le « quasi-monopole » de la « production des représentations du monde social, qui est une dimension fondamentale de la lutte politique ». Les intellectuels produisent des jugements sociaux puissants qui «interviennent comme des instruments de construction même de la réalité ». Et la sociologie des intellectuels devient d’autant plus importante que les intellectuels n’ont pas intérêt à poser ces questions (comme tout porte-parole), et que les autres n’ont pas les moyens de la poser.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Autofit/>
          </a:bodyPr>
          <a:lstStyle/>
          <a:p>
            <a:r>
              <a:rPr lang="fr-FR" sz="3200" b="1" dirty="0"/>
              <a:t>Méthode (4) : l’histoire sociale des idées politiques</a:t>
            </a:r>
            <a:endParaRPr lang="fr-FR" sz="3200" dirty="0"/>
          </a:p>
        </p:txBody>
      </p:sp>
      <p:sp>
        <p:nvSpPr>
          <p:cNvPr id="3" name="Espace réservé du contenu 2"/>
          <p:cNvSpPr>
            <a:spLocks noGrp="1"/>
          </p:cNvSpPr>
          <p:nvPr>
            <p:ph idx="1"/>
          </p:nvPr>
        </p:nvSpPr>
        <p:spPr>
          <a:xfrm>
            <a:off x="0" y="692696"/>
            <a:ext cx="9144000" cy="6165304"/>
          </a:xfrm>
        </p:spPr>
        <p:txBody>
          <a:bodyPr>
            <a:noAutofit/>
          </a:bodyPr>
          <a:lstStyle/>
          <a:p>
            <a:pPr algn="just"/>
            <a:r>
              <a:rPr lang="fr-FR" sz="1600" dirty="0">
                <a:latin typeface="Times New Roman" pitchFamily="18" charset="0"/>
                <a:cs typeface="Times New Roman" pitchFamily="18" charset="0"/>
              </a:rPr>
              <a:t>Le terme s’est imposé depuis les années 2000 en science politique (</a:t>
            </a:r>
            <a:r>
              <a:rPr lang="fr-FR" sz="1600" dirty="0" err="1">
                <a:latin typeface="Times New Roman" pitchFamily="18" charset="0"/>
                <a:cs typeface="Times New Roman" pitchFamily="18" charset="0"/>
              </a:rPr>
              <a:t>Pudal</a:t>
            </a:r>
            <a:r>
              <a:rPr lang="fr-FR" sz="1600" dirty="0">
                <a:latin typeface="Times New Roman" pitchFamily="18" charset="0"/>
                <a:cs typeface="Times New Roman" pitchFamily="18" charset="0"/>
              </a:rPr>
              <a:t>, 2005 ; </a:t>
            </a:r>
            <a:r>
              <a:rPr lang="fr-FR" sz="1600" dirty="0" err="1">
                <a:latin typeface="Times New Roman" pitchFamily="18" charset="0"/>
                <a:cs typeface="Times New Roman" pitchFamily="18" charset="0"/>
              </a:rPr>
              <a:t>Matonti</a:t>
            </a:r>
            <a:r>
              <a:rPr lang="fr-FR" sz="1600" dirty="0">
                <a:latin typeface="Times New Roman" pitchFamily="18" charset="0"/>
                <a:cs typeface="Times New Roman" pitchFamily="18" charset="0"/>
              </a:rPr>
              <a:t>, 2012).</a:t>
            </a:r>
          </a:p>
          <a:p>
            <a:pPr algn="just"/>
            <a:endParaRPr lang="fr-FR" sz="1600" dirty="0">
              <a:latin typeface="Times New Roman" pitchFamily="18" charset="0"/>
              <a:cs typeface="Times New Roman" pitchFamily="18" charset="0"/>
            </a:endParaRPr>
          </a:p>
          <a:p>
            <a:pPr algn="just"/>
            <a:r>
              <a:rPr lang="fr-FR" sz="1600" dirty="0">
                <a:latin typeface="Times New Roman" pitchFamily="18" charset="0"/>
                <a:cs typeface="Times New Roman" pitchFamily="18" charset="0"/>
              </a:rPr>
              <a:t>Dépasser l’opposition entre internaliste et </a:t>
            </a:r>
            <a:r>
              <a:rPr lang="fr-FR" sz="1600" dirty="0" err="1">
                <a:latin typeface="Times New Roman" pitchFamily="18" charset="0"/>
                <a:cs typeface="Times New Roman" pitchFamily="18" charset="0"/>
              </a:rPr>
              <a:t>contextualisme</a:t>
            </a:r>
            <a:r>
              <a:rPr lang="fr-FR" sz="1600" dirty="0">
                <a:latin typeface="Times New Roman" pitchFamily="18" charset="0"/>
                <a:cs typeface="Times New Roman" pitchFamily="18" charset="0"/>
              </a:rPr>
              <a:t> absolu (d’orientation marxiste). Comme l’écrit Bourdieu en mettant en avant son concept de « champ », sa théorie « conduit effectivement à refuser aussi bien la mise en relation directe de la biographie individuelle et de l’œuvre (ou de la « classe sociale » d’origine et de l’œuvre) que l’analyse interne d’une œuvre singulière […]. Parce qu’il faut faire tout cela ensemble</a:t>
            </a:r>
            <a:r>
              <a:rPr lang="fr-FR" sz="1600" i="1" dirty="0">
                <a:latin typeface="Times New Roman" pitchFamily="18" charset="0"/>
                <a:cs typeface="Times New Roman" pitchFamily="18" charset="0"/>
              </a:rPr>
              <a:t> </a:t>
            </a:r>
            <a:r>
              <a:rPr lang="fr-FR" sz="1600" dirty="0">
                <a:latin typeface="Times New Roman" pitchFamily="18" charset="0"/>
                <a:cs typeface="Times New Roman" pitchFamily="18" charset="0"/>
              </a:rPr>
              <a:t>»</a:t>
            </a:r>
            <a:r>
              <a:rPr lang="fr-FR" sz="1600" i="1" dirty="0">
                <a:latin typeface="Times New Roman" pitchFamily="18" charset="0"/>
                <a:cs typeface="Times New Roman" pitchFamily="18" charset="0"/>
              </a:rPr>
              <a:t> (</a:t>
            </a:r>
            <a:r>
              <a:rPr lang="fr-FR" sz="1600" dirty="0">
                <a:latin typeface="Times New Roman" pitchFamily="18" charset="0"/>
                <a:cs typeface="Times New Roman" pitchFamily="18" charset="0"/>
              </a:rPr>
              <a:t>Pierre Bourdieu, </a:t>
            </a:r>
            <a:r>
              <a:rPr lang="fr-FR" sz="1600" i="1" dirty="0">
                <a:latin typeface="Times New Roman" pitchFamily="18" charset="0"/>
                <a:cs typeface="Times New Roman" pitchFamily="18" charset="0"/>
              </a:rPr>
              <a:t>Choses dites, </a:t>
            </a:r>
            <a:r>
              <a:rPr lang="fr-FR" sz="1600" dirty="0">
                <a:latin typeface="Times New Roman" pitchFamily="18" charset="0"/>
                <a:cs typeface="Times New Roman" pitchFamily="18" charset="0"/>
              </a:rPr>
              <a:t>Paris, Minuit, 1987, pp. 174-175). </a:t>
            </a:r>
          </a:p>
          <a:p>
            <a:pPr marL="0" indent="0" algn="just">
              <a:buNone/>
            </a:pPr>
            <a:endParaRPr lang="fr-FR" sz="1600" dirty="0">
              <a:latin typeface="Times New Roman" pitchFamily="18" charset="0"/>
              <a:cs typeface="Times New Roman" pitchFamily="18" charset="0"/>
            </a:endParaRPr>
          </a:p>
          <a:p>
            <a:pPr algn="just" fontAlgn="base"/>
            <a:r>
              <a:rPr lang="fr-FR" sz="1600" dirty="0">
                <a:latin typeface="Times New Roman" pitchFamily="18" charset="0"/>
                <a:cs typeface="Times New Roman" pitchFamily="18" charset="0"/>
              </a:rPr>
              <a:t>Dans un mouvement inverse à celui du Bourdieu (contextualiser une histoire des idées anhistorique), Skinner défend le concept de « contexte ». La tâche de l’historien des idées est dès lors de restituer la discussion dans laquelle s’insère une idée politique, en retournant aux polémiques de l’époque. De même, comme l’écrit Bourdieu en 1987, il faut lire une œuvre « à travers le système des écarts par lequel elle se situe dans l’espace des œuvres contemporaines</a:t>
            </a:r>
            <a:r>
              <a:rPr lang="fr-FR" sz="1600" i="1" dirty="0">
                <a:latin typeface="Times New Roman" pitchFamily="18" charset="0"/>
                <a:cs typeface="Times New Roman" pitchFamily="18" charset="0"/>
              </a:rPr>
              <a:t> </a:t>
            </a:r>
            <a:r>
              <a:rPr lang="fr-FR" sz="1600" dirty="0">
                <a:latin typeface="Times New Roman" pitchFamily="18" charset="0"/>
                <a:cs typeface="Times New Roman" pitchFamily="18" charset="0"/>
              </a:rPr>
              <a:t>». Bref puisque « chaque texte fonctionne comme un acte de communication », il faut restituer la discussion dans laquelle il s’inscrit. </a:t>
            </a:r>
          </a:p>
          <a:p>
            <a:pPr algn="just"/>
            <a:endParaRPr lang="fr-FR" sz="1600" dirty="0">
              <a:latin typeface="Times New Roman" pitchFamily="18" charset="0"/>
              <a:cs typeface="Times New Roman" pitchFamily="18" charset="0"/>
            </a:endParaRPr>
          </a:p>
          <a:p>
            <a:pPr algn="just"/>
            <a:r>
              <a:rPr lang="fr-FR" sz="1600" b="1" dirty="0">
                <a:latin typeface="Times New Roman" pitchFamily="18" charset="0"/>
                <a:cs typeface="Times New Roman" pitchFamily="18" charset="0"/>
              </a:rPr>
              <a:t>Des réflexions sur les « idées » dans leur matérialité et leur diversité.</a:t>
            </a:r>
            <a:r>
              <a:rPr lang="fr-FR" sz="1600" dirty="0">
                <a:latin typeface="Times New Roman" pitchFamily="18" charset="0"/>
                <a:cs typeface="Times New Roman" pitchFamily="18" charset="0"/>
              </a:rPr>
              <a:t> Plus précisément, avoir une définition extensive de ce que sont un « intellectuel » et une « idée », et ne pas seulement s’intéresser au producteur cardinal du texte. Comme l’écrit </a:t>
            </a:r>
            <a:r>
              <a:rPr lang="fr-FR" sz="1600" dirty="0" err="1">
                <a:latin typeface="Times New Roman" pitchFamily="18" charset="0"/>
                <a:cs typeface="Times New Roman" pitchFamily="18" charset="0"/>
              </a:rPr>
              <a:t>Matonti</a:t>
            </a:r>
            <a:r>
              <a:rPr lang="fr-FR" sz="1600" dirty="0">
                <a:latin typeface="Times New Roman" pitchFamily="18" charset="0"/>
                <a:cs typeface="Times New Roman" pitchFamily="18" charset="0"/>
              </a:rPr>
              <a:t> en s’appuyant sur</a:t>
            </a:r>
            <a:r>
              <a:rPr lang="fr-FR" sz="1600" i="1" dirty="0">
                <a:latin typeface="Times New Roman" pitchFamily="18" charset="0"/>
                <a:cs typeface="Times New Roman" pitchFamily="18" charset="0"/>
              </a:rPr>
              <a:t> Les mondes de l’art </a:t>
            </a:r>
            <a:r>
              <a:rPr lang="fr-FR" sz="1600" dirty="0">
                <a:latin typeface="Times New Roman" pitchFamily="18" charset="0"/>
                <a:cs typeface="Times New Roman" pitchFamily="18" charset="0"/>
              </a:rPr>
              <a:t>d’Howard Becker - où HB affirme que « tout travail artistique, de même que toute activité humaine, fait intervenir les activités conjuguées d’un certain nombre, et souvent d’un grand nombre, de personnes » -, « une histoire sociale se donne pour objectif de retrouver tous ceux qui contribuent à la production d’une idée politique ». Autrement dit, il faut étudier non seulement les producteurs d’idées, mais aussi leur circulation et leur réception pour mener à bien une réelle histoire sociale des idées politiques.</a:t>
            </a:r>
            <a:endParaRPr lang="fr-FR"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9896F7-6391-7EF1-EE78-E658AA6B54D1}"/>
              </a:ext>
            </a:extLst>
          </p:cNvPr>
          <p:cNvSpPr>
            <a:spLocks noGrp="1"/>
          </p:cNvSpPr>
          <p:nvPr>
            <p:ph type="title"/>
          </p:nvPr>
        </p:nvSpPr>
        <p:spPr/>
        <p:txBody>
          <a:bodyPr/>
          <a:lstStyle/>
          <a:p>
            <a:endParaRPr lang="fr-FR"/>
          </a:p>
        </p:txBody>
      </p:sp>
      <p:pic>
        <p:nvPicPr>
          <p:cNvPr id="5" name="Espace réservé du contenu 4" descr="Une image contenant poterie, vase, intérieur, mur&#10;&#10;Description générée automatiquement">
            <a:extLst>
              <a:ext uri="{FF2B5EF4-FFF2-40B4-BE49-F238E27FC236}">
                <a16:creationId xmlns:a16="http://schemas.microsoft.com/office/drawing/2014/main" id="{49A1CFCB-C380-6D28-C0AA-8D3F541ED0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0"/>
            <a:ext cx="7272808" cy="6858000"/>
          </a:xfrm>
        </p:spPr>
      </p:pic>
    </p:spTree>
    <p:extLst>
      <p:ext uri="{BB962C8B-B14F-4D97-AF65-F5344CB8AC3E}">
        <p14:creationId xmlns:p14="http://schemas.microsoft.com/office/powerpoint/2010/main" val="296528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Autofit/>
          </a:bodyPr>
          <a:lstStyle/>
          <a:p>
            <a:r>
              <a:rPr lang="fr-FR" sz="2300" b="1" dirty="0">
                <a:latin typeface="Times New Roman" panose="02020603050405020304" pitchFamily="18" charset="0"/>
                <a:cs typeface="Times New Roman" panose="02020603050405020304" pitchFamily="18" charset="0"/>
              </a:rPr>
              <a:t>Méthode (5) : Tenir ensemble la production, la circulation et la réception des idées politiques (La production)</a:t>
            </a:r>
            <a:endParaRPr lang="fr-FR" sz="2300"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0" y="836712"/>
            <a:ext cx="9144000" cy="6021288"/>
          </a:xfrm>
        </p:spPr>
        <p:txBody>
          <a:bodyPr>
            <a:normAutofit fontScale="77500" lnSpcReduction="20000"/>
          </a:bodyPr>
          <a:lstStyle/>
          <a:p>
            <a:pPr algn="just">
              <a:buNone/>
            </a:pPr>
            <a:r>
              <a:rPr lang="fr-FR" sz="2200" dirty="0">
                <a:latin typeface="Times New Roman" pitchFamily="18" charset="0"/>
                <a:cs typeface="Times New Roman" pitchFamily="18" charset="0"/>
              </a:rPr>
              <a:t>-Une </a:t>
            </a:r>
            <a:r>
              <a:rPr lang="fr-FR" sz="2200" b="1" dirty="0">
                <a:latin typeface="Times New Roman" pitchFamily="18" charset="0"/>
                <a:cs typeface="Times New Roman" pitchFamily="18" charset="0"/>
              </a:rPr>
              <a:t>étude matérielle des idées </a:t>
            </a:r>
            <a:r>
              <a:rPr lang="fr-FR" sz="2200" dirty="0">
                <a:latin typeface="Times New Roman" pitchFamily="18" charset="0"/>
                <a:cs typeface="Times New Roman" pitchFamily="18" charset="0"/>
              </a:rPr>
              <a:t>(notamment par le livre) qui interroge le canon de l’histoire des idées (intérêt des catalogues d’éditeurs, des inventaires de bibliothèques, </a:t>
            </a:r>
            <a:r>
              <a:rPr lang="fr-FR" sz="2200" dirty="0" err="1">
                <a:latin typeface="Times New Roman" pitchFamily="18" charset="0"/>
                <a:cs typeface="Times New Roman" pitchFamily="18" charset="0"/>
              </a:rPr>
              <a:t>etc</a:t>
            </a:r>
            <a:r>
              <a:rPr lang="fr-FR" sz="2200" dirty="0">
                <a:latin typeface="Times New Roman" pitchFamily="18" charset="0"/>
                <a:cs typeface="Times New Roman" pitchFamily="18" charset="0"/>
              </a:rPr>
              <a:t>…).</a:t>
            </a:r>
          </a:p>
          <a:p>
            <a:pPr algn="just">
              <a:buNone/>
            </a:pPr>
            <a:r>
              <a:rPr lang="fr-FR" sz="2200" dirty="0">
                <a:latin typeface="Times New Roman" pitchFamily="18" charset="0"/>
                <a:cs typeface="Times New Roman" pitchFamily="18" charset="0"/>
              </a:rPr>
              <a:t>-</a:t>
            </a:r>
            <a:r>
              <a:rPr lang="fr-FR" sz="2200" b="1" dirty="0">
                <a:latin typeface="Times New Roman" pitchFamily="18" charset="0"/>
                <a:cs typeface="Times New Roman" pitchFamily="18" charset="0"/>
              </a:rPr>
              <a:t>Sociologiser l’histoire des idées. </a:t>
            </a:r>
            <a:r>
              <a:rPr lang="fr-FR" sz="2200" dirty="0">
                <a:latin typeface="Times New Roman" pitchFamily="18" charset="0"/>
                <a:cs typeface="Times New Roman" pitchFamily="18" charset="0"/>
              </a:rPr>
              <a:t>Qui sont les « intellectuels », au sens de producteurs d’idées?  Inversement, qui en est exclu? Et comment étudier ces exclus? (archives judiciaires, archives des inspecteurs du livre au XVIIIe, archives des refus éditoriaux, </a:t>
            </a:r>
            <a:r>
              <a:rPr lang="fr-FR" sz="2200" dirty="0" err="1">
                <a:latin typeface="Times New Roman" pitchFamily="18" charset="0"/>
                <a:cs typeface="Times New Roman" pitchFamily="18" charset="0"/>
              </a:rPr>
              <a:t>etc</a:t>
            </a:r>
            <a:r>
              <a:rPr lang="fr-FR" sz="2200" dirty="0">
                <a:latin typeface="Times New Roman" pitchFamily="18" charset="0"/>
                <a:cs typeface="Times New Roman" pitchFamily="18" charset="0"/>
              </a:rPr>
              <a:t>…).</a:t>
            </a:r>
          </a:p>
          <a:p>
            <a:pPr algn="just">
              <a:buNone/>
            </a:pPr>
            <a:r>
              <a:rPr lang="fr-FR" sz="2200" dirty="0">
                <a:latin typeface="Times New Roman" pitchFamily="18" charset="0"/>
                <a:cs typeface="Times New Roman" pitchFamily="18" charset="0"/>
              </a:rPr>
              <a:t>-Une étude des contextes qui pèse sur la production (politique, intellectuel, linguistique, </a:t>
            </a:r>
            <a:r>
              <a:rPr lang="fr-FR" sz="2200" dirty="0" err="1">
                <a:latin typeface="Times New Roman" pitchFamily="18" charset="0"/>
                <a:cs typeface="Times New Roman" pitchFamily="18" charset="0"/>
              </a:rPr>
              <a:t>etc</a:t>
            </a:r>
            <a:r>
              <a:rPr lang="fr-FR" sz="2200" dirty="0">
                <a:latin typeface="Times New Roman" pitchFamily="18" charset="0"/>
                <a:cs typeface="Times New Roman" pitchFamily="18" charset="0"/>
              </a:rPr>
              <a:t>…). Thibault </a:t>
            </a:r>
            <a:r>
              <a:rPr lang="fr-FR" sz="2200" dirty="0" err="1">
                <a:latin typeface="Times New Roman" pitchFamily="18" charset="0"/>
                <a:cs typeface="Times New Roman" pitchFamily="18" charset="0"/>
              </a:rPr>
              <a:t>Rioufreyt</a:t>
            </a:r>
            <a:r>
              <a:rPr lang="fr-FR" sz="2200" dirty="0">
                <a:latin typeface="Times New Roman" pitchFamily="18" charset="0"/>
                <a:cs typeface="Times New Roman" pitchFamily="18" charset="0"/>
              </a:rPr>
              <a:t> en identifie cinq : l’idéel, le sémiotique, le matériel, l’individuel et le social. On peut aussi penser au contexte professionnel (qu’est-ce qu’un auteur, ou un éditeur, ou un imprimeur, ou un traducteur? Et même pensé au contexte environnemental).</a:t>
            </a:r>
          </a:p>
          <a:p>
            <a:pPr algn="just">
              <a:buNone/>
            </a:pPr>
            <a:r>
              <a:rPr lang="fr-FR" sz="2200" dirty="0">
                <a:latin typeface="Times New Roman" pitchFamily="18" charset="0"/>
                <a:cs typeface="Times New Roman" pitchFamily="18" charset="0"/>
              </a:rPr>
              <a:t>-Une étude relationnelle de l’histoire des idées (y compris en prenant en compte les auteurs importants de l’époque mais oubliés). Bref, restituer l’espace des possibles, des controverses.</a:t>
            </a:r>
          </a:p>
          <a:p>
            <a:pPr algn="just">
              <a:buNone/>
            </a:pPr>
            <a:endParaRPr lang="fr-FR" sz="1900" dirty="0">
              <a:latin typeface="Times New Roman" pitchFamily="18" charset="0"/>
              <a:cs typeface="Times New Roman" pitchFamily="18" charset="0"/>
            </a:endParaRPr>
          </a:p>
          <a:p>
            <a:pPr algn="just">
              <a:buNone/>
            </a:pPr>
            <a:r>
              <a:rPr lang="fr-FR" sz="1700" dirty="0" err="1">
                <a:latin typeface="Times New Roman" pitchFamily="18" charset="0"/>
                <a:cs typeface="Times New Roman" pitchFamily="18" charset="0"/>
              </a:rPr>
              <a:t>Darnton</a:t>
            </a:r>
            <a:r>
              <a:rPr lang="fr-FR" sz="1700" dirty="0">
                <a:latin typeface="Times New Roman" pitchFamily="18" charset="0"/>
                <a:cs typeface="Times New Roman" pitchFamily="18" charset="0"/>
              </a:rPr>
              <a:t> : « C'est aux problèmes du XVIIe siècle que les grands penseurs du XVIIe siècle répondent; et ils le font dans la langue du XVIIe siècle » («La France, ton café fout le camp », </a:t>
            </a:r>
            <a:r>
              <a:rPr lang="fr-FR" sz="1700" i="1" dirty="0">
                <a:latin typeface="Times New Roman" pitchFamily="18" charset="0"/>
                <a:cs typeface="Times New Roman" pitchFamily="18" charset="0"/>
              </a:rPr>
              <a:t>Actes de la Recherche en Sciences Sociales, 1</a:t>
            </a:r>
            <a:r>
              <a:rPr lang="fr-FR" sz="1700" dirty="0">
                <a:latin typeface="Times New Roman" pitchFamily="18" charset="0"/>
                <a:cs typeface="Times New Roman" pitchFamily="18" charset="0"/>
              </a:rPr>
              <a:t>00, 1993).</a:t>
            </a:r>
          </a:p>
          <a:p>
            <a:pPr algn="just">
              <a:buNone/>
            </a:pPr>
            <a:r>
              <a:rPr lang="fr-FR" sz="1700" dirty="0">
                <a:latin typeface="Times New Roman" pitchFamily="18" charset="0"/>
                <a:cs typeface="Times New Roman" pitchFamily="18" charset="0"/>
              </a:rPr>
              <a:t>Bourdieu : « Un des topiques les plus éculés du discours de célébration des « classiques » […] consiste paradoxalement à les décrire comme nos contemporains et nos proches les plus proches » (</a:t>
            </a:r>
            <a:r>
              <a:rPr lang="fr-FR" sz="1700" i="1" dirty="0">
                <a:latin typeface="Times New Roman" pitchFamily="18" charset="0"/>
                <a:cs typeface="Times New Roman" pitchFamily="18" charset="0"/>
              </a:rPr>
              <a:t>Méditations pascaliennes</a:t>
            </a:r>
            <a:r>
              <a:rPr lang="fr-FR" sz="1700" dirty="0">
                <a:latin typeface="Times New Roman" pitchFamily="18" charset="0"/>
                <a:cs typeface="Times New Roman" pitchFamily="18" charset="0"/>
              </a:rPr>
              <a:t>)</a:t>
            </a:r>
          </a:p>
          <a:p>
            <a:pPr algn="just">
              <a:buNone/>
            </a:pPr>
            <a:endParaRPr lang="fr-FR" sz="1900" dirty="0">
              <a:latin typeface="Times New Roman" pitchFamily="18" charset="0"/>
              <a:cs typeface="Times New Roman" pitchFamily="18" charset="0"/>
            </a:endParaRPr>
          </a:p>
          <a:p>
            <a:pPr algn="just">
              <a:buNone/>
            </a:pPr>
            <a:r>
              <a:rPr lang="fr-FR" sz="2200" dirty="0">
                <a:latin typeface="Times New Roman" pitchFamily="18" charset="0"/>
                <a:cs typeface="Times New Roman" pitchFamily="18" charset="0"/>
              </a:rPr>
              <a:t>-Étudier la trajectoire des producteurs [avec des outils classiques des sciences sociales].</a:t>
            </a:r>
          </a:p>
          <a:p>
            <a:pPr algn="just">
              <a:buNone/>
            </a:pPr>
            <a:r>
              <a:rPr lang="fr-FR" sz="2200" dirty="0">
                <a:latin typeface="Times New Roman" pitchFamily="18" charset="0"/>
                <a:cs typeface="Times New Roman" pitchFamily="18" charset="0"/>
              </a:rPr>
              <a:t>-Analyses </a:t>
            </a:r>
            <a:r>
              <a:rPr lang="fr-FR" sz="2200" dirty="0" err="1">
                <a:latin typeface="Times New Roman" pitchFamily="18" charset="0"/>
                <a:cs typeface="Times New Roman" pitchFamily="18" charset="0"/>
              </a:rPr>
              <a:t>prosopographiques</a:t>
            </a:r>
            <a:r>
              <a:rPr lang="fr-FR" sz="2200" dirty="0">
                <a:latin typeface="Times New Roman" pitchFamily="18" charset="0"/>
                <a:cs typeface="Times New Roman" pitchFamily="18" charset="0"/>
              </a:rPr>
              <a:t> et statistiques de la production (à un moment précis ; sur du temps long comme pour la naissance de l’</a:t>
            </a:r>
            <a:r>
              <a:rPr lang="fr-FR" sz="2200" dirty="0" err="1">
                <a:latin typeface="Times New Roman" pitchFamily="18" charset="0"/>
                <a:cs typeface="Times New Roman" pitchFamily="18" charset="0"/>
              </a:rPr>
              <a:t>Etat</a:t>
            </a:r>
            <a:r>
              <a:rPr lang="fr-FR" sz="2200" dirty="0">
                <a:latin typeface="Times New Roman" pitchFamily="18" charset="0"/>
                <a:cs typeface="Times New Roman" pitchFamily="18" charset="0"/>
              </a:rPr>
              <a:t> anglais, </a:t>
            </a:r>
            <a:r>
              <a:rPr lang="fr-FR" sz="2200" dirty="0" err="1">
                <a:latin typeface="Times New Roman" pitchFamily="18" charset="0"/>
                <a:cs typeface="Times New Roman" pitchFamily="18" charset="0"/>
              </a:rPr>
              <a:t>etc</a:t>
            </a:r>
            <a:r>
              <a:rPr lang="fr-FR" sz="2200" dirty="0">
                <a:latin typeface="Times New Roman" pitchFamily="18" charset="0"/>
                <a:cs typeface="Times New Roman" pitchFamily="18" charset="0"/>
              </a:rPr>
              <a:t>…). Approche macro à compléter avec une approche micro des textes.</a:t>
            </a:r>
          </a:p>
          <a:p>
            <a:pPr algn="just">
              <a:buNone/>
            </a:pPr>
            <a:r>
              <a:rPr lang="fr-FR" sz="2200" dirty="0">
                <a:latin typeface="Times New Roman" pitchFamily="18" charset="0"/>
                <a:cs typeface="Times New Roman" pitchFamily="18" charset="0"/>
              </a:rPr>
              <a:t>-Interroger le terme même d’ « idées ». Qu’est-ce qu’une idée? Il y a plein de manière de le comprendre : textes, théâtre, cinéma, musique dont rap (bref, tout un tas de biens symboliques) ; mais aussi textes philosophiques, contes, bibliothèque bleue, programmes scolaires, textes et rapports officiels de ministères, mais aussi discipline (économie, philosophie, </a:t>
            </a:r>
            <a:r>
              <a:rPr lang="fr-FR" sz="2200" dirty="0" err="1">
                <a:latin typeface="Times New Roman" pitchFamily="18" charset="0"/>
                <a:cs typeface="Times New Roman" pitchFamily="18" charset="0"/>
              </a:rPr>
              <a:t>etc</a:t>
            </a:r>
            <a:r>
              <a:rPr lang="fr-FR" sz="2200" dirty="0">
                <a:latin typeface="Times New Roman" pitchFamily="18" charset="0"/>
                <a:cs typeface="Times New Roman" pitchFamily="18" charset="0"/>
              </a:rPr>
              <a:t>…), institutions (« les institutions pensent ») ou encore méthodes et forme des idées (histoire des statistiques qui est en même temps une histoire de la bureaucratisation étatique, </a:t>
            </a:r>
            <a:r>
              <a:rPr lang="fr-FR" sz="2200" dirty="0" err="1">
                <a:latin typeface="Times New Roman" pitchFamily="18" charset="0"/>
                <a:cs typeface="Times New Roman" pitchFamily="18" charset="0"/>
              </a:rPr>
              <a:t>etc</a:t>
            </a:r>
            <a:r>
              <a:rPr lang="fr-FR" sz="2200" dirty="0">
                <a:latin typeface="Times New Roman" pitchFamily="18" charset="0"/>
                <a:cs typeface="Times New Roman" pitchFamily="18"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52736"/>
          </a:xfrm>
        </p:spPr>
        <p:txBody>
          <a:bodyPr>
            <a:noAutofit/>
          </a:bodyPr>
          <a:lstStyle/>
          <a:p>
            <a:r>
              <a:rPr lang="fr-FR" sz="2800" b="1" dirty="0">
                <a:latin typeface="Times New Roman" panose="02020603050405020304" pitchFamily="18" charset="0"/>
                <a:cs typeface="Times New Roman" panose="02020603050405020304" pitchFamily="18" charset="0"/>
              </a:rPr>
              <a:t>Méthode (6) : Tenir ensemble la production, la circulation et la réception des idées politiques (la circulation)</a:t>
            </a:r>
            <a:endParaRPr lang="fr-FR" sz="2800"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0" y="1484784"/>
            <a:ext cx="9144000" cy="5373216"/>
          </a:xfrm>
        </p:spPr>
        <p:txBody>
          <a:bodyPr>
            <a:normAutofit fontScale="70000" lnSpcReduction="20000"/>
          </a:bodyPr>
          <a:lstStyle/>
          <a:p>
            <a:pPr algn="just">
              <a:buNone/>
            </a:pPr>
            <a:r>
              <a:rPr lang="fr-FR" dirty="0">
                <a:latin typeface="Times New Roman" panose="02020603050405020304" pitchFamily="18" charset="0"/>
                <a:cs typeface="Times New Roman" panose="02020603050405020304" pitchFamily="18" charset="0"/>
              </a:rPr>
              <a:t>-Circulations nationales et transnationales (une entrée privilégiée : la traduction), sachant que, comme l’écrit Bourdieu, un texte voyage sans son contexte de production (bien souvent) </a:t>
            </a:r>
            <a:r>
              <a:rPr lang="fr-FR" dirty="0">
                <a:latin typeface="Times New Roman" panose="02020603050405020304" pitchFamily="18" charset="0"/>
                <a:cs typeface="Times New Roman" panose="02020603050405020304" pitchFamily="18" charset="0"/>
                <a:sym typeface="Wingdings" pitchFamily="2" charset="2"/>
              </a:rPr>
              <a:t> Pluralisation des usages possibles.</a:t>
            </a:r>
          </a:p>
          <a:p>
            <a:pPr algn="just">
              <a:lnSpc>
                <a:spcPct val="120000"/>
              </a:lnSpc>
              <a:spcBef>
                <a:spcPts val="0"/>
              </a:spcBef>
              <a:buNone/>
            </a:pPr>
            <a:endParaRPr lang="fr-FR" sz="2900" dirty="0">
              <a:latin typeface="Times New Roman" panose="02020603050405020304" pitchFamily="18" charset="0"/>
              <a:cs typeface="Times New Roman" panose="02020603050405020304" pitchFamily="18" charset="0"/>
              <a:sym typeface="Wingdings" pitchFamily="2" charset="2"/>
            </a:endParaRPr>
          </a:p>
          <a:p>
            <a:pPr algn="just">
              <a:buNone/>
            </a:pPr>
            <a:r>
              <a:rPr lang="fr-FR" dirty="0">
                <a:latin typeface="Times New Roman" panose="02020603050405020304" pitchFamily="18" charset="0"/>
                <a:cs typeface="Times New Roman" panose="02020603050405020304" pitchFamily="18" charset="0"/>
                <a:sym typeface="Wingdings" pitchFamily="2" charset="2"/>
              </a:rPr>
              <a:t>-Etude des best-sellers et de l’influence réelle (distincte de l’influence construite a posteriori) à travers, par ex, les chiffres de tirage ou de vente.</a:t>
            </a:r>
          </a:p>
          <a:p>
            <a:pPr algn="just">
              <a:lnSpc>
                <a:spcPct val="120000"/>
              </a:lnSpc>
              <a:spcBef>
                <a:spcPts val="0"/>
              </a:spcBef>
              <a:buNone/>
            </a:pPr>
            <a:endParaRPr lang="fr-FR" sz="2900" dirty="0">
              <a:latin typeface="Times New Roman" panose="02020603050405020304" pitchFamily="18" charset="0"/>
              <a:cs typeface="Times New Roman" panose="02020603050405020304" pitchFamily="18" charset="0"/>
              <a:sym typeface="Wingdings" pitchFamily="2" charset="2"/>
            </a:endParaRPr>
          </a:p>
          <a:p>
            <a:pPr algn="just">
              <a:buNone/>
            </a:pPr>
            <a:r>
              <a:rPr lang="fr-FR" dirty="0">
                <a:latin typeface="Times New Roman" panose="02020603050405020304" pitchFamily="18" charset="0"/>
                <a:cs typeface="Times New Roman" panose="02020603050405020304" pitchFamily="18" charset="0"/>
                <a:sym typeface="Wingdings" pitchFamily="2" charset="2"/>
              </a:rPr>
              <a:t>-Sociologie des intermédiaires culturels (éditeurs, journalistes, </a:t>
            </a:r>
            <a:r>
              <a:rPr lang="fr-FR" dirty="0" err="1">
                <a:latin typeface="Times New Roman" panose="02020603050405020304" pitchFamily="18" charset="0"/>
                <a:cs typeface="Times New Roman" panose="02020603050405020304" pitchFamily="18" charset="0"/>
                <a:sym typeface="Wingdings" pitchFamily="2" charset="2"/>
              </a:rPr>
              <a:t>etc</a:t>
            </a:r>
            <a:r>
              <a:rPr lang="fr-FR" dirty="0">
                <a:latin typeface="Times New Roman" panose="02020603050405020304" pitchFamily="18" charset="0"/>
                <a:cs typeface="Times New Roman" panose="02020603050405020304" pitchFamily="18" charset="0"/>
                <a:sym typeface="Wingdings" pitchFamily="2" charset="2"/>
              </a:rPr>
              <a:t>…) qui ont un réel poids dans la construction sociale de la valeur d’une idée. Un exemple : les colporteurs ou les commis voyageurs au XVIIIe siècle ; les imprimeurs.</a:t>
            </a:r>
          </a:p>
          <a:p>
            <a:pPr algn="just">
              <a:buNone/>
            </a:pPr>
            <a:r>
              <a:rPr lang="fr-FR" dirty="0">
                <a:latin typeface="Times New Roman" panose="02020603050405020304" pitchFamily="18" charset="0"/>
                <a:cs typeface="Times New Roman" panose="02020603050405020304" pitchFamily="18" charset="0"/>
                <a:sym typeface="Wingdings" pitchFamily="2" charset="2"/>
              </a:rPr>
              <a:t>Autre exemple : les éditeurs refusent presque tous les textes qu’on leur envoie.</a:t>
            </a:r>
          </a:p>
          <a:p>
            <a:pPr algn="just">
              <a:lnSpc>
                <a:spcPct val="120000"/>
              </a:lnSpc>
              <a:spcBef>
                <a:spcPts val="0"/>
              </a:spcBef>
              <a:buNone/>
            </a:pPr>
            <a:endParaRPr lang="fr-FR" sz="2900" dirty="0">
              <a:latin typeface="Times New Roman" panose="02020603050405020304" pitchFamily="18" charset="0"/>
              <a:cs typeface="Times New Roman" panose="02020603050405020304" pitchFamily="18" charset="0"/>
              <a:sym typeface="Wingdings" pitchFamily="2" charset="2"/>
            </a:endParaRPr>
          </a:p>
          <a:p>
            <a:pPr algn="just">
              <a:buNone/>
            </a:pPr>
            <a:r>
              <a:rPr lang="fr-FR" dirty="0">
                <a:latin typeface="Times New Roman" panose="02020603050405020304" pitchFamily="18" charset="0"/>
                <a:cs typeface="Times New Roman" panose="02020603050405020304" pitchFamily="18" charset="0"/>
                <a:sym typeface="Wingdings" pitchFamily="2" charset="2"/>
              </a:rPr>
              <a:t>-Sociologie du militantisme (idées dans le champ partisan ; carrière d’une idée en politique ; construction des programmes politiques ; </a:t>
            </a:r>
            <a:r>
              <a:rPr lang="fr-FR" dirty="0" err="1">
                <a:latin typeface="Times New Roman" panose="02020603050405020304" pitchFamily="18" charset="0"/>
                <a:cs typeface="Times New Roman" panose="02020603050405020304" pitchFamily="18" charset="0"/>
                <a:sym typeface="Wingdings" pitchFamily="2" charset="2"/>
              </a:rPr>
              <a:t>think</a:t>
            </a:r>
            <a:r>
              <a:rPr lang="fr-FR" dirty="0">
                <a:latin typeface="Times New Roman" panose="02020603050405020304" pitchFamily="18" charset="0"/>
                <a:cs typeface="Times New Roman" panose="02020603050405020304" pitchFamily="18" charset="0"/>
                <a:sym typeface="Wingdings" pitchFamily="2" charset="2"/>
              </a:rPr>
              <a:t> tank ; </a:t>
            </a:r>
            <a:r>
              <a:rPr lang="fr-FR" dirty="0" err="1">
                <a:latin typeface="Times New Roman" panose="02020603050405020304" pitchFamily="18" charset="0"/>
                <a:cs typeface="Times New Roman" panose="02020603050405020304" pitchFamily="18" charset="0"/>
                <a:sym typeface="Wingdings" pitchFamily="2" charset="2"/>
              </a:rPr>
              <a:t>etc</a:t>
            </a:r>
            <a:r>
              <a:rPr lang="fr-FR" dirty="0">
                <a:latin typeface="Times New Roman" panose="02020603050405020304" pitchFamily="18" charset="0"/>
                <a:cs typeface="Times New Roman" panose="02020603050405020304" pitchFamily="18" charset="0"/>
                <a:sym typeface="Wingdings" pitchFamily="2" charset="2"/>
              </a:rPr>
              <a:t>…).</a:t>
            </a:r>
          </a:p>
          <a:p>
            <a:pPr algn="just">
              <a:lnSpc>
                <a:spcPct val="120000"/>
              </a:lnSpc>
              <a:spcBef>
                <a:spcPts val="0"/>
              </a:spcBef>
              <a:buNone/>
            </a:pPr>
            <a:endParaRPr lang="fr-FR" sz="2900" dirty="0">
              <a:latin typeface="Times New Roman" panose="02020603050405020304" pitchFamily="18" charset="0"/>
              <a:cs typeface="Times New Roman" panose="02020603050405020304" pitchFamily="18" charset="0"/>
              <a:sym typeface="Wingdings" pitchFamily="2" charset="2"/>
            </a:endParaRPr>
          </a:p>
          <a:p>
            <a:pPr algn="just">
              <a:buNone/>
            </a:pPr>
            <a:r>
              <a:rPr lang="fr-FR" dirty="0">
                <a:latin typeface="Times New Roman" panose="02020603050405020304" pitchFamily="18" charset="0"/>
                <a:cs typeface="Times New Roman" panose="02020603050405020304" pitchFamily="18" charset="0"/>
                <a:sym typeface="Wingdings" pitchFamily="2" charset="2"/>
              </a:rPr>
              <a:t>-Rôle des institutions culturelles ou intellectuelles (Universités et lycées ; salons et Cour au XVIIIe siècle ; Internet et réseaux sociaux ; </a:t>
            </a:r>
            <a:r>
              <a:rPr lang="fr-FR" dirty="0" err="1">
                <a:latin typeface="Times New Roman" panose="02020603050405020304" pitchFamily="18" charset="0"/>
                <a:cs typeface="Times New Roman" panose="02020603050405020304" pitchFamily="18" charset="0"/>
                <a:sym typeface="Wingdings" pitchFamily="2" charset="2"/>
              </a:rPr>
              <a:t>etc</a:t>
            </a:r>
            <a:r>
              <a:rPr lang="fr-FR" dirty="0">
                <a:latin typeface="Times New Roman" panose="02020603050405020304" pitchFamily="18" charset="0"/>
                <a:cs typeface="Times New Roman" panose="02020603050405020304" pitchFamily="18" charset="0"/>
                <a:sym typeface="Wingdings" pitchFamily="2" charset="2"/>
              </a:rPr>
              <a:t>…).</a:t>
            </a:r>
          </a:p>
          <a:p>
            <a:pPr>
              <a:buNone/>
            </a:pPr>
            <a:endParaRPr lang="fr-FR" dirty="0"/>
          </a:p>
          <a:p>
            <a:pPr>
              <a:buNone/>
            </a:pPr>
            <a:endParaRPr lang="fr-FR" dirty="0"/>
          </a:p>
          <a:p>
            <a:pPr>
              <a:buNone/>
            </a:pPr>
            <a:endParaRPr lang="fr-FR" dirty="0"/>
          </a:p>
          <a:p>
            <a:pPr>
              <a:buNone/>
            </a:pPr>
            <a:endParaRPr lang="fr-FR" dirty="0"/>
          </a:p>
        </p:txBody>
      </p:sp>
      <p:sp>
        <p:nvSpPr>
          <p:cNvPr id="4" name="Espace réservé du numéro de diapositive 3">
            <a:extLst>
              <a:ext uri="{FF2B5EF4-FFF2-40B4-BE49-F238E27FC236}">
                <a16:creationId xmlns:a16="http://schemas.microsoft.com/office/drawing/2014/main" id="{8D3C30EA-39A2-604D-3F40-BD95AB0F8D7A}"/>
              </a:ext>
            </a:extLst>
          </p:cNvPr>
          <p:cNvSpPr>
            <a:spLocks noGrp="1"/>
          </p:cNvSpPr>
          <p:nvPr>
            <p:ph type="sldNum" sz="quarter" idx="12"/>
          </p:nvPr>
        </p:nvSpPr>
        <p:spPr/>
        <p:txBody>
          <a:bodyPr/>
          <a:lstStyle/>
          <a:p>
            <a:fld id="{6204A31D-9CA6-4C67-BB2F-3306E208DD1B}" type="slidenum">
              <a:rPr lang="fr-FR" smtClean="0"/>
              <a:t>17</a:t>
            </a:fld>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Autofit/>
          </a:bodyPr>
          <a:lstStyle/>
          <a:p>
            <a:r>
              <a:rPr lang="fr-FR" sz="2000" b="1" dirty="0">
                <a:latin typeface="Times New Roman" panose="02020603050405020304" pitchFamily="18" charset="0"/>
                <a:cs typeface="Times New Roman" panose="02020603050405020304" pitchFamily="18" charset="0"/>
              </a:rPr>
              <a:t>Méthode (7) : Tenir ensemble la production, la circulation et la réception des idées politiques (la réception)</a:t>
            </a:r>
            <a:endParaRPr lang="fr-FR" sz="2000"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0" y="1052736"/>
            <a:ext cx="9144000" cy="5785348"/>
          </a:xfrm>
        </p:spPr>
        <p:txBody>
          <a:bodyPr>
            <a:normAutofit fontScale="55000" lnSpcReduction="20000"/>
          </a:bodyPr>
          <a:lstStyle/>
          <a:p>
            <a:pPr algn="just">
              <a:buNone/>
            </a:pPr>
            <a:r>
              <a:rPr lang="fr-FR" sz="3500" dirty="0">
                <a:latin typeface="Times New Roman" pitchFamily="18" charset="0"/>
                <a:cs typeface="Times New Roman" pitchFamily="18" charset="0"/>
              </a:rPr>
              <a:t>-Roger Chartier et les usages transnationaux d’un même texte.</a:t>
            </a:r>
          </a:p>
          <a:p>
            <a:pPr algn="just">
              <a:buNone/>
            </a:pPr>
            <a:endParaRPr lang="fr-FR" sz="2500" dirty="0">
              <a:latin typeface="Times New Roman" pitchFamily="18" charset="0"/>
              <a:cs typeface="Times New Roman" pitchFamily="18" charset="0"/>
            </a:endParaRPr>
          </a:p>
          <a:p>
            <a:pPr algn="just">
              <a:buNone/>
            </a:pPr>
            <a:r>
              <a:rPr lang="fr-FR" sz="3500" dirty="0">
                <a:latin typeface="Times New Roman" pitchFamily="18" charset="0"/>
                <a:cs typeface="Times New Roman" pitchFamily="18" charset="0"/>
              </a:rPr>
              <a:t>-Mathieu </a:t>
            </a:r>
            <a:r>
              <a:rPr lang="fr-FR" sz="3500" dirty="0" err="1">
                <a:latin typeface="Times New Roman" pitchFamily="18" charset="0"/>
                <a:cs typeface="Times New Roman" pitchFamily="18" charset="0"/>
              </a:rPr>
              <a:t>Hauchecorne</a:t>
            </a:r>
            <a:r>
              <a:rPr lang="fr-FR" sz="3500" dirty="0">
                <a:latin typeface="Times New Roman" pitchFamily="18" charset="0"/>
                <a:cs typeface="Times New Roman" pitchFamily="18" charset="0"/>
              </a:rPr>
              <a:t> et les usages variés de Rawls (et, plus globalement, de toutes les théories de la justice) en France à partir de la fin des années 1970.</a:t>
            </a:r>
          </a:p>
          <a:p>
            <a:pPr algn="just">
              <a:buNone/>
            </a:pPr>
            <a:endParaRPr lang="fr-FR" sz="2500" dirty="0">
              <a:latin typeface="Times New Roman" pitchFamily="18" charset="0"/>
              <a:cs typeface="Times New Roman" pitchFamily="18" charset="0"/>
            </a:endParaRPr>
          </a:p>
          <a:p>
            <a:pPr algn="just">
              <a:buNone/>
            </a:pPr>
            <a:r>
              <a:rPr lang="fr-FR" sz="3500" dirty="0">
                <a:latin typeface="Times New Roman" pitchFamily="18" charset="0"/>
                <a:cs typeface="Times New Roman" pitchFamily="18" charset="0"/>
              </a:rPr>
              <a:t>-Réflexion sur l’histoire de la lecture, de l’alphabétisation (dont on peut avoir une idée par les archives notariales / signatures).  Il y a des lectures très différentes qui sont faites des mêmes textes, selon qu’elles sont fait dans des salons (et lesquels, plus ou moins critiques) ou bien des lectures orales dans des villages, fait par des colporteurs eux-mêmes animés par des motifs commerciaux,  pour faire le spectacle, etc…</a:t>
            </a:r>
          </a:p>
          <a:p>
            <a:pPr algn="just">
              <a:buNone/>
            </a:pPr>
            <a:endParaRPr lang="fr-FR" sz="2500" dirty="0">
              <a:latin typeface="Times New Roman" pitchFamily="18" charset="0"/>
              <a:cs typeface="Times New Roman" pitchFamily="18" charset="0"/>
            </a:endParaRPr>
          </a:p>
          <a:p>
            <a:pPr algn="just">
              <a:buNone/>
            </a:pPr>
            <a:r>
              <a:rPr lang="fr-FR" sz="3500" dirty="0">
                <a:latin typeface="Times New Roman" pitchFamily="18" charset="0"/>
                <a:cs typeface="Times New Roman" pitchFamily="18" charset="0"/>
              </a:rPr>
              <a:t>-De même, il s’agit aussi de faire une sociologie des récepteurs / des lecteurs. Voir comment un texte a pu faire scandale et pourquoi, ça dit beaucoup de choses sur la vie intellectuelle.</a:t>
            </a:r>
          </a:p>
          <a:p>
            <a:pPr algn="just">
              <a:buNone/>
            </a:pPr>
            <a:endParaRPr lang="fr-FR" sz="2500" dirty="0">
              <a:latin typeface="Times New Roman" pitchFamily="18" charset="0"/>
              <a:cs typeface="Times New Roman" pitchFamily="18" charset="0"/>
            </a:endParaRPr>
          </a:p>
          <a:p>
            <a:pPr algn="just">
              <a:buNone/>
            </a:pPr>
            <a:r>
              <a:rPr lang="fr-FR" sz="3500" dirty="0">
                <a:latin typeface="Times New Roman" pitchFamily="18" charset="0"/>
                <a:cs typeface="Times New Roman" pitchFamily="18" charset="0"/>
              </a:rPr>
              <a:t>	</a:t>
            </a:r>
            <a:r>
              <a:rPr lang="fr-FR" sz="3500" b="1" dirty="0">
                <a:latin typeface="Times New Roman" pitchFamily="18" charset="0"/>
                <a:cs typeface="Times New Roman" pitchFamily="18" charset="0"/>
              </a:rPr>
              <a:t>Bref, il s’agit d’inscrire les idées politiques dans des pratiques matérielles et de ne pas les laisser hors-sol. Les idées politiques sont toujours accessibles par certaines médiations, elles ont toujours une matérialité concrète, notamment le livre. </a:t>
            </a:r>
            <a:r>
              <a:rPr lang="fr-FR" sz="3500" dirty="0">
                <a:latin typeface="Times New Roman" pitchFamily="18" charset="0"/>
                <a:cs typeface="Times New Roman" pitchFamily="18" charset="0"/>
              </a:rPr>
              <a:t>Et par exemple, un livre c'est toujours des pages, une couverture, des images, une préface de l'éditeur, des avertissements, la censure royale ou non, un éditeur, un distributeur…</a:t>
            </a:r>
          </a:p>
          <a:p>
            <a:pPr algn="just">
              <a:buNone/>
            </a:pPr>
            <a:r>
              <a:rPr lang="fr-FR" sz="3500" dirty="0">
                <a:latin typeface="Times New Roman" pitchFamily="18" charset="0"/>
                <a:cs typeface="Times New Roman" pitchFamily="18" charset="0"/>
              </a:rPr>
              <a:t>	Et cette matérialité évolue, parfois très vite, au grès d'ailleurs de ses circulations ; et tout ça oriente des appropriations différentes, et donc des réceptions (ce n'est pas la même chose d'être préfacé par un marxiste ou par un haut fonctionnaire proche de Balladur).</a:t>
            </a:r>
          </a:p>
          <a:p>
            <a:pPr>
              <a:buNone/>
            </a:pPr>
            <a:endParaRPr lang="fr-FR" dirty="0"/>
          </a:p>
          <a:p>
            <a:pPr>
              <a:buNone/>
            </a:pPr>
            <a:endParaRPr lang="fr-FR" dirty="0"/>
          </a:p>
          <a:p>
            <a:pPr>
              <a:buNone/>
            </a:pPr>
            <a:endParaRPr lang="fr-FR" b="1" dirty="0"/>
          </a:p>
          <a:p>
            <a:pPr>
              <a:buNone/>
            </a:pPr>
            <a:endParaRPr lang="fr-FR" dirty="0"/>
          </a:p>
        </p:txBody>
      </p:sp>
      <p:sp>
        <p:nvSpPr>
          <p:cNvPr id="4" name="Espace réservé du numéro de diapositive 3">
            <a:extLst>
              <a:ext uri="{FF2B5EF4-FFF2-40B4-BE49-F238E27FC236}">
                <a16:creationId xmlns:a16="http://schemas.microsoft.com/office/drawing/2014/main" id="{3877CBE0-7DD4-2A4F-288C-76D3C025313C}"/>
              </a:ext>
            </a:extLst>
          </p:cNvPr>
          <p:cNvSpPr>
            <a:spLocks noGrp="1"/>
          </p:cNvSpPr>
          <p:nvPr>
            <p:ph type="sldNum" sz="quarter" idx="12"/>
          </p:nvPr>
        </p:nvSpPr>
        <p:spPr/>
        <p:txBody>
          <a:bodyPr/>
          <a:lstStyle/>
          <a:p>
            <a:fld id="{6204A31D-9CA6-4C67-BB2F-3306E208DD1B}" type="slidenum">
              <a:rPr lang="fr-FR" smtClean="0"/>
              <a:t>18</a:t>
            </a:fld>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539640" y="0"/>
            <a:ext cx="8280360" cy="40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55000" lnSpcReduction="20000"/>
          </a:bodyPr>
          <a:lstStyle/>
          <a:p>
            <a:pPr algn="ctr">
              <a:lnSpc>
                <a:spcPct val="100000"/>
              </a:lnSpc>
            </a:pPr>
            <a:r>
              <a:rPr lang="fr-FR" sz="4400" b="1" strike="noStrike" spc="-1">
                <a:solidFill>
                  <a:srgbClr val="000000"/>
                </a:solidFill>
                <a:latin typeface="Calibri"/>
              </a:rPr>
              <a:t>ACM, variables actives et illustratives</a:t>
            </a:r>
            <a:endParaRPr lang="fr-FR" sz="4400" b="0" strike="noStrike" spc="-1">
              <a:latin typeface="Arial"/>
            </a:endParaRPr>
          </a:p>
        </p:txBody>
      </p:sp>
      <p:pic>
        <p:nvPicPr>
          <p:cNvPr id="201" name="Espace réservé du contenu 3"/>
          <p:cNvPicPr/>
          <p:nvPr/>
        </p:nvPicPr>
        <p:blipFill>
          <a:blip r:embed="rId2" cstate="print"/>
          <a:stretch/>
        </p:blipFill>
        <p:spPr>
          <a:xfrm>
            <a:off x="0" y="476640"/>
            <a:ext cx="9143280" cy="66960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229600" cy="548680"/>
          </a:xfrm>
        </p:spPr>
        <p:txBody>
          <a:bodyPr>
            <a:noAutofit/>
          </a:bodyPr>
          <a:lstStyle/>
          <a:p>
            <a:r>
              <a:rPr lang="fr-FR" sz="4000" b="1" dirty="0">
                <a:latin typeface="Times New Roman" panose="02020603050405020304" pitchFamily="18" charset="0"/>
                <a:cs typeface="Times New Roman" panose="02020603050405020304" pitchFamily="18" charset="0"/>
              </a:rPr>
              <a:t>Plan du cours et Introduction</a:t>
            </a:r>
          </a:p>
        </p:txBody>
      </p:sp>
      <p:sp>
        <p:nvSpPr>
          <p:cNvPr id="3" name="Espace réservé du contenu 2"/>
          <p:cNvSpPr>
            <a:spLocks noGrp="1"/>
          </p:cNvSpPr>
          <p:nvPr>
            <p:ph idx="1"/>
          </p:nvPr>
        </p:nvSpPr>
        <p:spPr>
          <a:xfrm>
            <a:off x="0" y="908720"/>
            <a:ext cx="9144000" cy="5949280"/>
          </a:xfrm>
        </p:spPr>
        <p:txBody>
          <a:bodyPr>
            <a:normAutofit fontScale="92500"/>
          </a:bodyPr>
          <a:lstStyle/>
          <a:p>
            <a:pPr algn="just"/>
            <a:r>
              <a:rPr lang="fr-FR" sz="2800" dirty="0">
                <a:latin typeface="Times New Roman" pitchFamily="18" charset="0"/>
                <a:cs typeface="Times New Roman" pitchFamily="18" charset="0"/>
              </a:rPr>
              <a:t>Une introduction à la fois </a:t>
            </a:r>
            <a:r>
              <a:rPr lang="fr-FR" sz="2800" b="1" dirty="0">
                <a:latin typeface="Times New Roman" pitchFamily="18" charset="0"/>
                <a:cs typeface="Times New Roman" pitchFamily="18" charset="0"/>
              </a:rPr>
              <a:t>méthodologique</a:t>
            </a:r>
            <a:r>
              <a:rPr lang="fr-FR" sz="2800" dirty="0">
                <a:latin typeface="Times New Roman" pitchFamily="18" charset="0"/>
                <a:cs typeface="Times New Roman" pitchFamily="18" charset="0"/>
              </a:rPr>
              <a:t> (qu’est-ce que l’histoire des idées politiques? Comment en faire? Quelle place occupe-t-elle en science politique?) et qui parle rapidement des </a:t>
            </a:r>
            <a:r>
              <a:rPr lang="fr-FR" sz="2800" b="1" dirty="0">
                <a:latin typeface="Times New Roman" pitchFamily="18" charset="0"/>
                <a:cs typeface="Times New Roman" pitchFamily="18" charset="0"/>
              </a:rPr>
              <a:t>idées avant la première modernité politique </a:t>
            </a:r>
            <a:r>
              <a:rPr lang="fr-FR" sz="2800" dirty="0">
                <a:latin typeface="Times New Roman" pitchFamily="18" charset="0"/>
                <a:cs typeface="Times New Roman" pitchFamily="18" charset="0"/>
              </a:rPr>
              <a:t>(XVe siècle).</a:t>
            </a:r>
          </a:p>
          <a:p>
            <a:pPr algn="just"/>
            <a:endParaRPr lang="fr-FR" sz="26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 Puis </a:t>
            </a:r>
            <a:r>
              <a:rPr lang="fr-FR" sz="2800" b="1" dirty="0">
                <a:latin typeface="Times New Roman" pitchFamily="18" charset="0"/>
                <a:cs typeface="Times New Roman" pitchFamily="18" charset="0"/>
              </a:rPr>
              <a:t>6 séances </a:t>
            </a:r>
            <a:r>
              <a:rPr lang="fr-FR" sz="2800" dirty="0">
                <a:latin typeface="Times New Roman" pitchFamily="18" charset="0"/>
                <a:cs typeface="Times New Roman" pitchFamily="18" charset="0"/>
              </a:rPr>
              <a:t>à la cohérence à la fois thématique et chronologique  et dont </a:t>
            </a:r>
            <a:r>
              <a:rPr lang="fr-FR" sz="2800" b="1" dirty="0">
                <a:latin typeface="Times New Roman" pitchFamily="18" charset="0"/>
                <a:cs typeface="Times New Roman" pitchFamily="18" charset="0"/>
              </a:rPr>
              <a:t>le fil rouge sera la question utopique </a:t>
            </a:r>
            <a:r>
              <a:rPr lang="fr-FR" sz="2800" dirty="0">
                <a:latin typeface="Times New Roman" pitchFamily="18" charset="0"/>
                <a:cs typeface="Times New Roman" pitchFamily="18" charset="0"/>
              </a:rPr>
              <a:t> </a:t>
            </a:r>
          </a:p>
          <a:p>
            <a:pPr algn="just">
              <a:buNone/>
            </a:pPr>
            <a:r>
              <a:rPr lang="fr-FR" sz="1900" dirty="0">
                <a:latin typeface="Times New Roman" panose="02020603050405020304" pitchFamily="18" charset="0"/>
                <a:cs typeface="Times New Roman" pitchFamily="18" charset="0"/>
              </a:rPr>
              <a:t>1</a:t>
            </a:r>
            <a:r>
              <a:rPr lang="fr-FR" sz="2100" dirty="0">
                <a:latin typeface="Times New Roman" panose="02020603050405020304" pitchFamily="18" charset="0"/>
                <a:cs typeface="Times New Roman" pitchFamily="18" charset="0"/>
              </a:rPr>
              <a:t>) Utopie, du mot au genre. Propriété et égalité dans la tradition utopique de Thomas More à Gracchus Babeuf (XVIe-XVIIIe siècles).</a:t>
            </a:r>
            <a:r>
              <a:rPr lang="fr-FR" sz="2100" b="1" dirty="0">
                <a:latin typeface="Times New Roman" panose="02020603050405020304" pitchFamily="18" charset="0"/>
                <a:cs typeface="Times New Roman" pitchFamily="18" charset="0"/>
              </a:rPr>
              <a:t>	</a:t>
            </a:r>
          </a:p>
          <a:p>
            <a:pPr marL="0" indent="0" algn="just">
              <a:buNone/>
            </a:pPr>
            <a:r>
              <a:rPr lang="fr-FR" sz="2100" dirty="0">
                <a:latin typeface="Times New Roman" panose="02020603050405020304" pitchFamily="18" charset="0"/>
                <a:cs typeface="Times New Roman" pitchFamily="18" charset="0"/>
              </a:rPr>
              <a:t>2) </a:t>
            </a:r>
            <a:r>
              <a:rPr lang="fr-FR" sz="2100" dirty="0">
                <a:solidFill>
                  <a:srgbClr val="222222"/>
                </a:solidFill>
                <a:latin typeface="Times New Roman" panose="02020603050405020304" pitchFamily="18" charset="0"/>
                <a:cs typeface="Times New Roman" panose="02020603050405020304" pitchFamily="18" charset="0"/>
              </a:rPr>
              <a:t>D</a:t>
            </a:r>
            <a:r>
              <a:rPr lang="fr-FR" sz="2100" b="0" i="0" dirty="0">
                <a:solidFill>
                  <a:srgbClr val="222222"/>
                </a:solidFill>
                <a:effectLst/>
                <a:latin typeface="Times New Roman" panose="02020603050405020304" pitchFamily="18" charset="0"/>
                <a:cs typeface="Times New Roman" panose="02020603050405020304" pitchFamily="18" charset="0"/>
              </a:rPr>
              <a:t>u genre à la pratique. Idées politiques et utopies en révolution</a:t>
            </a:r>
            <a:br>
              <a:rPr lang="fr-FR" sz="2100" dirty="0">
                <a:latin typeface="Times New Roman" panose="02020603050405020304" pitchFamily="18" charset="0"/>
                <a:cs typeface="Times New Roman" panose="02020603050405020304" pitchFamily="18" charset="0"/>
              </a:rPr>
            </a:br>
            <a:r>
              <a:rPr lang="fr-FR" sz="2100" dirty="0">
                <a:latin typeface="Times New Roman" panose="02020603050405020304" pitchFamily="18" charset="0"/>
                <a:cs typeface="Times New Roman" panose="02020603050405020304" pitchFamily="18" charset="0"/>
              </a:rPr>
              <a:t>3</a:t>
            </a:r>
            <a:r>
              <a:rPr lang="fr-FR" sz="2100" dirty="0">
                <a:solidFill>
                  <a:srgbClr val="222222"/>
                </a:solidFill>
                <a:highlight>
                  <a:srgbClr val="FFFFFF"/>
                </a:highlight>
                <a:latin typeface="Times New Roman" panose="02020603050405020304" pitchFamily="18" charset="0"/>
                <a:cs typeface="Times New Roman" panose="02020603050405020304" pitchFamily="18" charset="0"/>
              </a:rPr>
              <a:t>) </a:t>
            </a:r>
            <a:r>
              <a:rPr lang="fr-FR" sz="2100" b="0" i="0" dirty="0">
                <a:solidFill>
                  <a:srgbClr val="222222"/>
                </a:solidFill>
                <a:effectLst/>
                <a:highlight>
                  <a:srgbClr val="FFFFFF"/>
                </a:highlight>
                <a:latin typeface="Times New Roman" panose="02020603050405020304" pitchFamily="18" charset="0"/>
                <a:cs typeface="Times New Roman" panose="02020603050405020304" pitchFamily="18" charset="0"/>
              </a:rPr>
              <a:t>Le marxisme, un socialisme comme les autres ? Egalités, utopie et futur dans la pensée politique du XIXe siècle </a:t>
            </a:r>
          </a:p>
          <a:p>
            <a:pPr marL="0" indent="0" algn="just">
              <a:buNone/>
            </a:pPr>
            <a:r>
              <a:rPr lang="fr-FR" sz="2100" dirty="0">
                <a:latin typeface="Times New Roman" panose="02020603050405020304" pitchFamily="18" charset="0"/>
                <a:cs typeface="Times New Roman" pitchFamily="18" charset="0"/>
              </a:rPr>
              <a:t>4)</a:t>
            </a:r>
            <a:r>
              <a:rPr lang="fr-FR" sz="2100" b="0" i="0" dirty="0">
                <a:solidFill>
                  <a:srgbClr val="222222"/>
                </a:solidFill>
                <a:effectLst/>
                <a:latin typeface="Times New Roman" panose="02020603050405020304" pitchFamily="18" charset="0"/>
                <a:cs typeface="Times New Roman" panose="02020603050405020304" pitchFamily="18" charset="0"/>
              </a:rPr>
              <a:t> Une histoire des idées féministes entre égalité réelle et utopies anti-patriarcales</a:t>
            </a:r>
          </a:p>
          <a:p>
            <a:pPr marL="0" indent="0" algn="just">
              <a:buNone/>
            </a:pPr>
            <a:r>
              <a:rPr lang="fr-FR" sz="2100" dirty="0">
                <a:latin typeface="Times New Roman" panose="02020603050405020304" pitchFamily="18" charset="0"/>
                <a:cs typeface="Times New Roman" panose="02020603050405020304" pitchFamily="18" charset="0"/>
              </a:rPr>
              <a:t>5) </a:t>
            </a:r>
            <a:r>
              <a:rPr lang="fr-FR" sz="2100" b="0" i="0" dirty="0">
                <a:solidFill>
                  <a:srgbClr val="222222"/>
                </a:solidFill>
                <a:effectLst/>
                <a:latin typeface="Times New Roman" panose="02020603050405020304" pitchFamily="18" charset="0"/>
                <a:cs typeface="Times New Roman" panose="02020603050405020304" pitchFamily="18" charset="0"/>
              </a:rPr>
              <a:t>Une histoire de </a:t>
            </a:r>
            <a:r>
              <a:rPr lang="fr-FR" sz="2100" dirty="0">
                <a:solidFill>
                  <a:srgbClr val="222222"/>
                </a:solidFill>
                <a:latin typeface="Times New Roman" panose="02020603050405020304" pitchFamily="18" charset="0"/>
                <a:cs typeface="Times New Roman" panose="02020603050405020304" pitchFamily="18" charset="0"/>
              </a:rPr>
              <a:t>la race </a:t>
            </a:r>
            <a:r>
              <a:rPr lang="fr-FR" sz="2100" b="0" i="0" dirty="0">
                <a:solidFill>
                  <a:srgbClr val="222222"/>
                </a:solidFill>
                <a:effectLst/>
                <a:latin typeface="Times New Roman" panose="02020603050405020304" pitchFamily="18" charset="0"/>
                <a:cs typeface="Times New Roman" panose="02020603050405020304" pitchFamily="18" charset="0"/>
              </a:rPr>
              <a:t>entre égalité réelle, utopies universalistes, utopies communautaires</a:t>
            </a:r>
            <a:br>
              <a:rPr lang="fr-FR" sz="2100" dirty="0">
                <a:latin typeface="Times New Roman" panose="02020603050405020304" pitchFamily="18" charset="0"/>
                <a:cs typeface="Times New Roman" panose="02020603050405020304" pitchFamily="18" charset="0"/>
              </a:rPr>
            </a:br>
            <a:r>
              <a:rPr lang="fr-FR" sz="2100" dirty="0">
                <a:latin typeface="Times New Roman" panose="02020603050405020304" pitchFamily="18" charset="0"/>
                <a:cs typeface="Times New Roman" panose="02020603050405020304" pitchFamily="18" charset="0"/>
              </a:rPr>
              <a:t>6) Une histoire des idées écologistes et animalistes. Remise en cause de la raison humaine entre utopies et dystopies </a:t>
            </a:r>
            <a:endParaRPr lang="fr-FR" sz="1900" dirty="0">
              <a:latin typeface="Times New Roman" panose="02020603050405020304"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0" y="0"/>
            <a:ext cx="8675640" cy="40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55000" lnSpcReduction="20000"/>
          </a:bodyPr>
          <a:lstStyle/>
          <a:p>
            <a:pPr algn="ctr">
              <a:lnSpc>
                <a:spcPct val="100000"/>
              </a:lnSpc>
            </a:pPr>
            <a:r>
              <a:rPr lang="fr-FR" sz="4400" b="1" strike="noStrike" spc="-1">
                <a:solidFill>
                  <a:srgbClr val="000000"/>
                </a:solidFill>
                <a:latin typeface="Calibri"/>
              </a:rPr>
              <a:t>Nuage des individus</a:t>
            </a:r>
            <a:endParaRPr lang="fr-FR" sz="4400" b="0" strike="noStrike" spc="-1">
              <a:latin typeface="Arial"/>
            </a:endParaRPr>
          </a:p>
        </p:txBody>
      </p:sp>
      <p:sp>
        <p:nvSpPr>
          <p:cNvPr id="203"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a:lstStyle/>
          <a:p>
            <a:endParaRPr lang="fr-FR"/>
          </a:p>
        </p:txBody>
      </p:sp>
      <p:pic>
        <p:nvPicPr>
          <p:cNvPr id="204" name="Image 5"/>
          <p:cNvPicPr/>
          <p:nvPr/>
        </p:nvPicPr>
        <p:blipFill>
          <a:blip r:embed="rId2" cstate="print"/>
          <a:stretch/>
        </p:blipFill>
        <p:spPr>
          <a:xfrm>
            <a:off x="0" y="476640"/>
            <a:ext cx="9143280" cy="6380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0" y="0"/>
            <a:ext cx="9143280" cy="54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400" b="1" strike="noStrike" spc="-1">
                <a:solidFill>
                  <a:srgbClr val="000000"/>
                </a:solidFill>
                <a:latin typeface="Calibri"/>
              </a:rPr>
              <a:t>Ellipse de concentration du nuage d’individus selon le type de doctorat</a:t>
            </a:r>
            <a:endParaRPr lang="fr-FR" sz="2400" b="0" strike="noStrike" spc="-1">
              <a:latin typeface="Arial"/>
            </a:endParaRPr>
          </a:p>
        </p:txBody>
      </p:sp>
      <p:pic>
        <p:nvPicPr>
          <p:cNvPr id="206" name="Espace réservé du contenu 3"/>
          <p:cNvPicPr/>
          <p:nvPr/>
        </p:nvPicPr>
        <p:blipFill>
          <a:blip r:embed="rId2" cstate="print"/>
          <a:stretch/>
        </p:blipFill>
        <p:spPr>
          <a:xfrm>
            <a:off x="0" y="692640"/>
            <a:ext cx="9143280" cy="6164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889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20688"/>
          </a:xfrm>
        </p:spPr>
        <p:txBody>
          <a:bodyPr>
            <a:normAutofit/>
          </a:bodyPr>
          <a:lstStyle/>
          <a:p>
            <a:r>
              <a:rPr lang="fr-FR" sz="3200" b="1" dirty="0">
                <a:latin typeface="Times New Roman" panose="02020603050405020304" pitchFamily="18" charset="0"/>
                <a:cs typeface="Times New Roman" panose="02020603050405020304" pitchFamily="18" charset="0"/>
              </a:rPr>
              <a:t>Les idées politiques en Grèce Antique</a:t>
            </a:r>
          </a:p>
        </p:txBody>
      </p:sp>
      <p:sp>
        <p:nvSpPr>
          <p:cNvPr id="3" name="Espace réservé du contenu 2"/>
          <p:cNvSpPr>
            <a:spLocks noGrp="1"/>
          </p:cNvSpPr>
          <p:nvPr>
            <p:ph idx="1"/>
          </p:nvPr>
        </p:nvSpPr>
        <p:spPr>
          <a:xfrm>
            <a:off x="0" y="1124744"/>
            <a:ext cx="9144000" cy="5733256"/>
          </a:xfrm>
        </p:spPr>
        <p:txBody>
          <a:bodyPr>
            <a:normAutofit fontScale="92500"/>
          </a:bodyPr>
          <a:lstStyle/>
          <a:p>
            <a:pPr algn="just"/>
            <a:r>
              <a:rPr lang="fr-FR" dirty="0">
                <a:latin typeface="Times New Roman" panose="02020603050405020304" pitchFamily="18" charset="0"/>
                <a:cs typeface="Times New Roman" panose="02020603050405020304" pitchFamily="18" charset="0"/>
              </a:rPr>
              <a:t>Moses Finley parle en 1985 des grecs comme des « inventeurs » de la politique (invention vs découverte). </a:t>
            </a:r>
          </a:p>
          <a:p>
            <a:pPr algn="just"/>
            <a:endParaRPr lang="fr-FR" sz="1200"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Pour lui, la politique concerne la collectivité ; ses décisions ont force de loi ; les règles collectives ne sont pas choisies de façon unilatérale par des dirigeants. </a:t>
            </a:r>
          </a:p>
          <a:p>
            <a:pPr marL="0" indent="0" algn="just">
              <a:buNone/>
            </a:pPr>
            <a:endParaRPr lang="fr-FR" sz="1300"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Ainsi, « l’instauration d’un débat public est inséparable du sentiment donné à chacun que la communauté intéressée à ce débat forme une unité, dont il participe lui, tout autant qu’un autre ».</a:t>
            </a:r>
          </a:p>
          <a:p>
            <a:pPr algn="just"/>
            <a:endParaRPr lang="fr-FR" sz="1300"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Notion centrale : l’é</a:t>
            </a:r>
            <a:r>
              <a:rPr lang="fr-FR" dirty="0">
                <a:latin typeface="Times New Roman" panose="02020603050405020304" pitchFamily="18" charset="0"/>
                <a:cs typeface="Times New Roman" panose="02020603050405020304" pitchFamily="18" charset="0"/>
                <a:sym typeface="Wingdings" pitchFamily="2" charset="2"/>
              </a:rPr>
              <a:t>galité politique.</a:t>
            </a:r>
            <a:endParaRPr lang="fr-FR" dirty="0">
              <a:latin typeface="Times New Roman" panose="02020603050405020304" pitchFamily="18" charset="0"/>
              <a:cs typeface="Times New Roman" panose="02020603050405020304" pitchFamily="18" charset="0"/>
            </a:endParaRPr>
          </a:p>
          <a:p>
            <a:pPr>
              <a:buNone/>
            </a:pP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64704"/>
          </a:xfrm>
        </p:spPr>
        <p:txBody>
          <a:bodyPr>
            <a:normAutofit/>
          </a:bodyPr>
          <a:lstStyle/>
          <a:p>
            <a:r>
              <a:rPr lang="fr-FR" sz="3600" b="1" dirty="0">
                <a:latin typeface="Times New Roman" panose="02020603050405020304" pitchFamily="18" charset="0"/>
                <a:cs typeface="Times New Roman" panose="02020603050405020304" pitchFamily="18" charset="0"/>
              </a:rPr>
              <a:t>Les idées politiques en Grèce Antique (2) </a:t>
            </a:r>
          </a:p>
        </p:txBody>
      </p:sp>
      <p:sp>
        <p:nvSpPr>
          <p:cNvPr id="3" name="Espace réservé du contenu 2"/>
          <p:cNvSpPr>
            <a:spLocks noGrp="1"/>
          </p:cNvSpPr>
          <p:nvPr>
            <p:ph idx="1"/>
          </p:nvPr>
        </p:nvSpPr>
        <p:spPr>
          <a:xfrm>
            <a:off x="0" y="1124744"/>
            <a:ext cx="9144000" cy="5733256"/>
          </a:xfrm>
        </p:spPr>
        <p:txBody>
          <a:bodyPr>
            <a:normAutofit fontScale="62500" lnSpcReduction="20000"/>
          </a:bodyPr>
          <a:lstStyle/>
          <a:p>
            <a:pPr algn="just"/>
            <a:r>
              <a:rPr lang="fr-FR" dirty="0">
                <a:latin typeface="Times New Roman" panose="02020603050405020304" pitchFamily="18" charset="0"/>
                <a:cs typeface="Times New Roman" pitchFamily="18" charset="0"/>
              </a:rPr>
              <a:t>Historiquement, centralité des réformes de Solon et de Clisthène (508-507 av JC). Ces réformes dessinent des institutions imprégnées de démocratie directe. </a:t>
            </a:r>
          </a:p>
          <a:p>
            <a:pPr marL="0" indent="0" algn="just">
              <a:buNone/>
            </a:pPr>
            <a:endParaRPr lang="fr-FR" dirty="0">
              <a:latin typeface="Times New Roman" panose="02020603050405020304" pitchFamily="18" charset="0"/>
              <a:cs typeface="Times New Roman" pitchFamily="18" charset="0"/>
            </a:endParaRPr>
          </a:p>
          <a:p>
            <a:pPr algn="just">
              <a:buNone/>
            </a:pPr>
            <a:r>
              <a:rPr lang="fr-FR" dirty="0">
                <a:latin typeface="Times New Roman" panose="02020603050405020304" pitchFamily="18" charset="0"/>
                <a:cs typeface="Times New Roman" pitchFamily="18" charset="0"/>
              </a:rPr>
              <a:t>-Législatif : l’ensemble des citoyens, c’est-à-dire des hommes nés à Athènes et majeurs, constitue l’Ecclésia qui se rassemble sur la place publique (l’agora) pour débattre des affaires publiques et voter les lois. Les citoyens siègent aussi à la Boulé qui met en forme les projets de lois, établit l’ordre du jour pour les voter. Les Bouleutes sont tirés au sort sur des listes de volontaires, 50 par tribu.</a:t>
            </a:r>
          </a:p>
          <a:p>
            <a:pPr algn="just">
              <a:buNone/>
            </a:pPr>
            <a:r>
              <a:rPr lang="fr-FR" dirty="0">
                <a:latin typeface="Times New Roman" panose="02020603050405020304" pitchFamily="18" charset="0"/>
                <a:cs typeface="Times New Roman" pitchFamily="18" charset="0"/>
              </a:rPr>
              <a:t>-Judiciaire : Héliée composée de magistrats tirés au sort</a:t>
            </a:r>
          </a:p>
          <a:p>
            <a:pPr algn="just">
              <a:buNone/>
            </a:pPr>
            <a:r>
              <a:rPr lang="fr-FR" dirty="0">
                <a:latin typeface="Times New Roman" panose="02020603050405020304" pitchFamily="18" charset="0"/>
                <a:cs typeface="Times New Roman" pitchFamily="18" charset="0"/>
              </a:rPr>
              <a:t>-Exécutif : Les stratèges, élus par l’ecclésia, mais soumis à son contrôle.</a:t>
            </a:r>
          </a:p>
          <a:p>
            <a:pPr algn="just">
              <a:buNone/>
            </a:pPr>
            <a:endParaRPr lang="fr-FR" dirty="0">
              <a:latin typeface="Times New Roman" panose="02020603050405020304" pitchFamily="18" charset="0"/>
              <a:cs typeface="Times New Roman" pitchFamily="18" charset="0"/>
            </a:endParaRPr>
          </a:p>
          <a:p>
            <a:pPr algn="just"/>
            <a:r>
              <a:rPr lang="fr-FR" dirty="0">
                <a:latin typeface="Times New Roman" panose="02020603050405020304" pitchFamily="18" charset="0"/>
                <a:cs typeface="Times New Roman" pitchFamily="18" charset="0"/>
              </a:rPr>
              <a:t>Un lieu de sociabilité politique central : la cité. Il s’y créé une unité politique, un espace commun qui se substitue à la diversité des cultures, des habitudes, allégeances locales, etc… Comme l’écrit Jean-Pierre Vernant, </a:t>
            </a:r>
          </a:p>
          <a:p>
            <a:pPr algn="just"/>
            <a:endParaRPr lang="fr-FR" dirty="0">
              <a:latin typeface="Times New Roman" panose="02020603050405020304" pitchFamily="18" charset="0"/>
              <a:cs typeface="Times New Roman" pitchFamily="18" charset="0"/>
            </a:endParaRPr>
          </a:p>
          <a:p>
            <a:pPr algn="just">
              <a:buNone/>
            </a:pPr>
            <a:r>
              <a:rPr lang="fr-FR" b="1" dirty="0">
                <a:latin typeface="Times New Roman" panose="02020603050405020304" pitchFamily="18" charset="0"/>
                <a:cs typeface="Times New Roman" pitchFamily="18" charset="0"/>
              </a:rPr>
              <a:t>	« Sous la loi d’</a:t>
            </a:r>
            <a:r>
              <a:rPr lang="fr-FR" b="1" dirty="0" err="1">
                <a:latin typeface="Times New Roman" panose="02020603050405020304" pitchFamily="18" charset="0"/>
                <a:cs typeface="Times New Roman" pitchFamily="18" charset="0"/>
              </a:rPr>
              <a:t>isonomia</a:t>
            </a:r>
            <a:r>
              <a:rPr lang="fr-FR" b="1" dirty="0">
                <a:latin typeface="Times New Roman" panose="02020603050405020304" pitchFamily="18" charset="0"/>
                <a:cs typeface="Times New Roman" pitchFamily="18" charset="0"/>
              </a:rPr>
              <a:t>, le monde social prend la forme d’un cosmos circulaire et centré, où chaque citoyen, parce qu’il est semblable à tous les autres, aura à parcourir l’ensemble du circuit, occupant et cédant successivement, suivant l’ordre du temps, toutes les positions symétriques qui composent l’espace civique ».</a:t>
            </a:r>
            <a:endParaRPr lang="fr-FR" dirty="0">
              <a:latin typeface="Times New Roman" panose="02020603050405020304" pitchFamily="18" charset="0"/>
              <a:cs typeface="Times New Roman" pitchFamily="18" charset="0"/>
            </a:endParaRPr>
          </a:p>
          <a:p>
            <a:pPr>
              <a:buNone/>
            </a:pPr>
            <a:endParaRPr lang="fr-FR" dirty="0">
              <a:latin typeface="Times New Roman" panose="02020603050405020304" pitchFamily="18" charset="0"/>
              <a:cs typeface="Times New Roman" pitchFamily="18" charset="0"/>
            </a:endParaRPr>
          </a:p>
          <a:p>
            <a:pPr>
              <a:buNone/>
            </a:pP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rmAutofit fontScale="90000"/>
          </a:bodyPr>
          <a:lstStyle/>
          <a:p>
            <a:r>
              <a:rPr lang="fr-FR" b="1" dirty="0">
                <a:latin typeface="Times New Roman" panose="02020603050405020304" pitchFamily="18" charset="0"/>
                <a:cs typeface="Times New Roman" panose="02020603050405020304" pitchFamily="18" charset="0"/>
              </a:rPr>
              <a:t>Autre citation de Jean-Pierre Vernant</a:t>
            </a:r>
          </a:p>
        </p:txBody>
      </p:sp>
      <p:sp>
        <p:nvSpPr>
          <p:cNvPr id="3" name="Espace réservé du contenu 2"/>
          <p:cNvSpPr>
            <a:spLocks noGrp="1"/>
          </p:cNvSpPr>
          <p:nvPr>
            <p:ph idx="1"/>
          </p:nvPr>
        </p:nvSpPr>
        <p:spPr>
          <a:xfrm>
            <a:off x="-108520" y="1268760"/>
            <a:ext cx="9144000" cy="5589240"/>
          </a:xfrm>
        </p:spPr>
        <p:txBody>
          <a:bodyPr>
            <a:normAutofit fontScale="70000" lnSpcReduction="20000"/>
          </a:bodyPr>
          <a:lstStyle/>
          <a:p>
            <a:pPr>
              <a:buNone/>
            </a:pPr>
            <a:r>
              <a:rPr lang="fr-FR" sz="2800" dirty="0">
                <a:latin typeface="Times New Roman" panose="02020603050405020304" pitchFamily="18" charset="0"/>
                <a:cs typeface="Times New Roman" panose="02020603050405020304" pitchFamily="18" charset="0"/>
              </a:rPr>
              <a:t>	Chez Vernant, la citoyenneté et la cité comme cadre urbain sont inséparable : </a:t>
            </a:r>
          </a:p>
          <a:p>
            <a:pPr>
              <a:buNone/>
            </a:pPr>
            <a:endParaRPr lang="fr-FR" sz="2300" dirty="0"/>
          </a:p>
          <a:p>
            <a:pPr algn="just">
              <a:buNone/>
            </a:pPr>
            <a:r>
              <a:rPr lang="fr-FR" b="1" dirty="0">
                <a:latin typeface="Times New Roman" pitchFamily="18" charset="0"/>
                <a:cs typeface="Times New Roman" pitchFamily="18" charset="0"/>
              </a:rPr>
              <a:t>	« Le recours à une image spatiale pour exprimer la conscience qu’un groupe humain prend de lui-même, le sentiment de son existence comme unité politique, n’a pas simple valeur de comparaison. Il reflète l’avènement d’un espace social entièrement nouveau. Les constructions urbaines ne sont plus, en effet, groupées comme auparavant autour d’un palais royal, cerné de fortifications. La ville est maintenant centrée sur l’Agora, espace commun siège de la Hestia </a:t>
            </a:r>
            <a:r>
              <a:rPr lang="fr-FR" b="1" dirty="0" err="1">
                <a:latin typeface="Times New Roman" pitchFamily="18" charset="0"/>
                <a:cs typeface="Times New Roman" pitchFamily="18" charset="0"/>
              </a:rPr>
              <a:t>Koiné</a:t>
            </a:r>
            <a:r>
              <a:rPr lang="fr-FR" b="1" dirty="0">
                <a:latin typeface="Times New Roman" pitchFamily="18" charset="0"/>
                <a:cs typeface="Times New Roman" pitchFamily="18" charset="0"/>
              </a:rPr>
              <a:t>, espace public où sont débattus les problèmes d’intérêt général. C’est la ville elle-même qui s’entoure de murs, protégeant et délimitant la totalité du groupe humain qui la constitue. […]. Ce cadre urbain définit en fait un espace mental : il découvre un nouvel horizon spirituel. Dès qu’elle se centre sur la place publique, la ville est déjà, au sens plein, une polis »</a:t>
            </a:r>
            <a:endParaRPr lang="fr-FR" dirty="0">
              <a:latin typeface="Times New Roman" pitchFamily="18" charset="0"/>
              <a:cs typeface="Times New Roman" pitchFamily="18" charset="0"/>
            </a:endParaRPr>
          </a:p>
          <a:p>
            <a:pPr>
              <a:buNone/>
            </a:pPr>
            <a:endParaRPr lang="fr-FR" sz="2600" dirty="0"/>
          </a:p>
          <a:p>
            <a:r>
              <a:rPr lang="fr-FR" dirty="0">
                <a:latin typeface="Times New Roman" panose="02020603050405020304" pitchFamily="18" charset="0"/>
                <a:cs typeface="Times New Roman" panose="02020603050405020304" pitchFamily="18" charset="0"/>
              </a:rPr>
              <a:t>  Lieu du politique : la cité (nombreux débats sur la notion de « cité-Etat »). </a:t>
            </a:r>
          </a:p>
          <a:p>
            <a:pPr marL="0" indent="0">
              <a:buNone/>
            </a:pPr>
            <a:endParaRPr lang="fr-FR" sz="2600" dirty="0"/>
          </a:p>
          <a:p>
            <a:pPr marL="0" indent="0" algn="ctr">
              <a:buNone/>
            </a:pPr>
            <a:r>
              <a:rPr lang="fr-FR" sz="2300" dirty="0">
                <a:latin typeface="Times New Roman" panose="02020603050405020304" pitchFamily="18" charset="0"/>
                <a:cs typeface="Times New Roman" panose="02020603050405020304" pitchFamily="18" charset="0"/>
              </a:rPr>
              <a:t>Article intéressant : </a:t>
            </a:r>
            <a:r>
              <a:rPr lang="fr-FR" sz="2300" b="0" i="0" dirty="0">
                <a:solidFill>
                  <a:srgbClr val="323232"/>
                </a:solidFill>
                <a:effectLst/>
                <a:latin typeface="Times New Roman" panose="02020603050405020304" pitchFamily="18" charset="0"/>
                <a:cs typeface="Times New Roman" panose="02020603050405020304" pitchFamily="18" charset="0"/>
              </a:rPr>
              <a:t>Paulin </a:t>
            </a:r>
            <a:r>
              <a:rPr lang="fr-FR" sz="2300" b="0" i="0" dirty="0" err="1">
                <a:solidFill>
                  <a:srgbClr val="323232"/>
                </a:solidFill>
                <a:effectLst/>
                <a:latin typeface="Times New Roman" panose="02020603050405020304" pitchFamily="18" charset="0"/>
                <a:cs typeface="Times New Roman" panose="02020603050405020304" pitchFamily="18" charset="0"/>
              </a:rPr>
              <a:t>Ismard</a:t>
            </a:r>
            <a:r>
              <a:rPr lang="fr-FR" sz="2300" b="0" i="0" dirty="0">
                <a:solidFill>
                  <a:srgbClr val="323232"/>
                </a:solidFill>
                <a:effectLst/>
                <a:latin typeface="Times New Roman" panose="02020603050405020304" pitchFamily="18" charset="0"/>
                <a:cs typeface="Times New Roman" panose="02020603050405020304" pitchFamily="18" charset="0"/>
              </a:rPr>
              <a:t>, « Le simple corps de la cité. Les esclaves publics et la question de l'État grec », </a:t>
            </a:r>
            <a:r>
              <a:rPr lang="fr-FR" sz="2300" b="0" i="1" dirty="0">
                <a:solidFill>
                  <a:srgbClr val="323232"/>
                </a:solidFill>
                <a:effectLst/>
                <a:latin typeface="Times New Roman" panose="02020603050405020304" pitchFamily="18" charset="0"/>
                <a:cs typeface="Times New Roman" panose="02020603050405020304" pitchFamily="18" charset="0"/>
              </a:rPr>
              <a:t>Annales. Histoire, Sciences Sociales</a:t>
            </a:r>
            <a:r>
              <a:rPr lang="fr-FR" sz="2300" b="0" i="0" dirty="0">
                <a:solidFill>
                  <a:srgbClr val="323232"/>
                </a:solidFill>
                <a:effectLst/>
                <a:latin typeface="Times New Roman" panose="02020603050405020304" pitchFamily="18" charset="0"/>
                <a:cs typeface="Times New Roman" panose="02020603050405020304" pitchFamily="18" charset="0"/>
              </a:rPr>
              <a:t>, 2014).</a:t>
            </a:r>
            <a:endParaRPr lang="fr-FR" sz="2300" dirty="0">
              <a:latin typeface="Times New Roman" panose="02020603050405020304" pitchFamily="18" charset="0"/>
              <a:cs typeface="Times New Roman" panose="02020603050405020304" pitchFamily="18" charset="0"/>
            </a:endParaRPr>
          </a:p>
          <a:p>
            <a:pPr marL="0" indent="0">
              <a:buNone/>
            </a:pP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80728"/>
          </a:xfrm>
        </p:spPr>
        <p:txBody>
          <a:bodyPr>
            <a:noAutofit/>
          </a:bodyPr>
          <a:lstStyle/>
          <a:p>
            <a:r>
              <a:rPr lang="fr-FR" sz="2800" b="1" dirty="0">
                <a:latin typeface="Times New Roman" panose="02020603050405020304" pitchFamily="18" charset="0"/>
                <a:cs typeface="Times New Roman" panose="02020603050405020304" pitchFamily="18" charset="0"/>
              </a:rPr>
              <a:t>Les idées politiques en Grèce Antique (3) : deux types d’égalité à l’</a:t>
            </a:r>
            <a:r>
              <a:rPr lang="fr-FR" sz="2800" b="1" dirty="0" err="1">
                <a:latin typeface="Times New Roman" panose="02020603050405020304" pitchFamily="18" charset="0"/>
                <a:cs typeface="Times New Roman" panose="02020603050405020304" pitchFamily="18" charset="0"/>
              </a:rPr>
              <a:t>oeuvre</a:t>
            </a:r>
            <a:r>
              <a:rPr lang="fr-FR" sz="2800" b="1" dirty="0">
                <a:latin typeface="Times New Roman" panose="02020603050405020304" pitchFamily="18" charset="0"/>
                <a:cs typeface="Times New Roman" panose="02020603050405020304" pitchFamily="18" charset="0"/>
              </a:rPr>
              <a:t> </a:t>
            </a:r>
          </a:p>
        </p:txBody>
      </p:sp>
      <p:sp>
        <p:nvSpPr>
          <p:cNvPr id="3" name="Espace réservé du contenu 2"/>
          <p:cNvSpPr>
            <a:spLocks noGrp="1"/>
          </p:cNvSpPr>
          <p:nvPr>
            <p:ph idx="1"/>
          </p:nvPr>
        </p:nvSpPr>
        <p:spPr>
          <a:xfrm>
            <a:off x="0" y="1484784"/>
            <a:ext cx="9144000" cy="5373216"/>
          </a:xfrm>
        </p:spPr>
        <p:txBody>
          <a:bodyPr>
            <a:normAutofit fontScale="77500" lnSpcReduction="20000"/>
          </a:bodyPr>
          <a:lstStyle/>
          <a:p>
            <a:pPr algn="just"/>
            <a:r>
              <a:rPr lang="fr-FR" dirty="0">
                <a:latin typeface="Times New Roman" pitchFamily="18" charset="0"/>
                <a:cs typeface="Times New Roman" pitchFamily="18" charset="0"/>
              </a:rPr>
              <a:t>Égalité proportionnelle (</a:t>
            </a:r>
            <a:r>
              <a:rPr lang="fr-FR" dirty="0" err="1">
                <a:latin typeface="Times New Roman" pitchFamily="18" charset="0"/>
                <a:cs typeface="Times New Roman" pitchFamily="18" charset="0"/>
              </a:rPr>
              <a:t>eunomie</a:t>
            </a:r>
            <a:r>
              <a:rPr lang="fr-FR" dirty="0">
                <a:latin typeface="Times New Roman" pitchFamily="18" charset="0"/>
                <a:cs typeface="Times New Roman" pitchFamily="18" charset="0"/>
              </a:rPr>
              <a:t>) vs égalité absolue (isonomie). L’</a:t>
            </a:r>
            <a:r>
              <a:rPr lang="fr-FR" dirty="0" err="1">
                <a:latin typeface="Times New Roman" pitchFamily="18" charset="0"/>
                <a:cs typeface="Times New Roman" pitchFamily="18" charset="0"/>
              </a:rPr>
              <a:t>eunomie</a:t>
            </a:r>
            <a:r>
              <a:rPr lang="fr-FR" dirty="0">
                <a:latin typeface="Times New Roman" pitchFamily="18" charset="0"/>
                <a:cs typeface="Times New Roman" pitchFamily="18" charset="0"/>
              </a:rPr>
              <a:t> est défendue par ex. par Platon, qui fait reposer l’ordre social sur un « juste équilibre », des « proportion », des capacités naturellement différenciées. On peut presque parler d’équité. </a:t>
            </a:r>
          </a:p>
          <a:p>
            <a:pPr algn="just"/>
            <a:endParaRPr lang="fr-FR" sz="1800"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Au contraire, dans l’isonomie (centrale dans les réformes démocratiques à Athènes), tout citoyen est égal en capacité, comme le prouve la généralisation du tirage au sort comme procédure de justice / d’efficacité.</a:t>
            </a:r>
          </a:p>
          <a:p>
            <a:pPr algn="just"/>
            <a:endParaRPr lang="fr-FR" sz="2300"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Chez Platon, dans sa cité idéale, cette </a:t>
            </a:r>
            <a:r>
              <a:rPr lang="fr-FR" dirty="0" err="1">
                <a:latin typeface="Times New Roman" pitchFamily="18" charset="0"/>
                <a:cs typeface="Times New Roman" pitchFamily="18" charset="0"/>
              </a:rPr>
              <a:t>eunomie</a:t>
            </a:r>
            <a:r>
              <a:rPr lang="fr-FR" dirty="0">
                <a:latin typeface="Times New Roman" pitchFamily="18" charset="0"/>
                <a:cs typeface="Times New Roman" pitchFamily="18" charset="0"/>
              </a:rPr>
              <a:t> se retrouve dans les trois classes qui occupent des positions bien différentes dans la cité (philosophes/savants ; guerriers ; le peuple (composé des paysans, des marins, des artisans, des commerçants, </a:t>
            </a:r>
            <a:r>
              <a:rPr lang="fr-FR" dirty="0" err="1">
                <a:latin typeface="Times New Roman" pitchFamily="18" charset="0"/>
                <a:cs typeface="Times New Roman" pitchFamily="18" charset="0"/>
              </a:rPr>
              <a:t>etc</a:t>
            </a:r>
            <a:r>
              <a:rPr lang="fr-FR" dirty="0">
                <a:latin typeface="Times New Roman" pitchFamily="18" charset="0"/>
                <a:cs typeface="Times New Roman" pitchFamily="18" charset="0"/>
              </a:rPr>
              <a:t>…). Cette pensée anti-démocratique, liée à la mort de Socrate, montre l’incompatibilité du pouvoir et de la richesse chez Platon.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52736"/>
          </a:xfrm>
        </p:spPr>
        <p:txBody>
          <a:bodyPr>
            <a:noAutofit/>
          </a:bodyPr>
          <a:lstStyle/>
          <a:p>
            <a:r>
              <a:rPr lang="fr-FR" sz="3600" b="1" dirty="0">
                <a:latin typeface="Times New Roman" panose="02020603050405020304" pitchFamily="18" charset="0"/>
                <a:cs typeface="Times New Roman" panose="02020603050405020304" pitchFamily="18" charset="0"/>
              </a:rPr>
              <a:t>Les idées politiques en Grèce Antique (4) : penser la typologie des régimes </a:t>
            </a:r>
          </a:p>
        </p:txBody>
      </p:sp>
      <p:pic>
        <p:nvPicPr>
          <p:cNvPr id="4" name="Espace réservé du contenu 3" descr="67876128.jpg"/>
          <p:cNvPicPr>
            <a:picLocks noGrp="1" noChangeAspect="1"/>
          </p:cNvPicPr>
          <p:nvPr>
            <p:ph idx="1"/>
          </p:nvPr>
        </p:nvPicPr>
        <p:blipFill>
          <a:blip r:embed="rId2" cstate="print"/>
          <a:stretch>
            <a:fillRect/>
          </a:stretch>
        </p:blipFill>
        <p:spPr>
          <a:xfrm>
            <a:off x="0" y="1476918"/>
            <a:ext cx="9258720" cy="5381082"/>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Autofit/>
          </a:bodyPr>
          <a:lstStyle/>
          <a:p>
            <a:r>
              <a:rPr lang="fr-FR" sz="2800" b="1" dirty="0">
                <a:latin typeface="Times New Roman" panose="02020603050405020304" pitchFamily="18" charset="0"/>
                <a:cs typeface="Times New Roman" panose="02020603050405020304" pitchFamily="18" charset="0"/>
              </a:rPr>
              <a:t>Les idées politiques en Grèce Antique (4) : Limites d’un modèle</a:t>
            </a:r>
          </a:p>
        </p:txBody>
      </p:sp>
      <p:sp>
        <p:nvSpPr>
          <p:cNvPr id="5" name="Espace réservé du contenu 4"/>
          <p:cNvSpPr>
            <a:spLocks noGrp="1"/>
          </p:cNvSpPr>
          <p:nvPr>
            <p:ph idx="1"/>
          </p:nvPr>
        </p:nvSpPr>
        <p:spPr>
          <a:xfrm>
            <a:off x="0" y="1340768"/>
            <a:ext cx="9144000" cy="5517232"/>
          </a:xfrm>
        </p:spPr>
        <p:txBody>
          <a:bodyPr>
            <a:normAutofit fontScale="85000" lnSpcReduction="20000"/>
          </a:bodyPr>
          <a:lstStyle/>
          <a:p>
            <a:pPr algn="just"/>
            <a:r>
              <a:rPr lang="fr-FR" dirty="0">
                <a:latin typeface="Times New Roman" pitchFamily="18" charset="0"/>
                <a:cs typeface="Times New Roman" pitchFamily="18" charset="0"/>
              </a:rPr>
              <a:t>Une citoyenneté certes élargie mais qui reste largement exclusive. Paulin </a:t>
            </a:r>
            <a:r>
              <a:rPr lang="fr-FR" dirty="0" err="1">
                <a:latin typeface="Times New Roman" pitchFamily="18" charset="0"/>
                <a:cs typeface="Times New Roman" pitchFamily="18" charset="0"/>
              </a:rPr>
              <a:t>Ismard</a:t>
            </a:r>
            <a:r>
              <a:rPr lang="fr-FR" dirty="0">
                <a:latin typeface="Times New Roman" pitchFamily="18" charset="0"/>
                <a:cs typeface="Times New Roman" pitchFamily="18" charset="0"/>
              </a:rPr>
              <a:t> a par exemple montré la place politique centrale des esclaves (dans la bureaucratie athénienne, </a:t>
            </a:r>
            <a:r>
              <a:rPr lang="fr-FR" dirty="0" err="1">
                <a:latin typeface="Times New Roman" pitchFamily="18" charset="0"/>
                <a:cs typeface="Times New Roman" pitchFamily="18" charset="0"/>
              </a:rPr>
              <a:t>etc</a:t>
            </a:r>
            <a:r>
              <a:rPr lang="fr-FR" dirty="0">
                <a:latin typeface="Times New Roman" pitchFamily="18" charset="0"/>
                <a:cs typeface="Times New Roman" pitchFamily="18" charset="0"/>
              </a:rPr>
              <a:t>…).</a:t>
            </a:r>
          </a:p>
          <a:p>
            <a:pPr algn="just"/>
            <a:endParaRPr lang="fr-FR" sz="2100"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Une conception du temps et de l’histoire encore largement cyclique, dans laquelle la place des hommes reste précaire. La politique en est donc fragilisée.</a:t>
            </a:r>
          </a:p>
          <a:p>
            <a:pPr algn="just"/>
            <a:endParaRPr lang="fr-FR" sz="2100"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Une omniprésence des Dieux dans l’action des hommes (chez Homère, mais aussi Hérodote, Thucydide, </a:t>
            </a:r>
            <a:r>
              <a:rPr lang="fr-FR" dirty="0" err="1">
                <a:latin typeface="Times New Roman" pitchFamily="18" charset="0"/>
                <a:cs typeface="Times New Roman" pitchFamily="18" charset="0"/>
              </a:rPr>
              <a:t>etc</a:t>
            </a:r>
            <a:r>
              <a:rPr lang="fr-FR" dirty="0">
                <a:latin typeface="Times New Roman" pitchFamily="18" charset="0"/>
                <a:cs typeface="Times New Roman" pitchFamily="18" charset="0"/>
              </a:rPr>
              <a:t>…). Cette place décroit mais reste fortement présente dans toute l’Antiquité, et joue sur les théories épistémologiques et politiques des auteurs antiques (par exemple dans la théorie de la réminiscence de Platon). </a:t>
            </a:r>
          </a:p>
          <a:p>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F8ADD1-B480-D8F7-50CF-38DB6062E893}"/>
              </a:ext>
            </a:extLst>
          </p:cNvPr>
          <p:cNvSpPr>
            <a:spLocks noGrp="1"/>
          </p:cNvSpPr>
          <p:nvPr>
            <p:ph type="title"/>
          </p:nvPr>
        </p:nvSpPr>
        <p:spPr>
          <a:xfrm>
            <a:off x="457200" y="13979"/>
            <a:ext cx="8229600" cy="1143000"/>
          </a:xfrm>
        </p:spPr>
        <p:txBody>
          <a:bodyPr>
            <a:noAutofit/>
          </a:bodyPr>
          <a:lstStyle/>
          <a:p>
            <a:r>
              <a:rPr lang="fr-FR" sz="3200" b="1" dirty="0">
                <a:latin typeface="Times New Roman" panose="02020603050405020304" pitchFamily="18" charset="0"/>
                <a:cs typeface="Times New Roman" panose="02020603050405020304" pitchFamily="18" charset="0"/>
              </a:rPr>
              <a:t>Lecture : Bernard Manin et la démocratie comme procédure</a:t>
            </a:r>
          </a:p>
        </p:txBody>
      </p:sp>
      <p:sp>
        <p:nvSpPr>
          <p:cNvPr id="3" name="Espace réservé du contenu 2">
            <a:extLst>
              <a:ext uri="{FF2B5EF4-FFF2-40B4-BE49-F238E27FC236}">
                <a16:creationId xmlns:a16="http://schemas.microsoft.com/office/drawing/2014/main" id="{5BFB6D0E-6A18-3029-A05E-F29F5BC6C2A9}"/>
              </a:ext>
            </a:extLst>
          </p:cNvPr>
          <p:cNvSpPr>
            <a:spLocks noGrp="1"/>
          </p:cNvSpPr>
          <p:nvPr>
            <p:ph idx="1"/>
          </p:nvPr>
        </p:nvSpPr>
        <p:spPr>
          <a:xfrm>
            <a:off x="457200" y="2420888"/>
            <a:ext cx="8229600" cy="3705275"/>
          </a:xfrm>
        </p:spPr>
        <p:txBody>
          <a:bodyPr>
            <a:normAutofit/>
          </a:bodyPr>
          <a:lstStyle/>
          <a:p>
            <a:pPr marL="0" indent="0" algn="ctr">
              <a:buNone/>
            </a:pPr>
            <a:r>
              <a:rPr lang="fr-FR" sz="2400" dirty="0">
                <a:latin typeface="Times New Roman" panose="02020603050405020304" pitchFamily="18" charset="0"/>
                <a:cs typeface="Times New Roman" panose="02020603050405020304" pitchFamily="18" charset="0"/>
              </a:rPr>
              <a:t>Bernard Manin, </a:t>
            </a:r>
            <a:r>
              <a:rPr lang="fr-FR" sz="2400" i="1" dirty="0">
                <a:latin typeface="Times New Roman" panose="02020603050405020304" pitchFamily="18" charset="0"/>
                <a:cs typeface="Times New Roman" panose="02020603050405020304" pitchFamily="18" charset="0"/>
              </a:rPr>
              <a:t>Principes du gouvernement représentatif</a:t>
            </a:r>
            <a:r>
              <a:rPr lang="fr-FR" sz="2400" dirty="0">
                <a:latin typeface="Times New Roman" panose="02020603050405020304" pitchFamily="18" charset="0"/>
                <a:cs typeface="Times New Roman" panose="02020603050405020304" pitchFamily="18" charset="0"/>
              </a:rPr>
              <a:t>, Paris, Calmann-Lévy, 1995, pp. 44-52.</a:t>
            </a:r>
          </a:p>
          <a:p>
            <a:pPr marL="0" indent="0" algn="ctr">
              <a:buNone/>
            </a:pPr>
            <a:endParaRPr lang="fr-FR" sz="2400" dirty="0">
              <a:latin typeface="Times New Roman" panose="02020603050405020304" pitchFamily="18" charset="0"/>
              <a:cs typeface="Times New Roman" panose="02020603050405020304" pitchFamily="18" charset="0"/>
            </a:endParaRPr>
          </a:p>
          <a:p>
            <a:pPr marL="0" indent="0" algn="ctr">
              <a:buNone/>
            </a:pPr>
            <a:endParaRPr lang="fr-FR" sz="2400" dirty="0">
              <a:latin typeface="Times New Roman" panose="02020603050405020304" pitchFamily="18" charset="0"/>
              <a:cs typeface="Times New Roman" panose="02020603050405020304" pitchFamily="18" charset="0"/>
            </a:endParaRPr>
          </a:p>
          <a:p>
            <a:pPr marL="0" indent="0" algn="ctr">
              <a:buNone/>
            </a:pP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3879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AC7B10-4786-FD4B-A009-DCD75CC2FE21}"/>
              </a:ext>
            </a:extLst>
          </p:cNvPr>
          <p:cNvSpPr>
            <a:spLocks noGrp="1"/>
          </p:cNvSpPr>
          <p:nvPr>
            <p:ph type="title"/>
          </p:nvPr>
        </p:nvSpPr>
        <p:spPr>
          <a:xfrm>
            <a:off x="456667" y="0"/>
            <a:ext cx="8229600" cy="692696"/>
          </a:xfrm>
        </p:spPr>
        <p:txBody>
          <a:bodyPr>
            <a:normAutofit fontScale="90000"/>
          </a:bodyPr>
          <a:lstStyle/>
          <a:p>
            <a:r>
              <a:rPr lang="fr-FR" b="1" dirty="0">
                <a:latin typeface="Times New Roman" panose="02020603050405020304" pitchFamily="18" charset="0"/>
                <a:cs typeface="Times New Roman" panose="02020603050405020304" pitchFamily="18" charset="0"/>
              </a:rPr>
              <a:t>Séances David</a:t>
            </a:r>
          </a:p>
        </p:txBody>
      </p:sp>
      <p:sp>
        <p:nvSpPr>
          <p:cNvPr id="3" name="Espace réservé du contenu 2">
            <a:extLst>
              <a:ext uri="{FF2B5EF4-FFF2-40B4-BE49-F238E27FC236}">
                <a16:creationId xmlns:a16="http://schemas.microsoft.com/office/drawing/2014/main" id="{2F64B931-A67C-85E5-5F94-714FCF972A6C}"/>
              </a:ext>
            </a:extLst>
          </p:cNvPr>
          <p:cNvSpPr>
            <a:spLocks noGrp="1"/>
          </p:cNvSpPr>
          <p:nvPr>
            <p:ph idx="1"/>
          </p:nvPr>
        </p:nvSpPr>
        <p:spPr>
          <a:xfrm>
            <a:off x="0" y="980728"/>
            <a:ext cx="9144000" cy="5877272"/>
          </a:xfrm>
        </p:spPr>
        <p:txBody>
          <a:bodyPr>
            <a:normAutofit fontScale="77500" lnSpcReduction="20000"/>
          </a:bodyPr>
          <a:lstStyle/>
          <a:p>
            <a:pPr algn="just"/>
            <a:r>
              <a:rPr lang="fr-FR" sz="3100" dirty="0">
                <a:latin typeface="Times New Roman" panose="02020603050405020304" pitchFamily="18" charset="0"/>
                <a:cs typeface="Times New Roman" panose="02020603050405020304" pitchFamily="18" charset="0"/>
              </a:rPr>
              <a:t>Séances d’introduction [à voir ce qu’il va faire].</a:t>
            </a:r>
          </a:p>
          <a:p>
            <a:pPr algn="just"/>
            <a:endParaRPr lang="fr-FR" sz="3100" dirty="0">
              <a:latin typeface="Times New Roman" panose="02020603050405020304" pitchFamily="18" charset="0"/>
              <a:cs typeface="Times New Roman" panose="02020603050405020304" pitchFamily="18" charset="0"/>
            </a:endParaRPr>
          </a:p>
          <a:p>
            <a:pPr algn="just"/>
            <a:r>
              <a:rPr lang="fr-FR" sz="3100" dirty="0">
                <a:latin typeface="Times New Roman" panose="02020603050405020304" pitchFamily="18" charset="0"/>
                <a:cs typeface="Times New Roman" panose="02020603050405020304" pitchFamily="18" charset="0"/>
              </a:rPr>
              <a:t>Les ingrédients traditionnels du modèle libéral 1. (Machiavel, T. Hobbes).</a:t>
            </a:r>
          </a:p>
          <a:p>
            <a:pPr algn="just"/>
            <a:endParaRPr lang="fr-FR" sz="3100" i="1" dirty="0">
              <a:latin typeface="Times New Roman" panose="02020603050405020304" pitchFamily="18" charset="0"/>
              <a:cs typeface="Times New Roman" panose="02020603050405020304" pitchFamily="18" charset="0"/>
            </a:endParaRPr>
          </a:p>
          <a:p>
            <a:pPr algn="just"/>
            <a:r>
              <a:rPr lang="fr-FR" sz="3100" dirty="0">
                <a:latin typeface="Times New Roman" panose="02020603050405020304" pitchFamily="18" charset="0"/>
                <a:cs typeface="Times New Roman" panose="02020603050405020304" pitchFamily="18" charset="0"/>
              </a:rPr>
              <a:t>Les ingrédients traditionnels du modèle libéral 2 (Locke, J. Bentham, John Stuart Mill…).</a:t>
            </a:r>
          </a:p>
          <a:p>
            <a:pPr algn="just"/>
            <a:endParaRPr lang="fr-FR" sz="3100" dirty="0">
              <a:latin typeface="Times New Roman" panose="02020603050405020304" pitchFamily="18" charset="0"/>
              <a:cs typeface="Times New Roman" panose="02020603050405020304" pitchFamily="18" charset="0"/>
            </a:endParaRPr>
          </a:p>
          <a:p>
            <a:pPr algn="just"/>
            <a:r>
              <a:rPr lang="fr-FR" sz="3100" dirty="0">
                <a:latin typeface="Times New Roman" panose="02020603050405020304" pitchFamily="18" charset="0"/>
                <a:cs typeface="Times New Roman" panose="02020603050405020304" pitchFamily="18" charset="0"/>
              </a:rPr>
              <a:t>Le libéralisme à l’épreuve de la question sociale (Bentham, Mill, Berlin).</a:t>
            </a:r>
          </a:p>
          <a:p>
            <a:pPr algn="just"/>
            <a:endParaRPr lang="fr-FR" sz="3100" dirty="0">
              <a:latin typeface="Times New Roman" panose="02020603050405020304" pitchFamily="18" charset="0"/>
              <a:cs typeface="Times New Roman" panose="02020603050405020304" pitchFamily="18" charset="0"/>
            </a:endParaRPr>
          </a:p>
          <a:p>
            <a:pPr algn="just"/>
            <a:r>
              <a:rPr lang="fr-FR" sz="3100" dirty="0">
                <a:latin typeface="Times New Roman" panose="02020603050405020304" pitchFamily="18" charset="0"/>
                <a:cs typeface="Times New Roman" panose="02020603050405020304" pitchFamily="18" charset="0"/>
              </a:rPr>
              <a:t>La démocratie libérale et </a:t>
            </a:r>
            <a:r>
              <a:rPr lang="fr-FR" sz="3100" dirty="0" err="1">
                <a:latin typeface="Times New Roman" panose="02020603050405020304" pitchFamily="18" charset="0"/>
                <a:cs typeface="Times New Roman" panose="02020603050405020304" pitchFamily="18" charset="0"/>
              </a:rPr>
              <a:t>communautarienne</a:t>
            </a:r>
            <a:r>
              <a:rPr lang="fr-FR" sz="3100" dirty="0">
                <a:latin typeface="Times New Roman" panose="02020603050405020304" pitchFamily="18" charset="0"/>
                <a:cs typeface="Times New Roman" panose="02020603050405020304" pitchFamily="18" charset="0"/>
              </a:rPr>
              <a:t>, Rawls et ses critiques</a:t>
            </a:r>
            <a:r>
              <a:rPr lang="fr-FR" sz="3000" dirty="0">
                <a:latin typeface="Times New Roman" panose="02020603050405020304" pitchFamily="18" charset="0"/>
                <a:cs typeface="Times New Roman" panose="02020603050405020304" pitchFamily="18" charset="0"/>
              </a:rPr>
              <a:t>.</a:t>
            </a:r>
          </a:p>
          <a:p>
            <a:pPr marL="0" indent="0">
              <a:buNone/>
            </a:pPr>
            <a:endParaRPr lang="fr-FR" sz="6200" dirty="0"/>
          </a:p>
          <a:p>
            <a:pPr marL="0" indent="0" algn="ctr">
              <a:buNone/>
            </a:pPr>
            <a:r>
              <a:rPr lang="fr-FR" sz="2600" i="1" dirty="0">
                <a:latin typeface="Times New Roman" panose="02020603050405020304" pitchFamily="18" charset="0"/>
                <a:cs typeface="Times New Roman" panose="02020603050405020304" pitchFamily="18" charset="0"/>
              </a:rPr>
              <a:t>Allègements à prévoir car il n’a que 4 séances.</a:t>
            </a:r>
          </a:p>
          <a:p>
            <a:pPr marL="0" indent="0" algn="ctr">
              <a:buNone/>
            </a:pPr>
            <a:r>
              <a:rPr lang="fr-FR" sz="2600" i="1" dirty="0">
                <a:latin typeface="Times New Roman" panose="02020603050405020304" pitchFamily="18" charset="0"/>
                <a:cs typeface="Times New Roman" panose="02020603050405020304" pitchFamily="18" charset="0"/>
              </a:rPr>
              <a:t>Cours de David : 8 novembre 15 novembre 6 décembre et 13 décembre.</a:t>
            </a:r>
          </a:p>
        </p:txBody>
      </p:sp>
    </p:spTree>
    <p:extLst>
      <p:ext uri="{BB962C8B-B14F-4D97-AF65-F5344CB8AC3E}">
        <p14:creationId xmlns:p14="http://schemas.microsoft.com/office/powerpoint/2010/main" val="2422660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692696"/>
          </a:xfrm>
        </p:spPr>
        <p:txBody>
          <a:bodyPr>
            <a:normAutofit fontScale="90000"/>
          </a:bodyPr>
          <a:lstStyle/>
          <a:p>
            <a:r>
              <a:rPr lang="fr-FR" sz="4000" b="1" dirty="0">
                <a:latin typeface="Times New Roman" panose="02020603050405020304" pitchFamily="18" charset="0"/>
                <a:cs typeface="Times New Roman" panose="02020603050405020304" pitchFamily="18" charset="0"/>
              </a:rPr>
              <a:t>Le long </a:t>
            </a:r>
            <a:r>
              <a:rPr lang="fr-FR" sz="4000" b="1" dirty="0" err="1">
                <a:latin typeface="Times New Roman" panose="02020603050405020304" pitchFamily="18" charset="0"/>
                <a:cs typeface="Times New Roman" panose="02020603050405020304" pitchFamily="18" charset="0"/>
              </a:rPr>
              <a:t>Moyen-Âge</a:t>
            </a:r>
            <a:endParaRPr lang="fr-FR" sz="40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0" y="1052736"/>
            <a:ext cx="9144000" cy="5805264"/>
          </a:xfrm>
        </p:spPr>
        <p:txBody>
          <a:bodyPr>
            <a:normAutofit fontScale="70000" lnSpcReduction="20000"/>
          </a:bodyPr>
          <a:lstStyle/>
          <a:p>
            <a:pPr algn="just"/>
            <a:r>
              <a:rPr lang="fr-FR" dirty="0">
                <a:latin typeface="Times New Roman" panose="02020603050405020304" pitchFamily="18" charset="0"/>
                <a:cs typeface="Times New Roman" panose="02020603050405020304" pitchFamily="18" charset="0"/>
              </a:rPr>
              <a:t>Une primauté du religieux sur la politique durant tout le </a:t>
            </a:r>
            <a:r>
              <a:rPr lang="fr-FR" dirty="0" err="1">
                <a:latin typeface="Times New Roman" panose="02020603050405020304" pitchFamily="18" charset="0"/>
                <a:cs typeface="Times New Roman" panose="02020603050405020304" pitchFamily="18" charset="0"/>
              </a:rPr>
              <a:t>Moyen-Âge</a:t>
            </a:r>
            <a:r>
              <a:rPr lang="fr-FR" dirty="0">
                <a:latin typeface="Times New Roman" panose="02020603050405020304" pitchFamily="18" charset="0"/>
                <a:cs typeface="Times New Roman" panose="02020603050405020304" pitchFamily="18" charset="0"/>
              </a:rPr>
              <a:t> (jusqu’au XIIe-XIIIe siècle). Certes, l’action politique devient de plus en plus centrale entre Saint-Augustin (les deux cités) et Saint-Thomas d’Aquin, mais l’idée reste la même.</a:t>
            </a:r>
          </a:p>
          <a:p>
            <a:pPr algn="just"/>
            <a:endParaRPr lang="fr-FR" sz="2600"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Des combats religieux et politiques mêlés, avec la place par exemple de plus en plus politique occupée par le Pape et Rome.</a:t>
            </a:r>
          </a:p>
          <a:p>
            <a:pPr algn="just"/>
            <a:endParaRPr lang="fr-FR" sz="2600"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Une organisation en ville qui devient de plus en plus importante à partir du XIIe siècle, et qui transforme sociologiquement non seulement les acteurs mais aussi le rapport à l’organisation naturelle hiérarchique en trois ordres.</a:t>
            </a:r>
          </a:p>
          <a:p>
            <a:pPr algn="just"/>
            <a:endParaRPr lang="fr-FR" sz="2600"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Une influence grandissante des antiques et, par exemple, d’Aristote, qui fait l’objet d’une querelle au XIIIe siècle. On parle même d’une première renaissance du </a:t>
            </a:r>
            <a:r>
              <a:rPr lang="fr-FR" dirty="0" err="1">
                <a:latin typeface="Times New Roman" panose="02020603050405020304" pitchFamily="18" charset="0"/>
                <a:cs typeface="Times New Roman" panose="02020603050405020304" pitchFamily="18" charset="0"/>
              </a:rPr>
              <a:t>Moyen-Âge</a:t>
            </a:r>
            <a:r>
              <a:rPr lang="fr-FR" dirty="0">
                <a:latin typeface="Times New Roman" panose="02020603050405020304" pitchFamily="18" charset="0"/>
                <a:cs typeface="Times New Roman" panose="02020603050405020304" pitchFamily="18" charset="0"/>
              </a:rPr>
              <a:t> tardif ; de la naissance des intellectuels au </a:t>
            </a:r>
            <a:r>
              <a:rPr lang="fr-FR" dirty="0" err="1">
                <a:latin typeface="Times New Roman" panose="02020603050405020304" pitchFamily="18" charset="0"/>
                <a:cs typeface="Times New Roman" panose="02020603050405020304" pitchFamily="18" charset="0"/>
              </a:rPr>
              <a:t>Moyen-Âge</a:t>
            </a:r>
            <a:r>
              <a:rPr lang="fr-FR" dirty="0">
                <a:latin typeface="Times New Roman" panose="02020603050405020304" pitchFamily="18" charset="0"/>
                <a:cs typeface="Times New Roman" panose="02020603050405020304" pitchFamily="18" charset="0"/>
              </a:rPr>
              <a:t> (Le Goff) ; </a:t>
            </a:r>
            <a:r>
              <a:rPr lang="fr-FR" dirty="0" err="1">
                <a:latin typeface="Times New Roman" panose="02020603050405020304" pitchFamily="18" charset="0"/>
                <a:cs typeface="Times New Roman" panose="02020603050405020304" pitchFamily="18" charset="0"/>
              </a:rPr>
              <a:t>etc</a:t>
            </a:r>
            <a:r>
              <a:rPr lang="fr-FR" dirty="0">
                <a:latin typeface="Times New Roman" panose="02020603050405020304" pitchFamily="18" charset="0"/>
                <a:cs typeface="Times New Roman" panose="02020603050405020304" pitchFamily="18" charset="0"/>
              </a:rPr>
              <a:t>…</a:t>
            </a:r>
          </a:p>
          <a:p>
            <a:pPr algn="just"/>
            <a:endParaRPr lang="fr-FR" sz="2600" dirty="0">
              <a:latin typeface="Times New Roman" panose="02020603050405020304" pitchFamily="18" charset="0"/>
              <a:cs typeface="Times New Roman" panose="02020603050405020304" pitchFamily="18" charset="0"/>
            </a:endParaRPr>
          </a:p>
          <a:p>
            <a:pPr algn="just">
              <a:buNone/>
            </a:pPr>
            <a:r>
              <a:rPr lang="fr-FR" b="1" dirty="0">
                <a:latin typeface="Times New Roman" panose="02020603050405020304" pitchFamily="18" charset="0"/>
                <a:cs typeface="Times New Roman" panose="02020603050405020304" pitchFamily="18" charset="0"/>
                <a:sym typeface="Wingdings" pitchFamily="2" charset="2"/>
              </a:rPr>
              <a:t>Malgré tout, l’autonomisation des idées politiques démarre réellement au XVe siècle et, plus encore, au début du XVIe siècle.</a:t>
            </a:r>
            <a:endParaRPr lang="fr-F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Autofit/>
          </a:bodyPr>
          <a:lstStyle/>
          <a:p>
            <a:r>
              <a:rPr lang="fr-FR" sz="3500" b="1" dirty="0">
                <a:latin typeface="Times New Roman" pitchFamily="18" charset="0"/>
                <a:cs typeface="Times New Roman" pitchFamily="18" charset="0"/>
              </a:rPr>
              <a:t>Retours sur Machiavel : les points clés</a:t>
            </a:r>
          </a:p>
        </p:txBody>
      </p:sp>
      <p:sp>
        <p:nvSpPr>
          <p:cNvPr id="3" name="Espace réservé du contenu 2"/>
          <p:cNvSpPr>
            <a:spLocks noGrp="1"/>
          </p:cNvSpPr>
          <p:nvPr>
            <p:ph idx="1"/>
          </p:nvPr>
        </p:nvSpPr>
        <p:spPr>
          <a:xfrm>
            <a:off x="0" y="1124744"/>
            <a:ext cx="9144000" cy="5733256"/>
          </a:xfrm>
        </p:spPr>
        <p:txBody>
          <a:bodyPr>
            <a:normAutofit fontScale="92500" lnSpcReduction="10000"/>
          </a:bodyPr>
          <a:lstStyle/>
          <a:p>
            <a:pPr algn="just"/>
            <a:r>
              <a:rPr lang="fr-FR" sz="2400" dirty="0">
                <a:latin typeface="Times New Roman" pitchFamily="18" charset="0"/>
                <a:cs typeface="Times New Roman" pitchFamily="18" charset="0"/>
              </a:rPr>
              <a:t>Chez M., articulation inédite des rapports entre politique et morale. L’excellence morale n’entretient pas de relation intrinsèque (nécessaire) avec l’excellence politique, à savoir la conservation du pouvoir. Machiavel est, peut-on dire, </a:t>
            </a:r>
            <a:r>
              <a:rPr lang="fr-FR" sz="2400" b="1" dirty="0">
                <a:latin typeface="Times New Roman" pitchFamily="18" charset="0"/>
                <a:cs typeface="Times New Roman" pitchFamily="18" charset="0"/>
              </a:rPr>
              <a:t>amoral. </a:t>
            </a:r>
          </a:p>
          <a:p>
            <a:pPr algn="just"/>
            <a:endParaRPr lang="fr-FR" sz="2400" b="1"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Cette rupture avec la morale passe par la redéfinition des sept vertus morales, dont trois sont spécifiquement princières. Pour cela, il entretient un dialogue critique avec les antiques, et notamment Cicéron. Ce dernier écrit par exemple dans </a:t>
            </a:r>
            <a:r>
              <a:rPr lang="fr-FR" sz="2400" i="1" dirty="0">
                <a:latin typeface="Times New Roman" pitchFamily="18" charset="0"/>
                <a:cs typeface="Times New Roman" pitchFamily="18" charset="0"/>
              </a:rPr>
              <a:t>La République </a:t>
            </a:r>
            <a:r>
              <a:rPr lang="fr-FR" sz="2400" dirty="0">
                <a:latin typeface="Times New Roman" pitchFamily="18" charset="0"/>
                <a:cs typeface="Times New Roman" pitchFamily="18" charset="0"/>
              </a:rPr>
              <a:t>que seule la justice peut mener à la conservation de la cité, en y introduisant ordre et harmonie, en un mot, concorde entre les citoyens : « cette concorde n’est réalisable d’aucune manière sans la justice ».</a:t>
            </a:r>
          </a:p>
          <a:p>
            <a:pPr algn="just"/>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 La justice, sœur de l’honnêteté morale (il faut tenir sa parole, etc…), s’oppose à la force et la ruse (lion et renard), qui sont les deux sources de l’injustice. On voit à quel point M. (</a:t>
            </a:r>
            <a:r>
              <a:rPr lang="fr-FR" sz="2400" dirty="0" err="1">
                <a:latin typeface="Times New Roman" pitchFamily="18" charset="0"/>
                <a:cs typeface="Times New Roman" pitchFamily="18" charset="0"/>
              </a:rPr>
              <a:t>cf</a:t>
            </a:r>
            <a:r>
              <a:rPr lang="fr-FR" sz="2400" dirty="0">
                <a:latin typeface="Times New Roman" pitchFamily="18" charset="0"/>
                <a:cs typeface="Times New Roman" pitchFamily="18" charset="0"/>
              </a:rPr>
              <a:t> chapitre 18), s’oppose à cette vision moraliste de la politique.</a:t>
            </a:r>
          </a:p>
          <a:p>
            <a:pPr algn="just"/>
            <a:endParaRPr lang="fr-FR" sz="23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Autofit/>
          </a:bodyPr>
          <a:lstStyle/>
          <a:p>
            <a:r>
              <a:rPr lang="fr-FR" sz="3500" b="1" dirty="0">
                <a:latin typeface="Times New Roman" pitchFamily="18" charset="0"/>
                <a:cs typeface="Times New Roman" pitchFamily="18" charset="0"/>
              </a:rPr>
              <a:t>Retours sur Machiavel : les points clés</a:t>
            </a:r>
          </a:p>
        </p:txBody>
      </p:sp>
      <p:sp>
        <p:nvSpPr>
          <p:cNvPr id="3" name="Espace réservé du contenu 2"/>
          <p:cNvSpPr>
            <a:spLocks noGrp="1"/>
          </p:cNvSpPr>
          <p:nvPr>
            <p:ph idx="1"/>
          </p:nvPr>
        </p:nvSpPr>
        <p:spPr>
          <a:xfrm>
            <a:off x="0" y="1124744"/>
            <a:ext cx="9144000" cy="5733256"/>
          </a:xfrm>
        </p:spPr>
        <p:txBody>
          <a:bodyPr>
            <a:normAutofit fontScale="92500" lnSpcReduction="20000"/>
          </a:bodyPr>
          <a:lstStyle/>
          <a:p>
            <a:pPr algn="just"/>
            <a:r>
              <a:rPr lang="fr-FR" sz="2600" dirty="0">
                <a:latin typeface="Times New Roman" pitchFamily="18" charset="0"/>
                <a:cs typeface="Times New Roman" pitchFamily="18" charset="0"/>
              </a:rPr>
              <a:t>Chez M., prise en compte d’un caractère chaotique du monde, vision qui justifie (pour une part, environ la moitié) l’action politique. La </a:t>
            </a:r>
            <a:r>
              <a:rPr lang="fr-FR" sz="2600" i="1" dirty="0" err="1">
                <a:latin typeface="Times New Roman" pitchFamily="18" charset="0"/>
                <a:cs typeface="Times New Roman" pitchFamily="18" charset="0"/>
              </a:rPr>
              <a:t>virtu</a:t>
            </a:r>
            <a:r>
              <a:rPr lang="fr-FR" sz="2600" i="1" dirty="0">
                <a:latin typeface="Times New Roman" pitchFamily="18" charset="0"/>
                <a:cs typeface="Times New Roman" pitchFamily="18" charset="0"/>
              </a:rPr>
              <a:t> </a:t>
            </a:r>
            <a:r>
              <a:rPr lang="fr-FR" sz="2600" dirty="0">
                <a:latin typeface="Times New Roman" pitchFamily="18" charset="0"/>
                <a:cs typeface="Times New Roman" pitchFamily="18" charset="0"/>
              </a:rPr>
              <a:t>permet de maîtriser ce chaos, y compris la </a:t>
            </a:r>
            <a:r>
              <a:rPr lang="fr-FR" sz="2600" i="1" dirty="0" err="1">
                <a:latin typeface="Times New Roman" pitchFamily="18" charset="0"/>
                <a:cs typeface="Times New Roman" pitchFamily="18" charset="0"/>
              </a:rPr>
              <a:t>fortuna</a:t>
            </a:r>
            <a:r>
              <a:rPr lang="fr-FR" sz="2600" i="1" dirty="0">
                <a:latin typeface="Times New Roman" pitchFamily="18" charset="0"/>
                <a:cs typeface="Times New Roman" pitchFamily="18" charset="0"/>
              </a:rPr>
              <a:t> </a:t>
            </a:r>
            <a:r>
              <a:rPr lang="fr-FR" sz="2600" dirty="0">
                <a:latin typeface="Times New Roman" pitchFamily="18" charset="0"/>
                <a:cs typeface="Times New Roman" pitchFamily="18" charset="0"/>
              </a:rPr>
              <a:t>(« la fortune manifeste sa puissance, là où il n’y a personne pour lui résister »). Le prince doit conquérir les faveurs de la </a:t>
            </a:r>
            <a:r>
              <a:rPr lang="fr-FR" sz="2600" i="1" dirty="0" err="1">
                <a:latin typeface="Times New Roman" pitchFamily="18" charset="0"/>
                <a:cs typeface="Times New Roman" pitchFamily="18" charset="0"/>
              </a:rPr>
              <a:t>fortuna</a:t>
            </a:r>
            <a:r>
              <a:rPr lang="fr-FR" sz="2600" i="1" dirty="0">
                <a:latin typeface="Times New Roman" pitchFamily="18" charset="0"/>
                <a:cs typeface="Times New Roman" pitchFamily="18" charset="0"/>
              </a:rPr>
              <a:t> </a:t>
            </a:r>
            <a:r>
              <a:rPr lang="fr-FR" sz="2600" dirty="0">
                <a:latin typeface="Times New Roman" pitchFamily="18" charset="0"/>
                <a:cs typeface="Times New Roman" pitchFamily="18" charset="0"/>
              </a:rPr>
              <a:t>par un combat de tous les instants. Il faut séduire la </a:t>
            </a:r>
            <a:r>
              <a:rPr lang="fr-FR" sz="2600" i="1" dirty="0" err="1">
                <a:latin typeface="Times New Roman" pitchFamily="18" charset="0"/>
                <a:cs typeface="Times New Roman" pitchFamily="18" charset="0"/>
              </a:rPr>
              <a:t>fortuna</a:t>
            </a:r>
            <a:r>
              <a:rPr lang="fr-FR" sz="2600" i="1" dirty="0">
                <a:latin typeface="Times New Roman" pitchFamily="18" charset="0"/>
                <a:cs typeface="Times New Roman" pitchFamily="18" charset="0"/>
              </a:rPr>
              <a:t> </a:t>
            </a:r>
            <a:r>
              <a:rPr lang="fr-FR" sz="2600" dirty="0">
                <a:latin typeface="Times New Roman" pitchFamily="18" charset="0"/>
                <a:cs typeface="Times New Roman" pitchFamily="18" charset="0"/>
              </a:rPr>
              <a:t>mais surtout la dominer (« la fortune est une femme, et il est nécessaire, pour la tenir soumise, de la battre et de la maîtriser »). </a:t>
            </a:r>
          </a:p>
          <a:p>
            <a:pPr algn="just"/>
            <a:endParaRPr lang="fr-FR" sz="3500" dirty="0">
              <a:latin typeface="Times New Roman" pitchFamily="18" charset="0"/>
              <a:cs typeface="Times New Roman" pitchFamily="18" charset="0"/>
            </a:endParaRPr>
          </a:p>
          <a:p>
            <a:pPr algn="just"/>
            <a:r>
              <a:rPr lang="fr-FR" sz="2600" dirty="0">
                <a:latin typeface="Times New Roman" pitchFamily="18" charset="0"/>
                <a:cs typeface="Times New Roman" pitchFamily="18" charset="0"/>
              </a:rPr>
              <a:t>Michel </a:t>
            </a:r>
            <a:r>
              <a:rPr lang="fr-FR" sz="2600" dirty="0" err="1">
                <a:latin typeface="Times New Roman" pitchFamily="18" charset="0"/>
                <a:cs typeface="Times New Roman" pitchFamily="18" charset="0"/>
              </a:rPr>
              <a:t>Sennellart</a:t>
            </a:r>
            <a:r>
              <a:rPr lang="fr-FR" sz="2600" dirty="0">
                <a:latin typeface="Times New Roman" pitchFamily="18" charset="0"/>
                <a:cs typeface="Times New Roman" pitchFamily="18" charset="0"/>
              </a:rPr>
              <a:t> écrit, p. 225 : </a:t>
            </a:r>
          </a:p>
          <a:p>
            <a:pPr algn="just">
              <a:buNone/>
            </a:pPr>
            <a:r>
              <a:rPr lang="fr-FR" sz="2600" dirty="0">
                <a:latin typeface="Times New Roman" pitchFamily="18" charset="0"/>
                <a:cs typeface="Times New Roman" pitchFamily="18" charset="0"/>
              </a:rPr>
              <a:t>	«</a:t>
            </a:r>
            <a:r>
              <a:rPr lang="fr-FR" sz="2600" b="1" dirty="0">
                <a:latin typeface="Times New Roman" pitchFamily="18" charset="0"/>
                <a:cs typeface="Times New Roman" pitchFamily="18" charset="0"/>
              </a:rPr>
              <a:t> Il s’agissait jusqu’alors d’offrir au prince une image idéale de lui-même qui lui serve de point fixe dans le remous des circonstances. C’est ce postulat platonicien, d’après lequel l’action, pour s’orienter, doit se conformer à un modèle préétabli, que Machiavel rejette absolument. Il n’y a pas de normes universelles de la </a:t>
            </a:r>
            <a:r>
              <a:rPr lang="fr-FR" sz="2600" b="1" i="1" dirty="0" err="1">
                <a:latin typeface="Times New Roman" pitchFamily="18" charset="0"/>
                <a:cs typeface="Times New Roman" pitchFamily="18" charset="0"/>
              </a:rPr>
              <a:t>virtù</a:t>
            </a:r>
            <a:r>
              <a:rPr lang="fr-FR" sz="2600" b="1" i="1" dirty="0">
                <a:latin typeface="Times New Roman" pitchFamily="18" charset="0"/>
                <a:cs typeface="Times New Roman" pitchFamily="18" charset="0"/>
              </a:rPr>
              <a:t> </a:t>
            </a:r>
            <a:r>
              <a:rPr lang="fr-FR" sz="2600" b="1" dirty="0">
                <a:latin typeface="Times New Roman" pitchFamily="18" charset="0"/>
                <a:cs typeface="Times New Roman" pitchFamily="18" charset="0"/>
              </a:rPr>
              <a:t>parce que son domaine est celui, instable et en perpétuelle mutation, des choses soumises au cours du temps ».</a:t>
            </a:r>
            <a:endParaRPr lang="fr-FR" sz="26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3437800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Autofit/>
          </a:bodyPr>
          <a:lstStyle/>
          <a:p>
            <a:r>
              <a:rPr lang="fr-FR" sz="3500" b="1" dirty="0">
                <a:latin typeface="Times New Roman" pitchFamily="18" charset="0"/>
                <a:cs typeface="Times New Roman" pitchFamily="18" charset="0"/>
              </a:rPr>
              <a:t>Retours sur Machiavel : les points clés</a:t>
            </a:r>
          </a:p>
        </p:txBody>
      </p:sp>
      <p:sp>
        <p:nvSpPr>
          <p:cNvPr id="3" name="Espace réservé du contenu 2"/>
          <p:cNvSpPr>
            <a:spLocks noGrp="1"/>
          </p:cNvSpPr>
          <p:nvPr>
            <p:ph idx="1"/>
          </p:nvPr>
        </p:nvSpPr>
        <p:spPr>
          <a:xfrm>
            <a:off x="0" y="1196752"/>
            <a:ext cx="9144000" cy="5661248"/>
          </a:xfrm>
        </p:spPr>
        <p:txBody>
          <a:bodyPr>
            <a:normAutofit/>
          </a:bodyPr>
          <a:lstStyle/>
          <a:p>
            <a:pPr algn="just"/>
            <a:r>
              <a:rPr lang="fr-FR" sz="2400" dirty="0">
                <a:latin typeface="Times New Roman" pitchFamily="18" charset="0"/>
                <a:cs typeface="Times New Roman" pitchFamily="18" charset="0"/>
              </a:rPr>
              <a:t>Cette vision chaotique et guerrière (ch. 14 : « Un prince donc ne doit avoir autre objet ni autre pensée, ni prendre autre matière à cœur que le fait de la guerre et l’organisation de la discipline militaire ») s’ancre dans une </a:t>
            </a:r>
            <a:r>
              <a:rPr lang="fr-FR" sz="2400" b="1" dirty="0">
                <a:latin typeface="Times New Roman" pitchFamily="18" charset="0"/>
                <a:cs typeface="Times New Roman" pitchFamily="18" charset="0"/>
              </a:rPr>
              <a:t>anthropologie pessimiste</a:t>
            </a:r>
            <a:r>
              <a:rPr lang="fr-FR" sz="2400" dirty="0">
                <a:latin typeface="Times New Roman" pitchFamily="18" charset="0"/>
                <a:cs typeface="Times New Roman" pitchFamily="18" charset="0"/>
              </a:rPr>
              <a:t>. </a:t>
            </a:r>
          </a:p>
          <a:p>
            <a:pPr algn="just">
              <a:spcBef>
                <a:spcPts val="0"/>
              </a:spcBef>
            </a:pPr>
            <a:endParaRPr lang="fr-FR"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Dans les </a:t>
            </a:r>
            <a:r>
              <a:rPr lang="fr-FR" sz="2400" i="1" dirty="0">
                <a:latin typeface="Times New Roman" pitchFamily="18" charset="0"/>
                <a:cs typeface="Times New Roman" pitchFamily="18" charset="0"/>
              </a:rPr>
              <a:t>Discours, </a:t>
            </a:r>
            <a:r>
              <a:rPr lang="fr-FR" sz="2400" dirty="0">
                <a:latin typeface="Times New Roman" pitchFamily="18" charset="0"/>
                <a:cs typeface="Times New Roman" pitchFamily="18" charset="0"/>
              </a:rPr>
              <a:t>M. écrit que « </a:t>
            </a:r>
            <a:r>
              <a:rPr lang="fr-FR" sz="2400" b="1" dirty="0">
                <a:latin typeface="Times New Roman" pitchFamily="18" charset="0"/>
                <a:cs typeface="Times New Roman" pitchFamily="18" charset="0"/>
              </a:rPr>
              <a:t> « La nature a créé l’homme tel qu’il peut tout désirer et qu’il ne peut pas tout obtenir : ainsi le désir étant toujours supérieur à la faculté d’acquérir il en résulte du mécontentement pour ce qu’il possède et l’insatisfaction de soi-même. De là naissent les changements de la fortune des hommes, car les hommes désirant acquérir et craignant de perdre leurs conquêtes, ils en viennent aux inimités et aux guerres, desquelles s’ensuit la ruine d’un pays et l’élévation d’un autre » (</a:t>
            </a:r>
            <a:r>
              <a:rPr lang="fr-FR" sz="2400" b="1" i="1" dirty="0">
                <a:latin typeface="Times New Roman" pitchFamily="18" charset="0"/>
                <a:cs typeface="Times New Roman" pitchFamily="18" charset="0"/>
              </a:rPr>
              <a:t>I, 37)</a:t>
            </a:r>
            <a:r>
              <a:rPr lang="fr-FR" sz="2400" b="1" dirty="0">
                <a:latin typeface="Times New Roman" pitchFamily="18" charset="0"/>
                <a:cs typeface="Times New Roman" pitchFamily="18" charset="0"/>
              </a:rPr>
              <a:t>.</a:t>
            </a:r>
            <a:endParaRPr lang="fr-FR" sz="24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1823291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64704"/>
          </a:xfrm>
        </p:spPr>
        <p:txBody>
          <a:bodyPr>
            <a:normAutofit/>
          </a:bodyPr>
          <a:lstStyle/>
          <a:p>
            <a:r>
              <a:rPr lang="fr-FR" sz="3600" b="1" dirty="0">
                <a:latin typeface="Times New Roman" panose="02020603050405020304" pitchFamily="18" charset="0"/>
                <a:cs typeface="Times New Roman" panose="02020603050405020304" pitchFamily="18" charset="0"/>
              </a:rPr>
              <a:t>Citation méthodologique sur le contexte</a:t>
            </a:r>
          </a:p>
        </p:txBody>
      </p:sp>
      <p:sp>
        <p:nvSpPr>
          <p:cNvPr id="3" name="Espace réservé du contenu 2"/>
          <p:cNvSpPr>
            <a:spLocks noGrp="1"/>
          </p:cNvSpPr>
          <p:nvPr>
            <p:ph idx="1"/>
          </p:nvPr>
        </p:nvSpPr>
        <p:spPr>
          <a:xfrm>
            <a:off x="0" y="980728"/>
            <a:ext cx="9144000" cy="5877272"/>
          </a:xfrm>
        </p:spPr>
        <p:txBody>
          <a:bodyPr>
            <a:normAutofit fontScale="77500" lnSpcReduction="20000"/>
          </a:bodyPr>
          <a:lstStyle/>
          <a:p>
            <a:pPr algn="just">
              <a:buNone/>
            </a:pPr>
            <a:r>
              <a:rPr lang="fr-FR" sz="3100" dirty="0">
                <a:latin typeface="Times New Roman" pitchFamily="18" charset="0"/>
                <a:cs typeface="Times New Roman" pitchFamily="18" charset="0"/>
              </a:rPr>
              <a:t>	« Je cherche à mettre moins exclusivement en valeur les principaux théoriciens que la matrice sociale et intellectuelle générale dont sont issus leurs travaux. Je commence par évoquer ce qui m'apparaît comme les éléments les plus caractéristiques des sociétés dans et pour lesquelles ils ont écrit ; il me semble que c'est la vie politique elle-même qui forme les grands problèmes dont traitera le théoricien, en rendant certains champs objets de problèmes et les questions correspondantes objets de débat […] Ce qui ne veut pas dire que je considère ces superstructures idéologiques comme de simples résultats de leur détermination sociale : il n'est pas moins essentiel de prendre en compte le contexte intellectuel dans lequel les principaux textes ont été produits, contexte fait des écrits antécédents et des idées acquises sur la société politique, ainsi que des contributions courantes, plus éphémères, à la pensée sociale et politique […]. "En cherchant à situer ainsi un texte dans le contexte qui lui revient, ce n'est pas seulement un décor qui se propose à l'interprétation : c'est l'acte d'interprétation lui-même qui commence ».</a:t>
            </a:r>
          </a:p>
          <a:p>
            <a:pPr algn="just">
              <a:buNone/>
            </a:pPr>
            <a:endParaRPr lang="fr-FR" sz="2600" dirty="0">
              <a:latin typeface="Times New Roman" pitchFamily="18" charset="0"/>
              <a:cs typeface="Times New Roman" pitchFamily="18" charset="0"/>
            </a:endParaRPr>
          </a:p>
          <a:p>
            <a:pPr algn="ctr">
              <a:buNone/>
            </a:pPr>
            <a:r>
              <a:rPr lang="fr-FR" sz="2400" dirty="0">
                <a:latin typeface="Times New Roman" pitchFamily="18" charset="0"/>
                <a:cs typeface="Times New Roman" pitchFamily="18" charset="0"/>
              </a:rPr>
              <a:t>Quentin Skinner, </a:t>
            </a:r>
            <a:r>
              <a:rPr lang="fr-FR" sz="2400" i="1" dirty="0">
                <a:latin typeface="Times New Roman" pitchFamily="18" charset="0"/>
                <a:cs typeface="Times New Roman" pitchFamily="18" charset="0"/>
              </a:rPr>
              <a:t>Les fondements de la pensée politique moderne, </a:t>
            </a:r>
            <a:r>
              <a:rPr lang="fr-FR" sz="2400" dirty="0">
                <a:latin typeface="Times New Roman" pitchFamily="18" charset="0"/>
                <a:cs typeface="Times New Roman" pitchFamily="18" charset="0"/>
              </a:rPr>
              <a:t>p. 9 et </a:t>
            </a:r>
            <a:r>
              <a:rPr lang="fr-FR" sz="2400" i="1" dirty="0">
                <a:latin typeface="Times New Roman" pitchFamily="18" charset="0"/>
                <a:cs typeface="Times New Roman" pitchFamily="18" charset="0"/>
              </a:rPr>
              <a:t>sq</a:t>
            </a:r>
            <a:r>
              <a:rPr lang="fr-FR" sz="2400" dirty="0">
                <a:latin typeface="Times New Roman" pitchFamily="18" charset="0"/>
                <a:cs typeface="Times New Roman" pitchFamily="18" charset="0"/>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200586-840A-6500-26C9-E917C5FF33AC}"/>
              </a:ext>
            </a:extLst>
          </p:cNvPr>
          <p:cNvSpPr>
            <a:spLocks noGrp="1"/>
          </p:cNvSpPr>
          <p:nvPr>
            <p:ph type="title"/>
          </p:nvPr>
        </p:nvSpPr>
        <p:spPr>
          <a:xfrm>
            <a:off x="457200" y="34704"/>
            <a:ext cx="8229600" cy="1306063"/>
          </a:xfrm>
        </p:spPr>
        <p:txBody>
          <a:bodyPr>
            <a:noAutofit/>
          </a:bodyPr>
          <a:lstStyle/>
          <a:p>
            <a:r>
              <a:rPr lang="fr-FR" sz="3600" b="1" dirty="0"/>
              <a:t>Comment qualifier la représentation chez Hobbes?</a:t>
            </a:r>
          </a:p>
        </p:txBody>
      </p:sp>
      <p:sp>
        <p:nvSpPr>
          <p:cNvPr id="3" name="Espace réservé du contenu 2">
            <a:extLst>
              <a:ext uri="{FF2B5EF4-FFF2-40B4-BE49-F238E27FC236}">
                <a16:creationId xmlns:a16="http://schemas.microsoft.com/office/drawing/2014/main" id="{470E4FFD-D127-A2C3-9714-D50292487778}"/>
              </a:ext>
            </a:extLst>
          </p:cNvPr>
          <p:cNvSpPr>
            <a:spLocks noGrp="1"/>
          </p:cNvSpPr>
          <p:nvPr>
            <p:ph idx="1"/>
          </p:nvPr>
        </p:nvSpPr>
        <p:spPr>
          <a:xfrm>
            <a:off x="457200" y="2708920"/>
            <a:ext cx="8229600" cy="3417243"/>
          </a:xfrm>
        </p:spPr>
        <p:txBody>
          <a:bodyPr/>
          <a:lstStyle/>
          <a:p>
            <a:pPr marL="0" indent="0" algn="ctr">
              <a:buNone/>
            </a:pPr>
            <a:r>
              <a:rPr lang="fr-FR" i="1" dirty="0">
                <a:latin typeface="Times New Roman" panose="02020603050405020304" pitchFamily="18" charset="0"/>
                <a:cs typeface="Times New Roman" panose="02020603050405020304" pitchFamily="18" charset="0"/>
              </a:rPr>
              <a:t>Lecture du texte de Bernard Manin </a:t>
            </a:r>
          </a:p>
        </p:txBody>
      </p:sp>
    </p:spTree>
    <p:extLst>
      <p:ext uri="{BB962C8B-B14F-4D97-AF65-F5344CB8AC3E}">
        <p14:creationId xmlns:p14="http://schemas.microsoft.com/office/powerpoint/2010/main" val="3030847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03C648-A4BF-5C52-A183-EEB14DCC80D9}"/>
              </a:ext>
            </a:extLst>
          </p:cNvPr>
          <p:cNvSpPr>
            <a:spLocks noGrp="1"/>
          </p:cNvSpPr>
          <p:nvPr>
            <p:ph type="title"/>
          </p:nvPr>
        </p:nvSpPr>
        <p:spPr>
          <a:xfrm>
            <a:off x="487133" y="-16843"/>
            <a:ext cx="8229600" cy="853555"/>
          </a:xfrm>
        </p:spPr>
        <p:txBody>
          <a:bodyPr/>
          <a:lstStyle/>
          <a:p>
            <a:r>
              <a:rPr lang="fr-FR" b="1" dirty="0">
                <a:latin typeface="Times New Roman" panose="02020603050405020304" pitchFamily="18" charset="0"/>
                <a:cs typeface="Times New Roman" panose="02020603050405020304" pitchFamily="18" charset="0"/>
              </a:rPr>
              <a:t>Contexte de la guerre civile</a:t>
            </a:r>
          </a:p>
        </p:txBody>
      </p:sp>
      <p:sp>
        <p:nvSpPr>
          <p:cNvPr id="3" name="Espace réservé du contenu 2">
            <a:extLst>
              <a:ext uri="{FF2B5EF4-FFF2-40B4-BE49-F238E27FC236}">
                <a16:creationId xmlns:a16="http://schemas.microsoft.com/office/drawing/2014/main" id="{6CBF6770-1C31-8666-D2CD-E92F5F77F821}"/>
              </a:ext>
            </a:extLst>
          </p:cNvPr>
          <p:cNvSpPr>
            <a:spLocks noGrp="1"/>
          </p:cNvSpPr>
          <p:nvPr>
            <p:ph idx="1"/>
          </p:nvPr>
        </p:nvSpPr>
        <p:spPr>
          <a:xfrm>
            <a:off x="0" y="1196752"/>
            <a:ext cx="9144000" cy="5661248"/>
          </a:xfrm>
        </p:spPr>
        <p:txBody>
          <a:bodyPr>
            <a:normAutofit lnSpcReduction="10000"/>
          </a:bodyPr>
          <a:lstStyle/>
          <a:p>
            <a:pPr algn="just"/>
            <a:r>
              <a:rPr lang="fr-FR" sz="2400" dirty="0">
                <a:latin typeface="Times New Roman" panose="02020603050405020304" pitchFamily="18" charset="0"/>
                <a:cs typeface="Times New Roman" panose="02020603050405020304" pitchFamily="18" charset="0"/>
              </a:rPr>
              <a:t>A partir de 1642, la guerre civile devient idéologique entre partisans de la primauté du pouvoir du parlement contre ceux de la couronne.</a:t>
            </a:r>
          </a:p>
          <a:p>
            <a:pPr marL="0" indent="0" algn="just">
              <a:spcBef>
                <a:spcPts val="0"/>
              </a:spcBef>
              <a:buNone/>
            </a:pPr>
            <a:endParaRPr lang="fr-FR" sz="1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Pour Parker (défenseur du parlement), la période d’urgence ouverte par la guerre civile fait que c’est au parlement (représentant le peuple fondamentalement souverain) d’exercer « la législature suprême, aussi bien dans les affaires d’Etat que dans les affaires de droit ». Autrement dit, le pouvoir n’est que « secondaire et dérivé chez les princes », la « source et cause efficace » étant le peuple. Quand la liberté et la sécurité du peuple sont en jeu, c’est au parlement – et donc au peuple lui-même – de « juger de la nécessité publique sans le roi ».</a:t>
            </a:r>
          </a:p>
          <a:p>
            <a:pPr algn="just">
              <a:spcBef>
                <a:spcPts val="0"/>
              </a:spcBef>
            </a:pPr>
            <a:endParaRPr lang="fr-FR" sz="18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Pour les royalistes défenseurs de Charles 1</a:t>
            </a:r>
            <a:r>
              <a:rPr lang="fr-FR" sz="2400" baseline="30000" dirty="0">
                <a:latin typeface="Times New Roman" panose="02020603050405020304" pitchFamily="18" charset="0"/>
                <a:cs typeface="Times New Roman" panose="02020603050405020304" pitchFamily="18" charset="0"/>
              </a:rPr>
              <a:t>er</a:t>
            </a:r>
            <a:r>
              <a:rPr lang="fr-FR" sz="2400" dirty="0">
                <a:latin typeface="Times New Roman" panose="02020603050405020304" pitchFamily="18" charset="0"/>
                <a:cs typeface="Times New Roman" panose="02020603050405020304" pitchFamily="18" charset="0"/>
              </a:rPr>
              <a:t>, Dieu « a exprimé dans les Ecritures que la souveraineté sont de lui, par lui et procèdent de lui directement ». Seul le roi en personne est le porteur de la souveraineté.</a:t>
            </a:r>
          </a:p>
        </p:txBody>
      </p:sp>
    </p:spTree>
    <p:extLst>
      <p:ext uri="{BB962C8B-B14F-4D97-AF65-F5344CB8AC3E}">
        <p14:creationId xmlns:p14="http://schemas.microsoft.com/office/powerpoint/2010/main" val="236149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20688"/>
          </a:xfrm>
        </p:spPr>
        <p:txBody>
          <a:bodyPr>
            <a:noAutofit/>
          </a:bodyPr>
          <a:lstStyle/>
          <a:p>
            <a:r>
              <a:rPr lang="fr-FR" sz="2800" b="1" dirty="0">
                <a:latin typeface="Times New Roman" pitchFamily="18" charset="0"/>
                <a:cs typeface="Times New Roman" pitchFamily="18" charset="0"/>
              </a:rPr>
              <a:t>Thomas Hobbes, entre absolutisme et libéralisme</a:t>
            </a:r>
            <a:endParaRPr lang="fr-FR" sz="2800" b="1" dirty="0"/>
          </a:p>
        </p:txBody>
      </p:sp>
      <p:sp>
        <p:nvSpPr>
          <p:cNvPr id="3" name="Espace réservé du contenu 2"/>
          <p:cNvSpPr>
            <a:spLocks noGrp="1"/>
          </p:cNvSpPr>
          <p:nvPr>
            <p:ph idx="1"/>
          </p:nvPr>
        </p:nvSpPr>
        <p:spPr>
          <a:xfrm>
            <a:off x="0" y="908720"/>
            <a:ext cx="9144000" cy="5949280"/>
          </a:xfrm>
        </p:spPr>
        <p:txBody>
          <a:bodyPr>
            <a:noAutofit/>
          </a:bodyPr>
          <a:lstStyle/>
          <a:p>
            <a:pPr algn="just"/>
            <a:r>
              <a:rPr lang="fr-FR" sz="1700" dirty="0">
                <a:latin typeface="Times New Roman" panose="02020603050405020304" pitchFamily="18" charset="0"/>
                <a:cs typeface="Times New Roman" pitchFamily="18" charset="0"/>
              </a:rPr>
              <a:t>Hobbes incarne (à la suite d’autres comme Bodin), la modernité politique comprise comme réflexions sur les fondements et la légitimité du politique. La théorie de l’État a ainsi procédé d’un besoin et d’une volonté d’institutionnaliser le pouvoir, de passer du fait au droit, en articulant la </a:t>
            </a:r>
            <a:r>
              <a:rPr lang="fr-FR" sz="1700" i="1" dirty="0" err="1">
                <a:latin typeface="Times New Roman" panose="02020603050405020304" pitchFamily="18" charset="0"/>
                <a:cs typeface="Times New Roman" pitchFamily="18" charset="0"/>
              </a:rPr>
              <a:t>potentia</a:t>
            </a:r>
            <a:r>
              <a:rPr lang="fr-FR" sz="1700" i="1" dirty="0">
                <a:latin typeface="Times New Roman" panose="02020603050405020304" pitchFamily="18" charset="0"/>
                <a:cs typeface="Times New Roman" pitchFamily="18" charset="0"/>
              </a:rPr>
              <a:t> </a:t>
            </a:r>
            <a:r>
              <a:rPr lang="fr-FR" sz="1700" dirty="0">
                <a:latin typeface="Times New Roman" panose="02020603050405020304" pitchFamily="18" charset="0"/>
                <a:cs typeface="Times New Roman" pitchFamily="18" charset="0"/>
              </a:rPr>
              <a:t>à la </a:t>
            </a:r>
            <a:r>
              <a:rPr lang="fr-FR" sz="1700" i="1" dirty="0">
                <a:latin typeface="Times New Roman" panose="02020603050405020304" pitchFamily="18" charset="0"/>
                <a:cs typeface="Times New Roman" pitchFamily="18" charset="0"/>
              </a:rPr>
              <a:t>potestas, </a:t>
            </a:r>
            <a:r>
              <a:rPr lang="fr-FR" sz="1700" dirty="0">
                <a:latin typeface="Times New Roman" pitchFamily="18" charset="0"/>
                <a:cs typeface="Times New Roman" pitchFamily="18" charset="0"/>
              </a:rPr>
              <a:t>cad la puissance d’agir à l’autorité, le pouvoir brut au pouvoir légitime. </a:t>
            </a:r>
          </a:p>
          <a:p>
            <a:pPr algn="just">
              <a:spcBef>
                <a:spcPts val="0"/>
              </a:spcBef>
            </a:pPr>
            <a:endParaRPr lang="fr-FR" sz="1700" dirty="0">
              <a:latin typeface="Times New Roman" pitchFamily="18" charset="0"/>
              <a:cs typeface="Times New Roman" pitchFamily="18" charset="0"/>
            </a:endParaRPr>
          </a:p>
          <a:p>
            <a:pPr algn="just"/>
            <a:r>
              <a:rPr lang="fr-FR" sz="1700" dirty="0">
                <a:latin typeface="Times New Roman" pitchFamily="18" charset="0"/>
                <a:cs typeface="Times New Roman" pitchFamily="18" charset="0"/>
              </a:rPr>
              <a:t>L’approche abstraite des juristes (sur quel fondement repose l’autorité politique) va se substituer à l’approche technique et pragmatique des conseillers du Prince. Il ne s’agit plus de savoir « comment bien gouverner » mais de réfléchir aux fondements sur lesquels repose le pouvoir politique. Il faut entendre « fondement » comme création, production, mise en place (quels processus, logiques ou historiques, aboutissent à l’émergence de l’</a:t>
            </a:r>
            <a:r>
              <a:rPr lang="fr-FR" sz="1700" dirty="0" err="1">
                <a:latin typeface="Times New Roman" panose="02020603050405020304" pitchFamily="18" charset="0"/>
                <a:cs typeface="Times New Roman" pitchFamily="18" charset="0"/>
              </a:rPr>
              <a:t>Etat</a:t>
            </a:r>
            <a:r>
              <a:rPr lang="fr-FR" sz="1700" dirty="0">
                <a:latin typeface="Times New Roman" panose="02020603050405020304" pitchFamily="18" charset="0"/>
                <a:cs typeface="Times New Roman" pitchFamily="18" charset="0"/>
              </a:rPr>
              <a:t>?) mais aussi comme fondation (ce qui fonde une chose, c'est ce qui fait sa légitimité. Pourquoi l'</a:t>
            </a:r>
            <a:r>
              <a:rPr lang="fr-FR" sz="1700" dirty="0" err="1">
                <a:latin typeface="Times New Roman" panose="02020603050405020304" pitchFamily="18" charset="0"/>
                <a:cs typeface="Times New Roman" pitchFamily="18" charset="0"/>
              </a:rPr>
              <a:t>Etat</a:t>
            </a:r>
            <a:r>
              <a:rPr lang="fr-FR" sz="1700" dirty="0">
                <a:latin typeface="Times New Roman" pitchFamily="18" charset="0"/>
                <a:cs typeface="Times New Roman" pitchFamily="18" charset="0"/>
              </a:rPr>
              <a:t> devient-il nécessaire? Qu'est-ce qui le justifie? Quel type d'obéissance justifie-t-il?).</a:t>
            </a:r>
          </a:p>
          <a:p>
            <a:pPr algn="just">
              <a:spcBef>
                <a:spcPts val="0"/>
              </a:spcBef>
              <a:buNone/>
            </a:pPr>
            <a:endParaRPr lang="fr-FR" sz="1700" dirty="0">
              <a:latin typeface="Times New Roman" pitchFamily="18" charset="0"/>
              <a:cs typeface="Times New Roman" pitchFamily="18" charset="0"/>
            </a:endParaRPr>
          </a:p>
          <a:p>
            <a:pPr algn="just"/>
            <a:r>
              <a:rPr lang="fr-FR" sz="1700" dirty="0">
                <a:latin typeface="Times New Roman" pitchFamily="18" charset="0"/>
                <a:cs typeface="Times New Roman" pitchFamily="18" charset="0"/>
              </a:rPr>
              <a:t>Le contractualisme a permis d’expliquer à nouveaux frais la légitimité de cette souveraineté : dans la mesure où la loi divine ou naturelle ne pouvait plus justifier le pouvoir suprême, c’est du côté des individus et de leur volonté d’association que les Modernes cherchèrent les fondements normatifs de ce pouvoir. L’artifice d’un accord volontairement passé se substitue ainsi à la nature et à la tendance spontanée des hommes à la sociabilité (</a:t>
            </a:r>
            <a:r>
              <a:rPr lang="fr-FR" sz="1700" dirty="0" err="1">
                <a:latin typeface="Times New Roman" panose="02020603050405020304" pitchFamily="18" charset="0"/>
                <a:cs typeface="Times New Roman" pitchFamily="18" charset="0"/>
              </a:rPr>
              <a:t>cf</a:t>
            </a:r>
            <a:r>
              <a:rPr lang="fr-FR" sz="1700" dirty="0">
                <a:latin typeface="Times New Roman" panose="02020603050405020304" pitchFamily="18" charset="0"/>
                <a:cs typeface="Times New Roman" pitchFamily="18" charset="0"/>
              </a:rPr>
              <a:t> Aristote).</a:t>
            </a:r>
          </a:p>
          <a:p>
            <a:pPr algn="just">
              <a:spcBef>
                <a:spcPts val="0"/>
              </a:spcBef>
            </a:pPr>
            <a:endParaRPr lang="fr-FR" sz="1700" dirty="0">
              <a:latin typeface="Times New Roman" panose="02020603050405020304" pitchFamily="18" charset="0"/>
              <a:cs typeface="Times New Roman" pitchFamily="18" charset="0"/>
            </a:endParaRPr>
          </a:p>
          <a:p>
            <a:pPr algn="just"/>
            <a:r>
              <a:rPr lang="fr-FR" sz="1700" dirty="0">
                <a:latin typeface="Times New Roman" panose="02020603050405020304" pitchFamily="18" charset="0"/>
                <a:cs typeface="Times New Roman" pitchFamily="18" charset="0"/>
              </a:rPr>
              <a:t>A l’époque de Hobbes, centralité du </a:t>
            </a:r>
            <a:r>
              <a:rPr lang="fr-FR" sz="1700" b="1" dirty="0">
                <a:latin typeface="Times New Roman" panose="02020603050405020304" pitchFamily="18" charset="0"/>
                <a:cs typeface="Times New Roman" pitchFamily="18" charset="0"/>
              </a:rPr>
              <a:t>droit naturel. </a:t>
            </a:r>
            <a:r>
              <a:rPr lang="fr-FR" sz="1700" dirty="0">
                <a:latin typeface="Times New Roman" panose="02020603050405020304" pitchFamily="18" charset="0"/>
                <a:cs typeface="Times New Roman" pitchFamily="18" charset="0"/>
              </a:rPr>
              <a:t>Celui-ci est désormais fondé sur des bases individualistes qui accordent une valeur inédite à la vie de chaque être humain.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692696"/>
          </a:xfrm>
        </p:spPr>
        <p:txBody>
          <a:bodyPr>
            <a:normAutofit fontScale="90000"/>
          </a:bodyPr>
          <a:lstStyle/>
          <a:p>
            <a:r>
              <a:rPr lang="fr-FR" b="1" dirty="0">
                <a:latin typeface="Times New Roman" panose="02020603050405020304" pitchFamily="18" charset="0"/>
                <a:cs typeface="Times New Roman" panose="02020603050405020304" pitchFamily="18" charset="0"/>
              </a:rPr>
              <a:t>Liberté, état de nature et état civil.</a:t>
            </a:r>
          </a:p>
        </p:txBody>
      </p:sp>
      <p:sp>
        <p:nvSpPr>
          <p:cNvPr id="3" name="Espace réservé du contenu 2"/>
          <p:cNvSpPr>
            <a:spLocks noGrp="1"/>
          </p:cNvSpPr>
          <p:nvPr>
            <p:ph idx="1"/>
          </p:nvPr>
        </p:nvSpPr>
        <p:spPr>
          <a:xfrm>
            <a:off x="0" y="1052736"/>
            <a:ext cx="9144000" cy="5805264"/>
          </a:xfrm>
        </p:spPr>
        <p:txBody>
          <a:bodyPr>
            <a:normAutofit/>
          </a:bodyPr>
          <a:lstStyle/>
          <a:p>
            <a:pPr algn="just">
              <a:buNone/>
            </a:pPr>
            <a:r>
              <a:rPr lang="fr-FR" i="1" dirty="0">
                <a:latin typeface="Times New Roman" pitchFamily="18" charset="0"/>
                <a:cs typeface="Times New Roman" pitchFamily="18" charset="0"/>
              </a:rPr>
              <a:t>	</a:t>
            </a:r>
            <a:r>
              <a:rPr lang="fr-FR" sz="2700" i="1" dirty="0">
                <a:latin typeface="Times New Roman" pitchFamily="18" charset="0"/>
                <a:cs typeface="Times New Roman" pitchFamily="18" charset="0"/>
              </a:rPr>
              <a:t>"</a:t>
            </a:r>
            <a:r>
              <a:rPr lang="fr-FR" sz="2700" i="1" dirty="0" err="1">
                <a:latin typeface="Times New Roman" panose="02020603050405020304" pitchFamily="18" charset="0"/>
                <a:cs typeface="Times New Roman" pitchFamily="18" charset="0"/>
              </a:rPr>
              <a:t>Etant</a:t>
            </a:r>
            <a:r>
              <a:rPr lang="fr-FR" sz="2700" i="1" dirty="0">
                <a:latin typeface="Times New Roman" panose="02020603050405020304" pitchFamily="18" charset="0"/>
                <a:cs typeface="Times New Roman" pitchFamily="18" charset="0"/>
              </a:rPr>
              <a:t> donné que notre condition naturelle se caractérise par le fait que nous possédons l'intégralité de notre liberté et étant donné que cette liberté naturelle consiste pour nous en le droit d'agir entièrement selon notre volonté et notre pouvoir, il s'ensuit qu'elle peut nous être confisquée de deux manières différentes : soit nous pouvons perdre la capacité d'agir selon notre volonté et notre pouvoir, soit nous pouvons perdre le droit de le faire".</a:t>
            </a:r>
          </a:p>
          <a:p>
            <a:pPr>
              <a:spcBef>
                <a:spcPts val="0"/>
              </a:spcBef>
            </a:pPr>
            <a:endParaRPr lang="fr-FR" sz="2700" dirty="0">
              <a:latin typeface="Times New Roman" panose="02020603050405020304" pitchFamily="18" charset="0"/>
              <a:cs typeface="Times New Roman" panose="02020603050405020304" pitchFamily="18" charset="0"/>
            </a:endParaRPr>
          </a:p>
          <a:p>
            <a:pPr algn="just">
              <a:buNone/>
            </a:pPr>
            <a:r>
              <a:rPr lang="fr-FR" sz="2700" b="1" dirty="0">
                <a:latin typeface="Times New Roman" panose="02020603050405020304" pitchFamily="18" charset="0"/>
                <a:cs typeface="Times New Roman" pitchFamily="18" charset="0"/>
                <a:sym typeface="Wingdings" pitchFamily="2" charset="2"/>
              </a:rPr>
              <a:t>Le pacte politique, le contrat, est donc l’accord de tous pour se dessaisir de ce droit naturel sur tout chose. C’est une limitation volontaire, par tous, de la liberté naturelle.</a:t>
            </a:r>
            <a:endParaRPr lang="fr-FR" sz="2700" b="1" dirty="0">
              <a:latin typeface="Times New Roman" panose="02020603050405020304"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548680"/>
          </a:xfrm>
        </p:spPr>
        <p:txBody>
          <a:bodyPr>
            <a:normAutofit fontScale="90000"/>
          </a:bodyPr>
          <a:lstStyle/>
          <a:p>
            <a:r>
              <a:rPr lang="fr-FR" b="1" dirty="0">
                <a:latin typeface="Times New Roman" panose="02020603050405020304" pitchFamily="18" charset="0"/>
                <a:cs typeface="Times New Roman" panose="02020603050405020304" pitchFamily="18" charset="0"/>
              </a:rPr>
              <a:t>Une théorie de la représentation</a:t>
            </a:r>
          </a:p>
        </p:txBody>
      </p:sp>
      <p:sp>
        <p:nvSpPr>
          <p:cNvPr id="3" name="Espace réservé du contenu 2"/>
          <p:cNvSpPr>
            <a:spLocks noGrp="1"/>
          </p:cNvSpPr>
          <p:nvPr>
            <p:ph idx="1"/>
          </p:nvPr>
        </p:nvSpPr>
        <p:spPr>
          <a:xfrm>
            <a:off x="0" y="908720"/>
            <a:ext cx="9144000" cy="5949280"/>
          </a:xfrm>
        </p:spPr>
        <p:txBody>
          <a:bodyPr>
            <a:noAutofit/>
          </a:bodyPr>
          <a:lstStyle/>
          <a:p>
            <a:pPr algn="just" hangingPunct="0"/>
            <a:r>
              <a:rPr lang="fr-FR" sz="1500" dirty="0">
                <a:latin typeface="Times New Roman" pitchFamily="18" charset="0"/>
                <a:cs typeface="Times New Roman" pitchFamily="18" charset="0"/>
              </a:rPr>
              <a:t>Pour que l'Etat arrive à suivre cette fin (garantir la vie des sujets), il faut un État fort (il est partisan de la monarchie absolue) et représentatif.</a:t>
            </a:r>
          </a:p>
          <a:p>
            <a:pPr algn="just" hangingPunct="0">
              <a:buNone/>
            </a:pPr>
            <a:r>
              <a:rPr lang="fr-FR" sz="1500" dirty="0">
                <a:latin typeface="Times New Roman" pitchFamily="18" charset="0"/>
                <a:cs typeface="Times New Roman" pitchFamily="18" charset="0"/>
              </a:rPr>
              <a:t>	==&gt;La question du gouvernement représentatif. Hobbes va montrer que l’État, qui est la condition de la sortie de l’état de guerre, implique pour exister que le peuple soit représenté par un souverain (roi ou assemblée, mais plutôt roi parce qu'une personne seule fait plus simplement l'unité de ceux qu'elle représente, donc la monarchie absolue est le meilleur régime). </a:t>
            </a:r>
            <a:r>
              <a:rPr lang="fr-FR" sz="1500" b="1" dirty="0">
                <a:latin typeface="Times New Roman" pitchFamily="18" charset="0"/>
                <a:cs typeface="Times New Roman" pitchFamily="18" charset="0"/>
              </a:rPr>
              <a:t>Il s'agit pour lui de démontrer que le gouvernement représentatif est une nécessité pour avoir un État, une société et sortir de l'état de guerre. </a:t>
            </a:r>
            <a:endParaRPr lang="fr-FR" sz="1500" dirty="0">
              <a:latin typeface="Times New Roman" pitchFamily="18" charset="0"/>
              <a:cs typeface="Times New Roman" pitchFamily="18" charset="0"/>
            </a:endParaRPr>
          </a:p>
          <a:p>
            <a:pPr algn="just" hangingPunct="0">
              <a:spcBef>
                <a:spcPts val="0"/>
              </a:spcBef>
              <a:buNone/>
            </a:pPr>
            <a:endParaRPr lang="fr-FR" sz="1500" dirty="0">
              <a:latin typeface="Times New Roman" pitchFamily="18" charset="0"/>
              <a:cs typeface="Times New Roman" pitchFamily="18" charset="0"/>
            </a:endParaRPr>
          </a:p>
          <a:p>
            <a:pPr algn="just" hangingPunct="0"/>
            <a:r>
              <a:rPr lang="fr-FR" sz="1500" dirty="0">
                <a:latin typeface="Times New Roman" pitchFamily="18" charset="0"/>
                <a:cs typeface="Times New Roman" pitchFamily="18" charset="0"/>
              </a:rPr>
              <a:t>Chez Hobbes, c’est le représentant qui est souverain. Mais puisque le représentant est le produit du contrat de tous avec tous, les sujets sont en fait les auteurs des décisions prises par le représentant, donc ils ne peuvent les contester. On a donc une séparation entre le souverain, qui prend les décisions, et le peuple, qui ne prend pas part aux décisions ; mais en même temps le peuple ne peut contester ces décisions et retirer au représentant l’autorité qu’il lui a donnée par le contrat (puisque ce serait se dédire). </a:t>
            </a:r>
          </a:p>
          <a:p>
            <a:pPr algn="just" hangingPunct="0">
              <a:spcBef>
                <a:spcPts val="0"/>
              </a:spcBef>
            </a:pPr>
            <a:endParaRPr lang="fr-FR" sz="1500" dirty="0">
              <a:latin typeface="Times New Roman" pitchFamily="18" charset="0"/>
              <a:cs typeface="Times New Roman" pitchFamily="18" charset="0"/>
            </a:endParaRPr>
          </a:p>
          <a:p>
            <a:pPr algn="just" hangingPunct="0"/>
            <a:r>
              <a:rPr lang="fr-FR" sz="1500" dirty="0">
                <a:latin typeface="Times New Roman" pitchFamily="18" charset="0"/>
                <a:cs typeface="Times New Roman" pitchFamily="18" charset="0"/>
              </a:rPr>
              <a:t>L’argumentation qui consiste pour Hobbes à déduire ces éléments de la genèse de l’État a pour objectif de s’opposer aux argumentations des républicains, dans le contexte des débats qui traversent l'Angleterre à cette époque, pour qui les citoyens doivent avoir leur mot à dire sur les décisions prises par le gouvernement, doivent participer à la vie politique. Il s’oppose également aux idées de séparation des pouvoirs, de souveraineté mixte, </a:t>
            </a:r>
            <a:r>
              <a:rPr lang="fr-FR" sz="1500" dirty="0" err="1">
                <a:latin typeface="Times New Roman" pitchFamily="18" charset="0"/>
                <a:cs typeface="Times New Roman" pitchFamily="18" charset="0"/>
              </a:rPr>
              <a:t>etc</a:t>
            </a:r>
            <a:r>
              <a:rPr lang="fr-FR" sz="1500" dirty="0">
                <a:latin typeface="Times New Roman" pitchFamily="18" charset="0"/>
                <a:cs typeface="Times New Roman" pitchFamily="18" charset="0"/>
              </a:rPr>
              <a:t>… Il est en ce sens proche de Bodin, mais avec cette innovation majeure d’une théorie </a:t>
            </a:r>
            <a:r>
              <a:rPr lang="fr-FR" sz="1500" b="1" dirty="0">
                <a:latin typeface="Times New Roman" pitchFamily="18" charset="0"/>
                <a:cs typeface="Times New Roman" pitchFamily="18" charset="0"/>
              </a:rPr>
              <a:t>représentative </a:t>
            </a:r>
            <a:r>
              <a:rPr lang="fr-FR" sz="1500" dirty="0">
                <a:latin typeface="Times New Roman" pitchFamily="18" charset="0"/>
                <a:cs typeface="Times New Roman" pitchFamily="18" charset="0"/>
              </a:rPr>
              <a:t>de l’</a:t>
            </a:r>
            <a:r>
              <a:rPr lang="fr-FR" sz="1500" dirty="0" err="1">
                <a:latin typeface="Times New Roman" pitchFamily="18" charset="0"/>
                <a:cs typeface="Times New Roman" pitchFamily="18" charset="0"/>
              </a:rPr>
              <a:t>Etat</a:t>
            </a:r>
            <a:r>
              <a:rPr lang="fr-FR" sz="1500" dirty="0">
                <a:latin typeface="Times New Roman" pitchFamily="18" charset="0"/>
                <a:cs typeface="Times New Roman" pitchFamily="18" charset="0"/>
              </a:rPr>
              <a:t> moderne, même si cette représentation est purement logique et théorique</a:t>
            </a:r>
          </a:p>
          <a:p>
            <a:pPr algn="just" hangingPunct="0">
              <a:spcBef>
                <a:spcPts val="0"/>
              </a:spcBef>
            </a:pPr>
            <a:endParaRPr lang="fr-FR" sz="1500" dirty="0">
              <a:latin typeface="Times New Roman" pitchFamily="18" charset="0"/>
              <a:cs typeface="Times New Roman" pitchFamily="18" charset="0"/>
            </a:endParaRPr>
          </a:p>
          <a:p>
            <a:pPr algn="just" hangingPunct="0"/>
            <a:r>
              <a:rPr lang="fr-FR" sz="1500" dirty="0">
                <a:latin typeface="Times New Roman" pitchFamily="18" charset="0"/>
                <a:cs typeface="Times New Roman" pitchFamily="18" charset="0"/>
              </a:rPr>
              <a:t>Hobbes ne considère pas que l’État qu’il décrit soit un modèle idéal de gouvernement ; la preuve en est qu’il lui donne le nom de « </a:t>
            </a:r>
            <a:r>
              <a:rPr lang="fr-FR" sz="1500" i="1" dirty="0">
                <a:latin typeface="Times New Roman" pitchFamily="18" charset="0"/>
                <a:cs typeface="Times New Roman" pitchFamily="18" charset="0"/>
              </a:rPr>
              <a:t>Léviathan</a:t>
            </a:r>
            <a:r>
              <a:rPr lang="fr-FR" sz="1500" dirty="0">
                <a:latin typeface="Times New Roman" pitchFamily="18" charset="0"/>
                <a:cs typeface="Times New Roman" pitchFamily="18" charset="0"/>
              </a:rPr>
              <a:t> », qui est le nom d’un monstre (monstre marin évoqué dans la Bible). </a:t>
            </a:r>
            <a:r>
              <a:rPr lang="fr-FR" sz="1500" b="1" dirty="0">
                <a:latin typeface="Times New Roman" pitchFamily="18" charset="0"/>
                <a:cs typeface="Times New Roman" pitchFamily="18" charset="0"/>
              </a:rPr>
              <a:t>C’est malgré tout le seul moyen d’attendre la sécurité civile. </a:t>
            </a:r>
            <a:endParaRPr lang="fr-FR" sz="15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764704"/>
          </a:xfrm>
        </p:spPr>
        <p:txBody>
          <a:bodyPr/>
          <a:lstStyle/>
          <a:p>
            <a:r>
              <a:rPr lang="fr-FR" b="1" dirty="0">
                <a:latin typeface="Times New Roman" panose="02020603050405020304" pitchFamily="18" charset="0"/>
                <a:cs typeface="Times New Roman" panose="02020603050405020304" pitchFamily="18" charset="0"/>
              </a:rPr>
              <a:t>Évaluations du CM</a:t>
            </a:r>
          </a:p>
        </p:txBody>
      </p:sp>
      <p:sp>
        <p:nvSpPr>
          <p:cNvPr id="3" name="Espace réservé du contenu 2"/>
          <p:cNvSpPr>
            <a:spLocks noGrp="1"/>
          </p:cNvSpPr>
          <p:nvPr>
            <p:ph idx="1"/>
          </p:nvPr>
        </p:nvSpPr>
        <p:spPr>
          <a:xfrm>
            <a:off x="0" y="1484784"/>
            <a:ext cx="9144000" cy="5373216"/>
          </a:xfrm>
        </p:spPr>
        <p:txBody>
          <a:bodyPr>
            <a:normAutofit/>
          </a:bodyPr>
          <a:lstStyle/>
          <a:p>
            <a:pPr algn="just"/>
            <a:r>
              <a:rPr lang="fr-FR" dirty="0">
                <a:latin typeface="Times New Roman" panose="02020603050405020304" pitchFamily="18" charset="0"/>
                <a:cs typeface="Times New Roman" panose="02020603050405020304" pitchFamily="18" charset="0"/>
              </a:rPr>
              <a:t>Le cours de Théorie Politique reste classiquement sur le modèle d’une note finale à un partiel en janvier, qui compte pour 100% de la note.</a:t>
            </a:r>
          </a:p>
          <a:p>
            <a:pPr algn="just"/>
            <a:endParaRPr lang="fr-FR" sz="2000"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Durée : 3h. </a:t>
            </a:r>
          </a:p>
          <a:p>
            <a:pPr algn="just"/>
            <a:endParaRPr lang="fr-FR" sz="2000"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Forme : Un commentaire ou une dissertation, au choix (en ligne : les partiels des années précédentes) </a:t>
            </a:r>
          </a:p>
          <a:p>
            <a:pPr algn="just"/>
            <a:endParaRPr lang="fr-FR" sz="2000"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Une session de rattrapage a lieu en juin.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20688"/>
          </a:xfrm>
        </p:spPr>
        <p:txBody>
          <a:bodyPr>
            <a:noAutofit/>
          </a:bodyPr>
          <a:lstStyle/>
          <a:p>
            <a:r>
              <a:rPr lang="fr-FR" sz="2100" b="1" dirty="0">
                <a:latin typeface="Times New Roman" pitchFamily="18" charset="0"/>
                <a:cs typeface="Times New Roman" pitchFamily="18" charset="0"/>
              </a:rPr>
              <a:t>Chapitre 16 : « Des PERSONNES, AUTEURS et des choses personnifiées ».</a:t>
            </a:r>
          </a:p>
        </p:txBody>
      </p:sp>
      <p:sp>
        <p:nvSpPr>
          <p:cNvPr id="3" name="Espace réservé du contenu 2"/>
          <p:cNvSpPr>
            <a:spLocks noGrp="1"/>
          </p:cNvSpPr>
          <p:nvPr>
            <p:ph idx="1"/>
          </p:nvPr>
        </p:nvSpPr>
        <p:spPr>
          <a:xfrm>
            <a:off x="-180528" y="764704"/>
            <a:ext cx="9324528" cy="6093296"/>
          </a:xfrm>
        </p:spPr>
        <p:txBody>
          <a:bodyPr>
            <a:noAutofit/>
          </a:bodyPr>
          <a:lstStyle/>
          <a:p>
            <a:pPr algn="just"/>
            <a:r>
              <a:rPr lang="fr-FR" sz="1600" dirty="0">
                <a:latin typeface="Times New Roman" pitchFamily="18" charset="0"/>
                <a:cs typeface="Times New Roman" pitchFamily="18" charset="0"/>
              </a:rPr>
              <a:t>Hobbes fait l’étymologie du terme de « personne ». Celui-ci vient du latin </a:t>
            </a:r>
            <a:r>
              <a:rPr lang="fr-FR" sz="1600" i="1" dirty="0">
                <a:latin typeface="Times New Roman" pitchFamily="18" charset="0"/>
                <a:cs typeface="Times New Roman" pitchFamily="18" charset="0"/>
              </a:rPr>
              <a:t>persona</a:t>
            </a:r>
            <a:r>
              <a:rPr lang="fr-FR" sz="1600" dirty="0">
                <a:latin typeface="Times New Roman" pitchFamily="18" charset="0"/>
                <a:cs typeface="Times New Roman" pitchFamily="18" charset="0"/>
              </a:rPr>
              <a:t> qui désignait le masque des acteurs, puis l’acteur lui-même. De là la personne est l’instance qui tient le rôle de quelqu'un, qui le </a:t>
            </a:r>
            <a:r>
              <a:rPr lang="fr-FR" sz="1600" i="1" dirty="0">
                <a:latin typeface="Times New Roman" pitchFamily="18" charset="0"/>
                <a:cs typeface="Times New Roman" pitchFamily="18" charset="0"/>
              </a:rPr>
              <a:t>représente</a:t>
            </a:r>
            <a:r>
              <a:rPr lang="fr-FR" sz="1600" dirty="0">
                <a:latin typeface="Times New Roman" pitchFamily="18" charset="0"/>
                <a:cs typeface="Times New Roman" pitchFamily="18" charset="0"/>
              </a:rPr>
              <a:t>, qu’elle se représente elle-même ou qu’elle représente d’autres gens sous l’effet d’un contrat par lequel ces gens lui ont donné le droit de parler pour eux.</a:t>
            </a:r>
          </a:p>
          <a:p>
            <a:pPr algn="just"/>
            <a:endParaRPr lang="fr-FR" sz="1600" dirty="0">
              <a:latin typeface="Times New Roman" pitchFamily="18" charset="0"/>
              <a:cs typeface="Times New Roman" pitchFamily="18" charset="0"/>
            </a:endParaRPr>
          </a:p>
          <a:p>
            <a:pPr algn="just">
              <a:buNone/>
            </a:pPr>
            <a:r>
              <a:rPr lang="fr-FR" sz="1600" dirty="0">
                <a:latin typeface="Times New Roman" pitchFamily="18" charset="0"/>
                <a:cs typeface="Times New Roman" pitchFamily="18" charset="0"/>
              </a:rPr>
              <a:t>	« Une PERSONNE est </a:t>
            </a:r>
            <a:r>
              <a:rPr lang="fr-FR" sz="1600" i="1" dirty="0">
                <a:latin typeface="Times New Roman" pitchFamily="18" charset="0"/>
                <a:cs typeface="Times New Roman" pitchFamily="18" charset="0"/>
              </a:rPr>
              <a:t>celui dont les mots et les actions sont considérés soit comme étant les siens propres, soit en ce qu’ils représentent les mots et les actions d’un autre</a:t>
            </a:r>
            <a:r>
              <a:rPr lang="fr-FR" sz="1600" dirty="0">
                <a:latin typeface="Times New Roman" pitchFamily="18" charset="0"/>
                <a:cs typeface="Times New Roman" pitchFamily="18" charset="0"/>
              </a:rPr>
              <a:t> »</a:t>
            </a:r>
          </a:p>
          <a:p>
            <a:pPr algn="just">
              <a:buNone/>
            </a:pPr>
            <a:endParaRPr lang="fr-FR" sz="1400" dirty="0">
              <a:latin typeface="Times New Roman" pitchFamily="18" charset="0"/>
              <a:cs typeface="Times New Roman" pitchFamily="18" charset="0"/>
            </a:endParaRPr>
          </a:p>
          <a:p>
            <a:pPr algn="just">
              <a:buNone/>
            </a:pPr>
            <a:r>
              <a:rPr lang="fr-FR" sz="1700" i="1" dirty="0">
                <a:latin typeface="Times New Roman" pitchFamily="18" charset="0"/>
                <a:cs typeface="Times New Roman" pitchFamily="18" charset="0"/>
              </a:rPr>
              <a:t>	« Une multitude d'hommes devient une seule personne quand ces hommes sont représentés par un seul homme, ou une seule personne, de telle sorte que ce soit fait avec le consentement de chaque homme de cette multitude en particulier. Car c'est l'unité du représentant, non l'unité du représenté qui fait une la personne, et c'est le représentant qui tient le rôle de la personne, et il ne tient le rôle que d'une seule personne. L'unité dans une multitude ne peut pas être comprise autrement. Et parce que naturellement la multitude n'est pas une, mais multiple, les hommes de cette multitude ne doivent pas être entendus comme un seul auteur, mais comme de multiples auteurs de tout ce que leur représentant dit ou fait en leur nom; chacun donnant au représentant commun  une autorité [qui vient] de lui-même en particulier, et reconnaissant comme siennes toutes les actions que le représentant fait, au cas où ils lui ont donné autorité sans restriction. Autrement, quand ils le restreignent dans l'objet pour lequel il les représentera, et qu'ils lui indiquent les limites de la représentation, aucun d'eux ne reconnaît comme sien ce qui est au-delà de la délégation d'autorité qu'ils lui ont donnée pour être l'acteur […]. Et si le représentant se compose de plusieurs hommes, la voix du plus grand nombre doit être considérée comme la voix de tous ces hommes. </a:t>
            </a:r>
            <a:endParaRPr lang="fr-FR" sz="1700" dirty="0">
              <a:latin typeface="Times New Roman" pitchFamily="18" charset="0"/>
              <a:cs typeface="Times New Roman" pitchFamily="18" charset="0"/>
            </a:endParaRPr>
          </a:p>
          <a:p>
            <a:pPr hangingPunct="0">
              <a:buNone/>
            </a:pPr>
            <a:endParaRPr lang="fr-FR" sz="14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8DA587-C97D-01BA-91EC-CEC2A48A9824}"/>
              </a:ext>
            </a:extLst>
          </p:cNvPr>
          <p:cNvSpPr>
            <a:spLocks noGrp="1"/>
          </p:cNvSpPr>
          <p:nvPr>
            <p:ph type="title"/>
          </p:nvPr>
        </p:nvSpPr>
        <p:spPr>
          <a:xfrm>
            <a:off x="457200" y="14068"/>
            <a:ext cx="8229600" cy="822644"/>
          </a:xfrm>
        </p:spPr>
        <p:txBody>
          <a:bodyPr>
            <a:normAutofit/>
          </a:bodyPr>
          <a:lstStyle/>
          <a:p>
            <a:r>
              <a:rPr lang="fr-FR" sz="3600" b="1" dirty="0">
                <a:latin typeface="Times New Roman" panose="02020603050405020304" pitchFamily="18" charset="0"/>
                <a:cs typeface="Times New Roman" panose="02020603050405020304" pitchFamily="18" charset="0"/>
              </a:rPr>
              <a:t>Quel contrat veut établir Hobbes?</a:t>
            </a:r>
          </a:p>
        </p:txBody>
      </p:sp>
      <p:sp>
        <p:nvSpPr>
          <p:cNvPr id="3" name="Espace réservé du contenu 2">
            <a:extLst>
              <a:ext uri="{FF2B5EF4-FFF2-40B4-BE49-F238E27FC236}">
                <a16:creationId xmlns:a16="http://schemas.microsoft.com/office/drawing/2014/main" id="{1CB87454-8265-DBC9-6C09-C5CB8617AF7C}"/>
              </a:ext>
            </a:extLst>
          </p:cNvPr>
          <p:cNvSpPr>
            <a:spLocks noGrp="1"/>
          </p:cNvSpPr>
          <p:nvPr>
            <p:ph idx="1"/>
          </p:nvPr>
        </p:nvSpPr>
        <p:spPr>
          <a:xfrm>
            <a:off x="0" y="1124744"/>
            <a:ext cx="9144000" cy="5733256"/>
          </a:xfrm>
        </p:spPr>
        <p:txBody>
          <a:bodyPr>
            <a:normAutofit fontScale="85000" lnSpcReduction="10000"/>
          </a:bodyPr>
          <a:lstStyle/>
          <a:p>
            <a:pPr algn="just">
              <a:lnSpc>
                <a:spcPct val="107000"/>
              </a:lnSpc>
              <a:spcAft>
                <a:spcPts val="800"/>
              </a:spcAft>
            </a:pPr>
            <a:r>
              <a:rPr lang="fr-FR" sz="3200" dirty="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Contrairement à une idée assez courant, Hobbes ne fait ici que répondre à ses adversaires républicains en reprenant certains points à son compte et en rejetant d’autres. Bref, le </a:t>
            </a:r>
            <a:r>
              <a:rPr lang="fr-FR" sz="3200" i="1" dirty="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Léviathan </a:t>
            </a:r>
            <a:r>
              <a:rPr lang="fr-FR" sz="3200" dirty="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est une discussion critique des idées néo-républicaines qui circulent. </a:t>
            </a:r>
          </a:p>
          <a:p>
            <a:pPr algn="just">
              <a:lnSpc>
                <a:spcPct val="107000"/>
              </a:lnSpc>
              <a:spcAft>
                <a:spcPts val="800"/>
              </a:spcAft>
            </a:pPr>
            <a:endParaRPr lang="fr-FR" sz="2100" dirty="0">
              <a:solidFill>
                <a:srgbClr val="323232"/>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Point de méthode : prendre en compte le « hors-texte », ce qui est évident pour Hobbes mais ne l’est plus du tout pour nous.</a:t>
            </a:r>
          </a:p>
          <a:p>
            <a:pPr algn="just"/>
            <a:endParaRPr lang="fr-FR" sz="2800"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En faisant ça, on peut se demander : </a:t>
            </a:r>
          </a:p>
          <a:p>
            <a:pPr marL="0" indent="0" algn="just">
              <a:buNone/>
            </a:pPr>
            <a:r>
              <a:rPr lang="fr-FR"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sym typeface="Wingdings" panose="05000000000000000000" pitchFamily="2" charset="2"/>
              </a:rPr>
              <a:t>EN quoi cette théorie de la représentation est-elle nouvelle ? </a:t>
            </a:r>
          </a:p>
          <a:p>
            <a:pPr marL="0" indent="0" algn="just">
              <a:buNone/>
            </a:pPr>
            <a:r>
              <a:rPr lang="fr-FR" dirty="0">
                <a:latin typeface="Times New Roman" panose="02020603050405020304" pitchFamily="18" charset="0"/>
                <a:cs typeface="Times New Roman" panose="02020603050405020304" pitchFamily="18" charset="0"/>
                <a:sym typeface="Wingdings" panose="05000000000000000000" pitchFamily="2" charset="2"/>
              </a:rPr>
              <a:t>-Quelle position politique défend Hobbes?  </a:t>
            </a:r>
          </a:p>
          <a:p>
            <a:pPr marL="0" indent="0" algn="just">
              <a:buNone/>
            </a:pPr>
            <a:endParaRPr lang="fr-FR" dirty="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559001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0D67FC-D653-01C9-7F74-7903994EA9DF}"/>
              </a:ext>
            </a:extLst>
          </p:cNvPr>
          <p:cNvSpPr>
            <a:spLocks noGrp="1"/>
          </p:cNvSpPr>
          <p:nvPr>
            <p:ph type="title"/>
          </p:nvPr>
        </p:nvSpPr>
        <p:spPr>
          <a:xfrm>
            <a:off x="456311" y="0"/>
            <a:ext cx="8229600" cy="764704"/>
          </a:xfrm>
        </p:spPr>
        <p:txBody>
          <a:bodyPr>
            <a:noAutofit/>
          </a:bodyPr>
          <a:lstStyle/>
          <a:p>
            <a:r>
              <a:rPr lang="fr-FR" sz="3200" b="1" dirty="0">
                <a:latin typeface="Times New Roman" panose="02020603050405020304" pitchFamily="18" charset="0"/>
                <a:cs typeface="Times New Roman" panose="02020603050405020304" pitchFamily="18" charset="0"/>
              </a:rPr>
              <a:t>Liberté naturelle et délégation politique</a:t>
            </a:r>
          </a:p>
        </p:txBody>
      </p:sp>
      <p:sp>
        <p:nvSpPr>
          <p:cNvPr id="3" name="Espace réservé du contenu 2">
            <a:extLst>
              <a:ext uri="{FF2B5EF4-FFF2-40B4-BE49-F238E27FC236}">
                <a16:creationId xmlns:a16="http://schemas.microsoft.com/office/drawing/2014/main" id="{2654E96C-FB92-2BC8-748E-30FF71DAA360}"/>
              </a:ext>
            </a:extLst>
          </p:cNvPr>
          <p:cNvSpPr>
            <a:spLocks noGrp="1"/>
          </p:cNvSpPr>
          <p:nvPr>
            <p:ph idx="1"/>
          </p:nvPr>
        </p:nvSpPr>
        <p:spPr>
          <a:xfrm>
            <a:off x="0" y="908720"/>
            <a:ext cx="9144000" cy="5949280"/>
          </a:xfrm>
        </p:spPr>
        <p:txBody>
          <a:bodyPr>
            <a:normAutofit fontScale="85000" lnSpcReduction="20000"/>
          </a:bodyPr>
          <a:lstStyle/>
          <a:p>
            <a:pPr algn="just"/>
            <a:r>
              <a:rPr lang="fr-FR" sz="1800" dirty="0">
                <a:latin typeface="Times New Roman" panose="02020603050405020304" pitchFamily="18" charset="0"/>
                <a:cs typeface="Times New Roman" panose="02020603050405020304" pitchFamily="18" charset="0"/>
              </a:rPr>
              <a:t>Les républicains ont pour habitude de revenir à l’état de liberté naturelle des hommes (Milton : « nul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ne peut être assez stupide pour nier que tous les hommes naissent naturellement libres, étant à l’image et à la ressemblance de Dieu lui-même »).</a:t>
            </a:r>
          </a:p>
          <a:p>
            <a:pPr marL="0" indent="0" algn="just">
              <a:buNone/>
            </a:pPr>
            <a:r>
              <a:rPr lang="fr-FR" sz="1800" b="1" dirty="0">
                <a:latin typeface="Times New Roman" panose="02020603050405020304" pitchFamily="18" charset="0"/>
                <a:cs typeface="Times New Roman" panose="02020603050405020304" pitchFamily="18" charset="0"/>
                <a:sym typeface="Wingdings" panose="05000000000000000000" pitchFamily="2" charset="2"/>
              </a:rPr>
              <a:t>Hobbes est d’accord.</a:t>
            </a:r>
          </a:p>
          <a:p>
            <a:pPr marL="0" indent="0" algn="just">
              <a:buNone/>
            </a:pPr>
            <a:endParaRPr lang="fr-FR" sz="1800" dirty="0">
              <a:latin typeface="Times New Roman" panose="02020603050405020304" pitchFamily="18" charset="0"/>
              <a:cs typeface="Times New Roman" panose="02020603050405020304" pitchFamily="18" charset="0"/>
              <a:sym typeface="Wingdings" panose="05000000000000000000" pitchFamily="2" charset="2"/>
            </a:endParaRPr>
          </a:p>
          <a:p>
            <a:pPr algn="just"/>
            <a:r>
              <a:rPr lang="fr-FR" sz="1800" dirty="0">
                <a:latin typeface="Times New Roman" panose="02020603050405020304" pitchFamily="18" charset="0"/>
                <a:cs typeface="Times New Roman" panose="02020603050405020304" pitchFamily="18" charset="0"/>
                <a:sym typeface="Wingdings" panose="05000000000000000000" pitchFamily="2" charset="2"/>
              </a:rPr>
              <a:t>L’état civil n’est qu’un artifice, un accord politique, bref, un contrat social. Il y a une représentation politique entre représentants et représentés (et, à l’époque, l’idée de représentation a des antécédents esthétiques, juridiques et économiques pour l’héritage et le remboursement des dettes, et même politiques dans la religion).</a:t>
            </a:r>
          </a:p>
          <a:p>
            <a:pPr marL="0" indent="0" algn="just">
              <a:buNone/>
            </a:pPr>
            <a:r>
              <a:rPr lang="fr-FR" sz="1800" b="1" dirty="0">
                <a:latin typeface="Times New Roman" panose="02020603050405020304" pitchFamily="18" charset="0"/>
                <a:cs typeface="Times New Roman" panose="02020603050405020304" pitchFamily="18" charset="0"/>
                <a:sym typeface="Wingdings" panose="05000000000000000000" pitchFamily="2" charset="2"/>
              </a:rPr>
              <a:t>Hobbes est d’accord (et il rejette donc le droit divin).</a:t>
            </a:r>
          </a:p>
          <a:p>
            <a:pPr marL="0" indent="0" algn="just">
              <a:buNone/>
            </a:pPr>
            <a:endParaRPr lang="fr-FR" sz="1800" dirty="0">
              <a:latin typeface="Times New Roman" panose="02020603050405020304" pitchFamily="18" charset="0"/>
              <a:cs typeface="Times New Roman" panose="02020603050405020304" pitchFamily="18" charset="0"/>
              <a:sym typeface="Wingdings" panose="05000000000000000000" pitchFamily="2" charset="2"/>
            </a:endParaRPr>
          </a:p>
          <a:p>
            <a:pPr algn="just"/>
            <a:r>
              <a:rPr lang="fr-FR" sz="1800" dirty="0">
                <a:latin typeface="Times New Roman" panose="02020603050405020304" pitchFamily="18" charset="0"/>
                <a:cs typeface="Times New Roman" panose="02020603050405020304" pitchFamily="18" charset="0"/>
                <a:sym typeface="Wingdings" panose="05000000000000000000" pitchFamily="2" charset="2"/>
              </a:rPr>
              <a:t>Cet accord est contracté entre le corps politique comme peuple unifié et ses représentants. </a:t>
            </a:r>
          </a:p>
          <a:p>
            <a:pPr marL="0" indent="0" algn="just">
              <a:buNone/>
            </a:pPr>
            <a:r>
              <a:rPr lang="fr-FR" sz="1800" b="1" dirty="0">
                <a:latin typeface="Times New Roman" panose="02020603050405020304" pitchFamily="18" charset="0"/>
                <a:cs typeface="Times New Roman" panose="02020603050405020304" pitchFamily="18" charset="0"/>
                <a:sym typeface="Wingdings" panose="05000000000000000000" pitchFamily="2" charset="2"/>
              </a:rPr>
              <a:t>Hobbes n’est pas d’accord. Pas de corps du peuple mais EDN où chacun est ennemi de chacun (« multitude désunie »). Dès lors, </a:t>
            </a:r>
            <a:r>
              <a:rPr lang="fr-FR" sz="1800" b="1" dirty="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le souverain recevant ainsi son autorité de « chaque homme particulier dans la république ».</a:t>
            </a:r>
            <a:endParaRPr lang="fr-FR" sz="1800" b="1"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buNone/>
            </a:pPr>
            <a:r>
              <a:rPr lang="fr-FR" sz="1800" i="1" dirty="0">
                <a:latin typeface="Times New Roman" panose="02020603050405020304" pitchFamily="18" charset="0"/>
                <a:cs typeface="Times New Roman" pitchFamily="18" charset="0"/>
              </a:rPr>
              <a:t>« Une multitude d'hommes devient une seule personne quand ces hommes sont représentés par un seul homme, ou une seule personne, de telle sorte que ce soit fait avec le consentement de chaque homme de cette multitude en particulier. Car c'est l'unité du représentant, non l'unité du représenté qui fait une la personne, et c'est le représentant qui tient le rôle de la personne ». </a:t>
            </a:r>
            <a:endParaRPr lang="fr-FR" sz="1800"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buNone/>
            </a:pPr>
            <a:endParaRPr lang="fr-FR" sz="1800" dirty="0">
              <a:latin typeface="Times New Roman" panose="02020603050405020304" pitchFamily="18" charset="0"/>
              <a:cs typeface="Times New Roman" panose="02020603050405020304" pitchFamily="18" charset="0"/>
              <a:sym typeface="Wingdings" panose="05000000000000000000" pitchFamily="2" charset="2"/>
            </a:endParaRPr>
          </a:p>
          <a:p>
            <a:pPr algn="just"/>
            <a:r>
              <a:rPr lang="fr-FR" sz="1800" b="0" i="0" dirty="0">
                <a:solidFill>
                  <a:srgbClr val="323232"/>
                </a:solidFill>
                <a:effectLst/>
                <a:latin typeface="Times New Roman" panose="02020603050405020304" pitchFamily="18" charset="0"/>
                <a:cs typeface="Times New Roman" panose="02020603050405020304" pitchFamily="18" charset="0"/>
              </a:rPr>
              <a:t>Le peuple entier est supérieur au Roi, bien que chaque membre pris isolément soit inférieur (</a:t>
            </a:r>
            <a:r>
              <a:rPr lang="fr-FR" sz="1800" b="0" i="1" dirty="0">
                <a:solidFill>
                  <a:srgbClr val="323232"/>
                </a:solidFill>
                <a:effectLst/>
                <a:latin typeface="Times New Roman" panose="02020603050405020304" pitchFamily="18" charset="0"/>
                <a:cs typeface="Times New Roman" panose="02020603050405020304" pitchFamily="18" charset="0"/>
              </a:rPr>
              <a:t>Major</a:t>
            </a:r>
            <a:r>
              <a:rPr lang="fr-FR" sz="1800" b="0" i="0" dirty="0">
                <a:solidFill>
                  <a:srgbClr val="323232"/>
                </a:solidFill>
                <a:effectLst/>
                <a:latin typeface="Times New Roman" panose="02020603050405020304" pitchFamily="18" charset="0"/>
                <a:cs typeface="Times New Roman" panose="02020603050405020304" pitchFamily="18" charset="0"/>
              </a:rPr>
              <a:t> </a:t>
            </a:r>
            <a:r>
              <a:rPr lang="fr-FR" sz="1800" b="0" i="1" dirty="0" err="1">
                <a:solidFill>
                  <a:srgbClr val="323232"/>
                </a:solidFill>
                <a:effectLst/>
                <a:latin typeface="Times New Roman" panose="02020603050405020304" pitchFamily="18" charset="0"/>
                <a:cs typeface="Times New Roman" panose="02020603050405020304" pitchFamily="18" charset="0"/>
              </a:rPr>
              <a:t>singulis</a:t>
            </a:r>
            <a:r>
              <a:rPr lang="fr-FR" sz="1800" b="0" i="0" dirty="0">
                <a:solidFill>
                  <a:srgbClr val="323232"/>
                </a:solidFill>
                <a:effectLst/>
                <a:latin typeface="Times New Roman" panose="02020603050405020304" pitchFamily="18" charset="0"/>
                <a:cs typeface="Times New Roman" panose="02020603050405020304" pitchFamily="18" charset="0"/>
              </a:rPr>
              <a:t>, </a:t>
            </a:r>
            <a:r>
              <a:rPr lang="fr-FR" sz="1800" b="0" i="1" dirty="0" err="1">
                <a:solidFill>
                  <a:srgbClr val="323232"/>
                </a:solidFill>
                <a:effectLst/>
                <a:latin typeface="Times New Roman" panose="02020603050405020304" pitchFamily="18" charset="0"/>
                <a:cs typeface="Times New Roman" panose="02020603050405020304" pitchFamily="18" charset="0"/>
              </a:rPr>
              <a:t>universis</a:t>
            </a:r>
            <a:r>
              <a:rPr lang="fr-FR" sz="1800" b="0" i="1" dirty="0">
                <a:solidFill>
                  <a:srgbClr val="323232"/>
                </a:solidFill>
                <a:effectLst/>
                <a:latin typeface="Times New Roman" panose="02020603050405020304" pitchFamily="18" charset="0"/>
                <a:cs typeface="Times New Roman" panose="02020603050405020304" pitchFamily="18" charset="0"/>
              </a:rPr>
              <a:t> minor)</a:t>
            </a:r>
          </a:p>
          <a:p>
            <a:pPr marL="0" indent="0" algn="just">
              <a:buNone/>
            </a:pPr>
            <a:r>
              <a:rPr lang="fr-FR" sz="1800" b="1" dirty="0">
                <a:latin typeface="Times New Roman" panose="02020603050405020304" pitchFamily="18" charset="0"/>
                <a:cs typeface="Times New Roman" panose="02020603050405020304" pitchFamily="18" charset="0"/>
                <a:sym typeface="Wingdings" panose="05000000000000000000" pitchFamily="2" charset="2"/>
              </a:rPr>
              <a:t>Hobbes n’est pas d’accord.</a:t>
            </a:r>
          </a:p>
          <a:p>
            <a:pPr marL="0" indent="0" algn="just">
              <a:buNone/>
            </a:pPr>
            <a:endParaRPr lang="fr-FR" sz="1800" b="1" dirty="0">
              <a:latin typeface="Times New Roman" panose="02020603050405020304" pitchFamily="18" charset="0"/>
              <a:cs typeface="Times New Roman" panose="02020603050405020304" pitchFamily="18" charset="0"/>
              <a:sym typeface="Wingdings" panose="05000000000000000000" pitchFamily="2" charset="2"/>
            </a:endParaRPr>
          </a:p>
          <a:p>
            <a:pPr algn="just"/>
            <a:r>
              <a:rPr lang="fr-FR" sz="1800" b="0" i="0" dirty="0">
                <a:solidFill>
                  <a:srgbClr val="323232"/>
                </a:solidFill>
                <a:effectLst/>
                <a:latin typeface="Times New Roman" panose="02020603050405020304" pitchFamily="18" charset="0"/>
                <a:cs typeface="Times New Roman" panose="02020603050405020304" pitchFamily="18" charset="0"/>
              </a:rPr>
              <a:t>Si les peuples sont plus grands que leurs rois, ils doivent alors pouvoir, au moment de la convention, octroyer l'autorité selon des conditions très strictes, dont le respect est </a:t>
            </a:r>
            <a:r>
              <a:rPr lang="fr-FR" sz="1800" dirty="0">
                <a:solidFill>
                  <a:srgbClr val="323232"/>
                </a:solidFill>
                <a:latin typeface="Times New Roman" panose="02020603050405020304" pitchFamily="18" charset="0"/>
                <a:cs typeface="Times New Roman" panose="02020603050405020304" pitchFamily="18" charset="0"/>
              </a:rPr>
              <a:t>un devoir du roi. </a:t>
            </a:r>
            <a:endParaRPr lang="fr-FR" sz="1800" i="1" dirty="0">
              <a:solidFill>
                <a:srgbClr val="323232"/>
              </a:solidFill>
              <a:latin typeface="Times New Roman" panose="02020603050405020304" pitchFamily="18" charset="0"/>
              <a:cs typeface="Times New Roman" panose="02020603050405020304" pitchFamily="18" charset="0"/>
            </a:endParaRPr>
          </a:p>
          <a:p>
            <a:pPr marL="0" indent="0" algn="just">
              <a:buNone/>
            </a:pPr>
            <a:r>
              <a:rPr lang="fr-FR" sz="1800" b="1" dirty="0">
                <a:latin typeface="Times New Roman" panose="02020603050405020304" pitchFamily="18" charset="0"/>
                <a:cs typeface="Times New Roman" panose="02020603050405020304" pitchFamily="18" charset="0"/>
                <a:sym typeface="Wingdings" panose="05000000000000000000" pitchFamily="2" charset="2"/>
              </a:rPr>
              <a:t>Hobbes n’est pas d’accord.</a:t>
            </a:r>
          </a:p>
          <a:p>
            <a:pPr marL="0" indent="0" algn="just">
              <a:buNone/>
            </a:pPr>
            <a:r>
              <a:rPr lang="fr-FR" sz="1800" b="1" dirty="0">
                <a:latin typeface="Times New Roman" panose="02020603050405020304" pitchFamily="18" charset="0"/>
                <a:cs typeface="Times New Roman" panose="02020603050405020304" pitchFamily="18" charset="0"/>
                <a:sym typeface="Wingdings" panose="05000000000000000000" pitchFamily="2" charset="2"/>
              </a:rPr>
              <a:t>			</a:t>
            </a:r>
          </a:p>
          <a:p>
            <a:endParaRPr lang="fr-F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8833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E09E26-1CFA-D308-ED12-5D877A1C8B53}"/>
              </a:ext>
            </a:extLst>
          </p:cNvPr>
          <p:cNvSpPr>
            <a:spLocks noGrp="1"/>
          </p:cNvSpPr>
          <p:nvPr>
            <p:ph type="title"/>
          </p:nvPr>
        </p:nvSpPr>
        <p:spPr>
          <a:xfrm>
            <a:off x="395536" y="0"/>
            <a:ext cx="8229600" cy="548680"/>
          </a:xfrm>
        </p:spPr>
        <p:txBody>
          <a:bodyPr>
            <a:normAutofit fontScale="90000"/>
          </a:bodyPr>
          <a:lstStyle/>
          <a:p>
            <a:r>
              <a:rPr lang="fr-FR" b="1" dirty="0">
                <a:latin typeface="Times New Roman" panose="02020603050405020304" pitchFamily="18" charset="0"/>
                <a:cs typeface="Times New Roman" panose="02020603050405020304" pitchFamily="18" charset="0"/>
              </a:rPr>
              <a:t>Conclusions républicaines</a:t>
            </a:r>
          </a:p>
        </p:txBody>
      </p:sp>
      <p:sp>
        <p:nvSpPr>
          <p:cNvPr id="3" name="Espace réservé du contenu 2">
            <a:extLst>
              <a:ext uri="{FF2B5EF4-FFF2-40B4-BE49-F238E27FC236}">
                <a16:creationId xmlns:a16="http://schemas.microsoft.com/office/drawing/2014/main" id="{12EEE703-B950-CA9B-57D6-BA96225D1EF0}"/>
              </a:ext>
            </a:extLst>
          </p:cNvPr>
          <p:cNvSpPr>
            <a:spLocks noGrp="1"/>
          </p:cNvSpPr>
          <p:nvPr>
            <p:ph idx="1"/>
          </p:nvPr>
        </p:nvSpPr>
        <p:spPr>
          <a:xfrm>
            <a:off x="0" y="764704"/>
            <a:ext cx="9144000" cy="6093296"/>
          </a:xfrm>
        </p:spPr>
        <p:txBody>
          <a:bodyPr>
            <a:normAutofit fontScale="92500" lnSpcReduction="20000"/>
          </a:bodyPr>
          <a:lstStyle/>
          <a:p>
            <a:pPr algn="just">
              <a:lnSpc>
                <a:spcPct val="107000"/>
              </a:lnSpc>
              <a:spcAft>
                <a:spcPts val="800"/>
              </a:spcAft>
            </a:pPr>
            <a:r>
              <a:rPr lang="fr-FR" sz="1800" dirty="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Les républicains insistent sur le fait que le peuple a autorisé à l'origine le Parlement à agir en son nom, il a créé une assemblée qui demeure une représentation qui semble vivante et exactement proportionnée du corps réel du peuple dans son ensemble. Il s'ensuit que lorsque ce corps élu agit, il ne peut manquer d'agir précisément comme l'aurait fait le corps réel. Autrement dit, il ne peut</a:t>
            </a:r>
            <a:r>
              <a:rPr lang="fr-FR" sz="1800" dirty="0">
                <a:solidFill>
                  <a:srgbClr val="323232"/>
                </a:solidFill>
                <a:latin typeface="Times New Roman" panose="02020603050405020304" pitchFamily="18" charset="0"/>
                <a:ea typeface="Calibri" panose="020F0502020204030204" pitchFamily="34" charset="0"/>
                <a:cs typeface="Times New Roman" panose="02020603050405020304" pitchFamily="18" charset="0"/>
              </a:rPr>
              <a:t> pas trahir si la représentation est bien pensée. Le parlement </a:t>
            </a:r>
            <a:r>
              <a:rPr lang="fr-FR" sz="1800" i="1" dirty="0">
                <a:solidFill>
                  <a:srgbClr val="323232"/>
                </a:solidFill>
                <a:latin typeface="Times New Roman" panose="02020603050405020304" pitchFamily="18" charset="0"/>
                <a:ea typeface="Calibri" panose="020F0502020204030204" pitchFamily="34" charset="0"/>
                <a:cs typeface="Times New Roman" panose="02020603050405020304" pitchFamily="18" charset="0"/>
              </a:rPr>
              <a:t>est </a:t>
            </a:r>
            <a:r>
              <a:rPr lang="fr-FR" sz="1800" dirty="0">
                <a:solidFill>
                  <a:srgbClr val="323232"/>
                </a:solidFill>
                <a:latin typeface="Times New Roman" panose="02020603050405020304" pitchFamily="18" charset="0"/>
                <a:ea typeface="Calibri" panose="020F0502020204030204" pitchFamily="34" charset="0"/>
                <a:cs typeface="Times New Roman" panose="02020603050405020304" pitchFamily="18" charset="0"/>
              </a:rPr>
              <a:t>le peuple.</a:t>
            </a:r>
            <a:r>
              <a:rPr lang="fr-FR" sz="1800" dirty="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gn="just">
              <a:lnSpc>
                <a:spcPct val="107000"/>
              </a:lnSpc>
              <a:spcAft>
                <a:spcPts val="800"/>
              </a:spcAft>
              <a:buNone/>
            </a:pPr>
            <a:r>
              <a:rPr lang="fr-FR" sz="1600" i="1" dirty="0">
                <a:solidFill>
                  <a:srgbClr val="323232"/>
                </a:solidFill>
                <a:latin typeface="Times New Roman" panose="02020603050405020304" pitchFamily="18" charset="0"/>
                <a:ea typeface="Calibri" panose="020F0502020204030204" pitchFamily="34" charset="0"/>
                <a:cs typeface="Times New Roman" panose="02020603050405020304" pitchFamily="18" charset="0"/>
              </a:rPr>
              <a:t>Parker, </a:t>
            </a:r>
            <a:r>
              <a:rPr lang="fr-FR" sz="1600" dirty="0">
                <a:solidFill>
                  <a:srgbClr val="323232"/>
                </a:solidFill>
                <a:latin typeface="Times New Roman" panose="02020603050405020304" pitchFamily="18" charset="0"/>
                <a:ea typeface="Calibri" panose="020F0502020204030204" pitchFamily="34" charset="0"/>
                <a:cs typeface="Times New Roman" panose="02020603050405020304" pitchFamily="18" charset="0"/>
              </a:rPr>
              <a:t>1644 : « L</a:t>
            </a:r>
            <a:r>
              <a:rPr lang="fr-FR" sz="1600" b="0" i="0" dirty="0">
                <a:solidFill>
                  <a:srgbClr val="323232"/>
                </a:solidFill>
                <a:effectLst/>
                <a:latin typeface="Times New Roman" panose="02020603050405020304" pitchFamily="18" charset="0"/>
                <a:cs typeface="Times New Roman" panose="02020603050405020304" pitchFamily="18" charset="0"/>
              </a:rPr>
              <a:t>e Parlement n'est en fait rien d'autre que le peuple lui-même artificiellement rassemblé ».</a:t>
            </a:r>
            <a:endParaRPr lang="fr-FR" sz="16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fr-FR" sz="1800" b="1" dirty="0">
                <a:latin typeface="Times New Roman" panose="02020603050405020304" pitchFamily="18" charset="0"/>
                <a:cs typeface="Times New Roman" panose="02020603050405020304" pitchFamily="18" charset="0"/>
                <a:sym typeface="Wingdings" panose="05000000000000000000" pitchFamily="2" charset="2"/>
              </a:rPr>
              <a:t>Hobbes ne comprend pas cette confiance jugée délirante dans le parlement et l’efficacité de la représentation. Il opte pour un silence moqueur et ne propose rien pour faire une représentation idéale, alors que c’est un exercice classique à l’époque, y compris dans les utopies comme </a:t>
            </a:r>
            <a:r>
              <a:rPr lang="fr-FR" sz="1800" b="1" i="1" dirty="0" err="1">
                <a:latin typeface="Times New Roman" panose="02020603050405020304" pitchFamily="18" charset="0"/>
                <a:cs typeface="Times New Roman" panose="02020603050405020304" pitchFamily="18" charset="0"/>
                <a:sym typeface="Wingdings" panose="05000000000000000000" pitchFamily="2" charset="2"/>
              </a:rPr>
              <a:t>Océana</a:t>
            </a:r>
            <a:r>
              <a:rPr lang="fr-FR" sz="1800" b="1" dirty="0">
                <a:latin typeface="Times New Roman" panose="02020603050405020304" pitchFamily="18" charset="0"/>
                <a:cs typeface="Times New Roman" panose="02020603050405020304" pitchFamily="18" charset="0"/>
                <a:sym typeface="Wingdings" panose="05000000000000000000" pitchFamily="2" charset="2"/>
              </a:rPr>
              <a:t>.</a:t>
            </a:r>
            <a:endParaRPr lang="fr-FR" sz="1800" b="1" dirty="0">
              <a:latin typeface="Times New Roman" panose="02020603050405020304" pitchFamily="18" charset="0"/>
              <a:cs typeface="Times New Roman" panose="02020603050405020304" pitchFamily="18" charset="0"/>
            </a:endParaRPr>
          </a:p>
          <a:p>
            <a:pPr marL="0" indent="0" algn="just">
              <a:buNone/>
            </a:pPr>
            <a:endParaRPr lang="fr-FR" sz="1500" dirty="0">
              <a:latin typeface="Times New Roman" panose="02020603050405020304" pitchFamily="18" charset="0"/>
              <a:cs typeface="Times New Roman" panose="02020603050405020304" pitchFamily="18" charset="0"/>
            </a:endParaRPr>
          </a:p>
          <a:p>
            <a:pPr algn="just"/>
            <a:r>
              <a:rPr lang="fr-FR" sz="1800" dirty="0">
                <a:latin typeface="Times New Roman" panose="02020603050405020304" pitchFamily="18" charset="0"/>
                <a:cs typeface="Times New Roman" panose="02020603050405020304" pitchFamily="18" charset="0"/>
              </a:rPr>
              <a:t>Il n’est pas possible de maintenir la «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voix négative » (ou véto final) du roi sur toute législation que défend le parlement. C’est le parlement qui, en cas de conflit, est supérieur, car il représente véritablement le peuple. </a:t>
            </a:r>
          </a:p>
          <a:p>
            <a:pPr marL="0" indent="0" algn="just">
              <a:buNone/>
            </a:pPr>
            <a:endParaRPr lang="fr-FR" sz="1500" dirty="0">
              <a:latin typeface="Times New Roman" panose="02020603050405020304" pitchFamily="18" charset="0"/>
              <a:cs typeface="Times New Roman" panose="02020603050405020304" pitchFamily="18" charset="0"/>
            </a:endParaRPr>
          </a:p>
          <a:p>
            <a:pPr algn="just"/>
            <a:r>
              <a:rPr lang="fr-FR" sz="1800" dirty="0">
                <a:latin typeface="Times New Roman" panose="02020603050405020304" pitchFamily="18" charset="0"/>
                <a:cs typeface="Times New Roman" panose="02020603050405020304" pitchFamily="18" charset="0"/>
              </a:rPr>
              <a:t>Les citoyens ont un droit de résistance vis-à-vis du tyran (et, dans le contexte de la guerre civile, de Charles 1</a:t>
            </a:r>
            <a:r>
              <a:rPr lang="fr-FR" sz="1800" baseline="30000" dirty="0">
                <a:latin typeface="Times New Roman" panose="02020603050405020304" pitchFamily="18" charset="0"/>
                <a:cs typeface="Times New Roman" panose="02020603050405020304" pitchFamily="18" charset="0"/>
              </a:rPr>
              <a:t>er</a:t>
            </a:r>
            <a:r>
              <a:rPr lang="fr-FR" sz="1800" dirty="0">
                <a:latin typeface="Times New Roman" panose="02020603050405020304" pitchFamily="18" charset="0"/>
                <a:cs typeface="Times New Roman" panose="02020603050405020304" pitchFamily="18" charset="0"/>
              </a:rPr>
              <a:t>).</a:t>
            </a:r>
          </a:p>
          <a:p>
            <a:pPr marL="0" indent="0" algn="just">
              <a:buNone/>
            </a:pPr>
            <a:r>
              <a:rPr lang="fr-FR" sz="1600" b="1" dirty="0">
                <a:latin typeface="Times New Roman" panose="02020603050405020304" pitchFamily="18" charset="0"/>
                <a:cs typeface="Times New Roman" panose="02020603050405020304" pitchFamily="18" charset="0"/>
                <a:sym typeface="Wingdings" panose="05000000000000000000" pitchFamily="2" charset="2"/>
              </a:rPr>
              <a:t></a:t>
            </a:r>
            <a:r>
              <a:rPr lang="fr-FR" sz="1600" b="1" i="0" dirty="0">
                <a:solidFill>
                  <a:srgbClr val="323232"/>
                </a:solidFill>
                <a:effectLst/>
                <a:latin typeface="Times New Roman" panose="02020603050405020304" pitchFamily="18" charset="0"/>
                <a:cs typeface="Times New Roman" panose="02020603050405020304" pitchFamily="18" charset="0"/>
              </a:rPr>
              <a:t> Pour Hobbes, tout sujet qui se plaint désormais du comportement du souverain déposera plainte contre lui-même, ce qui est quelque peu ridicule. </a:t>
            </a:r>
          </a:p>
          <a:p>
            <a:pPr marL="0" indent="0" algn="just">
              <a:buNone/>
            </a:pPr>
            <a:endParaRPr lang="fr-FR" sz="1500" dirty="0">
              <a:latin typeface="Times New Roman" panose="02020603050405020304" pitchFamily="18" charset="0"/>
              <a:cs typeface="Times New Roman" panose="02020603050405020304" pitchFamily="18" charset="0"/>
            </a:endParaRPr>
          </a:p>
          <a:p>
            <a:pPr algn="just"/>
            <a:r>
              <a:rPr lang="fr-FR" sz="1800" dirty="0">
                <a:latin typeface="Times New Roman" panose="02020603050405020304" pitchFamily="18" charset="0"/>
                <a:cs typeface="Times New Roman" panose="02020603050405020304" pitchFamily="18" charset="0"/>
              </a:rPr>
              <a:t>Plus globalement, les néo-républicains défendent un régime mixte.</a:t>
            </a:r>
          </a:p>
          <a:p>
            <a:pPr marL="0" indent="0" algn="just">
              <a:buNone/>
            </a:pPr>
            <a:r>
              <a:rPr lang="fr-FR" sz="1800" b="1" dirty="0">
                <a:latin typeface="Times New Roman" panose="02020603050405020304" pitchFamily="18" charset="0"/>
                <a:cs typeface="Times New Roman" panose="02020603050405020304" pitchFamily="18" charset="0"/>
                <a:sym typeface="Wingdings" panose="05000000000000000000" pitchFamily="2" charset="2"/>
              </a:rPr>
              <a:t>Pas assez stable, pas assez efficace. Pour Hobbes, c’est le risque de retourner à l’état de guerre.</a:t>
            </a:r>
            <a:endParaRPr lang="fr-FR" sz="1800" b="1"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marL="0" indent="0" algn="just">
              <a:buNone/>
            </a:pPr>
            <a:r>
              <a:rPr lang="fr-FR" sz="1700" b="1" i="0" dirty="0">
                <a:solidFill>
                  <a:srgbClr val="323232"/>
                </a:solidFill>
                <a:effectLst/>
                <a:latin typeface="Times New Roman" panose="02020603050405020304" pitchFamily="18" charset="0"/>
                <a:cs typeface="Times New Roman" panose="02020603050405020304" pitchFamily="18" charset="0"/>
                <a:sym typeface="Wingdings" panose="05000000000000000000" pitchFamily="2" charset="2"/>
              </a:rPr>
              <a:t>Face à tout cela, Hobbes va montrer dans </a:t>
            </a:r>
            <a:r>
              <a:rPr lang="fr-FR" sz="1700" b="1" i="1" dirty="0">
                <a:solidFill>
                  <a:srgbClr val="323232"/>
                </a:solidFill>
                <a:effectLst/>
                <a:latin typeface="Times New Roman" panose="02020603050405020304" pitchFamily="18" charset="0"/>
                <a:cs typeface="Times New Roman" panose="02020603050405020304" pitchFamily="18" charset="0"/>
                <a:sym typeface="Wingdings" panose="05000000000000000000" pitchFamily="2" charset="2"/>
              </a:rPr>
              <a:t>Le Léviathan </a:t>
            </a:r>
            <a:r>
              <a:rPr lang="fr-FR" sz="1700" b="1" i="0" dirty="0">
                <a:solidFill>
                  <a:srgbClr val="323232"/>
                </a:solidFill>
                <a:effectLst/>
                <a:latin typeface="Times New Roman" panose="02020603050405020304" pitchFamily="18" charset="0"/>
                <a:cs typeface="Times New Roman" panose="02020603050405020304" pitchFamily="18" charset="0"/>
                <a:sym typeface="Wingdings" panose="05000000000000000000" pitchFamily="2" charset="2"/>
              </a:rPr>
              <a:t>qu’il est possible </a:t>
            </a:r>
            <a:r>
              <a:rPr lang="fr-FR" sz="1700" b="1" i="0" dirty="0">
                <a:solidFill>
                  <a:srgbClr val="323232"/>
                </a:solidFill>
                <a:effectLst/>
                <a:latin typeface="Times New Roman" panose="02020603050405020304" pitchFamily="18" charset="0"/>
                <a:cs typeface="Times New Roman" panose="02020603050405020304" pitchFamily="18" charset="0"/>
              </a:rPr>
              <a:t>d'accepter la structure de base de leur théorie sans adopter aucune des implications radicales qu'ils en avaient tiré (notamment car les républicains se méprennent sur le genre humain).</a:t>
            </a:r>
            <a:endParaRPr lang="fr-FR" sz="1700" b="1" dirty="0">
              <a:latin typeface="Times New Roman" panose="02020603050405020304" pitchFamily="18" charset="0"/>
              <a:cs typeface="Times New Roman" panose="02020603050405020304" pitchFamily="18" charset="0"/>
            </a:endParaRPr>
          </a:p>
          <a:p>
            <a:pPr algn="just"/>
            <a:endParaRPr lang="fr-FR" sz="1400" dirty="0">
              <a:latin typeface="Times New Roman" panose="02020603050405020304" pitchFamily="18" charset="0"/>
              <a:cs typeface="Times New Roman" panose="02020603050405020304" pitchFamily="18" charset="0"/>
            </a:endParaRPr>
          </a:p>
          <a:p>
            <a:pPr algn="just"/>
            <a:endParaRPr lang="fr-F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128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0E8BF1-388C-2E3C-C74D-7DA96A9074FE}"/>
              </a:ext>
            </a:extLst>
          </p:cNvPr>
          <p:cNvSpPr>
            <a:spLocks noGrp="1"/>
          </p:cNvSpPr>
          <p:nvPr>
            <p:ph type="title"/>
          </p:nvPr>
        </p:nvSpPr>
        <p:spPr>
          <a:xfrm>
            <a:off x="457199" y="0"/>
            <a:ext cx="8229600" cy="45719"/>
          </a:xfrm>
        </p:spPr>
        <p:txBody>
          <a:bodyPr>
            <a:normAutofit fontScale="90000"/>
          </a:bodyPr>
          <a:lstStyle/>
          <a:p>
            <a:endParaRPr lang="fr-FR" dirty="0"/>
          </a:p>
        </p:txBody>
      </p:sp>
      <p:pic>
        <p:nvPicPr>
          <p:cNvPr id="11" name="Espace réservé du contenu 10" descr="Une image contenant texte, dessin, croquis, Gravure">
            <a:extLst>
              <a:ext uri="{FF2B5EF4-FFF2-40B4-BE49-F238E27FC236}">
                <a16:creationId xmlns:a16="http://schemas.microsoft.com/office/drawing/2014/main" id="{72A29738-8D08-F45D-AB4F-E7A08339A2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91438"/>
            <a:ext cx="8363274" cy="6649929"/>
          </a:xfrm>
        </p:spPr>
      </p:pic>
    </p:spTree>
    <p:extLst>
      <p:ext uri="{BB962C8B-B14F-4D97-AF65-F5344CB8AC3E}">
        <p14:creationId xmlns:p14="http://schemas.microsoft.com/office/powerpoint/2010/main" val="550710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F17C60-76EA-2F52-2D5A-B3BCA4D8C7DD}"/>
              </a:ext>
            </a:extLst>
          </p:cNvPr>
          <p:cNvSpPr>
            <a:spLocks noGrp="1"/>
          </p:cNvSpPr>
          <p:nvPr>
            <p:ph type="title"/>
          </p:nvPr>
        </p:nvSpPr>
        <p:spPr/>
        <p:txBody>
          <a:bodyPr/>
          <a:lstStyle/>
          <a:p>
            <a:endParaRPr lang="fr-FR" dirty="0"/>
          </a:p>
        </p:txBody>
      </p:sp>
      <p:pic>
        <p:nvPicPr>
          <p:cNvPr id="5" name="Espace réservé du contenu 4" descr="Une image contenant peinture, Visage humain, dessin, texte&#10;&#10;Description générée automatiquement">
            <a:extLst>
              <a:ext uri="{FF2B5EF4-FFF2-40B4-BE49-F238E27FC236}">
                <a16:creationId xmlns:a16="http://schemas.microsoft.com/office/drawing/2014/main" id="{2CAD6FA3-EBF9-233D-7A56-15F32C4876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742"/>
            <a:ext cx="9144000" cy="6975134"/>
          </a:xfrm>
        </p:spPr>
      </p:pic>
    </p:spTree>
    <p:extLst>
      <p:ext uri="{BB962C8B-B14F-4D97-AF65-F5344CB8AC3E}">
        <p14:creationId xmlns:p14="http://schemas.microsoft.com/office/powerpoint/2010/main" val="1361708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090C62-F736-5AB4-B172-11A741C001E3}"/>
              </a:ext>
            </a:extLst>
          </p:cNvPr>
          <p:cNvSpPr>
            <a:spLocks noGrp="1"/>
          </p:cNvSpPr>
          <p:nvPr>
            <p:ph type="title"/>
          </p:nvPr>
        </p:nvSpPr>
        <p:spPr>
          <a:xfrm>
            <a:off x="436829" y="35861"/>
            <a:ext cx="8229600" cy="512819"/>
          </a:xfrm>
        </p:spPr>
        <p:txBody>
          <a:bodyPr>
            <a:normAutofit fontScale="90000"/>
          </a:bodyPr>
          <a:lstStyle/>
          <a:p>
            <a:r>
              <a:rPr lang="fr-FR" b="1" dirty="0">
                <a:latin typeface="Times New Roman" panose="02020603050405020304" pitchFamily="18" charset="0"/>
                <a:cs typeface="Times New Roman" panose="02020603050405020304" pitchFamily="18" charset="0"/>
              </a:rPr>
              <a:t>Sujets 2023</a:t>
            </a:r>
          </a:p>
        </p:txBody>
      </p:sp>
      <p:sp>
        <p:nvSpPr>
          <p:cNvPr id="3" name="Espace réservé du contenu 2">
            <a:extLst>
              <a:ext uri="{FF2B5EF4-FFF2-40B4-BE49-F238E27FC236}">
                <a16:creationId xmlns:a16="http://schemas.microsoft.com/office/drawing/2014/main" id="{D6578D27-6641-DE89-D3A2-D34448FFAFA0}"/>
              </a:ext>
            </a:extLst>
          </p:cNvPr>
          <p:cNvSpPr>
            <a:spLocks noGrp="1"/>
          </p:cNvSpPr>
          <p:nvPr>
            <p:ph idx="1"/>
          </p:nvPr>
        </p:nvSpPr>
        <p:spPr>
          <a:xfrm>
            <a:off x="0" y="908720"/>
            <a:ext cx="9144000" cy="5949280"/>
          </a:xfrm>
        </p:spPr>
        <p:txBody>
          <a:bodyPr>
            <a:normAutofit fontScale="85000" lnSpcReduction="20000"/>
          </a:bodyPr>
          <a:lstStyle/>
          <a:p>
            <a:r>
              <a:rPr lang="fr-FR" sz="3300" dirty="0">
                <a:effectLst/>
                <a:latin typeface="Times New Roman" panose="02020603050405020304" pitchFamily="18" charset="0"/>
                <a:ea typeface="Times New Roman" panose="02020603050405020304" pitchFamily="18" charset="0"/>
                <a:cs typeface="Times New Roman" panose="02020603050405020304" pitchFamily="18" charset="0"/>
              </a:rPr>
              <a:t>Dissertation</a:t>
            </a:r>
            <a:r>
              <a:rPr lang="fr-FR" sz="19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fr-FR" sz="3000" dirty="0">
                <a:effectLst/>
                <a:latin typeface="Times New Roman" panose="02020603050405020304" pitchFamily="18" charset="0"/>
                <a:ea typeface="Times New Roman" panose="02020603050405020304" pitchFamily="18" charset="0"/>
                <a:cs typeface="Times New Roman" panose="02020603050405020304" pitchFamily="18" charset="0"/>
              </a:rPr>
              <a:t>L’égalité n’est-elle qu’une utopie ?</a:t>
            </a:r>
          </a:p>
          <a:p>
            <a:endParaRPr lang="fr-FR" sz="1400" dirty="0">
              <a:latin typeface="Times New Roman" panose="02020603050405020304" pitchFamily="18" charset="0"/>
              <a:cs typeface="Times New Roman" panose="02020603050405020304" pitchFamily="18" charset="0"/>
            </a:endParaRPr>
          </a:p>
          <a:p>
            <a:pPr>
              <a:lnSpc>
                <a:spcPct val="115000"/>
              </a:lnSpc>
              <a:spcAft>
                <a:spcPts val="1000"/>
              </a:spcAft>
            </a:pPr>
            <a:r>
              <a:rPr lang="fr-FR" sz="3300" dirty="0">
                <a:latin typeface="Times New Roman" panose="02020603050405020304" pitchFamily="18" charset="0"/>
                <a:cs typeface="Times New Roman" panose="02020603050405020304" pitchFamily="18" charset="0"/>
              </a:rPr>
              <a:t>Commentaire</a:t>
            </a:r>
            <a:r>
              <a:rPr lang="fr-FR" dirty="0">
                <a:latin typeface="Times New Roman" panose="02020603050405020304" pitchFamily="18" charset="0"/>
                <a:cs typeface="Times New Roman" panose="02020603050405020304" pitchFamily="18" charset="0"/>
              </a:rPr>
              <a:t> :</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0" algn="just">
              <a:lnSpc>
                <a:spcPct val="115000"/>
              </a:lnSpc>
              <a:spcAft>
                <a:spcPts val="1000"/>
              </a:spcAft>
              <a:buNone/>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"Un juge anglais de l'ancien temps a dit : "les hommes qui sont dans le besoin ne sont pas des hommes libres". La liberté exige que l'on ait la possibilité de gagner sa vie, une vie décente, en rapport avec les normes de l'époque où l'on vit, une vie qui permette à chacun non pas seulement d'avoir de quoi vivre, mais aussi une raison de vivre. Les hommes qui sont dans le besoin ne sont pas des hommes libres. Pour un trop grand nombre d'entre nous, l'égalité politique que nous avons autrefois conquise était devenue dépourvue de sens en présence de l'inégalité économique. Un petit groupe avait concentré entre ses mains un contrôle presque total sur la propriété des autres, sur leur argent, sur leur travail, sur leurs vies. Pour un trop grand nombre d'entre nous, la vie avait cessé d'être libre ; les hommes ne pouvaient plus mener la quête du bonheur. Or, contre une tyrannie économique de ce genre, le citoyen américain ne pouvait faire appel qu'à la force organisée du gouvernement".</a:t>
            </a:r>
          </a:p>
          <a:p>
            <a:pPr marL="114300" indent="0" algn="ctr">
              <a:lnSpc>
                <a:spcPct val="115000"/>
              </a:lnSpc>
              <a:spcAft>
                <a:spcPts val="1000"/>
              </a:spcAft>
              <a:buNone/>
            </a:pPr>
            <a:r>
              <a:rPr lang="fr-FR" sz="2100" dirty="0">
                <a:effectLst/>
                <a:latin typeface="Times New Roman" panose="02020603050405020304" pitchFamily="18" charset="0"/>
                <a:ea typeface="Times New Roman" panose="02020603050405020304" pitchFamily="18" charset="0"/>
                <a:cs typeface="Times New Roman" panose="02020603050405020304" pitchFamily="18" charset="0"/>
              </a:rPr>
              <a:t>Discours de F.D. Roosevelt, 1936, Convention Nationale du parti Démocrate.</a:t>
            </a:r>
          </a:p>
          <a:p>
            <a:pPr marL="114300" indent="0" algn="ctr">
              <a:lnSpc>
                <a:spcPct val="115000"/>
              </a:lnSpc>
              <a:spcAft>
                <a:spcPts val="1000"/>
              </a:spcAft>
              <a:buNone/>
            </a:pPr>
            <a:r>
              <a:rPr lang="fr-FR" sz="1900" i="1" dirty="0" err="1">
                <a:latin typeface="Times New Roman" panose="02020603050405020304" pitchFamily="18" charset="0"/>
                <a:ea typeface="Calibri" panose="020F0502020204030204" pitchFamily="34" charset="0"/>
                <a:cs typeface="Times New Roman" panose="02020603050405020304" pitchFamily="18" charset="0"/>
              </a:rPr>
              <a:t>Rq</a:t>
            </a:r>
            <a:r>
              <a:rPr lang="fr-FR" sz="1900" i="1" dirty="0">
                <a:latin typeface="Times New Roman" panose="02020603050405020304" pitchFamily="18" charset="0"/>
                <a:ea typeface="Calibri" panose="020F0502020204030204" pitchFamily="34" charset="0"/>
                <a:cs typeface="Times New Roman" panose="02020603050405020304" pitchFamily="18" charset="0"/>
              </a:rPr>
              <a:t> : Docs méthodos et exemples corrigés sur l’ENT.</a:t>
            </a:r>
            <a:endParaRPr lang="fr-FR" sz="19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3776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58907-8618-9B70-6C59-AFF4EE288FF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808181B-58FB-DB29-EC85-A0757DF96AF4}"/>
              </a:ext>
            </a:extLst>
          </p:cNvPr>
          <p:cNvSpPr>
            <a:spLocks noGrp="1"/>
          </p:cNvSpPr>
          <p:nvPr>
            <p:ph idx="1"/>
          </p:nvPr>
        </p:nvSpPr>
        <p:spPr/>
        <p:txBody>
          <a:bodyPr/>
          <a:lstStyle/>
          <a:p>
            <a:pPr marL="0" indent="0">
              <a:buNone/>
            </a:pPr>
            <a:r>
              <a:rPr lang="fr-FR" dirty="0"/>
              <a:t>Samuel Hayat, </a:t>
            </a:r>
            <a:r>
              <a:rPr lang="fr-FR" i="1" dirty="0"/>
              <a:t>Socio-histoire des idées politiques</a:t>
            </a:r>
            <a:endParaRPr lang="fr-FR" dirty="0"/>
          </a:p>
          <a:p>
            <a:pPr marL="0" indent="0">
              <a:buNone/>
            </a:pPr>
            <a:endParaRPr lang="fr-FR" dirty="0"/>
          </a:p>
          <a:p>
            <a:pPr marL="0" indent="0">
              <a:buNone/>
            </a:pPr>
            <a:r>
              <a:rPr lang="fr-FR" dirty="0"/>
              <a:t>Olivier Nay, 2500 ans…</a:t>
            </a:r>
          </a:p>
          <a:p>
            <a:pPr marL="0" indent="0">
              <a:buNone/>
            </a:pPr>
            <a:endParaRPr lang="fr-FR" dirty="0"/>
          </a:p>
          <a:p>
            <a:pPr marL="0" indent="0">
              <a:buNone/>
            </a:pPr>
            <a:r>
              <a:rPr lang="fr-FR" dirty="0" err="1"/>
              <a:t>Cedric</a:t>
            </a:r>
            <a:r>
              <a:rPr lang="fr-FR" dirty="0"/>
              <a:t> </a:t>
            </a:r>
            <a:r>
              <a:rPr lang="fr-FR" dirty="0" err="1"/>
              <a:t>Passard</a:t>
            </a:r>
            <a:r>
              <a:rPr lang="fr-FR" dirty="0"/>
              <a:t> (</a:t>
            </a:r>
            <a:r>
              <a:rPr lang="fr-FR" dirty="0" err="1"/>
              <a:t>dir</a:t>
            </a:r>
            <a:r>
              <a:rPr lang="fr-FR" dirty="0"/>
              <a:t>.), </a:t>
            </a:r>
            <a:r>
              <a:rPr lang="fr-FR" i="1" dirty="0"/>
              <a:t>Les idées politiques comme faits sociaux</a:t>
            </a:r>
            <a:endParaRPr lang="fr-FR" dirty="0"/>
          </a:p>
        </p:txBody>
      </p:sp>
    </p:spTree>
    <p:extLst>
      <p:ext uri="{BB962C8B-B14F-4D97-AF65-F5344CB8AC3E}">
        <p14:creationId xmlns:p14="http://schemas.microsoft.com/office/powerpoint/2010/main" val="386376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20688"/>
          </a:xfrm>
        </p:spPr>
        <p:txBody>
          <a:bodyPr>
            <a:noAutofit/>
          </a:bodyPr>
          <a:lstStyle/>
          <a:p>
            <a:r>
              <a:rPr lang="fr-FR" sz="3200" b="1" dirty="0">
                <a:latin typeface="Times New Roman" panose="02020603050405020304" pitchFamily="18" charset="0"/>
                <a:cs typeface="Times New Roman" panose="02020603050405020304" pitchFamily="18" charset="0"/>
              </a:rPr>
              <a:t>Méthode (1) : l’approche </a:t>
            </a:r>
            <a:r>
              <a:rPr lang="fr-FR" sz="3200" b="1" dirty="0" err="1">
                <a:latin typeface="Times New Roman" panose="02020603050405020304" pitchFamily="18" charset="0"/>
                <a:cs typeface="Times New Roman" panose="02020603050405020304" pitchFamily="18" charset="0"/>
              </a:rPr>
              <a:t>internaliste</a:t>
            </a:r>
            <a:r>
              <a:rPr lang="fr-FR" sz="3200" b="1" dirty="0">
                <a:latin typeface="Times New Roman" panose="02020603050405020304" pitchFamily="18" charset="0"/>
                <a:cs typeface="Times New Roman" panose="02020603050405020304" pitchFamily="18" charset="0"/>
              </a:rPr>
              <a:t>, un repoussoir</a:t>
            </a:r>
          </a:p>
        </p:txBody>
      </p:sp>
      <p:sp>
        <p:nvSpPr>
          <p:cNvPr id="3" name="Espace réservé du contenu 2"/>
          <p:cNvSpPr>
            <a:spLocks noGrp="1"/>
          </p:cNvSpPr>
          <p:nvPr>
            <p:ph idx="1"/>
          </p:nvPr>
        </p:nvSpPr>
        <p:spPr>
          <a:xfrm>
            <a:off x="0" y="1124744"/>
            <a:ext cx="9144000" cy="5733256"/>
          </a:xfrm>
        </p:spPr>
        <p:txBody>
          <a:bodyPr>
            <a:normAutofit fontScale="55000" lnSpcReduction="20000"/>
          </a:bodyPr>
          <a:lstStyle/>
          <a:p>
            <a:pPr algn="just"/>
            <a:r>
              <a:rPr lang="fr-FR" dirty="0">
                <a:latin typeface="Times New Roman" pitchFamily="18" charset="0"/>
                <a:cs typeface="Times New Roman" pitchFamily="18" charset="0"/>
              </a:rPr>
              <a:t>L’analyse classique de l’histoire des idées politiques ne repose que très rarement sur un appareil conceptuel précis (ex : pas de réflexion sur « l’idée »).</a:t>
            </a:r>
          </a:p>
          <a:p>
            <a:pPr algn="just">
              <a:lnSpc>
                <a:spcPct val="120000"/>
              </a:lnSpc>
              <a:spcBef>
                <a:spcPts val="0"/>
              </a:spcBef>
            </a:pPr>
            <a:endParaRPr lang="fr-FR" sz="3300"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Une étude fine des textes qui a longtemps été monopolisée par les juristes et les philosophes (avec une pratique routinisée du commentaire de texte – </a:t>
            </a:r>
            <a:r>
              <a:rPr lang="fr-FR" dirty="0" err="1">
                <a:latin typeface="Times New Roman" pitchFamily="18" charset="0"/>
                <a:cs typeface="Times New Roman" pitchFamily="18" charset="0"/>
              </a:rPr>
              <a:t>cf</a:t>
            </a:r>
            <a:r>
              <a:rPr lang="fr-FR" dirty="0">
                <a:latin typeface="Times New Roman" pitchFamily="18" charset="0"/>
                <a:cs typeface="Times New Roman" pitchFamily="18" charset="0"/>
              </a:rPr>
              <a:t> le bac).</a:t>
            </a:r>
          </a:p>
          <a:p>
            <a:pPr algn="just">
              <a:lnSpc>
                <a:spcPct val="120000"/>
              </a:lnSpc>
              <a:spcBef>
                <a:spcPts val="0"/>
              </a:spcBef>
            </a:pPr>
            <a:endParaRPr lang="fr-FR" sz="3300"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Une confrontation parfois anachronique d’auteurs et de thèmes (la vérité ; la politique ; l’Etat ; la justice ; etc…). Cette vision, qui s’oppose à l’idée d’une historicité des concepts, s’incarne dans le travail de Léo Strauss ou d’Arthur O. </a:t>
            </a:r>
            <a:r>
              <a:rPr lang="fr-FR" dirty="0" err="1">
                <a:latin typeface="Times New Roman" pitchFamily="18" charset="0"/>
                <a:cs typeface="Times New Roman" pitchFamily="18" charset="0"/>
              </a:rPr>
              <a:t>Lovejoy</a:t>
            </a:r>
            <a:r>
              <a:rPr lang="fr-FR" dirty="0">
                <a:latin typeface="Times New Roman" pitchFamily="18" charset="0"/>
                <a:cs typeface="Times New Roman" pitchFamily="18" charset="0"/>
              </a:rPr>
              <a:t> qui fait l’histoire d’une idée (comme « l’être ») en supposant que celle-ci se donne toujours à voir de la même façon. </a:t>
            </a:r>
          </a:p>
          <a:p>
            <a:pPr marL="400050" lvl="1" indent="0" algn="just">
              <a:buNone/>
            </a:pPr>
            <a:r>
              <a:rPr lang="fr-FR" sz="3300" dirty="0">
                <a:latin typeface="Times New Roman" pitchFamily="18" charset="0"/>
                <a:cs typeface="Times New Roman" pitchFamily="18" charset="0"/>
              </a:rPr>
              <a:t>Ici, l’idée est stable, pérenne, n’a ni histoire ni matérialité. On insiste sur les influences     purement intellectuelles, et les auteurs sont placés en situation d’apesanteur sociale, dans leur bibliothèque (ils ne sont pas véritablement humains, citoyens, etc…).</a:t>
            </a:r>
          </a:p>
          <a:p>
            <a:pPr algn="just">
              <a:lnSpc>
                <a:spcPct val="120000"/>
              </a:lnSpc>
              <a:spcBef>
                <a:spcPts val="0"/>
              </a:spcBef>
            </a:pPr>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De manière générale, ces penseurs ont pour trait commun de limiter l'enquête à un corpus consacré de grands "classiques" du genre (Aristote à Rawls, Machiavel, Hobbes, Locke, etc…), autour d'une série de valeurs et de débats réputés universellement transposables </a:t>
            </a:r>
          </a:p>
          <a:p>
            <a:pPr marL="0" indent="0" algn="ctr">
              <a:buNone/>
            </a:pPr>
            <a:r>
              <a:rPr lang="fr-FR" sz="2900" b="1" dirty="0">
                <a:latin typeface="Times New Roman" pitchFamily="18" charset="0"/>
                <a:cs typeface="Times New Roman" pitchFamily="18" charset="0"/>
              </a:rPr>
              <a:t>Référence utile : </a:t>
            </a:r>
            <a:r>
              <a:rPr lang="fr-FR" sz="2900" b="1" dirty="0" err="1">
                <a:latin typeface="Times New Roman" pitchFamily="18" charset="0"/>
                <a:cs typeface="Times New Roman" pitchFamily="18" charset="0"/>
              </a:rPr>
              <a:t>Skornicki</a:t>
            </a:r>
            <a:r>
              <a:rPr lang="fr-FR" sz="2900" b="1" dirty="0">
                <a:latin typeface="Times New Roman" pitchFamily="18" charset="0"/>
                <a:cs typeface="Times New Roman" pitchFamily="18" charset="0"/>
              </a:rPr>
              <a:t> et </a:t>
            </a:r>
            <a:r>
              <a:rPr lang="fr-FR" sz="2900" b="1" dirty="0" err="1">
                <a:latin typeface="Times New Roman" pitchFamily="18" charset="0"/>
                <a:cs typeface="Times New Roman" pitchFamily="18" charset="0"/>
              </a:rPr>
              <a:t>Tournadre</a:t>
            </a:r>
            <a:r>
              <a:rPr lang="fr-FR" sz="2900" b="1" dirty="0">
                <a:latin typeface="Times New Roman" pitchFamily="18" charset="0"/>
                <a:cs typeface="Times New Roman" pitchFamily="18" charset="0"/>
              </a:rPr>
              <a:t>, </a:t>
            </a:r>
            <a:r>
              <a:rPr lang="fr-FR" sz="2900" b="1" i="1" dirty="0">
                <a:latin typeface="Times New Roman" pitchFamily="18" charset="0"/>
                <a:cs typeface="Times New Roman" pitchFamily="18" charset="0"/>
              </a:rPr>
              <a:t>La nouvelle histoire des idées politiques, </a:t>
            </a:r>
            <a:r>
              <a:rPr lang="fr-FR" sz="2900" b="1" dirty="0">
                <a:latin typeface="Times New Roman" pitchFamily="18" charset="0"/>
                <a:cs typeface="Times New Roman" pitchFamily="18" charset="0"/>
              </a:rPr>
              <a:t>Paris, La Découverte, 2015/2024.</a:t>
            </a:r>
          </a:p>
          <a:p>
            <a:pPr algn="just"/>
            <a:endParaRPr lang="fr-FR" sz="2800" dirty="0">
              <a:latin typeface="Times New Roman" pitchFamily="18" charset="0"/>
              <a:cs typeface="Times New Roman" pitchFamily="18" charset="0"/>
            </a:endParaRPr>
          </a:p>
          <a:p>
            <a:pPr algn="ctr">
              <a:buNone/>
            </a:pPr>
            <a:r>
              <a:rPr lang="fr-FR" sz="2700" i="1" dirty="0" err="1">
                <a:latin typeface="Times New Roman" pitchFamily="18" charset="0"/>
                <a:cs typeface="Times New Roman" pitchFamily="18" charset="0"/>
              </a:rPr>
              <a:t>Rq</a:t>
            </a:r>
            <a:r>
              <a:rPr lang="fr-FR" sz="2700" i="1" dirty="0">
                <a:latin typeface="Times New Roman" pitchFamily="18" charset="0"/>
                <a:cs typeface="Times New Roman" pitchFamily="18" charset="0"/>
              </a:rPr>
              <a:t>  : une autre tendance dans l’histoire des idées, strictement externaliste, considère que les caractéristiques sociales de l’auteur ou le contexte politique et économique (la superstructure marxiste) expliquent tout ; les idées sont totalement désincarnées, ne sont que des symptômes sociaux. C’est la théorie inspirée de Marx souvent dite « du reflet ».</a:t>
            </a:r>
          </a:p>
        </p:txBody>
      </p:sp>
      <p:sp>
        <p:nvSpPr>
          <p:cNvPr id="4" name="Espace réservé du numéro de diapositive 3">
            <a:extLst>
              <a:ext uri="{FF2B5EF4-FFF2-40B4-BE49-F238E27FC236}">
                <a16:creationId xmlns:a16="http://schemas.microsoft.com/office/drawing/2014/main" id="{EFC79F67-F8A4-F347-C9D4-8B3D4013EA95}"/>
              </a:ext>
            </a:extLst>
          </p:cNvPr>
          <p:cNvSpPr>
            <a:spLocks noGrp="1"/>
          </p:cNvSpPr>
          <p:nvPr>
            <p:ph type="sldNum" sz="quarter" idx="12"/>
          </p:nvPr>
        </p:nvSpPr>
        <p:spPr/>
        <p:txBody>
          <a:bodyPr/>
          <a:lstStyle/>
          <a:p>
            <a:fld id="{6204A31D-9CA6-4C67-BB2F-3306E208DD1B}" type="slidenum">
              <a:rPr lang="fr-FR" smtClean="0"/>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548680"/>
          </a:xfrm>
        </p:spPr>
        <p:txBody>
          <a:bodyPr>
            <a:noAutofit/>
          </a:bodyPr>
          <a:lstStyle/>
          <a:p>
            <a:r>
              <a:rPr lang="fr-FR" sz="2800" b="1" dirty="0">
                <a:latin typeface="Times New Roman" panose="02020603050405020304" pitchFamily="18" charset="0"/>
                <a:cs typeface="Times New Roman" panose="02020603050405020304" pitchFamily="18" charset="0"/>
              </a:rPr>
              <a:t>Bac 2024, philosophie</a:t>
            </a:r>
          </a:p>
        </p:txBody>
      </p:sp>
      <p:sp>
        <p:nvSpPr>
          <p:cNvPr id="3" name="Espace réservé du contenu 2"/>
          <p:cNvSpPr>
            <a:spLocks noGrp="1"/>
          </p:cNvSpPr>
          <p:nvPr>
            <p:ph idx="1"/>
          </p:nvPr>
        </p:nvSpPr>
        <p:spPr>
          <a:xfrm>
            <a:off x="0" y="692696"/>
            <a:ext cx="9144000" cy="6165304"/>
          </a:xfrm>
        </p:spPr>
        <p:txBody>
          <a:bodyPr>
            <a:normAutofit/>
          </a:bodyPr>
          <a:lstStyle/>
          <a:p>
            <a:pPr algn="just">
              <a:buNone/>
            </a:pPr>
            <a:r>
              <a:rPr lang="fr-FR" sz="1900" b="0" i="0" dirty="0">
                <a:solidFill>
                  <a:srgbClr val="191919"/>
                </a:solidFill>
                <a:effectLst/>
                <a:highlight>
                  <a:srgbClr val="FFFFFF"/>
                </a:highlight>
                <a:latin typeface="Times New Roman" panose="02020603050405020304" pitchFamily="18" charset="0"/>
                <a:cs typeface="Times New Roman" panose="02020603050405020304" pitchFamily="18" charset="0"/>
              </a:rPr>
              <a:t>« Toute action humaine exige un mobile qui fournisse l’énergie nécessaire pour l’accomplir, et elle est bonne ou mauvaise selon que le mobile est élevé ou bas. Pour se plier à la passivité épuisante qu’exige l’usine, il faut chercher des mobiles en soi-même, car il n’y a pas de fouets, pas de chaînes ; des fouets, des chaînes rendraient peut-être la transformation plus facile. Les conditions mêmes du travail empêchent que puissent intervenir d’autres mobiles que la crainte des réprimandes et du renvoi, le désir avide d’accumuler des sous, et, dans une certaine mesure, le goût des records de vitesse. Tout concourt pour rappeler ces mobiles à la pensée et les transformer en obsessions ; il n’est jamais fait appel à rien de plus élevé ; d’ailleurs ils doivent devenir obsédants pour être assez efficaces. En même temps que ces mobiles occupent l’âme, la pensée se rétracte sur un point du temps pour éviter la souffrance, et la conscience s’éteint autant que les nécessités du travail le permettent. Une force presque irrésistible, comparable à la pesanteur, empêche alors de sentir la présence d’autres êtres humains qui peinent eux aussi tout près ; il est presque impossible de ne pas devenir indifférent et brutal comme le système dans lequel on est pris ; et réciproquement la brutalité du système est reflétée et rendue sensible par les gestes, les regards, les paroles de ceux qu’on a autour de soi. Après une journée ainsi passée, un ouvrier n’a qu’une plainte, plainte qui ne parvient pas aux oreilles des hommes étrangers à cette condition et ne leur dirait rien si elle y parvenait ; il a trouvé le temps long. »</a:t>
            </a:r>
          </a:p>
          <a:p>
            <a:pPr algn="just">
              <a:buNone/>
            </a:pPr>
            <a:endParaRPr lang="fr-FR" sz="800" dirty="0">
              <a:solidFill>
                <a:srgbClr val="191919"/>
              </a:solidFill>
              <a:highlight>
                <a:srgbClr val="FFFFFF"/>
              </a:highlight>
              <a:latin typeface="Times New Roman" panose="02020603050405020304" pitchFamily="18" charset="0"/>
              <a:cs typeface="Times New Roman" panose="02020603050405020304" pitchFamily="18" charset="0"/>
            </a:endParaRPr>
          </a:p>
          <a:p>
            <a:pPr algn="ctr">
              <a:buNone/>
            </a:pPr>
            <a:r>
              <a:rPr lang="fr-FR" sz="1800" i="0" dirty="0">
                <a:solidFill>
                  <a:srgbClr val="191919"/>
                </a:solidFill>
                <a:effectLst/>
                <a:highlight>
                  <a:srgbClr val="FFFFFF"/>
                </a:highlight>
                <a:latin typeface="Times New Roman" panose="02020603050405020304" pitchFamily="18" charset="0"/>
                <a:cs typeface="Times New Roman" panose="02020603050405020304" pitchFamily="18" charset="0"/>
              </a:rPr>
              <a:t>Simone Weil, “La Condition ouvrière” (1940)</a:t>
            </a:r>
            <a:endParaRPr lang="fr-FR" dirty="0">
              <a:latin typeface="Times New Roman" panose="02020603050405020304" pitchFamily="18" charset="0"/>
              <a:cs typeface="Times New Roman" pitchFamily="18" charset="0"/>
            </a:endParaRPr>
          </a:p>
        </p:txBody>
      </p:sp>
      <p:sp>
        <p:nvSpPr>
          <p:cNvPr id="4" name="Espace réservé du numéro de diapositive 3">
            <a:extLst>
              <a:ext uri="{FF2B5EF4-FFF2-40B4-BE49-F238E27FC236}">
                <a16:creationId xmlns:a16="http://schemas.microsoft.com/office/drawing/2014/main" id="{BA2AFB25-4519-5198-1F62-2B059067BB8B}"/>
              </a:ext>
            </a:extLst>
          </p:cNvPr>
          <p:cNvSpPr>
            <a:spLocks noGrp="1"/>
          </p:cNvSpPr>
          <p:nvPr>
            <p:ph type="sldNum" sz="quarter" idx="12"/>
          </p:nvPr>
        </p:nvSpPr>
        <p:spPr/>
        <p:txBody>
          <a:bodyPr/>
          <a:lstStyle/>
          <a:p>
            <a:fld id="{6204A31D-9CA6-4C67-BB2F-3306E208DD1B}" type="slidenum">
              <a:rPr lang="fr-FR" smtClean="0"/>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764704"/>
          </a:xfrm>
        </p:spPr>
        <p:txBody>
          <a:bodyPr/>
          <a:lstStyle/>
          <a:p>
            <a:r>
              <a:rPr lang="fr-FR" b="1" dirty="0">
                <a:latin typeface="Times New Roman" panose="02020603050405020304" pitchFamily="18" charset="0"/>
                <a:cs typeface="Times New Roman" panose="02020603050405020304" pitchFamily="18" charset="0"/>
              </a:rPr>
              <a:t>Texte de Rousseau</a:t>
            </a:r>
          </a:p>
        </p:txBody>
      </p:sp>
      <p:sp>
        <p:nvSpPr>
          <p:cNvPr id="3" name="Espace réservé du contenu 2"/>
          <p:cNvSpPr>
            <a:spLocks noGrp="1"/>
          </p:cNvSpPr>
          <p:nvPr>
            <p:ph idx="1"/>
          </p:nvPr>
        </p:nvSpPr>
        <p:spPr>
          <a:xfrm>
            <a:off x="-108520" y="1124744"/>
            <a:ext cx="9145016" cy="5733256"/>
          </a:xfrm>
        </p:spPr>
        <p:txBody>
          <a:bodyPr>
            <a:normAutofit fontScale="77500" lnSpcReduction="20000"/>
          </a:bodyPr>
          <a:lstStyle/>
          <a:p>
            <a:pPr algn="just">
              <a:buNone/>
            </a:pPr>
            <a:r>
              <a:rPr lang="fr-FR" sz="2300" dirty="0"/>
              <a:t>	 Rousseau, </a:t>
            </a:r>
            <a:r>
              <a:rPr lang="fr-FR" sz="2300" i="1" dirty="0"/>
              <a:t>Du contrat social</a:t>
            </a:r>
            <a:r>
              <a:rPr lang="fr-FR" sz="2300" dirty="0"/>
              <a:t>, Livre II, Chapitre 4, « Des bornes du pouvoir souverain »</a:t>
            </a:r>
          </a:p>
          <a:p>
            <a:pPr algn="just">
              <a:buNone/>
            </a:pPr>
            <a:endParaRPr lang="fr-FR" sz="2300" dirty="0"/>
          </a:p>
          <a:p>
            <a:pPr algn="just">
              <a:buNone/>
            </a:pPr>
            <a:r>
              <a:rPr lang="fr-FR" dirty="0">
                <a:latin typeface="Times New Roman" pitchFamily="18" charset="0"/>
                <a:cs typeface="Times New Roman" pitchFamily="18" charset="0"/>
              </a:rPr>
              <a:t>	"Les engagements qui nous lient au corps social ne sont obligatoires que parce qu'ils sont mutuels, et leur nature est telle qu'en les remplissant on ne peut travailler pour autrui sans travailler aussi pour soi. Pourquoi la volonté générale est-elle toujours droite, et pourquoi tous veulent-ils constamment le bonheur de chacun d'eux, si ce n'est parce qu'il n'y a personne qui ne s'approprie ce mot </a:t>
            </a:r>
            <a:r>
              <a:rPr lang="fr-FR" i="1" dirty="0">
                <a:latin typeface="Times New Roman" pitchFamily="18" charset="0"/>
                <a:cs typeface="Times New Roman" pitchFamily="18" charset="0"/>
              </a:rPr>
              <a:t>chacun</a:t>
            </a:r>
            <a:r>
              <a:rPr lang="fr-FR" dirty="0">
                <a:latin typeface="Times New Roman" pitchFamily="18" charset="0"/>
                <a:cs typeface="Times New Roman" pitchFamily="18" charset="0"/>
              </a:rPr>
              <a:t>, et qui ne songe à lui-même en votant pour tous? Ce que prouve que l'égalité de droit et la notion de justice qu'elle produit dérivent de la préférence que chacun se donne et par conséquent de la nature de l'homme, que la volonté générale pour être vraiment telle doit l'être dans son objet ainsi que dans son essence, qu'elle doit partir de tous pour s'appliquer à tous, et qu'elle perd sa rectitude naturelle lorsqu'elle tend à quelque objet individuel et déterminé ; parce qu'alors jugeant de ce qui nous est étranger nous n'avons aucun vrai principe d'équité qui nous guide".</a:t>
            </a:r>
          </a:p>
          <a:p>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1750</TotalTime>
  <Words>7746</Words>
  <Application>Microsoft Office PowerPoint</Application>
  <PresentationFormat>Affichage à l'écran (4:3)</PresentationFormat>
  <Paragraphs>292</Paragraphs>
  <Slides>45</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45</vt:i4>
      </vt:variant>
    </vt:vector>
  </HeadingPairs>
  <TitlesOfParts>
    <vt:vector size="49" baseType="lpstr">
      <vt:lpstr>Arial</vt:lpstr>
      <vt:lpstr>Calibri</vt:lpstr>
      <vt:lpstr>Times New Roman</vt:lpstr>
      <vt:lpstr>Thème Office</vt:lpstr>
      <vt:lpstr>Théories Politiques Introduction</vt:lpstr>
      <vt:lpstr>Plan du cours et Introduction</vt:lpstr>
      <vt:lpstr>Séances David</vt:lpstr>
      <vt:lpstr>Évaluations du CM</vt:lpstr>
      <vt:lpstr>Sujets 2023</vt:lpstr>
      <vt:lpstr>Présentation PowerPoint</vt:lpstr>
      <vt:lpstr>Méthode (1) : l’approche internaliste, un repoussoir</vt:lpstr>
      <vt:lpstr>Bac 2024, philosophie</vt:lpstr>
      <vt:lpstr>Texte de Rousseau</vt:lpstr>
      <vt:lpstr>Méthode (2) : les critiques de Skinner (école de Cambridge)</vt:lpstr>
      <vt:lpstr>Méthode (2) : les critiques de Skinner (école de Cambridge)</vt:lpstr>
      <vt:lpstr>Méthode (2) : les critiques de Skinner (école de Cambridge)</vt:lpstr>
      <vt:lpstr>Méthode (3) : Les apports de Bourdieu à la sociologie des intellectuels et des intermédiaires culturels</vt:lpstr>
      <vt:lpstr>Méthode (4) : l’histoire sociale des idées politiques</vt:lpstr>
      <vt:lpstr>Présentation PowerPoint</vt:lpstr>
      <vt:lpstr>Méthode (5) : Tenir ensemble la production, la circulation et la réception des idées politiques (La production)</vt:lpstr>
      <vt:lpstr>Méthode (6) : Tenir ensemble la production, la circulation et la réception des idées politiques (la circulation)</vt:lpstr>
      <vt:lpstr>Méthode (7) : Tenir ensemble la production, la circulation et la réception des idées politiques (la réception)</vt:lpstr>
      <vt:lpstr>Présentation PowerPoint</vt:lpstr>
      <vt:lpstr>Présentation PowerPoint</vt:lpstr>
      <vt:lpstr>Présentation PowerPoint</vt:lpstr>
      <vt:lpstr>Présentation PowerPoint</vt:lpstr>
      <vt:lpstr>Les idées politiques en Grèce Antique</vt:lpstr>
      <vt:lpstr>Les idées politiques en Grèce Antique (2) </vt:lpstr>
      <vt:lpstr>Autre citation de Jean-Pierre Vernant</vt:lpstr>
      <vt:lpstr>Les idées politiques en Grèce Antique (3) : deux types d’égalité à l’oeuvre </vt:lpstr>
      <vt:lpstr>Les idées politiques en Grèce Antique (4) : penser la typologie des régimes </vt:lpstr>
      <vt:lpstr>Les idées politiques en Grèce Antique (4) : Limites d’un modèle</vt:lpstr>
      <vt:lpstr>Lecture : Bernard Manin et la démocratie comme procédure</vt:lpstr>
      <vt:lpstr>Le long Moyen-Âge</vt:lpstr>
      <vt:lpstr>Retours sur Machiavel : les points clés</vt:lpstr>
      <vt:lpstr>Retours sur Machiavel : les points clés</vt:lpstr>
      <vt:lpstr>Retours sur Machiavel : les points clés</vt:lpstr>
      <vt:lpstr>Citation méthodologique sur le contexte</vt:lpstr>
      <vt:lpstr>Comment qualifier la représentation chez Hobbes?</vt:lpstr>
      <vt:lpstr>Contexte de la guerre civile</vt:lpstr>
      <vt:lpstr>Thomas Hobbes, entre absolutisme et libéralisme</vt:lpstr>
      <vt:lpstr>Liberté, état de nature et état civil.</vt:lpstr>
      <vt:lpstr>Une théorie de la représentation</vt:lpstr>
      <vt:lpstr>Chapitre 16 : « Des PERSONNES, AUTEURS et des choses personnifiées ».</vt:lpstr>
      <vt:lpstr>Quel contrat veut établir Hobbes?</vt:lpstr>
      <vt:lpstr>Liberté naturelle et délégation politique</vt:lpstr>
      <vt:lpstr>Conclusions républicaines</vt:lpstr>
      <vt:lpstr>Présentation PowerPoint</vt:lpstr>
      <vt:lpstr>Présentation PowerPoint</vt:lpstr>
    </vt:vector>
  </TitlesOfParts>
  <Company>Mairie de Paris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Philosophie politique Histoire des  idées politiques</dc:title>
  <dc:creator>aubertlo</dc:creator>
  <cp:lastModifiedBy>antoine aubert</cp:lastModifiedBy>
  <cp:revision>218</cp:revision>
  <dcterms:created xsi:type="dcterms:W3CDTF">2022-10-24T20:35:04Z</dcterms:created>
  <dcterms:modified xsi:type="dcterms:W3CDTF">2024-09-20T11:12:11Z</dcterms:modified>
</cp:coreProperties>
</file>