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4" y="-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572965-9D10-4FF7-8552-CEE932CB2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7094D2-CF2F-4E53-A952-B38CF969E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F6D5DF-9B36-444F-966E-C7EA4EA67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4D40E7-2F29-4D08-8D9B-FFF25D07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E0E4D0-3831-49AC-8394-A3141F33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73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0E7035-4527-43CB-8A26-36C74EBB8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3F904D-0883-4D5E-A799-68A68B72C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FAE815-AA64-49BA-AF56-8D86FF9C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3A2AD3-1319-4D01-BCA5-2F45E0FF9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EB26B5-F1A5-436C-89E6-738CBD02E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05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3D55033-5F6C-45BA-BA8A-1F196E7025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25FDDE2-F8FB-44A1-A0DC-EB639E355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AD64D5-0BFF-4CE0-962E-0F99E93A1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697AE5-7907-458A-9AA7-0C6F988D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072FED-D0E8-4649-AD6A-9CEF2FD77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00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01E5C7-A1F5-4A10-9D25-0ADD492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2225B3-C7B7-4729-8FAA-E7A9D2404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642471-0902-4634-8ED4-F6C525CC1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AD5DED-20DC-4B9F-BB79-E5D00B91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7BEF85-DB5F-4680-9D7A-56F9A03E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10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925B2-21B0-458C-AA2B-B6038E5E2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FECC2F-9220-49A8-A7E6-7DC0FE7E1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5751A9-8196-4509-BCFC-1DAC2519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0C6CA0-2B25-45D6-8512-F01A2045A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E5B36C-854A-4234-ADF1-98E9934FE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33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52852-84A2-4E42-9528-317151006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7A90B4-DDD7-40C3-B379-CB529BEC1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5DD607-57A4-441E-863F-51801047A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D8E27C-07C0-414D-80A4-315BEB8E9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F7A3AB-B65A-467C-8EFB-137CC66B8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AA2B56-873A-484B-B8AD-29C2C38E2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95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FE90F6-7635-4AD9-A6F3-ED5DBACF7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C28C3A-9FA8-4479-894F-C32C5B63D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D79036-842D-4639-BA98-BEADD5467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960ED24-86A8-45F5-B678-B08E50D46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28067CC-73DA-4157-88AE-A598308172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0CDA833-9000-46A7-A964-2CBF45561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ACADE8-C38E-4269-9558-70072388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4817DB1-8D59-450E-A574-6BFB11CD4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3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5F6E8D-E921-4278-95CC-24D8B4FA4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B2FF0AA-91FF-4F4A-9B35-980D8F11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3313B2-63CC-4B14-AA99-4DA3599D0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E89B14-A78E-43F5-A63E-6614FA01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8169C42-BB24-442F-8763-EFA97D2D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E283A6-E6BA-4D6E-B358-B172852E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2B59F3-D70D-49E2-AE0B-DF0846990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58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5C1E30-F817-43A4-8503-968CB84B3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458AAB-9D0A-4DBF-9F27-718B36230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BB935C-07AC-4E50-B93A-184B74F07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F38896-4E9D-4575-9E42-8C3B1FCE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484510-1C80-45A5-AE4F-90E09873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047463-7879-4962-A93C-394C1F4C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73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A17DD-13FD-40EB-AA37-F2C32117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2B3809F-018E-4E4D-8E59-BECCC3205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457E94F-E6DB-47C8-A656-87F5FC261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B2FB6C-111C-49BB-9FAF-383B7952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4B665B-F967-46A2-9CE5-F70F8CDA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1B051A-221F-44AC-BBBA-8E22369E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2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3D19F46-8D1C-4E45-B0DC-8AA582841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E2B705-FF88-49E9-82F2-91D9A34AD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65B66C-E261-460E-A084-66065DADE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5E6-3CBA-4317-A87E-54552868C4C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AC5EA9-9838-42AF-8C85-4E7F3C472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6C2E1-23E5-49FD-AAF7-E5A1A336D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D5276-EEF9-4C22-A3A5-485397AC53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41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34F5DB-FA77-420D-B3EB-F9E911177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D226C1-EDAD-4818-ABB5-666D6C543C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08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BE39DC-EA42-4058-BB7A-A3BD17149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261257"/>
            <a:ext cx="10809514" cy="5915706"/>
          </a:xfrm>
        </p:spPr>
        <p:txBody>
          <a:bodyPr>
            <a:normAutofit lnSpcReduction="10000"/>
          </a:bodyPr>
          <a:lstStyle/>
          <a:p>
            <a:r>
              <a:rPr lang="fr-FR" dirty="0"/>
              <a:t>- Daniel Roche</a:t>
            </a:r>
          </a:p>
          <a:p>
            <a:r>
              <a:rPr lang="fr-FR" dirty="0"/>
              <a:t>Antoine </a:t>
            </a:r>
            <a:r>
              <a:rPr lang="fr-FR" dirty="0" err="1"/>
              <a:t>Lilti</a:t>
            </a:r>
            <a:r>
              <a:rPr lang="fr-FR" dirty="0"/>
              <a:t> L’héritage des Lumières, 2019 « tout nous regarde » = opinion publique MAIS AUCUNE UNITE DOCTRINALE </a:t>
            </a:r>
          </a:p>
          <a:p>
            <a:r>
              <a:rPr lang="fr-FR" dirty="0"/>
              <a:t>Liberté individuelle // </a:t>
            </a:r>
          </a:p>
          <a:p>
            <a:r>
              <a:rPr lang="fr-FR" dirty="0"/>
              <a:t>Villes surtout se </a:t>
            </a:r>
            <a:r>
              <a:rPr lang="fr-FR" dirty="0" err="1"/>
              <a:t>dsitribue</a:t>
            </a:r>
            <a:r>
              <a:rPr lang="fr-FR" dirty="0"/>
              <a:t> inégalement dans l’espace = villes, grandes villes, Paris foyer particulièrement actif MAIS aussi en Europe, Amérique, Asie, Moyen Orient ET Lumières plurielles = pas diffusionniste </a:t>
            </a:r>
          </a:p>
          <a:p>
            <a:r>
              <a:rPr lang="fr-FR" dirty="0"/>
              <a:t>Campagnes aussi </a:t>
            </a:r>
            <a:r>
              <a:rPr lang="fr-FR" dirty="0" err="1"/>
              <a:t>coloporteurs</a:t>
            </a:r>
            <a:r>
              <a:rPr lang="fr-FR" dirty="0"/>
              <a:t> 50% hommes 30% femmes seulement savent lire et écrire </a:t>
            </a:r>
          </a:p>
          <a:p>
            <a:r>
              <a:rPr lang="fr-FR" dirty="0"/>
              <a:t>Ex des vêtements regrattiers/regrats </a:t>
            </a:r>
          </a:p>
          <a:p>
            <a:r>
              <a:rPr lang="fr-FR" dirty="0"/>
              <a:t>Paul Hazard, La crise de la conscience européenne 1935 = dès fin 17</a:t>
            </a:r>
            <a:r>
              <a:rPr lang="fr-FR" baseline="30000" dirty="0"/>
              <a:t>e</a:t>
            </a:r>
            <a:r>
              <a:rPr lang="fr-FR" dirty="0"/>
              <a:t> </a:t>
            </a:r>
          </a:p>
          <a:p>
            <a:r>
              <a:rPr lang="fr-FR" dirty="0"/>
              <a:t>Anti-Lumières (clergé…)</a:t>
            </a:r>
          </a:p>
          <a:p>
            <a:r>
              <a:rPr lang="fr-FR" dirty="0"/>
              <a:t>Sociétés savantes, académies, cercles de lecture, clubs, salons, loges</a:t>
            </a:r>
          </a:p>
        </p:txBody>
      </p:sp>
    </p:spTree>
    <p:extLst>
      <p:ext uri="{BB962C8B-B14F-4D97-AF65-F5344CB8AC3E}">
        <p14:creationId xmlns:p14="http://schemas.microsoft.com/office/powerpoint/2010/main" val="249562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19DCEB-9255-4E9D-B9D7-334D3B07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BA6DAD-3A09-4272-9C6F-8DC68AE3B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Salon Antoine </a:t>
            </a:r>
            <a:r>
              <a:rPr lang="fr-FR" dirty="0" err="1"/>
              <a:t>Lilti</a:t>
            </a:r>
            <a:r>
              <a:rPr lang="fr-FR" dirty="0"/>
              <a:t> </a:t>
            </a:r>
            <a:r>
              <a:rPr lang="fr-FR" i="1" dirty="0"/>
              <a:t>Le monde des salons</a:t>
            </a:r>
            <a:r>
              <a:rPr lang="fr-FR" dirty="0"/>
              <a:t>, 2005lieu semi privés, noblesse ou bourgeoisie lieux de mondanité </a:t>
            </a:r>
          </a:p>
        </p:txBody>
      </p:sp>
    </p:spTree>
    <p:extLst>
      <p:ext uri="{BB962C8B-B14F-4D97-AF65-F5344CB8AC3E}">
        <p14:creationId xmlns:p14="http://schemas.microsoft.com/office/powerpoint/2010/main" val="241928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AFEE9-0AF8-4FDF-B176-9E81EF48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C3369F-7492-4E2D-9953-EF62B2E6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INTRO</a:t>
            </a:r>
          </a:p>
          <a:p>
            <a:r>
              <a:rPr lang="fr-FR" dirty="0"/>
              <a:t>A </a:t>
            </a:r>
            <a:r>
              <a:rPr lang="fr-FR" dirty="0" err="1"/>
              <a:t>Dupilet</a:t>
            </a:r>
            <a:r>
              <a:rPr lang="fr-FR" dirty="0"/>
              <a:t> = réévalue l’importance de la Régence + influence des Lumières sur la manière gouverner pdt la Régence</a:t>
            </a:r>
          </a:p>
          <a:p>
            <a:r>
              <a:rPr lang="fr-FR" dirty="0"/>
              <a:t>- collégialité = Régent cherche à associer plus de gens à l’exercice du pouvoir, en créant 7 conseils coiffés par le conseil de régence = associe au pouvoir l’ancienne noblesse (d’épée), mise de côté par LXIII et LXIV lorsqu’ils ont mis en place la monarchie absolue au 17</a:t>
            </a:r>
            <a:r>
              <a:rPr lang="fr-FR" baseline="30000" dirty="0"/>
              <a:t>e</a:t>
            </a:r>
            <a:r>
              <a:rPr lang="fr-FR" dirty="0"/>
              <a:t> </a:t>
            </a:r>
          </a:p>
          <a:p>
            <a:r>
              <a:rPr lang="fr-FR" dirty="0"/>
              <a:t>- innovation </a:t>
            </a:r>
            <a:r>
              <a:rPr lang="fr-FR" dirty="0" err="1"/>
              <a:t>eco</a:t>
            </a:r>
            <a:r>
              <a:rPr lang="fr-FR" dirty="0"/>
              <a:t> fi pour résorber la dette publique = système de Law </a:t>
            </a:r>
          </a:p>
          <a:p>
            <a:r>
              <a:rPr lang="fr-FR" dirty="0"/>
              <a:t>Diplomatie et </a:t>
            </a:r>
            <a:r>
              <a:rPr lang="fr-FR" dirty="0" err="1"/>
              <a:t>pol</a:t>
            </a:r>
            <a:r>
              <a:rPr lang="fr-FR" dirty="0"/>
              <a:t> étrangère = rupture avec la guerre permanente de LXIV, recherche d’un équilibre européen par diplomatie alliance avec Angleterre et Hollande </a:t>
            </a:r>
          </a:p>
          <a:p>
            <a:r>
              <a:rPr lang="fr-FR" dirty="0"/>
              <a:t>Religion: assouplissement de la répression contre protestants et contre les jansénistes </a:t>
            </a:r>
          </a:p>
        </p:txBody>
      </p:sp>
    </p:spTree>
    <p:extLst>
      <p:ext uri="{BB962C8B-B14F-4D97-AF65-F5344CB8AC3E}">
        <p14:creationId xmlns:p14="http://schemas.microsoft.com/office/powerpoint/2010/main" val="51206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DEE741-F8F0-48A8-B966-8B130B7C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139D96-615E-4058-A34E-E5FCD6294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NATURE DOC  « représentations » texte remarques critiques officieux pas public pas remontrances sur les dysfonctionnements du système des Conseils </a:t>
            </a:r>
          </a:p>
          <a:p>
            <a:r>
              <a:rPr lang="fr-FR" dirty="0"/>
              <a:t>AUTEUR délégation de membres éminents du Parlement JJ de </a:t>
            </a:r>
            <a:r>
              <a:rPr lang="fr-FR" dirty="0" err="1"/>
              <a:t>Mesme</a:t>
            </a:r>
            <a:r>
              <a:rPr lang="fr-FR" dirty="0"/>
              <a:t> pdt du Parlement DESTINATAIRE Régent</a:t>
            </a:r>
          </a:p>
          <a:p>
            <a:r>
              <a:rPr lang="fr-FR" dirty="0"/>
              <a:t>CONTEXTE = 7 </a:t>
            </a:r>
            <a:r>
              <a:rPr lang="fr-FR" dirty="0" err="1"/>
              <a:t>fev</a:t>
            </a:r>
            <a:r>
              <a:rPr lang="fr-FR" dirty="0"/>
              <a:t> 1718 – 3 ans après mort de LXIV (1</a:t>
            </a:r>
            <a:r>
              <a:rPr lang="fr-FR" baseline="30000" dirty="0"/>
              <a:t>er</a:t>
            </a:r>
            <a:r>
              <a:rPr lang="fr-FR" dirty="0"/>
              <a:t> sept 1715), et après la séance au Parlement de Paris qui donne le pouvoir au Régent (2 sept 1715) en cassant/contournant le testament </a:t>
            </a:r>
            <a:r>
              <a:rPr lang="fr-FR"/>
              <a:t>laissé par LXIV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38285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333</Words>
  <Application>Microsoft Office PowerPoint</Application>
  <PresentationFormat>Grand écran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5</cp:revision>
  <dcterms:created xsi:type="dcterms:W3CDTF">2024-09-25T09:15:50Z</dcterms:created>
  <dcterms:modified xsi:type="dcterms:W3CDTF">2024-09-25T11:31:30Z</dcterms:modified>
</cp:coreProperties>
</file>