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44"/>
  </p:notesMasterIdLst>
  <p:sldIdLst>
    <p:sldId id="256" r:id="rId2"/>
    <p:sldId id="265" r:id="rId3"/>
    <p:sldId id="286" r:id="rId4"/>
    <p:sldId id="259" r:id="rId5"/>
    <p:sldId id="345" r:id="rId6"/>
    <p:sldId id="346" r:id="rId7"/>
    <p:sldId id="347" r:id="rId8"/>
    <p:sldId id="289" r:id="rId9"/>
    <p:sldId id="348" r:id="rId10"/>
    <p:sldId id="288" r:id="rId11"/>
    <p:sldId id="337" r:id="rId12"/>
    <p:sldId id="338" r:id="rId13"/>
    <p:sldId id="339" r:id="rId14"/>
    <p:sldId id="316" r:id="rId15"/>
    <p:sldId id="292" r:id="rId16"/>
    <p:sldId id="317" r:id="rId17"/>
    <p:sldId id="287" r:id="rId18"/>
    <p:sldId id="318" r:id="rId19"/>
    <p:sldId id="325" r:id="rId20"/>
    <p:sldId id="326" r:id="rId21"/>
    <p:sldId id="344" r:id="rId22"/>
    <p:sldId id="319" r:id="rId23"/>
    <p:sldId id="327" r:id="rId24"/>
    <p:sldId id="305" r:id="rId25"/>
    <p:sldId id="294" r:id="rId26"/>
    <p:sldId id="331" r:id="rId27"/>
    <p:sldId id="328" r:id="rId28"/>
    <p:sldId id="321" r:id="rId29"/>
    <p:sldId id="322" r:id="rId30"/>
    <p:sldId id="340" r:id="rId31"/>
    <p:sldId id="341" r:id="rId32"/>
    <p:sldId id="342" r:id="rId33"/>
    <p:sldId id="343" r:id="rId34"/>
    <p:sldId id="295" r:id="rId35"/>
    <p:sldId id="296" r:id="rId36"/>
    <p:sldId id="335" r:id="rId37"/>
    <p:sldId id="333" r:id="rId38"/>
    <p:sldId id="329" r:id="rId39"/>
    <p:sldId id="334" r:id="rId40"/>
    <p:sldId id="285" r:id="rId41"/>
    <p:sldId id="336" r:id="rId42"/>
    <p:sldId id="324" r:id="rId43"/>
  </p:sldIdLst>
  <p:sldSz cx="9144000" cy="5143500" type="screen16x9"/>
  <p:notesSz cx="6858000" cy="9144000"/>
  <p:embeddedFontLst>
    <p:embeddedFont>
      <p:font typeface="Dosis" panose="020B0604020202020204" charset="0"/>
      <p:regular r:id="rId45"/>
      <p:bold r:id="rId46"/>
    </p:embeddedFont>
    <p:embeddedFont>
      <p:font typeface="Dosis Light" panose="020B0604020202020204" charset="0"/>
      <p:regular r:id="rId47"/>
      <p:bold r:id="rId48"/>
    </p:embeddedFont>
    <p:embeddedFont>
      <p:font typeface="Titillium Web Light" panose="020B060402020202020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49A884F-7B45-4B84-8A9A-4E917F0A5F5C}">
  <a:tblStyle styleId="{949A884F-7B45-4B84-8A9A-4E917F0A5F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52" y="-5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35905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3" name="Google Shape;383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4" name="Google Shape;383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" name="Google Shape;391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2" name="Google Shape;391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" name="Google Shape;391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2" name="Google Shape;391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5" name="Google Shape;385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6" name="Google Shape;385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5" name="Google Shape;385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6" name="Google Shape;385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003B5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62000" y="696425"/>
            <a:ext cx="53967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10800000">
            <a:off x="8705367" y="28698"/>
            <a:ext cx="410132" cy="5086302"/>
            <a:chOff x="836200" y="238125"/>
            <a:chExt cx="422425" cy="5238750"/>
          </a:xfrm>
        </p:grpSpPr>
        <p:sp>
          <p:nvSpPr>
            <p:cNvPr id="12" name="Google Shape;12;p2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93" name="Google Shape;93;p2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213" name="Google Shape;213;p2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oogle Shape;422;p2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423" name="Google Shape;423;p2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"/>
          <p:cNvSpPr txBox="1">
            <a:spLocks noGrp="1"/>
          </p:cNvSpPr>
          <p:nvPr>
            <p:ph type="ctrTitle"/>
          </p:nvPr>
        </p:nvSpPr>
        <p:spPr>
          <a:xfrm>
            <a:off x="685800" y="2878750"/>
            <a:ext cx="526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28" name="Google Shape;528;p3"/>
          <p:cNvSpPr txBox="1">
            <a:spLocks noGrp="1"/>
          </p:cNvSpPr>
          <p:nvPr>
            <p:ph type="subTitle" idx="1"/>
          </p:nvPr>
        </p:nvSpPr>
        <p:spPr>
          <a:xfrm>
            <a:off x="685800" y="3983055"/>
            <a:ext cx="5268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2400"/>
              <a:buNone/>
              <a:defRPr>
                <a:solidFill>
                  <a:srgbClr val="80BF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9pPr>
          </a:lstStyle>
          <a:p>
            <a:endParaRPr/>
          </a:p>
        </p:txBody>
      </p:sp>
      <p:grpSp>
        <p:nvGrpSpPr>
          <p:cNvPr id="529" name="Google Shape;529;p3"/>
          <p:cNvGrpSpPr/>
          <p:nvPr/>
        </p:nvGrpSpPr>
        <p:grpSpPr>
          <a:xfrm rot="10800000">
            <a:off x="8705367" y="28698"/>
            <a:ext cx="410132" cy="5086302"/>
            <a:chOff x="836200" y="238125"/>
            <a:chExt cx="422425" cy="5238750"/>
          </a:xfrm>
        </p:grpSpPr>
        <p:sp>
          <p:nvSpPr>
            <p:cNvPr id="530" name="Google Shape;530;p3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" name="Google Shape;610;p3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611" name="Google Shape;611;p3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3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731" name="Google Shape;731;p3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0" name="Google Shape;940;p3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941" name="Google Shape;941;p3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rgbClr val="0B87A1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4"/>
          <p:cNvSpPr txBox="1">
            <a:spLocks noGrp="1"/>
          </p:cNvSpPr>
          <p:nvPr>
            <p:ph type="body" idx="1"/>
          </p:nvPr>
        </p:nvSpPr>
        <p:spPr>
          <a:xfrm>
            <a:off x="1278575" y="739550"/>
            <a:ext cx="4281000" cy="3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▪"/>
              <a:defRPr sz="3000" i="1">
                <a:solidFill>
                  <a:srgbClr val="FFFFFF"/>
                </a:solidFill>
              </a:defRPr>
            </a:lvl1pPr>
            <a:lvl2pPr marL="914400" lvl="1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i="1">
                <a:solidFill>
                  <a:srgbClr val="FFFFFF"/>
                </a:solidFill>
              </a:defRPr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i="1">
                <a:solidFill>
                  <a:srgbClr val="FFFFFF"/>
                </a:solidFill>
              </a:defRPr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i="1">
                <a:solidFill>
                  <a:srgbClr val="FFFFFF"/>
                </a:solidFill>
              </a:defRPr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i="1">
                <a:solidFill>
                  <a:srgbClr val="FFFFFF"/>
                </a:solidFill>
              </a:defRPr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i="1">
                <a:solidFill>
                  <a:srgbClr val="FFFFFF"/>
                </a:solidFill>
              </a:defRPr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●"/>
              <a:defRPr sz="3000" i="1">
                <a:solidFill>
                  <a:srgbClr val="FFFFFF"/>
                </a:solidFill>
              </a:defRPr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○"/>
              <a:defRPr sz="3000" i="1">
                <a:solidFill>
                  <a:srgbClr val="FFFFFF"/>
                </a:solidFill>
              </a:defRPr>
            </a:lvl8pPr>
            <a:lvl9pPr marL="4114800" lvl="8" indent="-4191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■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46" name="Google Shape;1046;p4"/>
          <p:cNvSpPr txBox="1"/>
          <p:nvPr/>
        </p:nvSpPr>
        <p:spPr>
          <a:xfrm>
            <a:off x="659925" y="414075"/>
            <a:ext cx="7524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rgbClr val="D3EBD5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  <a:endParaRPr sz="12000">
              <a:solidFill>
                <a:srgbClr val="D3EBD5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grpSp>
        <p:nvGrpSpPr>
          <p:cNvPr id="1047" name="Google Shape;1047;p4"/>
          <p:cNvGrpSpPr/>
          <p:nvPr/>
        </p:nvGrpSpPr>
        <p:grpSpPr>
          <a:xfrm rot="10800000">
            <a:off x="8705367" y="28698"/>
            <a:ext cx="410132" cy="5086302"/>
            <a:chOff x="836200" y="238125"/>
            <a:chExt cx="422425" cy="5238750"/>
          </a:xfrm>
        </p:grpSpPr>
        <p:sp>
          <p:nvSpPr>
            <p:cNvPr id="1048" name="Google Shape;1048;p4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8" name="Google Shape;1128;p4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1129" name="Google Shape;1129;p4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8" name="Google Shape;1248;p4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1249" name="Google Shape;1249;p4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8" name="Google Shape;1458;p4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1459" name="Google Shape;1459;p4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2" name="Google Shape;1562;p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5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65" name="Google Shape;1565;p5"/>
          <p:cNvSpPr txBox="1">
            <a:spLocks noGrp="1"/>
          </p:cNvSpPr>
          <p:nvPr>
            <p:ph type="body" idx="1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▪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grpSp>
        <p:nvGrpSpPr>
          <p:cNvPr id="1566" name="Google Shape;1566;p5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1567" name="Google Shape;1567;p5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5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5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5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5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5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5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5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5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5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5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5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5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5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5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5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5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5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5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5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5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5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5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4" name="Google Shape;1624;p5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1625" name="Google Shape;1625;p5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5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5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5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5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5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5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5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5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5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5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5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5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5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5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5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5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5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5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5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5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5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5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7" name="Google Shape;1687;p5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1688" name="Google Shape;1688;p5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5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5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5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5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5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5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5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5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5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5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5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5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5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5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5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5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5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5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5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5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5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5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5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5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5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5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5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5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5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5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5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5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5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5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5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5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5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5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5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5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5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5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5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5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5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5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5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5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5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5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5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5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5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5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5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5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5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5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5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5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5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5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5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5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5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5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5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5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5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5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5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5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5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5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5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5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5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5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5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5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5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5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5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5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5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5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5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5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5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9" name="Google Shape;1789;p5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1790" name="Google Shape;1790;p5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5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5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5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5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5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5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5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5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5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5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5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5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5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5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5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5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5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5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5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5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5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5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5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5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5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5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5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5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5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5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5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5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5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5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5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5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5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5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5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5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5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0" name="Google Shape;1840;p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p6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43" name="Google Shape;1843;p6"/>
          <p:cNvSpPr txBox="1">
            <a:spLocks noGrp="1"/>
          </p:cNvSpPr>
          <p:nvPr>
            <p:ph type="body" idx="1"/>
          </p:nvPr>
        </p:nvSpPr>
        <p:spPr>
          <a:xfrm>
            <a:off x="718300" y="1762650"/>
            <a:ext cx="3242400" cy="3087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844" name="Google Shape;1844;p6"/>
          <p:cNvSpPr txBox="1">
            <a:spLocks noGrp="1"/>
          </p:cNvSpPr>
          <p:nvPr>
            <p:ph type="body" idx="2"/>
          </p:nvPr>
        </p:nvSpPr>
        <p:spPr>
          <a:xfrm>
            <a:off x="4156071" y="1762650"/>
            <a:ext cx="3242400" cy="3087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grpSp>
        <p:nvGrpSpPr>
          <p:cNvPr id="1845" name="Google Shape;1845;p6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1846" name="Google Shape;1846;p6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6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6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6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6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6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6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6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6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6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6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6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6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6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6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6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6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6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6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6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6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6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6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6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6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6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6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6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6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6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6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6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6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6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6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6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6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6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6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6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3" name="Google Shape;1903;p6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1904" name="Google Shape;1904;p6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6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6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6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6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6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6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6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6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6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6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6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6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6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6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6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6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6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6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6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6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6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6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6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6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6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6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6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6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6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6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6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6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6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6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6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6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6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6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6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6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6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6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6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6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6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6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6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6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6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6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6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6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6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6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6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6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6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6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6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6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6" name="Google Shape;1966;p6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1967" name="Google Shape;1967;p6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6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6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6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6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6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6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6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6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6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6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6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6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6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6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6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6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6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6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6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6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6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6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6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6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6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6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6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6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6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6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6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6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6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6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6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6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6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6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6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6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6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6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6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6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6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6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6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6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6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6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6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6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6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6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6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6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6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6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6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6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6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6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6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6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6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6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6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6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6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6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6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6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6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6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6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6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6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6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6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6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6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6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6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6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6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6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6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6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6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6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6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6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8" name="Google Shape;2068;p6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2069" name="Google Shape;2069;p6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6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6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6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6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6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6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6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6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6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6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6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6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6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6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6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6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6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6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6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6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6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6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6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6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6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6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6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6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6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6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6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6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6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6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6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6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6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6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6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6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6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6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6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6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6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6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6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6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9" name="Google Shape;2119;p6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5" name="Google Shape;2955;p10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2956" name="Google Shape;2956;p10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10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10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10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10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0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10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10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10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10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10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10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10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10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10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10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10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0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10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10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10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0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10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10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10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10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10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10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10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10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10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10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10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10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0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0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0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0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0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0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10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10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10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10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10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10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10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10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10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10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10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10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10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10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10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10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10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3" name="Google Shape;3013;p10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3014" name="Google Shape;3014;p10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10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10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0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0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0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10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10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0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0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0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0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0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0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0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10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10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0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0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0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10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10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10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10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10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10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10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10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10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10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10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10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10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10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10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10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10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10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10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10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10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10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10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10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10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10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10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10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10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10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10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10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10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0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10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10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10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10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10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10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10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10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6" name="Google Shape;3076;p10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3077" name="Google Shape;3077;p10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10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0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10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0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10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10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10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10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10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10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10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10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10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10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10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10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10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10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10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10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10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10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10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10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10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10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10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10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10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10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10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10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10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10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10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10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10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10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10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10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10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10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10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10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10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10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10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10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10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10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10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10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10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10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10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10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10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10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10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10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10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10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10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10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10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10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10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10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10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10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10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10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10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10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10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10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10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10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10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10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10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10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10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10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10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10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10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10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10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10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10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10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10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10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10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10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10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10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10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10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8" name="Google Shape;3178;p10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3179" name="Google Shape;3179;p10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10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10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10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10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10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10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10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10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10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10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10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10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10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10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10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10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10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10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10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10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10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10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10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10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10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10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10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10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10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10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10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10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10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10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10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10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10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10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0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0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0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0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0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0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0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0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0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0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0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9" name="Google Shape;3229;p10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▪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●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○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■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lvl="1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lvl="2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lvl="3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lvl="4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lvl="5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lvl="6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lvl="7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lvl="8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6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bibliotheque-numerique.inha.fr/viewer/25835/?offset=#page=1&amp;viewer=picture&amp;o=bookmarks&amp;n=0&amp;q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gallica.bnf.fr/ark:/12148/btv1b69371288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vergue.com/post/210/Marche-des-Innocents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5"/>
        </a:solidFill>
        <a:effectLst/>
      </p:bgPr>
    </p:bg>
    <p:spTree>
      <p:nvGrpSpPr>
        <p:cNvPr id="1" name="Shape 3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6" name="Google Shape;3836;p13"/>
          <p:cNvSpPr txBox="1">
            <a:spLocks noGrp="1"/>
          </p:cNvSpPr>
          <p:nvPr>
            <p:ph type="ctrTitle"/>
          </p:nvPr>
        </p:nvSpPr>
        <p:spPr>
          <a:xfrm>
            <a:off x="395536" y="627534"/>
            <a:ext cx="53967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P</a:t>
            </a:r>
            <a:r>
              <a:rPr lang="en" dirty="0"/>
              <a:t>atrimoine culturel</a:t>
            </a:r>
            <a:br>
              <a:rPr lang="en" dirty="0"/>
            </a:br>
            <a:r>
              <a:rPr lang="en" dirty="0"/>
              <a:t>L3, UE2, Option, S1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>
          <a:xfrm>
            <a:off x="1187624" y="771550"/>
            <a:ext cx="5184576" cy="4680520"/>
          </a:xfrm>
        </p:spPr>
        <p:txBody>
          <a:bodyPr/>
          <a:lstStyle/>
          <a:p>
            <a:pPr lvl="0">
              <a:buFont typeface="+mj-lt"/>
              <a:buAutoNum type="arabicPeriod"/>
            </a:pPr>
            <a:r>
              <a:rPr lang="fr-FR" sz="1600" dirty="0"/>
              <a:t>La pyramide de Khéops à Memphis (aujourd'hui, Gizeh ou </a:t>
            </a:r>
            <a:r>
              <a:rPr lang="fr-FR" sz="1600" dirty="0" err="1"/>
              <a:t>Gizâ</a:t>
            </a:r>
            <a:r>
              <a:rPr lang="fr-FR" sz="1600" dirty="0"/>
              <a:t>), en Égypte (seule merveille encore debout aujourd'hui) ;</a:t>
            </a:r>
          </a:p>
          <a:p>
            <a:pPr lvl="0">
              <a:buFont typeface="+mj-lt"/>
              <a:buAutoNum type="arabicPeriod"/>
            </a:pPr>
            <a:r>
              <a:rPr lang="fr-FR" sz="1600" dirty="0"/>
              <a:t>Les jardins suspendus de Babylone, en Mésopotamie (ou possiblement de Ninive, en Assyrie) (Irak actuel) ;</a:t>
            </a:r>
          </a:p>
          <a:p>
            <a:pPr lvl="0">
              <a:buFont typeface="+mj-lt"/>
              <a:buAutoNum type="arabicPeriod"/>
            </a:pPr>
            <a:r>
              <a:rPr lang="fr-FR" sz="1600" dirty="0"/>
              <a:t>La statue chryséléphantine de Zeus à Olympie, en Élide (Grèce) ;</a:t>
            </a:r>
          </a:p>
          <a:p>
            <a:pPr lvl="0">
              <a:buFont typeface="+mj-lt"/>
              <a:buAutoNum type="arabicPeriod"/>
            </a:pPr>
            <a:r>
              <a:rPr lang="fr-FR" sz="1600" dirty="0"/>
              <a:t>Le temple d’Artémis, appelé aussi « Artémision », à Éphèse, en Ionie (Turquie actuelle) ;</a:t>
            </a:r>
          </a:p>
          <a:p>
            <a:pPr lvl="0">
              <a:buFont typeface="+mj-lt"/>
              <a:buAutoNum type="arabicPeriod"/>
            </a:pPr>
            <a:r>
              <a:rPr lang="fr-FR" sz="1600" dirty="0"/>
              <a:t>Le tombeau de Mausole, à Halicarnasse, aussi nommé « mausolée d'Halicarnasse », en Carie (Turquie actuelle) ;</a:t>
            </a:r>
          </a:p>
          <a:p>
            <a:pPr lvl="0">
              <a:buFont typeface="+mj-lt"/>
              <a:buAutoNum type="arabicPeriod"/>
            </a:pPr>
            <a:r>
              <a:rPr lang="fr-FR" sz="1600" dirty="0"/>
              <a:t>La statue en bronze d’Hélios, dite « colosse de Rhodes » sur l’île grecque de ce nom ;</a:t>
            </a:r>
          </a:p>
          <a:p>
            <a:pPr lvl="0">
              <a:buFont typeface="+mj-lt"/>
              <a:buAutoNum type="arabicPeriod"/>
            </a:pPr>
            <a:r>
              <a:rPr lang="fr-FR" sz="1600" dirty="0"/>
              <a:t>La tour-fanal de Pharos, dite « phare d'Alexandrie » en Égypte.</a:t>
            </a:r>
          </a:p>
          <a:p>
            <a:pPr>
              <a:buFont typeface="+mj-lt"/>
              <a:buAutoNum type="arabicPeriod"/>
            </a:pPr>
            <a:endParaRPr lang="fr-FR" sz="16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1303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4323462-FCFB-479D-8C54-42D3283CBA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11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ED267A0-3699-47D1-A4C6-6C54547724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8" t="23400" r="27950" b="22001"/>
          <a:stretch/>
        </p:blipFill>
        <p:spPr>
          <a:xfrm>
            <a:off x="5796136" y="2749024"/>
            <a:ext cx="3348684" cy="23745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D66062B-E315-45CF-889F-F39A5D2FB3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13" t="24801" r="28738" b="23400"/>
          <a:stretch/>
        </p:blipFill>
        <p:spPr>
          <a:xfrm>
            <a:off x="0" y="-34636"/>
            <a:ext cx="3744416" cy="26642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2BBE706-463D-45CF-9FDB-2741470CA8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13" t="23400" r="28738" b="23401"/>
          <a:stretch/>
        </p:blipFill>
        <p:spPr>
          <a:xfrm>
            <a:off x="0" y="2442858"/>
            <a:ext cx="3744416" cy="273630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A80F63B-4367-488C-A578-A6B55C6917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13" t="24801" r="37400" b="22000"/>
          <a:stretch/>
        </p:blipFill>
        <p:spPr>
          <a:xfrm>
            <a:off x="3744416" y="-3785"/>
            <a:ext cx="2376264" cy="273630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2BF8E2D-71B7-427B-AF3D-98422580D1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162" t="24074" r="40539" b="21327"/>
          <a:stretch/>
        </p:blipFill>
        <p:spPr>
          <a:xfrm>
            <a:off x="6120680" y="0"/>
            <a:ext cx="1764704" cy="280831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973894D-F32E-4A73-BB89-56341310AE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888" t="23400" r="30312" b="24800"/>
          <a:stretch/>
        </p:blipFill>
        <p:spPr>
          <a:xfrm>
            <a:off x="3187650" y="2732519"/>
            <a:ext cx="3003641" cy="231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77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C751352-4998-4C76-8BF5-B4EB9988EA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BE0EDAA-F309-4132-8F00-0DAF28D6C5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12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14122-96C6-45F6-B862-5BD3E0B1B3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4" t="22001" r="46062" b="33200"/>
          <a:stretch/>
        </p:blipFill>
        <p:spPr>
          <a:xfrm>
            <a:off x="79372" y="29699"/>
            <a:ext cx="3312368" cy="230425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D887A5A-6530-431A-BAE5-9A517F9852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881"/>
          <a:stretch/>
        </p:blipFill>
        <p:spPr>
          <a:xfrm>
            <a:off x="3371121" y="1779662"/>
            <a:ext cx="515376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37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2B3D6DB-F804-4665-B3B8-BE466A1C95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6D5B7E0-3009-44CB-9994-CBB9FCD1C8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13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20CA512-518C-4AB4-BE53-12EE3F034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31" y="154501"/>
            <a:ext cx="2952750" cy="47625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99A6F8F-5C81-4C38-BE47-0FBD47BE9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762" y="-35999"/>
            <a:ext cx="29527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74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2546"/>
            <a:ext cx="7407392" cy="857400"/>
          </a:xfrm>
        </p:spPr>
        <p:txBody>
          <a:bodyPr/>
          <a:lstStyle/>
          <a:p>
            <a:r>
              <a:rPr lang="fr-FR" b="1" dirty="0"/>
              <a:t>Repérer des signes, dès l’Antiquité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67544" y="785828"/>
            <a:ext cx="4702670" cy="3725775"/>
          </a:xfrm>
        </p:spPr>
        <p:txBody>
          <a:bodyPr/>
          <a:lstStyle/>
          <a:p>
            <a:pPr>
              <a:buAutoNum type="alphaUcParenR"/>
            </a:pPr>
            <a:r>
              <a:rPr lang="fr-FR" b="1" dirty="0"/>
              <a:t>Dresser des listes</a:t>
            </a:r>
          </a:p>
          <a:p>
            <a:pPr>
              <a:buAutoNum type="alphaUcParenR"/>
            </a:pPr>
            <a:r>
              <a:rPr lang="fr-FR" b="1" dirty="0"/>
              <a:t>Restaurer un monument</a:t>
            </a:r>
          </a:p>
          <a:p>
            <a:pPr>
              <a:buNone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535768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15</a:t>
            </a:fld>
            <a:endParaRPr lang="fr-FR"/>
          </a:p>
        </p:txBody>
      </p:sp>
      <p:pic>
        <p:nvPicPr>
          <p:cNvPr id="2050" name="Picture 2" descr="Résultat de recherche d'images pour &quot;colosse de memnon thèbe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25168"/>
            <a:ext cx="3672408" cy="516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0" y="1563638"/>
            <a:ext cx="1259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Colosse de Memnon, Thèbes</a:t>
            </a:r>
          </a:p>
        </p:txBody>
      </p:sp>
    </p:spTree>
    <p:extLst>
      <p:ext uri="{BB962C8B-B14F-4D97-AF65-F5344CB8AC3E}">
        <p14:creationId xmlns:p14="http://schemas.microsoft.com/office/powerpoint/2010/main" val="4281274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2546"/>
            <a:ext cx="7407392" cy="857400"/>
          </a:xfrm>
        </p:spPr>
        <p:txBody>
          <a:bodyPr/>
          <a:lstStyle/>
          <a:p>
            <a:r>
              <a:rPr lang="fr-FR" b="1" dirty="0"/>
              <a:t>Repérer des signes, dès l’Antiquité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67544" y="785828"/>
            <a:ext cx="4702670" cy="3725775"/>
          </a:xfrm>
        </p:spPr>
        <p:txBody>
          <a:bodyPr/>
          <a:lstStyle/>
          <a:p>
            <a:pPr>
              <a:buAutoNum type="alphaUcParenR"/>
            </a:pPr>
            <a:r>
              <a:rPr lang="fr-FR" b="1" dirty="0"/>
              <a:t>Dresser des listes</a:t>
            </a:r>
          </a:p>
          <a:p>
            <a:pPr>
              <a:buAutoNum type="alphaUcParenR"/>
            </a:pPr>
            <a:r>
              <a:rPr lang="fr-FR" b="1" dirty="0"/>
              <a:t>Restaurer un monument</a:t>
            </a:r>
          </a:p>
          <a:p>
            <a:pPr>
              <a:buAutoNum type="alphaUcParenR"/>
            </a:pPr>
            <a:r>
              <a:rPr lang="fr-FR" b="1" dirty="0"/>
              <a:t>Etablir une collection</a:t>
            </a:r>
          </a:p>
          <a:p>
            <a:pPr marL="114300" indent="0">
              <a:buNone/>
            </a:pPr>
            <a:r>
              <a:rPr lang="fr-FR" sz="1600" b="1" dirty="0" err="1"/>
              <a:t>Leniaud</a:t>
            </a:r>
            <a:r>
              <a:rPr lang="fr-FR" sz="1600" b="1" dirty="0"/>
              <a:t> </a:t>
            </a:r>
          </a:p>
          <a:p>
            <a:pPr marL="114300" indent="0">
              <a:buNone/>
            </a:pPr>
            <a:r>
              <a:rPr lang="fr-FR" sz="1600" b="1" dirty="0"/>
              <a:t>- temples Pausanias décrit liste des œuvres d’art Parthénon </a:t>
            </a:r>
          </a:p>
          <a:p>
            <a:pPr marL="114300" indent="0">
              <a:buNone/>
            </a:pPr>
            <a:r>
              <a:rPr lang="fr-FR" sz="1600" b="1" dirty="0"/>
              <a:t>-Souverains = objets biens culturels issus du passé outils du pouvoir Ptolémée Ier </a:t>
            </a:r>
            <a:r>
              <a:rPr lang="fr-FR" sz="1600" b="1" dirty="0" err="1"/>
              <a:t>Soter</a:t>
            </a:r>
            <a:r>
              <a:rPr lang="fr-FR" sz="1600" b="1" dirty="0"/>
              <a:t> (365-282 av JC) famine à Athènes achat manuscrits =&gt; </a:t>
            </a:r>
            <a:r>
              <a:rPr lang="fr-FR" sz="1600" b="1" dirty="0" err="1"/>
              <a:t>bb</a:t>
            </a:r>
            <a:r>
              <a:rPr lang="fr-FR" sz="1600" b="1" dirty="0"/>
              <a:t> Alexandrie = spoliation/translocation (B Savoy)</a:t>
            </a:r>
          </a:p>
          <a:p>
            <a:pPr marL="114300" indent="0">
              <a:buNone/>
            </a:pPr>
            <a:r>
              <a:rPr lang="fr-FR" sz="1600" b="1" dirty="0"/>
              <a:t>-particuliers Cicéron cupidité propréteur de Sicile Verrès + Pline l’ancien </a:t>
            </a:r>
            <a:r>
              <a:rPr lang="fr-FR" sz="1600" b="1" i="1" dirty="0"/>
              <a:t>Histoire naturelle = </a:t>
            </a:r>
            <a:r>
              <a:rPr lang="fr-FR" sz="1600" b="1" dirty="0"/>
              <a:t>marché des biens culturels </a:t>
            </a:r>
          </a:p>
          <a:p>
            <a:pPr>
              <a:buFontTx/>
              <a:buChar char="-"/>
            </a:pPr>
            <a:endParaRPr lang="fr-FR" sz="1600" b="1" dirty="0"/>
          </a:p>
          <a:p>
            <a:pPr>
              <a:buNone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62881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2546"/>
            <a:ext cx="7407392" cy="857400"/>
          </a:xfrm>
        </p:spPr>
        <p:txBody>
          <a:bodyPr/>
          <a:lstStyle/>
          <a:p>
            <a:r>
              <a:rPr lang="fr-FR" b="1" dirty="0"/>
              <a:t>Une approche « sédimentaire »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1520" y="764854"/>
            <a:ext cx="5616624" cy="4161071"/>
          </a:xfrm>
        </p:spPr>
        <p:txBody>
          <a:bodyPr/>
          <a:lstStyle/>
          <a:p>
            <a:pPr>
              <a:buNone/>
            </a:pPr>
            <a:r>
              <a:rPr lang="fr-FR" b="1" dirty="0"/>
              <a:t>Jean-Pierre </a:t>
            </a:r>
            <a:r>
              <a:rPr lang="fr-FR" b="1" dirty="0" err="1"/>
              <a:t>Babelon</a:t>
            </a:r>
            <a:r>
              <a:rPr lang="fr-FR" b="1" dirty="0"/>
              <a:t> &amp; André Chastel, </a:t>
            </a:r>
            <a:r>
              <a:rPr lang="fr-FR" b="1" i="1" dirty="0"/>
              <a:t>La notion de patrimoine</a:t>
            </a:r>
            <a:r>
              <a:rPr lang="fr-FR" b="1" dirty="0"/>
              <a:t>, 1980 : </a:t>
            </a:r>
          </a:p>
          <a:p>
            <a:pPr>
              <a:buNone/>
            </a:pPr>
            <a:r>
              <a:rPr lang="fr-FR" b="1" dirty="0"/>
              <a:t>Le patrimoine et ses « couches superposées » de la conscience patrimoniale et des pratiques de patrimonialisation</a:t>
            </a:r>
          </a:p>
          <a:p>
            <a:pPr>
              <a:buNone/>
            </a:pPr>
            <a:endParaRPr lang="fr-FR" b="1" dirty="0"/>
          </a:p>
          <a:p>
            <a:pPr>
              <a:buNone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615333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2546"/>
            <a:ext cx="7407392" cy="857400"/>
          </a:xfrm>
        </p:spPr>
        <p:txBody>
          <a:bodyPr/>
          <a:lstStyle/>
          <a:p>
            <a:r>
              <a:rPr lang="fr-FR" b="1" dirty="0"/>
              <a:t>Une approche « sédimentaire »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1520" y="764854"/>
            <a:ext cx="5616624" cy="4161071"/>
          </a:xfrm>
        </p:spPr>
        <p:txBody>
          <a:bodyPr/>
          <a:lstStyle/>
          <a:p>
            <a:pPr>
              <a:buNone/>
            </a:pPr>
            <a:r>
              <a:rPr lang="fr-FR" b="1" dirty="0"/>
              <a:t>Jean-Pierre </a:t>
            </a:r>
            <a:r>
              <a:rPr lang="fr-FR" b="1" dirty="0" err="1"/>
              <a:t>Babelon</a:t>
            </a:r>
            <a:r>
              <a:rPr lang="fr-FR" b="1" dirty="0"/>
              <a:t> &amp; André Chastel, </a:t>
            </a:r>
            <a:r>
              <a:rPr lang="fr-FR" b="1" i="1" dirty="0"/>
              <a:t>La notion de patrimoine</a:t>
            </a:r>
            <a:r>
              <a:rPr lang="fr-FR" b="1" dirty="0"/>
              <a:t>, 1980 : </a:t>
            </a:r>
          </a:p>
          <a:p>
            <a:pPr>
              <a:buNone/>
            </a:pPr>
            <a:r>
              <a:rPr lang="fr-FR" b="1" dirty="0"/>
              <a:t>Le patrimoine et ses « couches superposées »</a:t>
            </a:r>
          </a:p>
          <a:p>
            <a:pPr>
              <a:buNone/>
            </a:pPr>
            <a:r>
              <a:rPr lang="fr-FR" b="1" dirty="0"/>
              <a:t>	a- le fait religieux</a:t>
            </a:r>
          </a:p>
          <a:p>
            <a:pPr>
              <a:buNone/>
            </a:pPr>
            <a:r>
              <a:rPr lang="fr-FR" sz="1200" b="1" dirty="0"/>
              <a:t>Notion religieuse de la notion de patrimoine culturel = Tables de la Loi gardées dans le Temple de Jérusalem + Eglise machine à fabriquer des objets sacrés gardés transmis « </a:t>
            </a:r>
            <a:r>
              <a:rPr lang="fr-FR" sz="1200" b="1" u="sng" dirty="0"/>
              <a:t>reliques</a:t>
            </a:r>
            <a:r>
              <a:rPr lang="fr-FR" sz="1200" b="1" dirty="0"/>
              <a:t> » forme 1</a:t>
            </a:r>
            <a:r>
              <a:rPr lang="fr-FR" sz="1200" b="1" baseline="30000" dirty="0"/>
              <a:t>e</a:t>
            </a:r>
            <a:r>
              <a:rPr lang="fr-FR" sz="1200" b="1" dirty="0"/>
              <a:t> du patrimoine dans </a:t>
            </a:r>
            <a:r>
              <a:rPr lang="fr-FR" sz="1200" b="1" dirty="0" err="1"/>
              <a:t>Occ</a:t>
            </a:r>
            <a:r>
              <a:rPr lang="fr-FR" sz="1200" b="1" dirty="0"/>
              <a:t> chrétien? = dévotion pèlerinages, enjeu économique simonie + « présence » « </a:t>
            </a:r>
            <a:r>
              <a:rPr lang="fr-FR" sz="1200" b="1" dirty="0" err="1"/>
              <a:t>mirabilia</a:t>
            </a:r>
            <a:r>
              <a:rPr lang="fr-FR" sz="1200" b="1" dirty="0"/>
              <a:t> »+ marqueur d’identité  ex Paris </a:t>
            </a:r>
          </a:p>
          <a:p>
            <a:pPr>
              <a:buNone/>
            </a:pPr>
            <a:r>
              <a:rPr lang="fr-FR" b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01437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DDAC6E6-0432-4693-8D6A-26AAEDF7A2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19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D0C7703-EBCD-4C6C-9F16-E5E2B474ED94}"/>
              </a:ext>
            </a:extLst>
          </p:cNvPr>
          <p:cNvSpPr txBox="1"/>
          <p:nvPr/>
        </p:nvSpPr>
        <p:spPr>
          <a:xfrm>
            <a:off x="120523" y="4376810"/>
            <a:ext cx="7632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Procession de la châsse </a:t>
            </a:r>
          </a:p>
          <a:p>
            <a:r>
              <a:rPr lang="fr-FR" dirty="0"/>
              <a:t>de Sainte Geneviève en 1652. INHA : </a:t>
            </a:r>
            <a:r>
              <a:rPr lang="fr-FR" dirty="0">
                <a:hlinkClick r:id="rId2"/>
              </a:rPr>
              <a:t>https://bibliotheque-numerique.inha.fr/viewer/25835/?offset=#page=1&amp;viewer=picture&amp;o=bookmarks&amp;n=0&amp;q</a:t>
            </a:r>
            <a:r>
              <a:rPr lang="fr-FR" dirty="0"/>
              <a:t>=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A647F5F-ADAB-4F70-BBDC-3D762C757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1" y="0"/>
            <a:ext cx="6372200" cy="437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68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4" name="Google Shape;3914;p22"/>
          <p:cNvSpPr txBox="1">
            <a:spLocks noGrp="1"/>
          </p:cNvSpPr>
          <p:nvPr>
            <p:ph type="title"/>
          </p:nvPr>
        </p:nvSpPr>
        <p:spPr>
          <a:xfrm>
            <a:off x="3527057" y="1131590"/>
            <a:ext cx="4355743" cy="18688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dirty="0"/>
            </a:br>
            <a:r>
              <a:rPr lang="en" dirty="0"/>
              <a:t>séance 2</a:t>
            </a:r>
            <a:br>
              <a:rPr lang="en" dirty="0"/>
            </a:br>
            <a:r>
              <a:rPr lang="fr-FR" dirty="0"/>
              <a:t>Avant la lettre : le patrimoine avant la RF</a:t>
            </a:r>
            <a:endParaRPr dirty="0"/>
          </a:p>
        </p:txBody>
      </p:sp>
      <p:sp>
        <p:nvSpPr>
          <p:cNvPr id="3917" name="Google Shape;3917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6" name="Picture 2" descr="Hubert Robert. La Maison Carrée à Nîmes (1783)">
            <a:extLst>
              <a:ext uri="{FF2B5EF4-FFF2-40B4-BE49-F238E27FC236}">
                <a16:creationId xmlns:a16="http://schemas.microsoft.com/office/drawing/2014/main" id="{47141B4E-EB99-4946-9D23-DCDE8DE1C1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1" t="5298" r="28378" b="9854"/>
          <a:stretch/>
        </p:blipFill>
        <p:spPr bwMode="auto">
          <a:xfrm>
            <a:off x="16407" y="0"/>
            <a:ext cx="318744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C236025-A04F-4A9C-A305-A9DF9D83DD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20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8001B9A-2923-45DE-83CD-2B242FA70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6" y="32761"/>
            <a:ext cx="5172155" cy="51435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A90F6AA-2A5C-4F52-9D4D-462CC75F04B2}"/>
              </a:ext>
            </a:extLst>
          </p:cNvPr>
          <p:cNvSpPr txBox="1"/>
          <p:nvPr/>
        </p:nvSpPr>
        <p:spPr>
          <a:xfrm>
            <a:off x="5436096" y="1131590"/>
            <a:ext cx="20882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Itinéraire de la procession</a:t>
            </a:r>
          </a:p>
          <a:p>
            <a:r>
              <a:rPr lang="fr-FR" dirty="0"/>
              <a:t>Source: Marie Carmen Gras</a:t>
            </a:r>
          </a:p>
          <a:p>
            <a:r>
              <a:rPr lang="fr-FR" dirty="0"/>
              <a:t>LES PROCESSIONS EN L'HONNEUR DE SAINTE GENEVIÈVE À PARIS</a:t>
            </a:r>
          </a:p>
          <a:p>
            <a:r>
              <a:rPr lang="fr-FR" dirty="0"/>
              <a:t>Miroir d'une société (XVe-XVIIIe siècles)</a:t>
            </a:r>
          </a:p>
          <a:p>
            <a:r>
              <a:rPr lang="fr-FR" dirty="0"/>
              <a:t>Revue d’histoire urbaine, 2011</a:t>
            </a:r>
          </a:p>
        </p:txBody>
      </p:sp>
    </p:spTree>
    <p:extLst>
      <p:ext uri="{BB962C8B-B14F-4D97-AF65-F5344CB8AC3E}">
        <p14:creationId xmlns:p14="http://schemas.microsoft.com/office/powerpoint/2010/main" val="2423129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59FFAAB-52AE-48FA-8FFF-E9B867341B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21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5B13B93-E93D-42CF-8D03-048157031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9" y="0"/>
            <a:ext cx="3642423" cy="51435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A1DF4F3-9559-4119-86DB-0F62933A5569}"/>
              </a:ext>
            </a:extLst>
          </p:cNvPr>
          <p:cNvSpPr txBox="1"/>
          <p:nvPr/>
        </p:nvSpPr>
        <p:spPr>
          <a:xfrm>
            <a:off x="3563888" y="1995686"/>
            <a:ext cx="4464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[Portail du XIIe siècle servant de fermeture au reliquaire de la Sainte-Larme, à Vendôme] : [dessin] / [Louis </a:t>
            </a:r>
            <a:r>
              <a:rPr lang="fr-FR" dirty="0" err="1"/>
              <a:t>Boudan</a:t>
            </a:r>
            <a:r>
              <a:rPr lang="fr-FR" dirty="0"/>
              <a:t>?] , 1695</a:t>
            </a:r>
          </a:p>
        </p:txBody>
      </p:sp>
    </p:spTree>
    <p:extLst>
      <p:ext uri="{BB962C8B-B14F-4D97-AF65-F5344CB8AC3E}">
        <p14:creationId xmlns:p14="http://schemas.microsoft.com/office/powerpoint/2010/main" val="606029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2546"/>
            <a:ext cx="7407392" cy="857400"/>
          </a:xfrm>
        </p:spPr>
        <p:txBody>
          <a:bodyPr/>
          <a:lstStyle/>
          <a:p>
            <a:r>
              <a:rPr lang="fr-FR" b="1" dirty="0"/>
              <a:t>Une approche « sédimentaire »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1520" y="764854"/>
            <a:ext cx="5616624" cy="4161071"/>
          </a:xfrm>
        </p:spPr>
        <p:txBody>
          <a:bodyPr/>
          <a:lstStyle/>
          <a:p>
            <a:pPr>
              <a:buNone/>
            </a:pPr>
            <a:r>
              <a:rPr lang="fr-FR" b="1" dirty="0"/>
              <a:t>Jean-Pierre </a:t>
            </a:r>
            <a:r>
              <a:rPr lang="fr-FR" b="1" dirty="0" err="1"/>
              <a:t>Babelon</a:t>
            </a:r>
            <a:r>
              <a:rPr lang="fr-FR" b="1" dirty="0"/>
              <a:t> &amp; André Chastel, </a:t>
            </a:r>
            <a:r>
              <a:rPr lang="fr-FR" b="1" i="1" dirty="0"/>
              <a:t>La notion de patrimoine</a:t>
            </a:r>
            <a:r>
              <a:rPr lang="fr-FR" b="1" dirty="0"/>
              <a:t>, 1980 : </a:t>
            </a:r>
          </a:p>
          <a:p>
            <a:pPr>
              <a:buNone/>
            </a:pPr>
            <a:r>
              <a:rPr lang="fr-FR" b="1" dirty="0"/>
              <a:t>Le patrimoine et ses « couches superposées »</a:t>
            </a:r>
          </a:p>
          <a:p>
            <a:pPr>
              <a:buNone/>
            </a:pPr>
            <a:r>
              <a:rPr lang="fr-FR" b="1" dirty="0"/>
              <a:t>	a- le fait religieux</a:t>
            </a:r>
          </a:p>
          <a:p>
            <a:pPr>
              <a:buNone/>
            </a:pPr>
            <a:r>
              <a:rPr lang="fr-FR" b="1" dirty="0"/>
              <a:t>	b- le fait monarchique</a:t>
            </a:r>
          </a:p>
          <a:p>
            <a:pPr>
              <a:buNone/>
            </a:pPr>
            <a:r>
              <a:rPr lang="fr-FR" b="1" dirty="0"/>
              <a:t>	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>
          <a:xfrm>
            <a:off x="4067944" y="1203598"/>
            <a:ext cx="3242400" cy="3087000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4521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988CBFE-7015-4293-AC3F-26584F7A6E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23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31282B7-8C94-4480-BC51-B07DA4BE5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699"/>
            <a:ext cx="3634982" cy="51435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210A69D-49FE-4B3F-9839-D646517C5170}"/>
              </a:ext>
            </a:extLst>
          </p:cNvPr>
          <p:cNvSpPr txBox="1"/>
          <p:nvPr/>
        </p:nvSpPr>
        <p:spPr>
          <a:xfrm>
            <a:off x="3995936" y="483518"/>
            <a:ext cx="17281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Psautier dit de Saint Louis</a:t>
            </a:r>
          </a:p>
          <a:p>
            <a:r>
              <a:rPr lang="fr-FR" dirty="0"/>
              <a:t>Vers 1258-1270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BNF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3517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[Paris, Bibliothèque royale : élévation de façade du fond] : [dessin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94464"/>
            <a:ext cx="7934419" cy="272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11431" y="3518606"/>
            <a:ext cx="64087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Façade nord de la cour d’honneur de la bibliothèque du roi. Robert de Cotte, vers 1734</a:t>
            </a:r>
          </a:p>
          <a:p>
            <a:r>
              <a:rPr lang="fr-FR" dirty="0" err="1">
                <a:solidFill>
                  <a:schemeClr val="bg1"/>
                </a:solidFill>
              </a:rPr>
              <a:t>Gallica</a:t>
            </a:r>
            <a:r>
              <a:rPr lang="fr-FR" dirty="0">
                <a:solidFill>
                  <a:schemeClr val="bg1"/>
                </a:solidFill>
              </a:rPr>
              <a:t> : </a:t>
            </a:r>
            <a:r>
              <a:rPr lang="fr-FR" dirty="0">
                <a:solidFill>
                  <a:schemeClr val="bg1"/>
                </a:solidFill>
                <a:hlinkClick r:id="rId3"/>
              </a:rPr>
              <a:t>http://gallica.bnf.fr/ark:/12148/btv1b69371288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2867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ubert Robert. La Maison Carrée à Nîmes (178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" y="-30083"/>
            <a:ext cx="7077515" cy="473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043608" y="4704203"/>
            <a:ext cx="4680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Hubert Robert. La Maison Carrée à Nîmes (1783). Huile sur toile, 102 × 143 cm, musée de l'Ermitage, Saint-Pétersbourg.</a:t>
            </a:r>
          </a:p>
        </p:txBody>
      </p:sp>
    </p:spTree>
    <p:extLst>
      <p:ext uri="{BB962C8B-B14F-4D97-AF65-F5344CB8AC3E}">
        <p14:creationId xmlns:p14="http://schemas.microsoft.com/office/powerpoint/2010/main" val="798354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ubert Robert. La Maison Carrée à Nîmes (178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" y="-30083"/>
            <a:ext cx="7077515" cy="473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043608" y="4704203"/>
            <a:ext cx="4680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Hubert Robert. La Maison Carrée à Nîmes (1783). Huile sur toile, 102 × 143 cm, musée de l'Ermitage, Saint-Pétersbourg.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D66DC7D-76AC-4D88-BEA4-13E0A9AEE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17734"/>
            <a:ext cx="342900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1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43CDAE9-962B-42E2-89D1-73C0012BDE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27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4F977A1-11AF-47D5-8E24-41BA02F14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99"/>
            <a:ext cx="6550070" cy="508410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21413CD-2899-4710-8CFC-8B0C8E498FC5}"/>
              </a:ext>
            </a:extLst>
          </p:cNvPr>
          <p:cNvSpPr txBox="1"/>
          <p:nvPr/>
        </p:nvSpPr>
        <p:spPr>
          <a:xfrm>
            <a:off x="6660232" y="195486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Aujourd’hui</a:t>
            </a:r>
          </a:p>
        </p:txBody>
      </p:sp>
    </p:spTree>
    <p:extLst>
      <p:ext uri="{BB962C8B-B14F-4D97-AF65-F5344CB8AC3E}">
        <p14:creationId xmlns:p14="http://schemas.microsoft.com/office/powerpoint/2010/main" val="3906959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2546"/>
            <a:ext cx="7407392" cy="857400"/>
          </a:xfrm>
        </p:spPr>
        <p:txBody>
          <a:bodyPr/>
          <a:lstStyle/>
          <a:p>
            <a:r>
              <a:rPr lang="fr-FR" b="1" dirty="0"/>
              <a:t>Une approche « sédimentaire »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1520" y="764854"/>
            <a:ext cx="5616624" cy="4161071"/>
          </a:xfrm>
        </p:spPr>
        <p:txBody>
          <a:bodyPr/>
          <a:lstStyle/>
          <a:p>
            <a:pPr>
              <a:buNone/>
            </a:pPr>
            <a:r>
              <a:rPr lang="fr-FR" b="1" dirty="0"/>
              <a:t>Jean-Pierre </a:t>
            </a:r>
            <a:r>
              <a:rPr lang="fr-FR" b="1" dirty="0" err="1"/>
              <a:t>Babelon</a:t>
            </a:r>
            <a:r>
              <a:rPr lang="fr-FR" b="1" dirty="0"/>
              <a:t> &amp; André Chastel, </a:t>
            </a:r>
            <a:r>
              <a:rPr lang="fr-FR" b="1" i="1" dirty="0"/>
              <a:t>La notion de patrimoine</a:t>
            </a:r>
            <a:r>
              <a:rPr lang="fr-FR" b="1" dirty="0"/>
              <a:t>, 1980 : </a:t>
            </a:r>
          </a:p>
          <a:p>
            <a:pPr>
              <a:buNone/>
            </a:pPr>
            <a:r>
              <a:rPr lang="fr-FR" b="1" dirty="0"/>
              <a:t>Le patrimoine et ses « couches superposées »</a:t>
            </a:r>
          </a:p>
          <a:p>
            <a:pPr>
              <a:buNone/>
            </a:pPr>
            <a:r>
              <a:rPr lang="fr-FR" b="1" dirty="0"/>
              <a:t>	a- le fait religieux</a:t>
            </a:r>
          </a:p>
          <a:p>
            <a:pPr>
              <a:buNone/>
            </a:pPr>
            <a:r>
              <a:rPr lang="fr-FR" b="1" dirty="0"/>
              <a:t>	b- le fait monarchique</a:t>
            </a:r>
          </a:p>
          <a:p>
            <a:pPr>
              <a:buNone/>
            </a:pPr>
            <a:r>
              <a:rPr lang="fr-FR" b="1" dirty="0"/>
              <a:t>	</a:t>
            </a:r>
            <a:r>
              <a:rPr lang="fr-FR" b="1" dirty="0" err="1"/>
              <a:t>c-le</a:t>
            </a:r>
            <a:r>
              <a:rPr lang="fr-FR" b="1" dirty="0"/>
              <a:t> fait familial</a:t>
            </a:r>
          </a:p>
          <a:p>
            <a:pPr>
              <a:buNone/>
            </a:pPr>
            <a:endParaRPr lang="fr-FR" b="1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>
          <a:xfrm>
            <a:off x="4067944" y="1203598"/>
            <a:ext cx="3242400" cy="3087000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0091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2546"/>
            <a:ext cx="7407392" cy="857400"/>
          </a:xfrm>
        </p:spPr>
        <p:txBody>
          <a:bodyPr/>
          <a:lstStyle/>
          <a:p>
            <a:r>
              <a:rPr lang="fr-FR" b="1" dirty="0"/>
              <a:t>Mobilisation patrimoniales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1520" y="764854"/>
            <a:ext cx="5616624" cy="4161071"/>
          </a:xfrm>
        </p:spPr>
        <p:txBody>
          <a:bodyPr/>
          <a:lstStyle/>
          <a:p>
            <a:pPr>
              <a:buNone/>
            </a:pPr>
            <a:r>
              <a:rPr lang="fr-FR" b="1" dirty="0"/>
              <a:t>Plusieurs « mobilisations » avant la Révolution</a:t>
            </a:r>
          </a:p>
          <a:p>
            <a:pPr>
              <a:buNone/>
            </a:pPr>
            <a:endParaRPr lang="fr-FR" b="1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>
          <a:xfrm>
            <a:off x="4067944" y="1203598"/>
            <a:ext cx="3242400" cy="3087000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9526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4" name="Google Shape;3914;p22"/>
          <p:cNvSpPr txBox="1">
            <a:spLocks noGrp="1"/>
          </p:cNvSpPr>
          <p:nvPr>
            <p:ph type="title"/>
          </p:nvPr>
        </p:nvSpPr>
        <p:spPr>
          <a:xfrm>
            <a:off x="3528625" y="1653775"/>
            <a:ext cx="3906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br>
              <a:rPr lang="en" dirty="0"/>
            </a:br>
            <a:r>
              <a:rPr lang="en" dirty="0"/>
              <a:t>séance 2</a:t>
            </a:r>
            <a:br>
              <a:rPr lang="en" dirty="0"/>
            </a:br>
            <a:r>
              <a:rPr lang="fr-FR" dirty="0"/>
              <a:t>Avant la lettre : le patrimoine avant RF</a:t>
            </a:r>
            <a:endParaRPr dirty="0"/>
          </a:p>
        </p:txBody>
      </p:sp>
      <p:sp>
        <p:nvSpPr>
          <p:cNvPr id="3915" name="Google Shape;3915;p22"/>
          <p:cNvSpPr txBox="1">
            <a:spLocks noGrp="1"/>
          </p:cNvSpPr>
          <p:nvPr>
            <p:ph type="body" idx="1"/>
          </p:nvPr>
        </p:nvSpPr>
        <p:spPr>
          <a:xfrm>
            <a:off x="3528624" y="2419350"/>
            <a:ext cx="4139719" cy="22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AutoNum type="arabicPeriod"/>
            </a:pPr>
            <a:r>
              <a:rPr lang="fr-FR" sz="1800" dirty="0"/>
              <a:t>Des fragments de  « conscience patrimoniale »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AutoNum type="arabicPeriod"/>
            </a:pPr>
            <a:r>
              <a:rPr lang="fr-FR" sz="1800" dirty="0"/>
              <a:t>Etude du scandale du cimetière des Innocents (1785) et de la fontaine des Innocents</a:t>
            </a:r>
          </a:p>
          <a:p>
            <a:pPr marL="342900" lvl="0" indent="-342900">
              <a:buAutoNum type="arabicPeriod"/>
            </a:pPr>
            <a:r>
              <a:rPr lang="fr-FR" sz="1800" dirty="0"/>
              <a:t>Métier : être archiviste aujourd’hui</a:t>
            </a:r>
            <a:endParaRPr sz="1800" dirty="0"/>
          </a:p>
        </p:txBody>
      </p:sp>
      <p:sp>
        <p:nvSpPr>
          <p:cNvPr id="3917" name="Google Shape;3917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6" name="Picture 2" descr="Hubert Robert. La Maison Carrée à Nîmes (1783)">
            <a:extLst>
              <a:ext uri="{FF2B5EF4-FFF2-40B4-BE49-F238E27FC236}">
                <a16:creationId xmlns:a16="http://schemas.microsoft.com/office/drawing/2014/main" id="{EBAE786C-07BA-486C-9A6C-884FB2D11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1" t="5298" r="28378" b="9854"/>
          <a:stretch/>
        </p:blipFill>
        <p:spPr bwMode="auto">
          <a:xfrm>
            <a:off x="16407" y="0"/>
            <a:ext cx="318744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094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633D13-F1D8-4064-909C-B0825D420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83" y="163575"/>
            <a:ext cx="7155872" cy="176191"/>
          </a:xfrm>
        </p:spPr>
        <p:txBody>
          <a:bodyPr/>
          <a:lstStyle/>
          <a:p>
            <a:pPr algn="ctr"/>
            <a:r>
              <a:rPr lang="fr-FR" sz="2000" dirty="0"/>
              <a:t>La destruction du Temple des Piliers de Tutelle, 1677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E7133C-67DC-48C5-B2AE-B4538ED665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DC4E8E7-96F3-4B5D-BB07-744ABC7B827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20EDDA-9E67-43C0-A2E4-F4F5248BD1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30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EE52795-B2DB-41F9-8D20-E8409C414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299" y="2208415"/>
            <a:ext cx="4356701" cy="29044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FFEFC28-37A3-432C-9D67-B6E3F30B2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39766"/>
            <a:ext cx="5400600" cy="220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636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5A6002-49EA-4E8A-A10C-BFC4131ED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948AEF-3437-487D-ABE7-22767F3287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AE3B323-0DCE-4A39-B52D-954669F4C23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BB7B921-CDA1-498F-AAAF-3816A77BAB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31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6A14248-CC5F-4E85-B4D6-20D4B4957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59" y="0"/>
            <a:ext cx="79690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52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7BF72B-8B0C-4AD9-991E-BCE5A1C5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A3A929-C3DD-4387-ADF9-B525BA10E4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A2C125-4632-4E7D-90CA-5D1C18BAD69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B24DBA-00DC-4BF7-9821-9D42BA1A2F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32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64236B9-936E-4431-A25C-6A1AFD69C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49" y="0"/>
            <a:ext cx="78941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11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B2DCA1-C17E-407F-BB6F-D6C53E369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A8551EC-1DDC-4915-8933-9110B54E6B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D7CBDF-8FB1-4F76-B0C7-625E91E9E7B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/>
              <a:t>1547 - 1748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B17ADDC-9EA0-450B-A1A0-4F32E50ECA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33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E093686-13A8-4CFB-AB33-CBD508CC9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59" y="-92546"/>
            <a:ext cx="37475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85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507854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[Vue du cimetière des Innocents, côté de la rue aux Fers, le 21 février 1786, par Charles-Louis Bernier (1755-1830), BNF. Le cimetière était ceinturé d’une galerie-promenoir dont les vastes greniers appelés “charniers” servaient d’ossuaires. Ce dessin présente l’état du cimetière juste avant sa démolition.]</a:t>
            </a:r>
          </a:p>
        </p:txBody>
      </p:sp>
      <p:pic>
        <p:nvPicPr>
          <p:cNvPr id="4098" name="Picture 2" descr="http://vergue.com/media/.cimetiere-innocents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32" y="483518"/>
            <a:ext cx="7187804" cy="289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3591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vergue.com/media/.marville-33513u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94" y="17648"/>
            <a:ext cx="5439961" cy="512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79512" y="601366"/>
            <a:ext cx="10801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JEAN GOUJON</a:t>
            </a:r>
          </a:p>
          <a:p>
            <a:r>
              <a:rPr lang="fr-FR" dirty="0">
                <a:solidFill>
                  <a:schemeClr val="bg1"/>
                </a:solidFill>
              </a:rPr>
              <a:t>1549</a:t>
            </a:r>
          </a:p>
          <a:p>
            <a:r>
              <a:rPr lang="fr-FR" dirty="0" err="1">
                <a:solidFill>
                  <a:schemeClr val="bg1"/>
                </a:solidFill>
              </a:rPr>
              <a:t>Quatremère</a:t>
            </a:r>
            <a:r>
              <a:rPr lang="fr-FR" dirty="0">
                <a:solidFill>
                  <a:schemeClr val="bg1"/>
                </a:solidFill>
              </a:rPr>
              <a:t> de QUINCY SIX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Charles Marville, Marché et fontaine aux Innocents, v1858</a:t>
            </a:r>
          </a:p>
          <a:p>
            <a:r>
              <a:rPr lang="fr-FR" dirty="0">
                <a:solidFill>
                  <a:schemeClr val="bg1"/>
                </a:solidFill>
                <a:hlinkClick r:id="rId3"/>
              </a:rPr>
              <a:t>http://vergue.com/post/210/Marche-des-Innocents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23596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186D61-30DC-42DD-A223-E45A60059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504" y="195486"/>
            <a:ext cx="7698432" cy="1159800"/>
          </a:xfrm>
        </p:spPr>
        <p:txBody>
          <a:bodyPr/>
          <a:lstStyle/>
          <a:p>
            <a:r>
              <a:rPr lang="fr-FR" sz="2400" b="1" dirty="0"/>
              <a:t>ANTOINE CHRYSOSTOME QUATREMÈRE</a:t>
            </a:r>
            <a:br>
              <a:rPr lang="fr-FR" sz="2400" b="1" dirty="0"/>
            </a:br>
            <a:r>
              <a:rPr lang="fr-FR" sz="2400" b="1" dirty="0"/>
              <a:t>DE QUINCY (1755-1849)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64E5CDB-B595-44EB-8610-069963A0DE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23"/>
          <a:stretch/>
        </p:blipFill>
        <p:spPr>
          <a:xfrm>
            <a:off x="4716016" y="10678"/>
            <a:ext cx="4104456" cy="513282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908095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vergue.com/media/.marville-33513u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06"/>
            <a:ext cx="5439961" cy="512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837B737-ED7E-4E3E-A5A9-9D488714D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371" y="-4206"/>
            <a:ext cx="6133437" cy="514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164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62024D3-449D-486A-96A7-C5FE68CF42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38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46CE983-FAE6-46AB-BD13-394683210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330"/>
            <a:ext cx="7771388" cy="517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719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BB529C-58F5-4045-9D1C-F774E2AE0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31" y="267494"/>
            <a:ext cx="6761100" cy="857400"/>
          </a:xfrm>
        </p:spPr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59DFBD-C7D0-4107-98A8-908920827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231" y="1203598"/>
            <a:ext cx="6761100" cy="2980500"/>
          </a:xfrm>
        </p:spPr>
        <p:txBody>
          <a:bodyPr/>
          <a:lstStyle/>
          <a:p>
            <a:r>
              <a:rPr lang="fr-FR" dirty="0"/>
              <a:t>« avant la lettre »</a:t>
            </a:r>
          </a:p>
          <a:p>
            <a:r>
              <a:rPr lang="fr-FR" dirty="0"/>
              <a:t>Gestes patrimoniaux</a:t>
            </a:r>
          </a:p>
          <a:p>
            <a:r>
              <a:rPr lang="fr-FR" dirty="0"/>
              <a:t>Conscience patrimoniale</a:t>
            </a:r>
          </a:p>
          <a:p>
            <a:r>
              <a:rPr lang="fr-FR" dirty="0"/>
              <a:t>1789 n’est pas l’année 0 du patrimoine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AC1EE5-EDB3-48C1-8FE1-E3FBADADD9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287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8" name="Google Shape;3858;p16"/>
          <p:cNvSpPr txBox="1">
            <a:spLocks noGrp="1"/>
          </p:cNvSpPr>
          <p:nvPr>
            <p:ph type="ctrTitle"/>
          </p:nvPr>
        </p:nvSpPr>
        <p:spPr>
          <a:xfrm>
            <a:off x="107504" y="1825030"/>
            <a:ext cx="5904656" cy="11067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1. </a:t>
            </a:r>
            <a:r>
              <a:rPr lang="fr-FR" dirty="0"/>
              <a:t>Des fragments de conscience patrimoniale</a:t>
            </a:r>
            <a:endParaRPr dirty="0"/>
          </a:p>
        </p:txBody>
      </p:sp>
      <p:sp>
        <p:nvSpPr>
          <p:cNvPr id="3859" name="Google Shape;3859;p16"/>
          <p:cNvSpPr txBox="1">
            <a:spLocks noGrp="1"/>
          </p:cNvSpPr>
          <p:nvPr>
            <p:ph type="subTitle" idx="1"/>
          </p:nvPr>
        </p:nvSpPr>
        <p:spPr>
          <a:xfrm>
            <a:off x="179512" y="3363838"/>
            <a:ext cx="5268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8" name="Google Shape;3858;p16"/>
          <p:cNvSpPr txBox="1">
            <a:spLocks noGrp="1"/>
          </p:cNvSpPr>
          <p:nvPr>
            <p:ph type="ctrTitle"/>
          </p:nvPr>
        </p:nvSpPr>
        <p:spPr>
          <a:xfrm>
            <a:off x="107504" y="0"/>
            <a:ext cx="5904656" cy="11067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3. </a:t>
            </a:r>
            <a:r>
              <a:rPr lang="fr-FR" dirty="0"/>
              <a:t>Métier</a:t>
            </a:r>
            <a:endParaRPr dirty="0"/>
          </a:p>
        </p:txBody>
      </p:sp>
      <p:sp>
        <p:nvSpPr>
          <p:cNvPr id="3859" name="Google Shape;3859;p16"/>
          <p:cNvSpPr txBox="1">
            <a:spLocks noGrp="1"/>
          </p:cNvSpPr>
          <p:nvPr>
            <p:ph type="subTitle" idx="1"/>
          </p:nvPr>
        </p:nvSpPr>
        <p:spPr>
          <a:xfrm>
            <a:off x="251520" y="1275606"/>
            <a:ext cx="5340908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fr-FR" dirty="0"/>
              <a:t>Être archiviste aujourd’hui</a:t>
            </a:r>
          </a:p>
          <a:p>
            <a:pPr marL="0" indent="0"/>
            <a:endParaRPr lang="fr-FR" dirty="0"/>
          </a:p>
          <a:p>
            <a:pPr marL="0" indent="0"/>
            <a:endParaRPr lang="fr-FR" dirty="0"/>
          </a:p>
          <a:p>
            <a:pPr marL="0" indent="0"/>
            <a:r>
              <a:rPr lang="fr-FR" dirty="0"/>
              <a:t>	quelles missions ? quels défis ?</a:t>
            </a:r>
          </a:p>
          <a:p>
            <a:pPr marL="0" indent="0"/>
            <a:r>
              <a:rPr lang="fr-FR" dirty="0"/>
              <a:t>	quelles difficultés ?</a:t>
            </a:r>
          </a:p>
          <a:p>
            <a:pPr marL="0" indent="0"/>
            <a:r>
              <a:rPr lang="fr-FR" dirty="0"/>
              <a:t>	quelles compétences 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59952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A88C5B-0DCA-425F-821B-C6D563529B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26C541-14DF-47F6-8AA2-7CEDA45743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95DDD5-D1BF-4652-82F0-F3289FCD6F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01" r="5113" b="7303"/>
          <a:stretch/>
        </p:blipFill>
        <p:spPr>
          <a:xfrm>
            <a:off x="-5853" y="627534"/>
            <a:ext cx="8676456" cy="40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693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C51C608-6055-4163-B00D-954B410807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42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E4D43B7-6E02-4B1C-AD2C-DE9D264C0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31977"/>
            <a:ext cx="30386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04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41942F-1B7A-49D3-9F1F-D262001CB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512" y="3795886"/>
            <a:ext cx="6480720" cy="1159800"/>
          </a:xfrm>
        </p:spPr>
        <p:txBody>
          <a:bodyPr/>
          <a:lstStyle/>
          <a:p>
            <a:r>
              <a:rPr lang="fr-FR" sz="2400" b="1" dirty="0">
                <a:solidFill>
                  <a:schemeClr val="tx1"/>
                </a:solidFill>
              </a:rPr>
              <a:t>Jean-Michel LENIAUD, </a:t>
            </a:r>
            <a:r>
              <a:rPr lang="fr-FR" sz="2400" b="1" i="1" dirty="0">
                <a:solidFill>
                  <a:schemeClr val="tx1"/>
                </a:solidFill>
              </a:rPr>
              <a:t>Les Archipels du passé, le patrimoine et son histoire</a:t>
            </a:r>
            <a:r>
              <a:rPr lang="fr-FR" sz="2400" dirty="0">
                <a:solidFill>
                  <a:schemeClr val="tx1"/>
                </a:solidFill>
              </a:rPr>
              <a:t>, Paris, Fayard, 2002.</a:t>
            </a:r>
            <a:br>
              <a:rPr lang="fr-FR" sz="2400" dirty="0">
                <a:solidFill>
                  <a:schemeClr val="tx1"/>
                </a:solidFill>
              </a:rPr>
            </a:br>
            <a:r>
              <a:rPr lang="fr-FR" sz="2400" b="1" dirty="0">
                <a:solidFill>
                  <a:schemeClr val="tx1"/>
                </a:solidFill>
              </a:rPr>
              <a:t>Jean Pierre BABELON André CHASTEL, </a:t>
            </a:r>
            <a:r>
              <a:rPr lang="fr-FR" sz="2400" b="1" i="1" dirty="0">
                <a:solidFill>
                  <a:schemeClr val="tx1"/>
                </a:solidFill>
              </a:rPr>
              <a:t>La notion de patrimoine</a:t>
            </a:r>
            <a:r>
              <a:rPr lang="fr-FR" sz="2400" b="1" dirty="0">
                <a:solidFill>
                  <a:schemeClr val="tx1"/>
                </a:solidFill>
              </a:rPr>
              <a:t>, 2012</a:t>
            </a:r>
            <a:r>
              <a:rPr lang="fr-FR" sz="2400" dirty="0">
                <a:solidFill>
                  <a:schemeClr val="tx1"/>
                </a:solidFill>
              </a:rPr>
              <a:t>: invention du mot très récente mais le phénomène très ancien + pas réductible à la notion de beauté artistique</a:t>
            </a:r>
            <a:br>
              <a:rPr lang="fr-FR" sz="2400" dirty="0">
                <a:solidFill>
                  <a:schemeClr val="tx1"/>
                </a:solidFill>
              </a:rPr>
            </a:br>
            <a:r>
              <a:rPr lang="fr-FR" sz="2400" b="1" dirty="0">
                <a:solidFill>
                  <a:schemeClr val="tx1"/>
                </a:solidFill>
              </a:rPr>
              <a:t>Bénédicte SAVOY, </a:t>
            </a:r>
            <a:r>
              <a:rPr lang="fr-FR" sz="2400" b="1" i="1" dirty="0">
                <a:solidFill>
                  <a:schemeClr val="tx1"/>
                </a:solidFill>
              </a:rPr>
              <a:t>A qui appartient la beauté</a:t>
            </a:r>
            <a:r>
              <a:rPr lang="fr-FR" sz="2400" b="1" dirty="0">
                <a:solidFill>
                  <a:schemeClr val="tx1"/>
                </a:solidFill>
              </a:rPr>
              <a:t>, 2024</a:t>
            </a:r>
            <a:r>
              <a:rPr lang="fr-FR" sz="2400" dirty="0">
                <a:solidFill>
                  <a:schemeClr val="tx1"/>
                </a:solidFill>
              </a:rPr>
              <a:t>: sélection des biens culturels en fonction de la beauté et augmentent cette fonction esthétique dans les musées</a:t>
            </a:r>
            <a:br>
              <a:rPr lang="fr-FR" sz="2400" dirty="0">
                <a:solidFill>
                  <a:schemeClr val="tx1"/>
                </a:solidFill>
              </a:rPr>
            </a:br>
            <a:br>
              <a:rPr lang="fr-FR" sz="2400" dirty="0"/>
            </a:b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27704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5F9602-5216-41CA-8C2E-92858711E9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878750"/>
            <a:ext cx="6336704" cy="1159800"/>
          </a:xfrm>
        </p:spPr>
        <p:txBody>
          <a:bodyPr/>
          <a:lstStyle/>
          <a:p>
            <a:r>
              <a:rPr lang="fr-FR" sz="2800" dirty="0"/>
              <a:t>« fragments de </a:t>
            </a:r>
            <a:r>
              <a:rPr lang="fr-FR" sz="2800" b="1" dirty="0"/>
              <a:t>conscience patrimon</a:t>
            </a:r>
            <a:r>
              <a:rPr lang="fr-FR" sz="2800" dirty="0"/>
              <a:t>iale » </a:t>
            </a:r>
            <a:r>
              <a:rPr lang="fr-FR" sz="2800" dirty="0" err="1"/>
              <a:t>Leniaud</a:t>
            </a:r>
            <a:r>
              <a:rPr lang="fr-FR" sz="2800" dirty="0"/>
              <a:t>= attachement à une trace du passé, lien collectif tissé entre ce bien et une communauté, valeur qu’on donne à ce bien</a:t>
            </a:r>
          </a:p>
        </p:txBody>
      </p:sp>
    </p:spTree>
    <p:extLst>
      <p:ext uri="{BB962C8B-B14F-4D97-AF65-F5344CB8AC3E}">
        <p14:creationId xmlns:p14="http://schemas.microsoft.com/office/powerpoint/2010/main" val="3839049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D2886D-0EF9-419C-AC82-0855FB4A06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568" y="1779662"/>
            <a:ext cx="5268900" cy="1159800"/>
          </a:xfrm>
        </p:spPr>
        <p:txBody>
          <a:bodyPr/>
          <a:lstStyle/>
          <a:p>
            <a:r>
              <a:rPr lang="fr-FR" sz="3200" dirty="0"/>
              <a:t>André </a:t>
            </a:r>
            <a:r>
              <a:rPr lang="fr-FR" sz="3200" dirty="0" err="1"/>
              <a:t>Leroi</a:t>
            </a:r>
            <a:r>
              <a:rPr lang="fr-FR" sz="3200" dirty="0"/>
              <a:t> Gourhan </a:t>
            </a:r>
            <a:r>
              <a:rPr lang="fr-FR" sz="3200" i="1" dirty="0"/>
              <a:t>Le Sens du Sacré</a:t>
            </a:r>
            <a:r>
              <a:rPr lang="fr-FR" sz="3200" dirty="0"/>
              <a:t>, ou dans </a:t>
            </a:r>
            <a:r>
              <a:rPr lang="fr-FR" sz="3200" i="1" dirty="0"/>
              <a:t>Le Fil du temps</a:t>
            </a:r>
            <a:r>
              <a:rPr lang="fr-FR" sz="3200" dirty="0"/>
              <a:t>, 1983: objets investis importance symbolique </a:t>
            </a:r>
          </a:p>
        </p:txBody>
      </p:sp>
    </p:spTree>
    <p:extLst>
      <p:ext uri="{BB962C8B-B14F-4D97-AF65-F5344CB8AC3E}">
        <p14:creationId xmlns:p14="http://schemas.microsoft.com/office/powerpoint/2010/main" val="3498209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2546"/>
            <a:ext cx="7407392" cy="857400"/>
          </a:xfrm>
        </p:spPr>
        <p:txBody>
          <a:bodyPr/>
          <a:lstStyle/>
          <a:p>
            <a:r>
              <a:rPr lang="fr-FR" b="1" dirty="0"/>
              <a:t>Repérer des signes, dès l’Antiquité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67544" y="785828"/>
            <a:ext cx="4702670" cy="3725775"/>
          </a:xfrm>
        </p:spPr>
        <p:txBody>
          <a:bodyPr/>
          <a:lstStyle/>
          <a:p>
            <a:pPr>
              <a:buAutoNum type="alphaUcParenR"/>
            </a:pPr>
            <a:r>
              <a:rPr lang="fr-FR" b="1" dirty="0"/>
              <a:t>Dresser des listes</a:t>
            </a:r>
          </a:p>
          <a:p>
            <a:pPr marL="114300" indent="0">
              <a:buNone/>
            </a:pPr>
            <a:endParaRPr lang="fr-FR" b="1" dirty="0"/>
          </a:p>
          <a:p>
            <a:pPr marL="114300" indent="0">
              <a:buNone/>
            </a:pPr>
            <a:r>
              <a:rPr lang="fr-FR" b="1" dirty="0"/>
              <a:t>7 Merveilles du Monde: Philon de Byzance fin IIe s av JC – J-P Adam, </a:t>
            </a:r>
            <a:r>
              <a:rPr lang="fr-FR" b="1" i="1" dirty="0"/>
              <a:t>Les 7 merveilles du monde,</a:t>
            </a:r>
            <a:r>
              <a:rPr lang="fr-FR" b="1" dirty="0"/>
              <a:t> 1989 19 variantes IIe av JC et XIVe s</a:t>
            </a:r>
          </a:p>
          <a:p>
            <a:pPr marL="114300" indent="0">
              <a:buNone/>
            </a:pPr>
            <a:r>
              <a:rPr lang="fr-FR" b="1" dirty="0"/>
              <a:t>Réaction romaine = patrimoine, liste, enjeu de rivalité culturelle et </a:t>
            </a:r>
            <a:r>
              <a:rPr lang="fr-FR" b="1" dirty="0" err="1"/>
              <a:t>pol</a:t>
            </a:r>
            <a:r>
              <a:rPr lang="fr-FR" b="1" dirty="0"/>
              <a:t> monde grec et monde romain = civilisation Pline l’Ancien 1</a:t>
            </a:r>
            <a:r>
              <a:rPr lang="fr-FR" b="1" baseline="30000" dirty="0"/>
              <a:t>er</a:t>
            </a:r>
            <a:r>
              <a:rPr lang="fr-FR" b="1" dirty="0"/>
              <a:t> sc </a:t>
            </a:r>
            <a:r>
              <a:rPr lang="fr-FR" b="1" dirty="0" err="1"/>
              <a:t>ap</a:t>
            </a:r>
            <a:r>
              <a:rPr lang="fr-FR" b="1" dirty="0"/>
              <a:t> JC « là aussi, elle a vaincu le monde entier » = Rome centre de la civilisation artistique = 18 merveilles « Ville éternelle » </a:t>
            </a:r>
          </a:p>
          <a:p>
            <a:pPr>
              <a:buNone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512928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B2ECFA-EFAB-46D6-B586-20BC30C30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427734"/>
            <a:ext cx="6761100" cy="857400"/>
          </a:xfrm>
        </p:spPr>
        <p:txBody>
          <a:bodyPr/>
          <a:lstStyle/>
          <a:p>
            <a:r>
              <a:rPr lang="fr-FR" sz="2800" dirty="0" err="1"/>
              <a:t>Leniaud</a:t>
            </a:r>
            <a:r>
              <a:rPr lang="fr-FR" sz="2800" dirty="0"/>
              <a:t>: récits de voyageurs descriptions traces du passé, curiosités archéo Strabon </a:t>
            </a:r>
            <a:r>
              <a:rPr lang="fr-FR" sz="2800" i="1" dirty="0"/>
              <a:t>Géographie</a:t>
            </a:r>
            <a:r>
              <a:rPr lang="fr-FR" sz="2800" dirty="0"/>
              <a:t>, sites archéo de l’Asie + Pausanias IIe s </a:t>
            </a:r>
            <a:r>
              <a:rPr lang="fr-FR" sz="2800" dirty="0" err="1"/>
              <a:t>ap</a:t>
            </a:r>
            <a:r>
              <a:rPr lang="fr-FR" sz="2800" dirty="0"/>
              <a:t> JC </a:t>
            </a:r>
            <a:r>
              <a:rPr lang="fr-FR" sz="2800" i="1" dirty="0"/>
              <a:t>Description de la Grèce</a:t>
            </a:r>
            <a:r>
              <a:rPr lang="fr-FR" sz="2800" dirty="0"/>
              <a:t>, Athènes monuments = ville musée Corinthe, industrieuse </a:t>
            </a:r>
            <a:br>
              <a:rPr lang="fr-FR" sz="2800" dirty="0"/>
            </a:br>
            <a:r>
              <a:rPr lang="fr-FR" sz="2800" dirty="0"/>
              <a:t>Tourisme patrimonial </a:t>
            </a:r>
            <a:br>
              <a:rPr lang="fr-FR" sz="2800" dirty="0"/>
            </a:br>
            <a:endParaRPr lang="fr-FR" sz="28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0FCED6B-6F15-4033-AC8F-03AA7E4D45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439331"/>
      </p:ext>
    </p:extLst>
  </p:cSld>
  <p:clrMapOvr>
    <a:masterClrMapping/>
  </p:clrMapOvr>
</p:sld>
</file>

<file path=ppt/theme/theme1.xml><?xml version="1.0" encoding="utf-8"?>
<a:theme xmlns:a="http://schemas.openxmlformats.org/drawingml/2006/main" name="Mowbray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543</TotalTime>
  <Words>1174</Words>
  <Application>Microsoft Office PowerPoint</Application>
  <PresentationFormat>Affichage à l'écran (16:9)</PresentationFormat>
  <Paragraphs>118</Paragraphs>
  <Slides>42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7" baseType="lpstr">
      <vt:lpstr>Dosis</vt:lpstr>
      <vt:lpstr>Arial</vt:lpstr>
      <vt:lpstr>Titillium Web Light</vt:lpstr>
      <vt:lpstr>Dosis Light</vt:lpstr>
      <vt:lpstr>Mowbray template</vt:lpstr>
      <vt:lpstr>Patrimoine culturel L3, UE2, Option, S1</vt:lpstr>
      <vt:lpstr> séance 2 Avant la lettre : le patrimoine avant la RF</vt:lpstr>
      <vt:lpstr> séance 2 Avant la lettre : le patrimoine avant RF</vt:lpstr>
      <vt:lpstr>1. Des fragments de conscience patrimoniale</vt:lpstr>
      <vt:lpstr>Jean-Michel LENIAUD, Les Archipels du passé, le patrimoine et son histoire, Paris, Fayard, 2002. Jean Pierre BABELON André CHASTEL, La notion de patrimoine, 2012: invention du mot très récente mais le phénomène très ancien + pas réductible à la notion de beauté artistique Bénédicte SAVOY, A qui appartient la beauté, 2024: sélection des biens culturels en fonction de la beauté et augmentent cette fonction esthétique dans les musées  </vt:lpstr>
      <vt:lpstr>« fragments de conscience patrimoniale » Leniaud= attachement à une trace du passé, lien collectif tissé entre ce bien et une communauté, valeur qu’on donne à ce bien</vt:lpstr>
      <vt:lpstr>André Leroi Gourhan Le Sens du Sacré, ou dans Le Fil du temps, 1983: objets investis importance symbolique </vt:lpstr>
      <vt:lpstr>Repérer des signes, dès l’Antiquité</vt:lpstr>
      <vt:lpstr>Leniaud: récits de voyageurs descriptions traces du passé, curiosités archéo Strabon Géographie, sites archéo de l’Asie + Pausanias IIe s ap JC Description de la Grèce, Athènes monuments = ville musée Corinthe, industrieuse  Tourisme patrimonial  </vt:lpstr>
      <vt:lpstr>Présentation PowerPoint</vt:lpstr>
      <vt:lpstr>Présentation PowerPoint</vt:lpstr>
      <vt:lpstr>Présentation PowerPoint</vt:lpstr>
      <vt:lpstr>Présentation PowerPoint</vt:lpstr>
      <vt:lpstr>Repérer des signes, dès l’Antiquité</vt:lpstr>
      <vt:lpstr>Présentation PowerPoint</vt:lpstr>
      <vt:lpstr>Repérer des signes, dès l’Antiquité</vt:lpstr>
      <vt:lpstr>Une approche « sédimentaire »</vt:lpstr>
      <vt:lpstr>Une approche « sédimentaire »</vt:lpstr>
      <vt:lpstr>Présentation PowerPoint</vt:lpstr>
      <vt:lpstr>Présentation PowerPoint</vt:lpstr>
      <vt:lpstr>Présentation PowerPoint</vt:lpstr>
      <vt:lpstr>Une approche « sédimentaire »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Une approche « sédimentaire »</vt:lpstr>
      <vt:lpstr>Mobilisation patrimoniales</vt:lpstr>
      <vt:lpstr>La destruction du Temple des Piliers de Tutelle, 1677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ANTOINE CHRYSOSTOME QUATREMÈRE DE QUINCY (1755-1849)</vt:lpstr>
      <vt:lpstr>Présentation PowerPoint</vt:lpstr>
      <vt:lpstr>Présentation PowerPoint</vt:lpstr>
      <vt:lpstr>Conclusion</vt:lpstr>
      <vt:lpstr>3. Métier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Gestion du patrimoine culturel L3, UE2, Option, S1</dc:title>
  <cp:lastModifiedBy>Guillaume Mazeau</cp:lastModifiedBy>
  <cp:revision>58</cp:revision>
  <cp:lastPrinted>2019-09-27T11:37:02Z</cp:lastPrinted>
  <dcterms:modified xsi:type="dcterms:W3CDTF">2024-09-26T09:00:51Z</dcterms:modified>
</cp:coreProperties>
</file>