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69" r:id="rId3"/>
    <p:sldId id="359" r:id="rId4"/>
    <p:sldId id="343" r:id="rId5"/>
    <p:sldId id="315" r:id="rId6"/>
    <p:sldId id="360" r:id="rId7"/>
    <p:sldId id="271" r:id="rId8"/>
    <p:sldId id="258" r:id="rId9"/>
    <p:sldId id="259" r:id="rId10"/>
    <p:sldId id="361" r:id="rId11"/>
    <p:sldId id="362" r:id="rId12"/>
    <p:sldId id="363" r:id="rId13"/>
    <p:sldId id="364" r:id="rId14"/>
    <p:sldId id="344" r:id="rId15"/>
    <p:sldId id="365" r:id="rId16"/>
    <p:sldId id="366" r:id="rId17"/>
    <p:sldId id="345"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824"/>
    <p:restoredTop sz="93750"/>
  </p:normalViewPr>
  <p:slideViewPr>
    <p:cSldViewPr snapToGrid="0" snapToObjects="1">
      <p:cViewPr varScale="1">
        <p:scale>
          <a:sx n="85" d="100"/>
          <a:sy n="85" d="100"/>
        </p:scale>
        <p:origin x="176"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193616-33F7-C44E-AD48-AB11931C5960}" type="datetimeFigureOut">
              <a:rPr lang="fr-FR" smtClean="0"/>
              <a:t>17/02/2023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7FA1BF-D8FD-7443-A121-ED3BC7D9502D}" type="slidenum">
              <a:rPr lang="fr-FR" smtClean="0"/>
              <a:t>‹N°›</a:t>
            </a:fld>
            <a:endParaRPr lang="fr-FR"/>
          </a:p>
        </p:txBody>
      </p:sp>
    </p:spTree>
    <p:extLst>
      <p:ext uri="{BB962C8B-B14F-4D97-AF65-F5344CB8AC3E}">
        <p14:creationId xmlns:p14="http://schemas.microsoft.com/office/powerpoint/2010/main" val="477728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A3AAFA-3E1D-634C-B411-6F04488B4A8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7484360-3661-9546-8C71-50F75D9AEB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661EB205-B1C3-4F4A-8B36-646D00A44186}"/>
              </a:ext>
            </a:extLst>
          </p:cNvPr>
          <p:cNvSpPr>
            <a:spLocks noGrp="1"/>
          </p:cNvSpPr>
          <p:nvPr>
            <p:ph type="dt" sz="half" idx="10"/>
          </p:nvPr>
        </p:nvSpPr>
        <p:spPr/>
        <p:txBody>
          <a:bodyPr/>
          <a:lstStyle/>
          <a:p>
            <a:fld id="{199DA861-4CB9-AB45-9420-6EBBF322F8E4}" type="datetimeFigureOut">
              <a:rPr lang="fr-FR" smtClean="0"/>
              <a:t>17/02/2023</a:t>
            </a:fld>
            <a:endParaRPr lang="fr-FR"/>
          </a:p>
        </p:txBody>
      </p:sp>
      <p:sp>
        <p:nvSpPr>
          <p:cNvPr id="5" name="Espace réservé du pied de page 4">
            <a:extLst>
              <a:ext uri="{FF2B5EF4-FFF2-40B4-BE49-F238E27FC236}">
                <a16:creationId xmlns:a16="http://schemas.microsoft.com/office/drawing/2014/main" id="{5B0E1A5A-7617-9647-9160-10D578B3304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81F6E5E-A9C2-BA48-809B-0C2B22A29505}"/>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2285717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852907-FF40-0F4A-953D-BDB20F92942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0F6DE60-8523-0E45-B584-5675B336AE5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D0FE511-D317-A14E-9FA4-751B231002C7}"/>
              </a:ext>
            </a:extLst>
          </p:cNvPr>
          <p:cNvSpPr>
            <a:spLocks noGrp="1"/>
          </p:cNvSpPr>
          <p:nvPr>
            <p:ph type="dt" sz="half" idx="10"/>
          </p:nvPr>
        </p:nvSpPr>
        <p:spPr/>
        <p:txBody>
          <a:bodyPr/>
          <a:lstStyle/>
          <a:p>
            <a:fld id="{199DA861-4CB9-AB45-9420-6EBBF322F8E4}" type="datetimeFigureOut">
              <a:rPr lang="fr-FR" smtClean="0"/>
              <a:t>17/02/2023</a:t>
            </a:fld>
            <a:endParaRPr lang="fr-FR"/>
          </a:p>
        </p:txBody>
      </p:sp>
      <p:sp>
        <p:nvSpPr>
          <p:cNvPr id="5" name="Espace réservé du pied de page 4">
            <a:extLst>
              <a:ext uri="{FF2B5EF4-FFF2-40B4-BE49-F238E27FC236}">
                <a16:creationId xmlns:a16="http://schemas.microsoft.com/office/drawing/2014/main" id="{A2357909-AF85-F641-89DD-87689D23703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75CADC3-D464-8948-860D-33E8EA60038C}"/>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2106584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3343FEB-B04B-074F-88FE-2DABE3AC8CD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FC39657-9179-B341-B64F-6DD88B1EBD5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60225FD-BE94-6446-A03A-41E32341EF76}"/>
              </a:ext>
            </a:extLst>
          </p:cNvPr>
          <p:cNvSpPr>
            <a:spLocks noGrp="1"/>
          </p:cNvSpPr>
          <p:nvPr>
            <p:ph type="dt" sz="half" idx="10"/>
          </p:nvPr>
        </p:nvSpPr>
        <p:spPr/>
        <p:txBody>
          <a:bodyPr/>
          <a:lstStyle/>
          <a:p>
            <a:fld id="{199DA861-4CB9-AB45-9420-6EBBF322F8E4}" type="datetimeFigureOut">
              <a:rPr lang="fr-FR" smtClean="0"/>
              <a:t>17/02/2023</a:t>
            </a:fld>
            <a:endParaRPr lang="fr-FR"/>
          </a:p>
        </p:txBody>
      </p:sp>
      <p:sp>
        <p:nvSpPr>
          <p:cNvPr id="5" name="Espace réservé du pied de page 4">
            <a:extLst>
              <a:ext uri="{FF2B5EF4-FFF2-40B4-BE49-F238E27FC236}">
                <a16:creationId xmlns:a16="http://schemas.microsoft.com/office/drawing/2014/main" id="{AFF14BCE-E1C6-0B46-8EB0-A14A3984390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06C8CCA-9AA8-0642-B1AD-FFC4B948F364}"/>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3072755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F2E2CF-54BA-3640-9628-0250086CF5D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C4DD7A7-52E0-FF42-AB83-12F66C8C5BA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B1D9919-6EE5-F740-814B-91E4AD0F9532}"/>
              </a:ext>
            </a:extLst>
          </p:cNvPr>
          <p:cNvSpPr>
            <a:spLocks noGrp="1"/>
          </p:cNvSpPr>
          <p:nvPr>
            <p:ph type="dt" sz="half" idx="10"/>
          </p:nvPr>
        </p:nvSpPr>
        <p:spPr/>
        <p:txBody>
          <a:bodyPr/>
          <a:lstStyle/>
          <a:p>
            <a:fld id="{199DA861-4CB9-AB45-9420-6EBBF322F8E4}" type="datetimeFigureOut">
              <a:rPr lang="fr-FR" smtClean="0"/>
              <a:t>17/02/2023</a:t>
            </a:fld>
            <a:endParaRPr lang="fr-FR"/>
          </a:p>
        </p:txBody>
      </p:sp>
      <p:sp>
        <p:nvSpPr>
          <p:cNvPr id="5" name="Espace réservé du pied de page 4">
            <a:extLst>
              <a:ext uri="{FF2B5EF4-FFF2-40B4-BE49-F238E27FC236}">
                <a16:creationId xmlns:a16="http://schemas.microsoft.com/office/drawing/2014/main" id="{555F5E9A-EBE6-5345-A251-99C0D022832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3F861CD-7287-2049-9739-820EC0A61872}"/>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337936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AD6C65-6EE4-4F4F-81D7-4CFF7D4E797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84DCA79-60D9-884F-8DDB-960A95DA03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22F8DC7-6E16-2346-947B-B8B55C03B1A7}"/>
              </a:ext>
            </a:extLst>
          </p:cNvPr>
          <p:cNvSpPr>
            <a:spLocks noGrp="1"/>
          </p:cNvSpPr>
          <p:nvPr>
            <p:ph type="dt" sz="half" idx="10"/>
          </p:nvPr>
        </p:nvSpPr>
        <p:spPr/>
        <p:txBody>
          <a:bodyPr/>
          <a:lstStyle/>
          <a:p>
            <a:fld id="{199DA861-4CB9-AB45-9420-6EBBF322F8E4}" type="datetimeFigureOut">
              <a:rPr lang="fr-FR" smtClean="0"/>
              <a:t>17/02/2023</a:t>
            </a:fld>
            <a:endParaRPr lang="fr-FR"/>
          </a:p>
        </p:txBody>
      </p:sp>
      <p:sp>
        <p:nvSpPr>
          <p:cNvPr id="5" name="Espace réservé du pied de page 4">
            <a:extLst>
              <a:ext uri="{FF2B5EF4-FFF2-40B4-BE49-F238E27FC236}">
                <a16:creationId xmlns:a16="http://schemas.microsoft.com/office/drawing/2014/main" id="{B7C9CF46-EC58-D745-8318-65E180A46A4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E655E5D-FA5A-A649-AB98-863978BA9FEA}"/>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2037283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1411A2-A689-9443-8407-B9EB25DC714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EC5A2BB-1AD3-014D-8DA3-FD27DEA4538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32CA763-C8A7-FF44-80D8-AF9C9732ADC1}"/>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B6E1833-B189-DB46-9367-A537FB0E01F9}"/>
              </a:ext>
            </a:extLst>
          </p:cNvPr>
          <p:cNvSpPr>
            <a:spLocks noGrp="1"/>
          </p:cNvSpPr>
          <p:nvPr>
            <p:ph type="dt" sz="half" idx="10"/>
          </p:nvPr>
        </p:nvSpPr>
        <p:spPr/>
        <p:txBody>
          <a:bodyPr/>
          <a:lstStyle/>
          <a:p>
            <a:fld id="{199DA861-4CB9-AB45-9420-6EBBF322F8E4}" type="datetimeFigureOut">
              <a:rPr lang="fr-FR" smtClean="0"/>
              <a:t>17/02/2023</a:t>
            </a:fld>
            <a:endParaRPr lang="fr-FR"/>
          </a:p>
        </p:txBody>
      </p:sp>
      <p:sp>
        <p:nvSpPr>
          <p:cNvPr id="6" name="Espace réservé du pied de page 5">
            <a:extLst>
              <a:ext uri="{FF2B5EF4-FFF2-40B4-BE49-F238E27FC236}">
                <a16:creationId xmlns:a16="http://schemas.microsoft.com/office/drawing/2014/main" id="{BB2937A6-DD62-CA4D-B609-C80EE26CC18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979AAD7-888A-6042-9872-584EBE731FF9}"/>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182431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0062B3-3DC6-8F4E-885C-AD7252370B1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EB5F094-D8FF-9F49-9254-128D3AB4A1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0696065-AC78-5448-8B84-E1A243EC63F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4B50E663-13AA-8049-83D7-8B749161FC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E9814C9-4856-3A4D-B162-8ED39EBAD89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DAEA2CB-AA43-5C48-88C8-099CBB341D11}"/>
              </a:ext>
            </a:extLst>
          </p:cNvPr>
          <p:cNvSpPr>
            <a:spLocks noGrp="1"/>
          </p:cNvSpPr>
          <p:nvPr>
            <p:ph type="dt" sz="half" idx="10"/>
          </p:nvPr>
        </p:nvSpPr>
        <p:spPr/>
        <p:txBody>
          <a:bodyPr/>
          <a:lstStyle/>
          <a:p>
            <a:fld id="{199DA861-4CB9-AB45-9420-6EBBF322F8E4}" type="datetimeFigureOut">
              <a:rPr lang="fr-FR" smtClean="0"/>
              <a:t>17/02/2023</a:t>
            </a:fld>
            <a:endParaRPr lang="fr-FR"/>
          </a:p>
        </p:txBody>
      </p:sp>
      <p:sp>
        <p:nvSpPr>
          <p:cNvPr id="8" name="Espace réservé du pied de page 7">
            <a:extLst>
              <a:ext uri="{FF2B5EF4-FFF2-40B4-BE49-F238E27FC236}">
                <a16:creationId xmlns:a16="http://schemas.microsoft.com/office/drawing/2014/main" id="{90FEA104-C068-2D47-ABE7-74F77276DDD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64ED410-FD31-CF4C-9FE3-685086B9E5D4}"/>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1608427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3722E8-8D5E-224D-83D3-CBF20E13998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A624455-95A4-B34B-91FD-F4181DAF83E9}"/>
              </a:ext>
            </a:extLst>
          </p:cNvPr>
          <p:cNvSpPr>
            <a:spLocks noGrp="1"/>
          </p:cNvSpPr>
          <p:nvPr>
            <p:ph type="dt" sz="half" idx="10"/>
          </p:nvPr>
        </p:nvSpPr>
        <p:spPr/>
        <p:txBody>
          <a:bodyPr/>
          <a:lstStyle/>
          <a:p>
            <a:fld id="{199DA861-4CB9-AB45-9420-6EBBF322F8E4}" type="datetimeFigureOut">
              <a:rPr lang="fr-FR" smtClean="0"/>
              <a:t>17/02/2023</a:t>
            </a:fld>
            <a:endParaRPr lang="fr-FR"/>
          </a:p>
        </p:txBody>
      </p:sp>
      <p:sp>
        <p:nvSpPr>
          <p:cNvPr id="4" name="Espace réservé du pied de page 3">
            <a:extLst>
              <a:ext uri="{FF2B5EF4-FFF2-40B4-BE49-F238E27FC236}">
                <a16:creationId xmlns:a16="http://schemas.microsoft.com/office/drawing/2014/main" id="{3F420521-C82F-B249-B99A-7326F0988C3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A6C303B-9C06-E844-A188-267F5D60F7E6}"/>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1877363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6650458-27F7-E44B-813A-1C7BDF5209D3}"/>
              </a:ext>
            </a:extLst>
          </p:cNvPr>
          <p:cNvSpPr>
            <a:spLocks noGrp="1"/>
          </p:cNvSpPr>
          <p:nvPr>
            <p:ph type="dt" sz="half" idx="10"/>
          </p:nvPr>
        </p:nvSpPr>
        <p:spPr/>
        <p:txBody>
          <a:bodyPr/>
          <a:lstStyle/>
          <a:p>
            <a:fld id="{199DA861-4CB9-AB45-9420-6EBBF322F8E4}" type="datetimeFigureOut">
              <a:rPr lang="fr-FR" smtClean="0"/>
              <a:t>17/02/2023</a:t>
            </a:fld>
            <a:endParaRPr lang="fr-FR"/>
          </a:p>
        </p:txBody>
      </p:sp>
      <p:sp>
        <p:nvSpPr>
          <p:cNvPr id="3" name="Espace réservé du pied de page 2">
            <a:extLst>
              <a:ext uri="{FF2B5EF4-FFF2-40B4-BE49-F238E27FC236}">
                <a16:creationId xmlns:a16="http://schemas.microsoft.com/office/drawing/2014/main" id="{4193C635-A8E8-5A4A-AD18-80C9EBE1823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F433C7D1-F590-0747-80FD-5E222F382983}"/>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2255091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36FA3F-95D9-7F4E-B210-03EA75DD850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804A832-A21A-B148-9882-89A03F5F7C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4133C1F-A0E4-7C4B-994A-AD2B0FABB6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B1C4775-136C-1A46-8BFC-2782BA8275DB}"/>
              </a:ext>
            </a:extLst>
          </p:cNvPr>
          <p:cNvSpPr>
            <a:spLocks noGrp="1"/>
          </p:cNvSpPr>
          <p:nvPr>
            <p:ph type="dt" sz="half" idx="10"/>
          </p:nvPr>
        </p:nvSpPr>
        <p:spPr/>
        <p:txBody>
          <a:bodyPr/>
          <a:lstStyle/>
          <a:p>
            <a:fld id="{199DA861-4CB9-AB45-9420-6EBBF322F8E4}" type="datetimeFigureOut">
              <a:rPr lang="fr-FR" smtClean="0"/>
              <a:t>17/02/2023</a:t>
            </a:fld>
            <a:endParaRPr lang="fr-FR"/>
          </a:p>
        </p:txBody>
      </p:sp>
      <p:sp>
        <p:nvSpPr>
          <p:cNvPr id="6" name="Espace réservé du pied de page 5">
            <a:extLst>
              <a:ext uri="{FF2B5EF4-FFF2-40B4-BE49-F238E27FC236}">
                <a16:creationId xmlns:a16="http://schemas.microsoft.com/office/drawing/2014/main" id="{FA074DD6-E2C2-784B-AFE1-B36866FD79D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7640566-14A0-204C-873B-8C1D1194C118}"/>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3013602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35AB26-D6B9-304A-AE6A-39D00F8CC85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9F1C7E0-F1B4-884B-94C3-C29774ADBE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6D4687AB-7DE6-2F48-87AC-9EE37C5E4A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8AD7591-0650-9A4A-9A98-4A831EBD85A4}"/>
              </a:ext>
            </a:extLst>
          </p:cNvPr>
          <p:cNvSpPr>
            <a:spLocks noGrp="1"/>
          </p:cNvSpPr>
          <p:nvPr>
            <p:ph type="dt" sz="half" idx="10"/>
          </p:nvPr>
        </p:nvSpPr>
        <p:spPr/>
        <p:txBody>
          <a:bodyPr/>
          <a:lstStyle/>
          <a:p>
            <a:fld id="{199DA861-4CB9-AB45-9420-6EBBF322F8E4}" type="datetimeFigureOut">
              <a:rPr lang="fr-FR" smtClean="0"/>
              <a:t>17/02/2023</a:t>
            </a:fld>
            <a:endParaRPr lang="fr-FR"/>
          </a:p>
        </p:txBody>
      </p:sp>
      <p:sp>
        <p:nvSpPr>
          <p:cNvPr id="6" name="Espace réservé du pied de page 5">
            <a:extLst>
              <a:ext uri="{FF2B5EF4-FFF2-40B4-BE49-F238E27FC236}">
                <a16:creationId xmlns:a16="http://schemas.microsoft.com/office/drawing/2014/main" id="{05D6AE67-0AC7-4848-98A4-0349ED5B8AB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8494E3C-BAFA-074D-8893-9945910F4DA3}"/>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2365525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6DD24F8-04D3-FF44-93B0-A3446467EC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3C9CB20-FCE1-E54B-AEF2-391C8C8FB8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CBEF005-AD59-D040-A3CD-D09CB9B4B6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9DA861-4CB9-AB45-9420-6EBBF322F8E4}" type="datetimeFigureOut">
              <a:rPr lang="fr-FR" smtClean="0"/>
              <a:t>17/02/2023</a:t>
            </a:fld>
            <a:endParaRPr lang="fr-FR"/>
          </a:p>
        </p:txBody>
      </p:sp>
      <p:sp>
        <p:nvSpPr>
          <p:cNvPr id="5" name="Espace réservé du pied de page 4">
            <a:extLst>
              <a:ext uri="{FF2B5EF4-FFF2-40B4-BE49-F238E27FC236}">
                <a16:creationId xmlns:a16="http://schemas.microsoft.com/office/drawing/2014/main" id="{2225B0B3-F715-9D42-8D0F-1F97B7FDDC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02000C8-4D5C-814E-AE11-F5D3F52323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918E00-9836-9E4B-8609-3E678B41C383}" type="slidenum">
              <a:rPr lang="fr-FR" smtClean="0"/>
              <a:t>‹N°›</a:t>
            </a:fld>
            <a:endParaRPr lang="fr-FR"/>
          </a:p>
        </p:txBody>
      </p:sp>
    </p:spTree>
    <p:extLst>
      <p:ext uri="{BB962C8B-B14F-4D97-AF65-F5344CB8AC3E}">
        <p14:creationId xmlns:p14="http://schemas.microsoft.com/office/powerpoint/2010/main" val="1304402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ulguillibert@gmail.com"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paulguillibert@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age 4" descr="Une image contenant montagne, extérieur, nature, coteau&#10;&#10;Description générée automatiquement">
            <a:extLst>
              <a:ext uri="{FF2B5EF4-FFF2-40B4-BE49-F238E27FC236}">
                <a16:creationId xmlns:a16="http://schemas.microsoft.com/office/drawing/2014/main" id="{A96FCD26-F522-0246-A765-E11CCE80B197}"/>
              </a:ext>
            </a:extLst>
          </p:cNvPr>
          <p:cNvPicPr>
            <a:picLocks noChangeAspect="1"/>
          </p:cNvPicPr>
          <p:nvPr/>
        </p:nvPicPr>
        <p:blipFill rotWithShape="1">
          <a:blip r:embed="rId2"/>
          <a:srcRect t="7227" b="17773"/>
          <a:stretch/>
        </p:blipFill>
        <p:spPr>
          <a:xfrm>
            <a:off x="20" y="10"/>
            <a:ext cx="12191980" cy="6857990"/>
          </a:xfrm>
          <a:prstGeom prst="rect">
            <a:avLst/>
          </a:prstGeom>
        </p:spPr>
      </p:pic>
      <p:sp>
        <p:nvSpPr>
          <p:cNvPr id="23"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re 1">
            <a:extLst>
              <a:ext uri="{FF2B5EF4-FFF2-40B4-BE49-F238E27FC236}">
                <a16:creationId xmlns:a16="http://schemas.microsoft.com/office/drawing/2014/main" id="{009040A8-1A8B-E54B-A96B-CC13DEE3333E}"/>
              </a:ext>
            </a:extLst>
          </p:cNvPr>
          <p:cNvSpPr>
            <a:spLocks noGrp="1"/>
          </p:cNvSpPr>
          <p:nvPr>
            <p:ph type="ctrTitle"/>
          </p:nvPr>
        </p:nvSpPr>
        <p:spPr>
          <a:xfrm>
            <a:off x="8022021" y="3231931"/>
            <a:ext cx="3852041" cy="1834056"/>
          </a:xfrm>
        </p:spPr>
        <p:txBody>
          <a:bodyPr>
            <a:normAutofit/>
          </a:bodyPr>
          <a:lstStyle/>
          <a:p>
            <a:r>
              <a:rPr lang="fr-FR" sz="2200" b="1" dirty="0">
                <a:latin typeface="Garamond" panose="02020404030301010803" pitchFamily="18" charset="0"/>
              </a:rPr>
              <a:t>Éthique de l’environnement</a:t>
            </a:r>
            <a:br>
              <a:rPr lang="fr-FR" sz="2200" b="1" dirty="0">
                <a:latin typeface="Garamond" panose="02020404030301010803" pitchFamily="18" charset="0"/>
              </a:rPr>
            </a:br>
            <a:br>
              <a:rPr lang="fr-FR" sz="2200" b="1" dirty="0">
                <a:latin typeface="Garamond" panose="02020404030301010803" pitchFamily="18" charset="0"/>
              </a:rPr>
            </a:br>
            <a:br>
              <a:rPr lang="fr-FR" sz="2200" b="1" dirty="0">
                <a:latin typeface="Garamond" panose="02020404030301010803" pitchFamily="18" charset="0"/>
              </a:rPr>
            </a:br>
            <a:r>
              <a:rPr lang="fr-FR" sz="2200" b="1" dirty="0">
                <a:latin typeface="Garamond" panose="02020404030301010803" pitchFamily="18" charset="0"/>
              </a:rPr>
              <a:t>Enseignant : Paul </a:t>
            </a:r>
            <a:r>
              <a:rPr lang="fr-FR" sz="2200" b="1" dirty="0" err="1">
                <a:latin typeface="Garamond" panose="02020404030301010803" pitchFamily="18" charset="0"/>
              </a:rPr>
              <a:t>Guillibert</a:t>
            </a:r>
            <a:r>
              <a:rPr lang="fr-FR" sz="2200" b="1" dirty="0">
                <a:latin typeface="Garamond" panose="02020404030301010803" pitchFamily="18" charset="0"/>
              </a:rPr>
              <a:t> </a:t>
            </a:r>
          </a:p>
        </p:txBody>
      </p:sp>
      <p:sp>
        <p:nvSpPr>
          <p:cNvPr id="3" name="Sous-titre 2">
            <a:extLst>
              <a:ext uri="{FF2B5EF4-FFF2-40B4-BE49-F238E27FC236}">
                <a16:creationId xmlns:a16="http://schemas.microsoft.com/office/drawing/2014/main" id="{F58E3F70-B192-ED4E-B924-97D12811982B}"/>
              </a:ext>
            </a:extLst>
          </p:cNvPr>
          <p:cNvSpPr>
            <a:spLocks noGrp="1"/>
          </p:cNvSpPr>
          <p:nvPr>
            <p:ph type="subTitle" idx="1"/>
          </p:nvPr>
        </p:nvSpPr>
        <p:spPr>
          <a:xfrm>
            <a:off x="7782910" y="5242675"/>
            <a:ext cx="4330262" cy="683284"/>
          </a:xfrm>
        </p:spPr>
        <p:txBody>
          <a:bodyPr>
            <a:normAutofit/>
          </a:bodyPr>
          <a:lstStyle/>
          <a:p>
            <a:r>
              <a:rPr lang="fr-FR" sz="2000" dirty="0">
                <a:hlinkClick r:id="rId3"/>
              </a:rPr>
              <a:t>paulguillibert@gmail.com</a:t>
            </a:r>
            <a:endParaRPr lang="fr-FR" sz="2000" dirty="0"/>
          </a:p>
        </p:txBody>
      </p:sp>
      <p:cxnSp>
        <p:nvCxnSpPr>
          <p:cNvPr id="24" name="Straight Connector 11">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4178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8166EE6-0796-0047-9640-AB92B6BC2393}"/>
              </a:ext>
            </a:extLst>
          </p:cNvPr>
          <p:cNvSpPr/>
          <p:nvPr/>
        </p:nvSpPr>
        <p:spPr>
          <a:xfrm>
            <a:off x="0" y="-24063"/>
            <a:ext cx="12192000" cy="6740307"/>
          </a:xfrm>
          <a:prstGeom prst="rect">
            <a:avLst/>
          </a:prstGeom>
        </p:spPr>
        <p:txBody>
          <a:bodyPr wrap="square">
            <a:spAutoFit/>
          </a:bodyPr>
          <a:lstStyle/>
          <a:p>
            <a:pPr indent="431800" algn="just"/>
            <a:r>
              <a:rPr lang="fr-FR" sz="2400" i="1" dirty="0">
                <a:latin typeface="Calibri" panose="020F0502020204030204" pitchFamily="34" charset="0"/>
                <a:ea typeface="Calibri" panose="020F0502020204030204" pitchFamily="34" charset="0"/>
                <a:cs typeface="Times New Roman" panose="02020603050405020304" pitchFamily="18" charset="0"/>
              </a:rPr>
              <a:t>Penser comme une montagne</a:t>
            </a:r>
            <a:r>
              <a:rPr lang="fr-FR" sz="2400" dirty="0">
                <a:latin typeface="Calibri" panose="020F0502020204030204" pitchFamily="34" charset="0"/>
                <a:ea typeface="Calibri" panose="020F0502020204030204" pitchFamily="34" charset="0"/>
                <a:cs typeface="Times New Roman" panose="02020603050405020304" pitchFamily="18" charset="0"/>
              </a:rPr>
              <a:t>. Un hurlement surgi des profondeurs résonne entre les parois rocheuses, dévale la montagne et s’évanouit dans le noir. C’est un cri de douleur primitive, plein de défi, et plein de mépris pour toutes les adversités du monde. </a:t>
            </a:r>
          </a:p>
          <a:p>
            <a:pPr indent="431800" algn="just"/>
            <a:r>
              <a:rPr lang="fr-FR" sz="2400" dirty="0">
                <a:latin typeface="Calibri" panose="020F0502020204030204" pitchFamily="34" charset="0"/>
                <a:ea typeface="Calibri" panose="020F0502020204030204" pitchFamily="34" charset="0"/>
                <a:cs typeface="Times New Roman" panose="02020603050405020304" pitchFamily="18" charset="0"/>
              </a:rPr>
              <a:t>Chaque être vivant (et bien des morts aussi, peut-être) prête l’oreille à cet appel. Pour le cerf, c’est un rappel du destin de toute chair ; pour le pin, c’est un pronostic de rixes nocturnes et de sang sur la neige ; pour le coyote, c’est une promesse de glanures à venir ; pour le vacher une menace de découvert à la banque et pour le chasseur, c’est un défi, crocs contre poudre. Pourtant, derrière ces espoirs et ces craintes évidentes et immédiates se cache une signification plus profonde, que la montagne est seule à connaître. Seule la montagne a vécu assez longtemps pour écouter objectivement le hurlement du loup. </a:t>
            </a:r>
          </a:p>
          <a:p>
            <a:pPr indent="431800" algn="just"/>
            <a:r>
              <a:rPr lang="fr-FR" sz="2400" dirty="0">
                <a:latin typeface="Calibri" panose="020F0502020204030204" pitchFamily="34" charset="0"/>
                <a:ea typeface="Calibri" panose="020F0502020204030204" pitchFamily="34" charset="0"/>
                <a:cs typeface="Times New Roman" panose="02020603050405020304" pitchFamily="18" charset="0"/>
              </a:rPr>
              <a:t>Ceux qui sont incapables d’en déchiffrer le sens caché ne peuvent cependant en ignorer la présence, car on la sent partout, et elle suffit à distinguer un territoire à loups de n’importe quel autre territoire. Cette présence résonne dans la moelle de ceux qui entendent les loups la nuit, ou scrutent leurs traces pendant le jour. Même si on ne les entend pas, même si on ne les voit jamais, leur présence est sous-entendue par mille petits incidents : le hennissement nocturne d’un cheval de bât, un éboulis de pierres, un cerf qui s’enfuit en bondissant, la disposition des ombres sous les épicéas. Seul un irréductible novice peut ne pas sentir la présence ou l’absence des loups, ou le fait que les montagnes ont une opinion secrète à leur sujet. (168-169)</a:t>
            </a:r>
          </a:p>
        </p:txBody>
      </p:sp>
    </p:spTree>
    <p:extLst>
      <p:ext uri="{BB962C8B-B14F-4D97-AF65-F5344CB8AC3E}">
        <p14:creationId xmlns:p14="http://schemas.microsoft.com/office/powerpoint/2010/main" val="2103721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9A97250-10D1-5049-AE8F-63A599555C7E}"/>
              </a:ext>
            </a:extLst>
          </p:cNvPr>
          <p:cNvSpPr>
            <a:spLocks noGrp="1"/>
          </p:cNvSpPr>
          <p:nvPr>
            <p:ph type="title"/>
          </p:nvPr>
        </p:nvSpPr>
        <p:spPr>
          <a:xfrm>
            <a:off x="838200" y="365126"/>
            <a:ext cx="10515600" cy="935038"/>
          </a:xfrm>
        </p:spPr>
        <p:txBody>
          <a:bodyPr>
            <a:noAutofit/>
          </a:bodyPr>
          <a:lstStyle/>
          <a:p>
            <a:r>
              <a:rPr lang="fr-FR" sz="3200" b="1" dirty="0">
                <a:solidFill>
                  <a:srgbClr val="FFFFFF"/>
                </a:solidFill>
                <a:latin typeface="Garamond" panose="02020404030301010803" pitchFamily="18" charset="0"/>
              </a:rPr>
              <a:t>Première partie</a:t>
            </a:r>
            <a:br>
              <a:rPr lang="fr-FR" sz="3200" b="1" dirty="0">
                <a:solidFill>
                  <a:srgbClr val="FFFFFF"/>
                </a:solidFill>
                <a:latin typeface="Garamond" panose="02020404030301010803" pitchFamily="18" charset="0"/>
              </a:rPr>
            </a:br>
            <a:r>
              <a:rPr lang="fr-FR" sz="3200" b="1" dirty="0">
                <a:solidFill>
                  <a:srgbClr val="FFFFFF"/>
                </a:solidFill>
                <a:latin typeface="Garamond" panose="02020404030301010803" pitchFamily="18" charset="0"/>
              </a:rPr>
              <a:t>1. Penser comme une montagne</a:t>
            </a:r>
          </a:p>
        </p:txBody>
      </p:sp>
      <p:sp>
        <p:nvSpPr>
          <p:cNvPr id="6" name="ZoneTexte 5">
            <a:extLst>
              <a:ext uri="{FF2B5EF4-FFF2-40B4-BE49-F238E27FC236}">
                <a16:creationId xmlns:a16="http://schemas.microsoft.com/office/drawing/2014/main" id="{CB71EE1B-BCF0-2F44-9F8C-B81E66CDCEBB}"/>
              </a:ext>
            </a:extLst>
          </p:cNvPr>
          <p:cNvSpPr txBox="1"/>
          <p:nvPr/>
        </p:nvSpPr>
        <p:spPr>
          <a:xfrm>
            <a:off x="0" y="1911351"/>
            <a:ext cx="12007516" cy="4031873"/>
          </a:xfrm>
          <a:prstGeom prst="rect">
            <a:avLst/>
          </a:prstGeom>
          <a:noFill/>
        </p:spPr>
        <p:txBody>
          <a:bodyPr wrap="square" rtlCol="0">
            <a:spAutoFit/>
          </a:bodyPr>
          <a:lstStyle/>
          <a:p>
            <a:r>
              <a:rPr lang="fr-FR" sz="3200" dirty="0"/>
              <a:t>« Après avoir vu mourir la flamme verte, je sentis que la louve pas plus que la montagne ne partageaient ce point de vue » (170) </a:t>
            </a:r>
          </a:p>
          <a:p>
            <a:endParaRPr lang="fr-FR" sz="3200" dirty="0"/>
          </a:p>
          <a:p>
            <a:r>
              <a:rPr lang="fr-FR" sz="3200" dirty="0"/>
              <a:t>ou encore </a:t>
            </a:r>
          </a:p>
          <a:p>
            <a:endParaRPr lang="fr-FR" sz="3200" dirty="0"/>
          </a:p>
          <a:p>
            <a:r>
              <a:rPr lang="fr-FR" sz="3200" dirty="0"/>
              <a:t>« A présent, je soupçonne que, de la même manière qu’un troupeau de cerfs vit dans la crainte mortelle de ses loups, la montagne vit dans la crainte mortelle de ses cerfs » (170).</a:t>
            </a:r>
          </a:p>
        </p:txBody>
      </p:sp>
    </p:spTree>
    <p:extLst>
      <p:ext uri="{BB962C8B-B14F-4D97-AF65-F5344CB8AC3E}">
        <p14:creationId xmlns:p14="http://schemas.microsoft.com/office/powerpoint/2010/main" val="3851388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9A97250-10D1-5049-AE8F-63A599555C7E}"/>
              </a:ext>
            </a:extLst>
          </p:cNvPr>
          <p:cNvSpPr>
            <a:spLocks noGrp="1"/>
          </p:cNvSpPr>
          <p:nvPr>
            <p:ph type="title"/>
          </p:nvPr>
        </p:nvSpPr>
        <p:spPr>
          <a:xfrm>
            <a:off x="838200" y="365126"/>
            <a:ext cx="10515600" cy="935038"/>
          </a:xfrm>
        </p:spPr>
        <p:txBody>
          <a:bodyPr>
            <a:noAutofit/>
          </a:bodyPr>
          <a:lstStyle/>
          <a:p>
            <a:r>
              <a:rPr lang="fr-FR" sz="3200" b="1" dirty="0">
                <a:solidFill>
                  <a:srgbClr val="FFFFFF"/>
                </a:solidFill>
                <a:latin typeface="Garamond" panose="02020404030301010803" pitchFamily="18" charset="0"/>
              </a:rPr>
              <a:t>Première partie</a:t>
            </a:r>
            <a:br>
              <a:rPr lang="fr-FR" sz="3200" b="1" dirty="0">
                <a:solidFill>
                  <a:srgbClr val="FFFFFF"/>
                </a:solidFill>
                <a:latin typeface="Garamond" panose="02020404030301010803" pitchFamily="18" charset="0"/>
              </a:rPr>
            </a:br>
            <a:r>
              <a:rPr lang="fr-FR" sz="3200" b="1" dirty="0">
                <a:solidFill>
                  <a:srgbClr val="FFFFFF"/>
                </a:solidFill>
                <a:latin typeface="Garamond" panose="02020404030301010803" pitchFamily="18" charset="0"/>
              </a:rPr>
              <a:t>1. Penser comme une montagne</a:t>
            </a:r>
          </a:p>
        </p:txBody>
      </p:sp>
      <p:sp>
        <p:nvSpPr>
          <p:cNvPr id="6" name="ZoneTexte 5">
            <a:extLst>
              <a:ext uri="{FF2B5EF4-FFF2-40B4-BE49-F238E27FC236}">
                <a16:creationId xmlns:a16="http://schemas.microsoft.com/office/drawing/2014/main" id="{CB71EE1B-BCF0-2F44-9F8C-B81E66CDCEBB}"/>
              </a:ext>
            </a:extLst>
          </p:cNvPr>
          <p:cNvSpPr txBox="1"/>
          <p:nvPr/>
        </p:nvSpPr>
        <p:spPr>
          <a:xfrm>
            <a:off x="0" y="1911351"/>
            <a:ext cx="12007516" cy="5016758"/>
          </a:xfrm>
          <a:prstGeom prst="rect">
            <a:avLst/>
          </a:prstGeom>
          <a:noFill/>
        </p:spPr>
        <p:txBody>
          <a:bodyPr wrap="square" rtlCol="0">
            <a:spAutoFit/>
          </a:bodyPr>
          <a:lstStyle/>
          <a:p>
            <a:r>
              <a:rPr lang="fr-FR" sz="3200" dirty="0"/>
              <a:t>Comment passe-t-on de la description d’une expérience sensible à la critique rationnelle de notre rapport au monde ? </a:t>
            </a:r>
          </a:p>
          <a:p>
            <a:endParaRPr lang="fr-FR" sz="3200" dirty="0"/>
          </a:p>
          <a:p>
            <a:pPr marL="457200" indent="-457200">
              <a:buFont typeface="Arial" panose="020B0604020202020204" pitchFamily="34" charset="0"/>
              <a:buChar char="•"/>
            </a:pPr>
            <a:r>
              <a:rPr lang="fr-FR" sz="3200" dirty="0"/>
              <a:t>Perspectivisme des vivants (multiplicité des expériences sensibles de la nature). </a:t>
            </a:r>
          </a:p>
          <a:p>
            <a:pPr marL="457200" indent="-457200">
              <a:buFont typeface="Arial" panose="020B0604020202020204" pitchFamily="34" charset="0"/>
              <a:buChar char="•"/>
            </a:pPr>
            <a:r>
              <a:rPr lang="fr-FR" sz="3200" dirty="0" err="1"/>
              <a:t>Ecocentrisme</a:t>
            </a:r>
            <a:r>
              <a:rPr lang="fr-FR" sz="3200" dirty="0"/>
              <a:t> </a:t>
            </a:r>
          </a:p>
          <a:p>
            <a:pPr marL="457200" indent="-457200">
              <a:buFont typeface="Arial" panose="020B0604020202020204" pitchFamily="34" charset="0"/>
              <a:buChar char="•"/>
            </a:pPr>
            <a:endParaRPr lang="fr-FR" sz="3200" dirty="0"/>
          </a:p>
          <a:p>
            <a:pPr marL="457200" indent="-457200">
              <a:buFont typeface="Symbol" pitchFamily="2" charset="2"/>
              <a:buChar char="Þ"/>
            </a:pPr>
            <a:r>
              <a:rPr lang="fr-FR" sz="3200" dirty="0"/>
              <a:t>Insuffisant</a:t>
            </a:r>
          </a:p>
          <a:p>
            <a:pPr marL="457200" indent="-457200">
              <a:buFont typeface="Symbol" pitchFamily="2" charset="2"/>
              <a:buChar char="Þ"/>
            </a:pPr>
            <a:endParaRPr lang="fr-FR" sz="3200" dirty="0"/>
          </a:p>
          <a:p>
            <a:endParaRPr lang="fr-FR" sz="3200" dirty="0"/>
          </a:p>
        </p:txBody>
      </p:sp>
    </p:spTree>
    <p:extLst>
      <p:ext uri="{BB962C8B-B14F-4D97-AF65-F5344CB8AC3E}">
        <p14:creationId xmlns:p14="http://schemas.microsoft.com/office/powerpoint/2010/main" val="4284209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9A97250-10D1-5049-AE8F-63A599555C7E}"/>
              </a:ext>
            </a:extLst>
          </p:cNvPr>
          <p:cNvSpPr>
            <a:spLocks noGrp="1"/>
          </p:cNvSpPr>
          <p:nvPr>
            <p:ph type="title"/>
          </p:nvPr>
        </p:nvSpPr>
        <p:spPr>
          <a:xfrm>
            <a:off x="838200" y="365126"/>
            <a:ext cx="10515600" cy="935038"/>
          </a:xfrm>
        </p:spPr>
        <p:txBody>
          <a:bodyPr>
            <a:noAutofit/>
          </a:bodyPr>
          <a:lstStyle/>
          <a:p>
            <a:r>
              <a:rPr lang="fr-FR" sz="3200" b="1" dirty="0">
                <a:solidFill>
                  <a:srgbClr val="FFFFFF"/>
                </a:solidFill>
                <a:latin typeface="Garamond" panose="02020404030301010803" pitchFamily="18" charset="0"/>
              </a:rPr>
              <a:t>Deuxième partie</a:t>
            </a:r>
            <a:br>
              <a:rPr lang="fr-FR" sz="3200" b="1" dirty="0">
                <a:solidFill>
                  <a:srgbClr val="FFFFFF"/>
                </a:solidFill>
                <a:latin typeface="Garamond" panose="02020404030301010803" pitchFamily="18" charset="0"/>
              </a:rPr>
            </a:br>
            <a:r>
              <a:rPr lang="fr-FR" sz="3200" b="1" dirty="0">
                <a:solidFill>
                  <a:srgbClr val="FFFFFF"/>
                </a:solidFill>
                <a:latin typeface="Garamond" panose="02020404030301010803" pitchFamily="18" charset="0"/>
              </a:rPr>
              <a:t>2. La terre comme communauté et la justice </a:t>
            </a:r>
            <a:r>
              <a:rPr lang="fr-FR" sz="3200" b="1" dirty="0" err="1">
                <a:solidFill>
                  <a:srgbClr val="FFFFFF"/>
                </a:solidFill>
                <a:latin typeface="Garamond" panose="02020404030301010803" pitchFamily="18" charset="0"/>
              </a:rPr>
              <a:t>écocentrique</a:t>
            </a:r>
            <a:endParaRPr lang="fr-FR" sz="3200" b="1" dirty="0">
              <a:solidFill>
                <a:srgbClr val="FFFFFF"/>
              </a:solidFill>
              <a:latin typeface="Garamond" panose="02020404030301010803" pitchFamily="18" charset="0"/>
            </a:endParaRPr>
          </a:p>
        </p:txBody>
      </p:sp>
      <p:sp>
        <p:nvSpPr>
          <p:cNvPr id="4" name="Espace réservé du contenu 3">
            <a:extLst>
              <a:ext uri="{FF2B5EF4-FFF2-40B4-BE49-F238E27FC236}">
                <a16:creationId xmlns:a16="http://schemas.microsoft.com/office/drawing/2014/main" id="{B526CEB9-4045-284D-B279-B0026957D8B0}"/>
              </a:ext>
            </a:extLst>
          </p:cNvPr>
          <p:cNvSpPr>
            <a:spLocks noGrp="1"/>
          </p:cNvSpPr>
          <p:nvPr>
            <p:ph idx="1"/>
          </p:nvPr>
        </p:nvSpPr>
        <p:spPr>
          <a:xfrm>
            <a:off x="0" y="1911350"/>
            <a:ext cx="4467977" cy="4946650"/>
          </a:xfrm>
          <a:solidFill>
            <a:schemeClr val="accent1">
              <a:lumMod val="40000"/>
              <a:lumOff val="60000"/>
            </a:schemeClr>
          </a:solidFill>
        </p:spPr>
        <p:txBody>
          <a:bodyPr/>
          <a:lstStyle/>
          <a:p>
            <a:pPr marL="0" indent="0">
              <a:buNone/>
            </a:pPr>
            <a:endParaRPr lang="fr-FR" b="1" u="sng" dirty="0"/>
          </a:p>
          <a:p>
            <a:pPr marL="0" indent="0">
              <a:buNone/>
            </a:pPr>
            <a:r>
              <a:rPr lang="fr-FR" b="1" u="sng" dirty="0"/>
              <a:t>Pyramide écologique : </a:t>
            </a:r>
          </a:p>
          <a:p>
            <a:pPr marL="0" indent="0">
              <a:buNone/>
            </a:pPr>
            <a:endParaRPr lang="fr-FR" dirty="0"/>
          </a:p>
          <a:p>
            <a:pPr marL="0" indent="0">
              <a:buNone/>
            </a:pPr>
            <a:r>
              <a:rPr lang="fr-FR" dirty="0"/>
              <a:t>Représentation graphique schématique des rapports quantitatifs des niveaux trophiques d’une biocénose dans un écosystème. </a:t>
            </a:r>
          </a:p>
          <a:p>
            <a:pPr marL="0" indent="0">
              <a:buNone/>
            </a:pPr>
            <a:endParaRPr lang="fr-FR" b="1" u="sng" dirty="0"/>
          </a:p>
        </p:txBody>
      </p:sp>
      <p:pic>
        <p:nvPicPr>
          <p:cNvPr id="5" name="Image 4">
            <a:extLst>
              <a:ext uri="{FF2B5EF4-FFF2-40B4-BE49-F238E27FC236}">
                <a16:creationId xmlns:a16="http://schemas.microsoft.com/office/drawing/2014/main" id="{47FFB4CF-6832-5845-9831-6E60AA47DAD6}"/>
              </a:ext>
            </a:extLst>
          </p:cNvPr>
          <p:cNvPicPr>
            <a:picLocks noChangeAspect="1"/>
          </p:cNvPicPr>
          <p:nvPr/>
        </p:nvPicPr>
        <p:blipFill>
          <a:blip r:embed="rId2"/>
          <a:stretch>
            <a:fillRect/>
          </a:stretch>
        </p:blipFill>
        <p:spPr>
          <a:xfrm>
            <a:off x="4467977" y="1914625"/>
            <a:ext cx="7724023" cy="4943375"/>
          </a:xfrm>
          <a:prstGeom prst="rect">
            <a:avLst/>
          </a:prstGeom>
        </p:spPr>
      </p:pic>
    </p:spTree>
    <p:extLst>
      <p:ext uri="{BB962C8B-B14F-4D97-AF65-F5344CB8AC3E}">
        <p14:creationId xmlns:p14="http://schemas.microsoft.com/office/powerpoint/2010/main" val="2165369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9A97250-10D1-5049-AE8F-63A599555C7E}"/>
              </a:ext>
            </a:extLst>
          </p:cNvPr>
          <p:cNvSpPr>
            <a:spLocks noGrp="1"/>
          </p:cNvSpPr>
          <p:nvPr>
            <p:ph type="title"/>
          </p:nvPr>
        </p:nvSpPr>
        <p:spPr>
          <a:xfrm>
            <a:off x="838200" y="365126"/>
            <a:ext cx="10515600" cy="935038"/>
          </a:xfrm>
        </p:spPr>
        <p:txBody>
          <a:bodyPr>
            <a:noAutofit/>
          </a:bodyPr>
          <a:lstStyle/>
          <a:p>
            <a:r>
              <a:rPr lang="fr-FR" sz="3200" b="1" dirty="0">
                <a:solidFill>
                  <a:srgbClr val="FFFFFF"/>
                </a:solidFill>
                <a:latin typeface="Garamond" panose="02020404030301010803" pitchFamily="18" charset="0"/>
              </a:rPr>
              <a:t>Deuxième partie</a:t>
            </a:r>
            <a:br>
              <a:rPr lang="fr-FR" sz="3200" b="1" dirty="0">
                <a:solidFill>
                  <a:srgbClr val="FFFFFF"/>
                </a:solidFill>
                <a:latin typeface="Garamond" panose="02020404030301010803" pitchFamily="18" charset="0"/>
              </a:rPr>
            </a:br>
            <a:r>
              <a:rPr lang="fr-FR" sz="3200" b="1" dirty="0">
                <a:solidFill>
                  <a:srgbClr val="FFFFFF"/>
                </a:solidFill>
                <a:latin typeface="Garamond" panose="02020404030301010803" pitchFamily="18" charset="0"/>
              </a:rPr>
              <a:t>2. La terre comme communauté et la justice </a:t>
            </a:r>
            <a:r>
              <a:rPr lang="fr-FR" sz="3200" b="1" dirty="0" err="1">
                <a:solidFill>
                  <a:srgbClr val="FFFFFF"/>
                </a:solidFill>
                <a:latin typeface="Garamond" panose="02020404030301010803" pitchFamily="18" charset="0"/>
              </a:rPr>
              <a:t>écocentrique</a:t>
            </a:r>
            <a:endParaRPr lang="fr-FR" sz="3200" b="1" dirty="0">
              <a:solidFill>
                <a:srgbClr val="FFFFFF"/>
              </a:solidFill>
              <a:latin typeface="Garamond" panose="02020404030301010803" pitchFamily="18" charset="0"/>
            </a:endParaRPr>
          </a:p>
        </p:txBody>
      </p:sp>
      <p:sp>
        <p:nvSpPr>
          <p:cNvPr id="4" name="Espace réservé du contenu 3">
            <a:extLst>
              <a:ext uri="{FF2B5EF4-FFF2-40B4-BE49-F238E27FC236}">
                <a16:creationId xmlns:a16="http://schemas.microsoft.com/office/drawing/2014/main" id="{B526CEB9-4045-284D-B279-B0026957D8B0}"/>
              </a:ext>
            </a:extLst>
          </p:cNvPr>
          <p:cNvSpPr>
            <a:spLocks noGrp="1"/>
          </p:cNvSpPr>
          <p:nvPr>
            <p:ph idx="1"/>
          </p:nvPr>
        </p:nvSpPr>
        <p:spPr>
          <a:xfrm>
            <a:off x="0" y="1911350"/>
            <a:ext cx="12192000" cy="4946650"/>
          </a:xfrm>
        </p:spPr>
        <p:txBody>
          <a:bodyPr/>
          <a:lstStyle/>
          <a:p>
            <a:r>
              <a:rPr lang="fr-FR" b="1" u="sng" dirty="0"/>
              <a:t>Niveaux trophiques : </a:t>
            </a:r>
            <a:r>
              <a:rPr lang="fr-FR" dirty="0"/>
              <a:t>Correspond à la situation dans la chaine alimentaire. Trois principaux niveaux trophiques : producteurs (plantes, planctons), consommateurs (animaux herbivores, carnivores ou omnivores), décomposeurs (bactéries, mycètes). </a:t>
            </a:r>
          </a:p>
          <a:p>
            <a:r>
              <a:rPr lang="fr-FR" b="1" u="sng" dirty="0"/>
              <a:t>Biocénose : </a:t>
            </a:r>
            <a:r>
              <a:rPr lang="fr-FR" dirty="0"/>
              <a:t>ensemble des êtres vivants qui composent un même écosystème. </a:t>
            </a:r>
          </a:p>
          <a:p>
            <a:r>
              <a:rPr lang="fr-FR" b="1" u="sng" dirty="0"/>
              <a:t>Ecosystème : </a:t>
            </a:r>
            <a:r>
              <a:rPr lang="fr-FR" dirty="0"/>
              <a:t>(1935, Alfred </a:t>
            </a:r>
            <a:r>
              <a:rPr lang="fr-FR" dirty="0" err="1"/>
              <a:t>Tansley</a:t>
            </a:r>
            <a:r>
              <a:rPr lang="fr-FR" dirty="0"/>
              <a:t>). Système qui se compose d’un ensemble d’organismes vivants (biocénose) et de l’environnement physique où ils vivent (biotope). C’est donc une unité composée d’organismes interdépendants qui partagent le même habitat. </a:t>
            </a:r>
          </a:p>
          <a:p>
            <a:pPr marL="0" indent="0">
              <a:buNone/>
            </a:pPr>
            <a:endParaRPr lang="fr-FR" dirty="0"/>
          </a:p>
        </p:txBody>
      </p:sp>
    </p:spTree>
    <p:extLst>
      <p:ext uri="{BB962C8B-B14F-4D97-AF65-F5344CB8AC3E}">
        <p14:creationId xmlns:p14="http://schemas.microsoft.com/office/powerpoint/2010/main" val="1879683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8166EE6-0796-0047-9640-AB92B6BC2393}"/>
              </a:ext>
            </a:extLst>
          </p:cNvPr>
          <p:cNvSpPr/>
          <p:nvPr/>
        </p:nvSpPr>
        <p:spPr>
          <a:xfrm>
            <a:off x="0" y="-24063"/>
            <a:ext cx="12192000" cy="6524863"/>
          </a:xfrm>
          <a:prstGeom prst="rect">
            <a:avLst/>
          </a:prstGeom>
        </p:spPr>
        <p:txBody>
          <a:bodyPr wrap="square">
            <a:spAutoFit/>
          </a:bodyPr>
          <a:lstStyle/>
          <a:p>
            <a:r>
              <a:rPr lang="fr-FR" sz="2200" dirty="0"/>
              <a:t>    </a:t>
            </a:r>
            <a:r>
              <a:rPr lang="fr-FR" b="1" dirty="0"/>
              <a:t>Texte 2 : Aldo </a:t>
            </a:r>
            <a:r>
              <a:rPr lang="fr-FR" b="1" dirty="0" err="1"/>
              <a:t>Leopold</a:t>
            </a:r>
            <a:r>
              <a:rPr lang="fr-FR" b="1" dirty="0"/>
              <a:t>, « Éthique de la terre », in</a:t>
            </a:r>
            <a:r>
              <a:rPr lang="fr-FR" b="1" i="1" dirty="0"/>
              <a:t> Almanach d’un comté des sables, </a:t>
            </a:r>
            <a:r>
              <a:rPr lang="fr-FR" b="1" dirty="0"/>
              <a:t>Flammarion, Paris, 2000, p. 282-284 : </a:t>
            </a:r>
            <a:endParaRPr lang="fr-FR" sz="2200" dirty="0"/>
          </a:p>
          <a:p>
            <a:endParaRPr lang="fr-FR" sz="2200" dirty="0"/>
          </a:p>
          <a:p>
            <a:r>
              <a:rPr lang="fr-FR" sz="2200" dirty="0"/>
              <a:t>« L’horizon.  </a:t>
            </a:r>
          </a:p>
          <a:p>
            <a:r>
              <a:rPr lang="fr-FR" sz="2200" dirty="0"/>
              <a:t>Il me paraît inconcevable qu’une relation éthique à la terre puisse exister sans amour, sans respect, sans admiration pour elle, et sans une grande considération pour sa valeur. Par valeur, j’entends bien sûr quelque chose qui dépasse de loin la valeur économique ; je l’entends au sens philosophique. </a:t>
            </a:r>
          </a:p>
          <a:p>
            <a:r>
              <a:rPr lang="fr-FR" sz="2200" dirty="0"/>
              <a:t>        L’obstacle le plus sérieux à l’évolution d’une éthique de la terre tient peut-être au fait que notre système éducatif et économique s’éloigne plus qu’il ne se rapproche d’une conscience intense de la terre. L’homme moderne typique est séparé de la terre par de nombreux intermédiaires et par d’innombrables gadgets. Il n’a pas de relation vitale à la terre. Pour lui, elle est l’espace entre les villes où poussent des récoltes. Lâchez-le une journée dans la nature ; si l’endroit n’est pas un terrain de golfe ou un site « pittoresque », il s’ennuiera mortellement. Si l’on pouvait remplacer les fermes par la culture hydroponique, il trouverait cela très bien. Les substituts synthétiques du bois, du cuir, de la laine et autres produits naturels de la terre lui conviennent mieux que la chose même. En bref, la terre, c’est quelque chose qu’il a dépassé depuis longtemps. </a:t>
            </a:r>
          </a:p>
          <a:p>
            <a:r>
              <a:rPr lang="fr-FR" sz="2200" dirty="0"/>
              <a:t>Autre obstacle presque aussi sérieux à une éthique de la terre : l’attitude du fermier pour lequel elle est encore un adversaire, ou un tyran qui le maintient en esclavage. Théoriquement, la mécanisation de l’agriculture devrait briser ses chaines, mais est-ce vraiment le cas ? On peut en discuter. […]</a:t>
            </a:r>
          </a:p>
          <a:p>
            <a:r>
              <a:rPr lang="fr-FR" sz="2200" dirty="0"/>
              <a:t>	</a:t>
            </a:r>
            <a:endParaRPr lang="fr-FR" sz="2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0121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8166EE6-0796-0047-9640-AB92B6BC2393}"/>
              </a:ext>
            </a:extLst>
          </p:cNvPr>
          <p:cNvSpPr/>
          <p:nvPr/>
        </p:nvSpPr>
        <p:spPr>
          <a:xfrm>
            <a:off x="0" y="-24063"/>
            <a:ext cx="12192000" cy="7386638"/>
          </a:xfrm>
          <a:prstGeom prst="rect">
            <a:avLst/>
          </a:prstGeom>
        </p:spPr>
        <p:txBody>
          <a:bodyPr wrap="square">
            <a:spAutoFit/>
          </a:bodyPr>
          <a:lstStyle/>
          <a:p>
            <a:r>
              <a:rPr lang="fr-FR" sz="2400" dirty="0"/>
              <a:t>	La cause de l’éthique de la terre semblerait désespérée n’était la minorité en révolte ouverte contre ces tendances “modernes’’. La montagne qu’il faut déplacer pour libérer le processus vers une éthique, c’est tout simplement ceci : cessez de penser au bon usage de la terre comme à un problème exclusivement économique. Examinez chaque question en termes de ce qui est éthiquement et esthétiquement juste autant qu’en termes de ce qui est économiquement avantageux. Une chose est juste lorsqu’elle tend à préserver l’intégrité, la stabilité et la beauté de la communauté biotique. Elle est injuste lorsqu’elle tend à l’inverse. […]</a:t>
            </a:r>
          </a:p>
          <a:p>
            <a:r>
              <a:rPr lang="fr-FR" sz="2400" dirty="0"/>
              <a:t>	L’évolution d’une éthique de la terre est un processus intellectuel autant qu’émotionnel. La route de l’écologie est pavée de bonnes intentions qui s’avèrent futiles, voire dangereuses, parce qu’elles sont dépourvues d’une compréhension critique de la terre aussi bien que de l’usage économique qu’on en fait. Je pense que c’est un truisme de dire qu’à mesure que la frontière éthique se déplace de l’individu à la communauté son contenu intellectuel augmente. </a:t>
            </a:r>
          </a:p>
          <a:p>
            <a:r>
              <a:rPr lang="fr-FR" sz="2400" dirty="0"/>
              <a:t>Le mécanisme est le même pour toute éthique : une approbation sociale pour les actions justes ; une désapprobation sociale pour les actions injustes. </a:t>
            </a:r>
          </a:p>
          <a:p>
            <a:r>
              <a:rPr lang="fr-FR" sz="2400" dirty="0"/>
              <a:t>	De façon très générale, notre problème actuel est un problème d’altitudes et de mise en œuvre. Nous remodelons l’Alhambra à la pelleteuse, et nous sommes fiers de notre rendement. Nous n’allons pas abandonner la pelleteuse, qui, après tout, nous a rendu bien des services, mais nous avons besoin de critère d’une plus grande douceur et d’une plus grande objectivité pour l’utiliser avec succès. » </a:t>
            </a:r>
          </a:p>
          <a:p>
            <a:r>
              <a:rPr lang="fr-FR" dirty="0"/>
              <a:t>	</a:t>
            </a:r>
            <a:endParaRPr lang="fr-FR"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9477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9A97250-10D1-5049-AE8F-63A599555C7E}"/>
              </a:ext>
            </a:extLst>
          </p:cNvPr>
          <p:cNvSpPr>
            <a:spLocks noGrp="1"/>
          </p:cNvSpPr>
          <p:nvPr>
            <p:ph type="title"/>
          </p:nvPr>
        </p:nvSpPr>
        <p:spPr>
          <a:xfrm>
            <a:off x="838200" y="365126"/>
            <a:ext cx="10515600" cy="935038"/>
          </a:xfrm>
        </p:spPr>
        <p:txBody>
          <a:bodyPr>
            <a:noAutofit/>
          </a:bodyPr>
          <a:lstStyle/>
          <a:p>
            <a:r>
              <a:rPr lang="fr-FR" sz="3200" b="1" dirty="0">
                <a:solidFill>
                  <a:srgbClr val="FFFFFF"/>
                </a:solidFill>
                <a:latin typeface="Garamond" panose="02020404030301010803" pitchFamily="18" charset="0"/>
              </a:rPr>
              <a:t>Deuxième partie</a:t>
            </a:r>
            <a:br>
              <a:rPr lang="fr-FR" sz="3200" b="1" dirty="0">
                <a:solidFill>
                  <a:srgbClr val="FFFFFF"/>
                </a:solidFill>
                <a:latin typeface="Garamond" panose="02020404030301010803" pitchFamily="18" charset="0"/>
              </a:rPr>
            </a:br>
            <a:r>
              <a:rPr lang="fr-FR" sz="3200" b="1" dirty="0">
                <a:solidFill>
                  <a:srgbClr val="FFFFFF"/>
                </a:solidFill>
                <a:latin typeface="Garamond" panose="02020404030301010803" pitchFamily="18" charset="0"/>
              </a:rPr>
              <a:t>2. La terre comme communauté et la justice </a:t>
            </a:r>
            <a:r>
              <a:rPr lang="fr-FR" sz="3200" b="1" dirty="0" err="1">
                <a:solidFill>
                  <a:srgbClr val="FFFFFF"/>
                </a:solidFill>
                <a:latin typeface="Garamond" panose="02020404030301010803" pitchFamily="18" charset="0"/>
              </a:rPr>
              <a:t>écocentrique</a:t>
            </a:r>
            <a:endParaRPr lang="fr-FR" sz="3200" b="1" dirty="0">
              <a:solidFill>
                <a:srgbClr val="FFFFFF"/>
              </a:solidFill>
              <a:latin typeface="Garamond" panose="02020404030301010803" pitchFamily="18" charset="0"/>
            </a:endParaRPr>
          </a:p>
        </p:txBody>
      </p:sp>
      <p:sp>
        <p:nvSpPr>
          <p:cNvPr id="4" name="Espace réservé du contenu 3">
            <a:extLst>
              <a:ext uri="{FF2B5EF4-FFF2-40B4-BE49-F238E27FC236}">
                <a16:creationId xmlns:a16="http://schemas.microsoft.com/office/drawing/2014/main" id="{B526CEB9-4045-284D-B279-B0026957D8B0}"/>
              </a:ext>
            </a:extLst>
          </p:cNvPr>
          <p:cNvSpPr>
            <a:spLocks noGrp="1"/>
          </p:cNvSpPr>
          <p:nvPr>
            <p:ph idx="1"/>
          </p:nvPr>
        </p:nvSpPr>
        <p:spPr>
          <a:xfrm>
            <a:off x="838200" y="2276476"/>
            <a:ext cx="10515600" cy="4351338"/>
          </a:xfrm>
        </p:spPr>
        <p:txBody>
          <a:bodyPr>
            <a:normAutofit/>
          </a:bodyPr>
          <a:lstStyle/>
          <a:p>
            <a:pPr marL="0" indent="0">
              <a:spcAft>
                <a:spcPts val="1200"/>
              </a:spcAft>
              <a:buNone/>
            </a:pPr>
            <a:r>
              <a:rPr lang="fr-FR" sz="3200" dirty="0"/>
              <a:t>« La terre en tant que communauté, voilà l’idée de base de l’écologie, mais l’idée qu’il faut aussi l’aimer et la respecter, c’est une extension de l’éthique » (15)</a:t>
            </a:r>
          </a:p>
          <a:p>
            <a:pPr marL="0" indent="0">
              <a:spcAft>
                <a:spcPts val="1200"/>
              </a:spcAft>
              <a:buNone/>
            </a:pPr>
            <a:endParaRPr lang="fr-FR" sz="3200" dirty="0"/>
          </a:p>
        </p:txBody>
      </p:sp>
    </p:spTree>
    <p:extLst>
      <p:ext uri="{BB962C8B-B14F-4D97-AF65-F5344CB8AC3E}">
        <p14:creationId xmlns:p14="http://schemas.microsoft.com/office/powerpoint/2010/main" val="1722268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 name="Rectangle 64">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D953706-34F2-AC42-93CA-0640E1B676E1}"/>
              </a:ext>
            </a:extLst>
          </p:cNvPr>
          <p:cNvSpPr>
            <a:spLocks noGrp="1"/>
          </p:cNvSpPr>
          <p:nvPr>
            <p:ph type="title"/>
          </p:nvPr>
        </p:nvSpPr>
        <p:spPr>
          <a:xfrm>
            <a:off x="838200" y="365125"/>
            <a:ext cx="10515600" cy="1325563"/>
          </a:xfrm>
        </p:spPr>
        <p:txBody>
          <a:bodyPr>
            <a:normAutofit/>
          </a:bodyPr>
          <a:lstStyle/>
          <a:p>
            <a:r>
              <a:rPr lang="fr-FR" sz="3200" b="1" dirty="0">
                <a:solidFill>
                  <a:srgbClr val="FFFFFF"/>
                </a:solidFill>
                <a:latin typeface="Garamond" panose="02020404030301010803" pitchFamily="18" charset="0"/>
              </a:rPr>
              <a:t>Séance 3 – La valeur intrinsèque de la nature</a:t>
            </a:r>
          </a:p>
        </p:txBody>
      </p:sp>
      <p:sp>
        <p:nvSpPr>
          <p:cNvPr id="3" name="Espace réservé du contenu 2">
            <a:extLst>
              <a:ext uri="{FF2B5EF4-FFF2-40B4-BE49-F238E27FC236}">
                <a16:creationId xmlns:a16="http://schemas.microsoft.com/office/drawing/2014/main" id="{398DECB3-931D-0E44-B10A-094ED85FD8FA}"/>
              </a:ext>
            </a:extLst>
          </p:cNvPr>
          <p:cNvSpPr>
            <a:spLocks noGrp="1"/>
          </p:cNvSpPr>
          <p:nvPr>
            <p:ph idx="1"/>
          </p:nvPr>
        </p:nvSpPr>
        <p:spPr>
          <a:xfrm>
            <a:off x="838200" y="2438400"/>
            <a:ext cx="10515600" cy="3738562"/>
          </a:xfrm>
        </p:spPr>
        <p:txBody>
          <a:bodyPr>
            <a:normAutofit/>
          </a:bodyPr>
          <a:lstStyle/>
          <a:p>
            <a:r>
              <a:rPr lang="fr-FR" u="sng" dirty="0">
                <a:hlinkClick r:id="rId2"/>
              </a:rPr>
              <a:t>paulguillibert@gmail.com</a:t>
            </a:r>
            <a:endParaRPr lang="fr-FR" u="sng" dirty="0"/>
          </a:p>
          <a:p>
            <a:r>
              <a:rPr lang="fr-FR" sz="3200" dirty="0">
                <a:latin typeface="Garamond" panose="02020404030301010803" pitchFamily="18" charset="0"/>
              </a:rPr>
              <a:t>Secrétariat de séance</a:t>
            </a:r>
          </a:p>
          <a:p>
            <a:r>
              <a:rPr lang="fr-FR" sz="3200" dirty="0">
                <a:latin typeface="Garamond" panose="02020404030301010803" pitchFamily="18" charset="0"/>
              </a:rPr>
              <a:t>Compte-rendu de lecture</a:t>
            </a:r>
          </a:p>
          <a:p>
            <a:pPr marL="0" indent="0">
              <a:buNone/>
            </a:pPr>
            <a:endParaRPr lang="en-US" sz="3200" dirty="0">
              <a:latin typeface="Garamond" panose="02020404030301010803" pitchFamily="18" charset="0"/>
            </a:endParaRPr>
          </a:p>
          <a:p>
            <a:endParaRPr lang="fr-FR" sz="2600" dirty="0">
              <a:latin typeface="Garamond" panose="02020404030301010803" pitchFamily="18" charset="0"/>
            </a:endParaRPr>
          </a:p>
          <a:p>
            <a:pPr marL="0" indent="0">
              <a:buNone/>
            </a:pPr>
            <a:endParaRPr lang="fr-FR" dirty="0">
              <a:latin typeface="Garamond" panose="02020404030301010803" pitchFamily="18" charset="0"/>
            </a:endParaRPr>
          </a:p>
          <a:p>
            <a:pPr marL="0" indent="0">
              <a:buNone/>
            </a:pPr>
            <a:endParaRPr lang="fr-FR" sz="2600" dirty="0">
              <a:latin typeface="Garamond" panose="02020404030301010803" pitchFamily="18" charset="0"/>
            </a:endParaRPr>
          </a:p>
          <a:p>
            <a:endParaRPr lang="fr-FR" sz="2600" dirty="0">
              <a:latin typeface="Garamond" panose="02020404030301010803" pitchFamily="18" charset="0"/>
            </a:endParaRPr>
          </a:p>
        </p:txBody>
      </p:sp>
    </p:spTree>
    <p:extLst>
      <p:ext uri="{BB962C8B-B14F-4D97-AF65-F5344CB8AC3E}">
        <p14:creationId xmlns:p14="http://schemas.microsoft.com/office/powerpoint/2010/main" val="2128403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 name="Rectangle 64">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D953706-34F2-AC42-93CA-0640E1B676E1}"/>
              </a:ext>
            </a:extLst>
          </p:cNvPr>
          <p:cNvSpPr>
            <a:spLocks noGrp="1"/>
          </p:cNvSpPr>
          <p:nvPr>
            <p:ph type="title"/>
          </p:nvPr>
        </p:nvSpPr>
        <p:spPr>
          <a:xfrm>
            <a:off x="838200" y="365125"/>
            <a:ext cx="10515600" cy="1325563"/>
          </a:xfrm>
        </p:spPr>
        <p:txBody>
          <a:bodyPr>
            <a:normAutofit/>
          </a:bodyPr>
          <a:lstStyle/>
          <a:p>
            <a:r>
              <a:rPr lang="fr-FR" sz="3200" b="1" dirty="0">
                <a:solidFill>
                  <a:srgbClr val="FFFFFF"/>
                </a:solidFill>
                <a:latin typeface="Garamond" panose="02020404030301010803" pitchFamily="18" charset="0"/>
              </a:rPr>
              <a:t>Séance 2 – Objectifs pédagogiques</a:t>
            </a:r>
          </a:p>
        </p:txBody>
      </p:sp>
      <p:sp>
        <p:nvSpPr>
          <p:cNvPr id="3" name="Espace réservé du contenu 2">
            <a:extLst>
              <a:ext uri="{FF2B5EF4-FFF2-40B4-BE49-F238E27FC236}">
                <a16:creationId xmlns:a16="http://schemas.microsoft.com/office/drawing/2014/main" id="{398DECB3-931D-0E44-B10A-094ED85FD8FA}"/>
              </a:ext>
            </a:extLst>
          </p:cNvPr>
          <p:cNvSpPr>
            <a:spLocks noGrp="1"/>
          </p:cNvSpPr>
          <p:nvPr>
            <p:ph idx="1"/>
          </p:nvPr>
        </p:nvSpPr>
        <p:spPr>
          <a:xfrm>
            <a:off x="838200" y="2438400"/>
            <a:ext cx="10515600" cy="3738562"/>
          </a:xfrm>
        </p:spPr>
        <p:txBody>
          <a:bodyPr>
            <a:normAutofit/>
          </a:bodyPr>
          <a:lstStyle/>
          <a:p>
            <a:pPr marL="514350" indent="-514350">
              <a:buFont typeface="+mj-lt"/>
              <a:buAutoNum type="arabicPeriod"/>
            </a:pPr>
            <a:r>
              <a:rPr lang="fr-FR" sz="3600" dirty="0"/>
              <a:t>Etre capable de comprendre et de restituer les principales thèses de l’Ethique de la terre. </a:t>
            </a:r>
          </a:p>
          <a:p>
            <a:pPr marL="514350" indent="-514350">
              <a:buFont typeface="+mj-lt"/>
              <a:buAutoNum type="arabicPeriod"/>
            </a:pPr>
            <a:r>
              <a:rPr lang="fr-FR" sz="3600" dirty="0"/>
              <a:t>Se faire une opinion de son intérêt et de ses limites pour la pensée environnementale. </a:t>
            </a:r>
          </a:p>
          <a:p>
            <a:pPr marL="0" indent="0">
              <a:buNone/>
            </a:pPr>
            <a:endParaRPr lang="fr-FR" dirty="0"/>
          </a:p>
        </p:txBody>
      </p:sp>
    </p:spTree>
    <p:extLst>
      <p:ext uri="{BB962C8B-B14F-4D97-AF65-F5344CB8AC3E}">
        <p14:creationId xmlns:p14="http://schemas.microsoft.com/office/powerpoint/2010/main" val="325119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54000"/>
          </a:schemeClr>
        </a:solidFill>
        <a:effectLst/>
      </p:bgPr>
    </p:bg>
    <p:spTree>
      <p:nvGrpSpPr>
        <p:cNvPr id="1" name=""/>
        <p:cNvGrpSpPr/>
        <p:nvPr/>
      </p:nvGrpSpPr>
      <p:grpSpPr>
        <a:xfrm>
          <a:off x="0" y="0"/>
          <a:ext cx="0" cy="0"/>
          <a:chOff x="0" y="0"/>
          <a:chExt cx="0" cy="0"/>
        </a:xfrm>
      </p:grpSpPr>
      <p:sp>
        <p:nvSpPr>
          <p:cNvPr id="67" name="Rectangle 64">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D953706-34F2-AC42-93CA-0640E1B676E1}"/>
              </a:ext>
            </a:extLst>
          </p:cNvPr>
          <p:cNvSpPr>
            <a:spLocks noGrp="1"/>
          </p:cNvSpPr>
          <p:nvPr>
            <p:ph type="title"/>
          </p:nvPr>
        </p:nvSpPr>
        <p:spPr>
          <a:xfrm>
            <a:off x="838200" y="365125"/>
            <a:ext cx="10515600" cy="1325563"/>
          </a:xfrm>
        </p:spPr>
        <p:txBody>
          <a:bodyPr>
            <a:normAutofit/>
          </a:bodyPr>
          <a:lstStyle/>
          <a:p>
            <a:r>
              <a:rPr lang="fr-FR" sz="3200" b="1" dirty="0">
                <a:solidFill>
                  <a:srgbClr val="FFFFFF"/>
                </a:solidFill>
                <a:latin typeface="Garamond" panose="02020404030301010803" pitchFamily="18" charset="0"/>
              </a:rPr>
              <a:t>Séance 2 – Introduction</a:t>
            </a:r>
          </a:p>
        </p:txBody>
      </p:sp>
      <p:sp>
        <p:nvSpPr>
          <p:cNvPr id="3" name="Espace réservé du contenu 2">
            <a:extLst>
              <a:ext uri="{FF2B5EF4-FFF2-40B4-BE49-F238E27FC236}">
                <a16:creationId xmlns:a16="http://schemas.microsoft.com/office/drawing/2014/main" id="{398DECB3-931D-0E44-B10A-094ED85FD8FA}"/>
              </a:ext>
            </a:extLst>
          </p:cNvPr>
          <p:cNvSpPr>
            <a:spLocks noGrp="1"/>
          </p:cNvSpPr>
          <p:nvPr>
            <p:ph idx="1"/>
          </p:nvPr>
        </p:nvSpPr>
        <p:spPr>
          <a:xfrm>
            <a:off x="0" y="1911350"/>
            <a:ext cx="12192000" cy="4946650"/>
          </a:xfrm>
        </p:spPr>
        <p:txBody>
          <a:bodyPr>
            <a:normAutofit/>
          </a:bodyPr>
          <a:lstStyle/>
          <a:p>
            <a:pPr marL="0" indent="0">
              <a:buNone/>
            </a:pPr>
            <a:endParaRPr lang="en-US" sz="3200" dirty="0">
              <a:latin typeface="Garamond" panose="02020404030301010803" pitchFamily="18" charset="0"/>
            </a:endParaRPr>
          </a:p>
          <a:p>
            <a:endParaRPr lang="en-US" sz="3200" dirty="0">
              <a:latin typeface="Garamond" panose="02020404030301010803" pitchFamily="18" charset="0"/>
            </a:endParaRPr>
          </a:p>
          <a:p>
            <a:endParaRPr lang="fr-FR" sz="2600" dirty="0">
              <a:latin typeface="Garamond" panose="02020404030301010803" pitchFamily="18" charset="0"/>
            </a:endParaRPr>
          </a:p>
          <a:p>
            <a:pPr marL="0" indent="0">
              <a:buNone/>
            </a:pPr>
            <a:endParaRPr lang="fr-FR" dirty="0">
              <a:latin typeface="Garamond" panose="02020404030301010803" pitchFamily="18" charset="0"/>
            </a:endParaRPr>
          </a:p>
        </p:txBody>
      </p:sp>
      <p:sp>
        <p:nvSpPr>
          <p:cNvPr id="4" name="ZoneTexte 3">
            <a:extLst>
              <a:ext uri="{FF2B5EF4-FFF2-40B4-BE49-F238E27FC236}">
                <a16:creationId xmlns:a16="http://schemas.microsoft.com/office/drawing/2014/main" id="{BC3141DC-755C-3F48-B343-F6D04971EFB7}"/>
              </a:ext>
            </a:extLst>
          </p:cNvPr>
          <p:cNvSpPr txBox="1"/>
          <p:nvPr/>
        </p:nvSpPr>
        <p:spPr>
          <a:xfrm>
            <a:off x="6500191" y="735496"/>
            <a:ext cx="184731" cy="369332"/>
          </a:xfrm>
          <a:prstGeom prst="rect">
            <a:avLst/>
          </a:prstGeom>
          <a:noFill/>
        </p:spPr>
        <p:txBody>
          <a:bodyPr wrap="none" rtlCol="0">
            <a:spAutoFit/>
          </a:bodyPr>
          <a:lstStyle/>
          <a:p>
            <a:endParaRPr lang="fr-FR" dirty="0"/>
          </a:p>
        </p:txBody>
      </p:sp>
      <p:pic>
        <p:nvPicPr>
          <p:cNvPr id="7" name="Image 6">
            <a:extLst>
              <a:ext uri="{FF2B5EF4-FFF2-40B4-BE49-F238E27FC236}">
                <a16:creationId xmlns:a16="http://schemas.microsoft.com/office/drawing/2014/main" id="{DC517C06-5727-604B-9267-97AFCDC6FE9B}"/>
              </a:ext>
            </a:extLst>
          </p:cNvPr>
          <p:cNvPicPr>
            <a:picLocks noChangeAspect="1"/>
          </p:cNvPicPr>
          <p:nvPr/>
        </p:nvPicPr>
        <p:blipFill>
          <a:blip r:embed="rId2"/>
          <a:stretch>
            <a:fillRect/>
          </a:stretch>
        </p:blipFill>
        <p:spPr>
          <a:xfrm>
            <a:off x="0" y="1911348"/>
            <a:ext cx="12192001" cy="8105672"/>
          </a:xfrm>
          <a:prstGeom prst="rect">
            <a:avLst/>
          </a:prstGeom>
        </p:spPr>
      </p:pic>
      <p:sp>
        <p:nvSpPr>
          <p:cNvPr id="6" name="Rectangle 5">
            <a:extLst>
              <a:ext uri="{FF2B5EF4-FFF2-40B4-BE49-F238E27FC236}">
                <a16:creationId xmlns:a16="http://schemas.microsoft.com/office/drawing/2014/main" id="{C901F51D-7A69-BE47-9D41-3A4FA74DD5C2}"/>
              </a:ext>
            </a:extLst>
          </p:cNvPr>
          <p:cNvSpPr/>
          <p:nvPr/>
        </p:nvSpPr>
        <p:spPr>
          <a:xfrm>
            <a:off x="1849120" y="3297154"/>
            <a:ext cx="8493760" cy="3046988"/>
          </a:xfrm>
          <a:prstGeom prst="rect">
            <a:avLst/>
          </a:prstGeom>
          <a:solidFill>
            <a:schemeClr val="bg1">
              <a:alpha val="67000"/>
            </a:schemeClr>
          </a:solidFill>
        </p:spPr>
        <p:txBody>
          <a:bodyPr wrap="square">
            <a:spAutoFit/>
          </a:bodyPr>
          <a:lstStyle/>
          <a:p>
            <a:pPr marL="342900" indent="-342900">
              <a:buFont typeface="Arial" panose="020B0604020202020204" pitchFamily="34" charset="0"/>
              <a:buChar char="•"/>
            </a:pPr>
            <a:r>
              <a:rPr lang="fr-FR" sz="3200" dirty="0">
                <a:latin typeface="Times New Roman" panose="02020603050405020304" pitchFamily="18" charset="0"/>
                <a:ea typeface="Times New Roman" panose="02020603050405020304" pitchFamily="18" charset="0"/>
              </a:rPr>
              <a:t>Aldo </a:t>
            </a:r>
            <a:r>
              <a:rPr lang="fr-FR" sz="3200" dirty="0" err="1">
                <a:latin typeface="Times New Roman" panose="02020603050405020304" pitchFamily="18" charset="0"/>
                <a:ea typeface="Times New Roman" panose="02020603050405020304" pitchFamily="18" charset="0"/>
              </a:rPr>
              <a:t>Leopold</a:t>
            </a:r>
            <a:r>
              <a:rPr lang="fr-FR" sz="3200" dirty="0">
                <a:latin typeface="Times New Roman" panose="02020603050405020304" pitchFamily="18" charset="0"/>
                <a:ea typeface="Times New Roman" panose="02020603050405020304" pitchFamily="18" charset="0"/>
              </a:rPr>
              <a:t> (1887 – 1948)</a:t>
            </a:r>
            <a:endParaRPr lang="fr-FR" sz="3200" dirty="0">
              <a:effectLst/>
              <a:latin typeface="Times New Roman" panose="02020603050405020304" pitchFamily="18" charset="0"/>
              <a:ea typeface="Times New Roman" panose="02020603050405020304" pitchFamily="18" charset="0"/>
            </a:endParaRPr>
          </a:p>
          <a:p>
            <a:pPr marL="342900" indent="-342900">
              <a:buFont typeface="Arial" panose="020B0604020202020204" pitchFamily="34" charset="0"/>
              <a:buChar char="•"/>
            </a:pPr>
            <a:r>
              <a:rPr lang="fr-FR" sz="3200" dirty="0">
                <a:latin typeface="Times New Roman" panose="02020603050405020304" pitchFamily="18" charset="0"/>
                <a:ea typeface="Times New Roman" panose="02020603050405020304" pitchFamily="18" charset="0"/>
              </a:rPr>
              <a:t>Forestier (1924-1948)</a:t>
            </a:r>
          </a:p>
          <a:p>
            <a:pPr marL="342900" indent="-342900">
              <a:buFont typeface="Arial" panose="020B0604020202020204" pitchFamily="34" charset="0"/>
              <a:buChar char="•"/>
            </a:pPr>
            <a:r>
              <a:rPr lang="fr-FR" sz="3200" dirty="0">
                <a:latin typeface="Times New Roman" panose="02020603050405020304" pitchFamily="18" charset="0"/>
                <a:ea typeface="Times New Roman" panose="02020603050405020304" pitchFamily="18" charset="0"/>
              </a:rPr>
              <a:t>Universitaire, chaire de « Gestion du gibier », Wisconsin </a:t>
            </a:r>
          </a:p>
          <a:p>
            <a:pPr marL="342900" indent="-342900">
              <a:buFont typeface="Arial" panose="020B0604020202020204" pitchFamily="34" charset="0"/>
              <a:buChar char="•"/>
            </a:pPr>
            <a:r>
              <a:rPr lang="fr-FR" sz="3200" i="1" dirty="0">
                <a:latin typeface="Times New Roman" panose="02020603050405020304" pitchFamily="18" charset="0"/>
                <a:ea typeface="Times New Roman" panose="02020603050405020304" pitchFamily="18" charset="0"/>
              </a:rPr>
              <a:t>Almanach d’un comté des sables</a:t>
            </a:r>
            <a:r>
              <a:rPr lang="fr-FR" sz="3200" dirty="0">
                <a:latin typeface="Times New Roman" panose="02020603050405020304" pitchFamily="18" charset="0"/>
                <a:ea typeface="Times New Roman" panose="02020603050405020304" pitchFamily="18" charset="0"/>
              </a:rPr>
              <a:t>, 1949</a:t>
            </a:r>
          </a:p>
          <a:p>
            <a:pPr marL="800100" lvl="1" indent="-342900">
              <a:buFont typeface="Arial" panose="020B0604020202020204" pitchFamily="34" charset="0"/>
              <a:buChar char="•"/>
            </a:pPr>
            <a:endParaRPr lang="fr-FR" sz="3200"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38761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 name="Rectangle 64">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D953706-34F2-AC42-93CA-0640E1B676E1}"/>
              </a:ext>
            </a:extLst>
          </p:cNvPr>
          <p:cNvSpPr>
            <a:spLocks noGrp="1"/>
          </p:cNvSpPr>
          <p:nvPr>
            <p:ph type="title"/>
          </p:nvPr>
        </p:nvSpPr>
        <p:spPr>
          <a:xfrm>
            <a:off x="838200" y="365125"/>
            <a:ext cx="10515600" cy="1325563"/>
          </a:xfrm>
        </p:spPr>
        <p:txBody>
          <a:bodyPr>
            <a:normAutofit/>
          </a:bodyPr>
          <a:lstStyle/>
          <a:p>
            <a:r>
              <a:rPr lang="fr-FR" sz="3200" b="1" dirty="0">
                <a:solidFill>
                  <a:srgbClr val="FFFFFF"/>
                </a:solidFill>
                <a:latin typeface="Garamond" panose="02020404030301010803" pitchFamily="18" charset="0"/>
              </a:rPr>
              <a:t>Séance 1 – Introduction </a:t>
            </a:r>
          </a:p>
        </p:txBody>
      </p:sp>
      <p:sp>
        <p:nvSpPr>
          <p:cNvPr id="4" name="ZoneTexte 3">
            <a:extLst>
              <a:ext uri="{FF2B5EF4-FFF2-40B4-BE49-F238E27FC236}">
                <a16:creationId xmlns:a16="http://schemas.microsoft.com/office/drawing/2014/main" id="{BC3141DC-755C-3F48-B343-F6D04971EFB7}"/>
              </a:ext>
            </a:extLst>
          </p:cNvPr>
          <p:cNvSpPr txBox="1"/>
          <p:nvPr/>
        </p:nvSpPr>
        <p:spPr>
          <a:xfrm>
            <a:off x="6500191" y="735496"/>
            <a:ext cx="184731" cy="369332"/>
          </a:xfrm>
          <a:prstGeom prst="rect">
            <a:avLst/>
          </a:prstGeom>
          <a:noFill/>
        </p:spPr>
        <p:txBody>
          <a:bodyPr wrap="none" rtlCol="0">
            <a:spAutoFit/>
          </a:bodyPr>
          <a:lstStyle/>
          <a:p>
            <a:endParaRPr lang="fr-FR" dirty="0"/>
          </a:p>
        </p:txBody>
      </p:sp>
      <p:pic>
        <p:nvPicPr>
          <p:cNvPr id="7" name="Image 6">
            <a:extLst>
              <a:ext uri="{FF2B5EF4-FFF2-40B4-BE49-F238E27FC236}">
                <a16:creationId xmlns:a16="http://schemas.microsoft.com/office/drawing/2014/main" id="{9F872AF2-87B1-3940-B985-F2D69BB99652}"/>
              </a:ext>
            </a:extLst>
          </p:cNvPr>
          <p:cNvPicPr>
            <a:picLocks noChangeAspect="1"/>
          </p:cNvPicPr>
          <p:nvPr/>
        </p:nvPicPr>
        <p:blipFill>
          <a:blip r:embed="rId2"/>
          <a:stretch>
            <a:fillRect/>
          </a:stretch>
        </p:blipFill>
        <p:spPr>
          <a:xfrm>
            <a:off x="0" y="0"/>
            <a:ext cx="12192000" cy="8113222"/>
          </a:xfrm>
          <a:prstGeom prst="rect">
            <a:avLst/>
          </a:prstGeom>
        </p:spPr>
      </p:pic>
      <p:sp>
        <p:nvSpPr>
          <p:cNvPr id="10" name="Rectangle 9">
            <a:extLst>
              <a:ext uri="{FF2B5EF4-FFF2-40B4-BE49-F238E27FC236}">
                <a16:creationId xmlns:a16="http://schemas.microsoft.com/office/drawing/2014/main" id="{FD4EB2AA-AC1C-1D4F-8CE8-53D27D5A8003}"/>
              </a:ext>
            </a:extLst>
          </p:cNvPr>
          <p:cNvSpPr/>
          <p:nvPr/>
        </p:nvSpPr>
        <p:spPr>
          <a:xfrm>
            <a:off x="838200" y="955675"/>
            <a:ext cx="10515600" cy="5232202"/>
          </a:xfrm>
          <a:prstGeom prst="rect">
            <a:avLst/>
          </a:prstGeom>
          <a:solidFill>
            <a:schemeClr val="bg1">
              <a:alpha val="80000"/>
            </a:schemeClr>
          </a:solidFill>
        </p:spPr>
        <p:txBody>
          <a:bodyPr wrap="square">
            <a:spAutoFit/>
          </a:bodyPr>
          <a:lstStyle/>
          <a:p>
            <a:r>
              <a:rPr lang="fr-FR" sz="3600" i="1" dirty="0">
                <a:latin typeface="Calibri" panose="020F0502020204030204" pitchFamily="34" charset="0"/>
                <a:ea typeface="Times New Roman" panose="02020603050405020304" pitchFamily="18" charset="0"/>
                <a:cs typeface="Calibri" panose="020F0502020204030204" pitchFamily="34" charset="0"/>
              </a:rPr>
              <a:t>Almanach d’un comté des sables (1949) </a:t>
            </a:r>
            <a:r>
              <a:rPr lang="fr-FR" sz="3600" dirty="0">
                <a:latin typeface="Calibri" panose="020F0502020204030204" pitchFamily="34" charset="0"/>
                <a:ea typeface="Times New Roman" panose="02020603050405020304" pitchFamily="18" charset="0"/>
                <a:cs typeface="Calibri" panose="020F0502020204030204" pitchFamily="34" charset="0"/>
              </a:rPr>
              <a:t>en</a:t>
            </a:r>
            <a:r>
              <a:rPr lang="fr-FR" sz="3600" i="1" dirty="0">
                <a:latin typeface="Calibri" panose="020F0502020204030204" pitchFamily="34" charset="0"/>
                <a:ea typeface="Times New Roman" panose="02020603050405020304" pitchFamily="18" charset="0"/>
                <a:cs typeface="Calibri" panose="020F0502020204030204" pitchFamily="34" charset="0"/>
              </a:rPr>
              <a:t> </a:t>
            </a:r>
            <a:r>
              <a:rPr lang="fr-FR" sz="3600" dirty="0">
                <a:latin typeface="Calibri" panose="020F0502020204030204" pitchFamily="34" charset="0"/>
                <a:ea typeface="Times New Roman" panose="02020603050405020304" pitchFamily="18" charset="0"/>
                <a:cs typeface="Calibri" panose="020F0502020204030204" pitchFamily="34" charset="0"/>
              </a:rPr>
              <a:t>trois parties: </a:t>
            </a:r>
          </a:p>
          <a:p>
            <a:endParaRPr lang="fr-FR" sz="3200" dirty="0">
              <a:latin typeface="Calibri" panose="020F0502020204030204" pitchFamily="34" charset="0"/>
              <a:ea typeface="Times New Roman" panose="02020603050405020304" pitchFamily="18" charset="0"/>
              <a:cs typeface="Calibri" panose="020F0502020204030204" pitchFamily="34" charset="0"/>
            </a:endParaRPr>
          </a:p>
          <a:p>
            <a:pPr marL="514350" indent="-514350">
              <a:buFont typeface="+mj-lt"/>
              <a:buAutoNum type="arabicPeriod"/>
            </a:pPr>
            <a:r>
              <a:rPr lang="fr-FR" sz="3200" b="1" dirty="0">
                <a:latin typeface="Calibri" panose="020F0502020204030204" pitchFamily="34" charset="0"/>
                <a:ea typeface="Times New Roman" panose="02020603050405020304" pitchFamily="18" charset="0"/>
                <a:cs typeface="Calibri" panose="020F0502020204030204" pitchFamily="34" charset="0"/>
              </a:rPr>
              <a:t>« Almanach » </a:t>
            </a:r>
          </a:p>
          <a:p>
            <a:pPr marL="1371600" lvl="2" indent="-457200">
              <a:spcAft>
                <a:spcPts val="600"/>
              </a:spcAft>
              <a:buFont typeface="Symbol" pitchFamily="2" charset="2"/>
              <a:buChar char="Þ"/>
            </a:pPr>
            <a:r>
              <a:rPr lang="fr-FR" sz="3200" dirty="0">
                <a:latin typeface="Calibri" panose="020F0502020204030204" pitchFamily="34" charset="0"/>
                <a:ea typeface="Times New Roman" panose="02020603050405020304" pitchFamily="18" charset="0"/>
                <a:cs typeface="Calibri" panose="020F0502020204030204" pitchFamily="34" charset="0"/>
              </a:rPr>
              <a:t>Description des mois de l’année</a:t>
            </a:r>
          </a:p>
          <a:p>
            <a:pPr marL="514350" indent="-514350">
              <a:buFont typeface="+mj-lt"/>
              <a:buAutoNum type="arabicPeriod"/>
            </a:pPr>
            <a:r>
              <a:rPr lang="fr-FR" sz="3200" b="1" dirty="0">
                <a:latin typeface="Calibri" panose="020F0502020204030204" pitchFamily="34" charset="0"/>
                <a:ea typeface="Times New Roman" panose="02020603050405020304" pitchFamily="18" charset="0"/>
                <a:cs typeface="Calibri" panose="020F0502020204030204" pitchFamily="34" charset="0"/>
              </a:rPr>
              <a:t>« Quelques croquis » : </a:t>
            </a:r>
          </a:p>
          <a:p>
            <a:pPr marL="1371600" lvl="2" indent="-457200">
              <a:spcAft>
                <a:spcPts val="600"/>
              </a:spcAft>
              <a:buFont typeface="Symbol" pitchFamily="2" charset="2"/>
              <a:buChar char="Þ"/>
            </a:pPr>
            <a:r>
              <a:rPr lang="fr-FR" sz="3200" dirty="0">
                <a:latin typeface="Calibri" panose="020F0502020204030204" pitchFamily="34" charset="0"/>
                <a:ea typeface="Times New Roman" panose="02020603050405020304" pitchFamily="18" charset="0"/>
                <a:cs typeface="Calibri" panose="020F0502020204030204" pitchFamily="34" charset="0"/>
              </a:rPr>
              <a:t>Quelques évènements marquants</a:t>
            </a:r>
          </a:p>
          <a:p>
            <a:pPr marL="514350" indent="-514350">
              <a:buFont typeface="+mj-lt"/>
              <a:buAutoNum type="arabicPeriod"/>
            </a:pPr>
            <a:r>
              <a:rPr lang="fr-FR" sz="3200" b="1" dirty="0">
                <a:latin typeface="Calibri" panose="020F0502020204030204" pitchFamily="34" charset="0"/>
                <a:ea typeface="Times New Roman" panose="02020603050405020304" pitchFamily="18" charset="0"/>
                <a:cs typeface="Calibri" panose="020F0502020204030204" pitchFamily="34" charset="0"/>
              </a:rPr>
              <a:t>« En fin de compte » </a:t>
            </a:r>
          </a:p>
          <a:p>
            <a:pPr lvl="2"/>
            <a:r>
              <a:rPr lang="fr-FR" sz="3200" dirty="0">
                <a:latin typeface="Calibri" panose="020F0502020204030204" pitchFamily="34" charset="0"/>
                <a:cs typeface="Calibri" panose="020F0502020204030204" pitchFamily="34" charset="0"/>
              </a:rPr>
              <a:t>« </a:t>
            </a:r>
            <a:r>
              <a:rPr lang="fr-FR" sz="3200" dirty="0">
                <a:latin typeface="Calibri" panose="020F0502020204030204" pitchFamily="34" charset="0"/>
                <a:ea typeface="Times New Roman" panose="02020603050405020304" pitchFamily="18" charset="0"/>
                <a:cs typeface="Calibri" panose="020F0502020204030204" pitchFamily="34" charset="0"/>
              </a:rPr>
              <a:t>présente </a:t>
            </a:r>
            <a:r>
              <a:rPr lang="fr-FR" sz="3200" dirty="0">
                <a:latin typeface="Calibri" panose="020F0502020204030204" pitchFamily="34" charset="0"/>
                <a:cs typeface="Calibri" panose="020F0502020204030204" pitchFamily="34" charset="0"/>
              </a:rPr>
              <a:t>quant à elle en termes plus logiques, quelques unes des idées par lesquelles nous autres dissidents rationalisons notre dissidence » (14).</a:t>
            </a:r>
            <a:endParaRPr lang="fr-FR" sz="3200"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652586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98DECB3-931D-0E44-B10A-094ED85FD8FA}"/>
              </a:ext>
            </a:extLst>
          </p:cNvPr>
          <p:cNvSpPr>
            <a:spLocks noGrp="1"/>
          </p:cNvSpPr>
          <p:nvPr>
            <p:ph idx="1"/>
          </p:nvPr>
        </p:nvSpPr>
        <p:spPr>
          <a:xfrm>
            <a:off x="838200" y="1475199"/>
            <a:ext cx="10515600" cy="4701763"/>
          </a:xfrm>
        </p:spPr>
        <p:txBody>
          <a:bodyPr>
            <a:normAutofit/>
          </a:bodyPr>
          <a:lstStyle/>
          <a:p>
            <a:pPr marL="0" indent="0">
              <a:buNone/>
            </a:pPr>
            <a:r>
              <a:rPr lang="fr-FR" sz="3600" b="1" dirty="0">
                <a:latin typeface="Calibri" panose="020F0502020204030204" pitchFamily="34" charset="0"/>
                <a:cs typeface="Calibri" panose="020F0502020204030204" pitchFamily="34" charset="0"/>
              </a:rPr>
              <a:t>Introduction : question de départ</a:t>
            </a:r>
          </a:p>
          <a:p>
            <a:pPr marL="0" indent="0">
              <a:buNone/>
            </a:pPr>
            <a:endParaRPr lang="fr-FR" sz="2600" dirty="0">
              <a:latin typeface="Garamond" panose="02020404030301010803" pitchFamily="18" charset="0"/>
            </a:endParaRPr>
          </a:p>
          <a:p>
            <a:pPr marL="0" indent="0">
              <a:buNone/>
            </a:pPr>
            <a:r>
              <a:rPr lang="fr-FR" dirty="0"/>
              <a:t>Qu’est-ce qui justifie le passage d’une appréhension sensible voire esthétique de la nature sauvage à une critique du rapport moderne à l’environnement ? </a:t>
            </a:r>
            <a:r>
              <a:rPr lang="fr-FR"/>
              <a:t>Comment passe-t-on de l’expérience sensible de la nature à la critique rationnelle de notre rapport au monde ? </a:t>
            </a:r>
          </a:p>
          <a:p>
            <a:pPr marL="0" indent="0">
              <a:buNone/>
            </a:pPr>
            <a:endParaRPr lang="fr-FR" sz="2600" dirty="0">
              <a:latin typeface="Garamond" panose="02020404030301010803" pitchFamily="18" charset="0"/>
            </a:endParaRPr>
          </a:p>
          <a:p>
            <a:endParaRPr lang="fr-FR" dirty="0">
              <a:latin typeface="Garamond" panose="02020404030301010803" pitchFamily="18" charset="0"/>
            </a:endParaRPr>
          </a:p>
          <a:p>
            <a:pPr marL="0" indent="0">
              <a:buNone/>
            </a:pPr>
            <a:endParaRPr lang="fr-FR" sz="2600" dirty="0">
              <a:latin typeface="Garamond" panose="02020404030301010803" pitchFamily="18" charset="0"/>
            </a:endParaRPr>
          </a:p>
          <a:p>
            <a:endParaRPr lang="fr-FR" sz="2600" dirty="0">
              <a:latin typeface="Garamond" panose="02020404030301010803" pitchFamily="18" charset="0"/>
            </a:endParaRPr>
          </a:p>
        </p:txBody>
      </p:sp>
      <p:sp>
        <p:nvSpPr>
          <p:cNvPr id="4" name="ZoneTexte 3">
            <a:extLst>
              <a:ext uri="{FF2B5EF4-FFF2-40B4-BE49-F238E27FC236}">
                <a16:creationId xmlns:a16="http://schemas.microsoft.com/office/drawing/2014/main" id="{BC3141DC-755C-3F48-B343-F6D04971EFB7}"/>
              </a:ext>
            </a:extLst>
          </p:cNvPr>
          <p:cNvSpPr txBox="1"/>
          <p:nvPr/>
        </p:nvSpPr>
        <p:spPr>
          <a:xfrm>
            <a:off x="6500191" y="735496"/>
            <a:ext cx="184731" cy="369332"/>
          </a:xfrm>
          <a:prstGeom prst="rect">
            <a:avLst/>
          </a:prstGeom>
          <a:noFill/>
        </p:spPr>
        <p:txBody>
          <a:bodyPr wrap="none" rtlCol="0">
            <a:spAutoFit/>
          </a:bodyPr>
          <a:lstStyle/>
          <a:p>
            <a:endParaRPr lang="fr-FR" dirty="0"/>
          </a:p>
        </p:txBody>
      </p:sp>
    </p:spTree>
    <p:extLst>
      <p:ext uri="{BB962C8B-B14F-4D97-AF65-F5344CB8AC3E}">
        <p14:creationId xmlns:p14="http://schemas.microsoft.com/office/powerpoint/2010/main" val="2202930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 name="Rectangle 64">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D953706-34F2-AC42-93CA-0640E1B676E1}"/>
              </a:ext>
            </a:extLst>
          </p:cNvPr>
          <p:cNvSpPr>
            <a:spLocks noGrp="1"/>
          </p:cNvSpPr>
          <p:nvPr>
            <p:ph type="title"/>
          </p:nvPr>
        </p:nvSpPr>
        <p:spPr>
          <a:xfrm>
            <a:off x="838200" y="365125"/>
            <a:ext cx="10515600" cy="1325563"/>
          </a:xfrm>
        </p:spPr>
        <p:txBody>
          <a:bodyPr>
            <a:normAutofit/>
          </a:bodyPr>
          <a:lstStyle/>
          <a:p>
            <a:r>
              <a:rPr lang="fr-FR" sz="3200" b="1" dirty="0">
                <a:solidFill>
                  <a:srgbClr val="FFFFFF"/>
                </a:solidFill>
                <a:latin typeface="Garamond" panose="02020404030301010803" pitchFamily="18" charset="0"/>
              </a:rPr>
              <a:t>Séance 2 – Plan</a:t>
            </a:r>
          </a:p>
        </p:txBody>
      </p:sp>
      <p:sp>
        <p:nvSpPr>
          <p:cNvPr id="3" name="Espace réservé du contenu 2">
            <a:extLst>
              <a:ext uri="{FF2B5EF4-FFF2-40B4-BE49-F238E27FC236}">
                <a16:creationId xmlns:a16="http://schemas.microsoft.com/office/drawing/2014/main" id="{398DECB3-931D-0E44-B10A-094ED85FD8FA}"/>
              </a:ext>
            </a:extLst>
          </p:cNvPr>
          <p:cNvSpPr>
            <a:spLocks noGrp="1"/>
          </p:cNvSpPr>
          <p:nvPr>
            <p:ph idx="1"/>
          </p:nvPr>
        </p:nvSpPr>
        <p:spPr>
          <a:xfrm>
            <a:off x="838200" y="2438400"/>
            <a:ext cx="10515600" cy="3738562"/>
          </a:xfrm>
        </p:spPr>
        <p:txBody>
          <a:bodyPr>
            <a:normAutofit/>
          </a:bodyPr>
          <a:lstStyle/>
          <a:p>
            <a:pPr marL="0" indent="0">
              <a:buNone/>
            </a:pPr>
            <a:r>
              <a:rPr lang="fr-FR" sz="3200" b="1" dirty="0">
                <a:latin typeface="Calibri" panose="020F0502020204030204" pitchFamily="34" charset="0"/>
                <a:cs typeface="Calibri" panose="020F0502020204030204" pitchFamily="34" charset="0"/>
              </a:rPr>
              <a:t>Plan de la séance</a:t>
            </a:r>
          </a:p>
          <a:p>
            <a:pPr marL="0" indent="0">
              <a:buNone/>
            </a:pPr>
            <a:endParaRPr lang="fr-FR" sz="3200" b="1" dirty="0">
              <a:latin typeface="Calibri" panose="020F0502020204030204" pitchFamily="34" charset="0"/>
              <a:cs typeface="Calibri" panose="020F0502020204030204" pitchFamily="34" charset="0"/>
            </a:endParaRPr>
          </a:p>
          <a:p>
            <a:pPr marL="514350" indent="-514350">
              <a:buFont typeface="+mj-lt"/>
              <a:buAutoNum type="arabicPeriod"/>
            </a:pPr>
            <a:r>
              <a:rPr lang="fr-FR" sz="3200" b="1" dirty="0">
                <a:latin typeface="Calibri" panose="020F0502020204030204" pitchFamily="34" charset="0"/>
                <a:cs typeface="Calibri" panose="020F0502020204030204" pitchFamily="34" charset="0"/>
              </a:rPr>
              <a:t>Penser comme une montagne</a:t>
            </a:r>
          </a:p>
          <a:p>
            <a:pPr marL="514350" indent="-514350">
              <a:buFont typeface="+mj-lt"/>
              <a:buAutoNum type="arabicPeriod"/>
            </a:pPr>
            <a:r>
              <a:rPr lang="fr-FR" sz="3200" b="1" dirty="0">
                <a:latin typeface="Calibri" panose="020F0502020204030204" pitchFamily="34" charset="0"/>
                <a:cs typeface="Calibri" panose="020F0502020204030204" pitchFamily="34" charset="0"/>
              </a:rPr>
              <a:t>La terre comme communauté et la justice </a:t>
            </a:r>
            <a:r>
              <a:rPr lang="fr-FR" sz="3200" b="1" dirty="0" err="1">
                <a:latin typeface="Calibri" panose="020F0502020204030204" pitchFamily="34" charset="0"/>
                <a:cs typeface="Calibri" panose="020F0502020204030204" pitchFamily="34" charset="0"/>
              </a:rPr>
              <a:t>écocentrique</a:t>
            </a:r>
            <a:endParaRPr lang="fr-FR" sz="3200" b="1" dirty="0">
              <a:latin typeface="Calibri" panose="020F0502020204030204" pitchFamily="34" charset="0"/>
              <a:cs typeface="Calibri" panose="020F0502020204030204" pitchFamily="34" charset="0"/>
            </a:endParaRPr>
          </a:p>
          <a:p>
            <a:endParaRPr lang="en-US" sz="2600" dirty="0">
              <a:latin typeface="Garamond" panose="02020404030301010803" pitchFamily="18" charset="0"/>
            </a:endParaRPr>
          </a:p>
          <a:p>
            <a:pPr marL="0" indent="0">
              <a:buNone/>
            </a:pPr>
            <a:endParaRPr lang="en-US" sz="2600" dirty="0">
              <a:latin typeface="Garamond" panose="02020404030301010803" pitchFamily="18" charset="0"/>
            </a:endParaRPr>
          </a:p>
          <a:p>
            <a:endParaRPr lang="fr-FR" sz="2600" dirty="0">
              <a:latin typeface="Garamond" panose="02020404030301010803" pitchFamily="18" charset="0"/>
            </a:endParaRPr>
          </a:p>
          <a:p>
            <a:endParaRPr lang="fr-FR" dirty="0">
              <a:latin typeface="Garamond" panose="02020404030301010803" pitchFamily="18" charset="0"/>
            </a:endParaRPr>
          </a:p>
          <a:p>
            <a:pPr marL="0" indent="0">
              <a:buNone/>
            </a:pPr>
            <a:endParaRPr lang="fr-FR" sz="2600" dirty="0">
              <a:latin typeface="Garamond" panose="02020404030301010803" pitchFamily="18" charset="0"/>
            </a:endParaRPr>
          </a:p>
          <a:p>
            <a:endParaRPr lang="fr-FR" sz="2600" dirty="0">
              <a:latin typeface="Garamond" panose="02020404030301010803" pitchFamily="18" charset="0"/>
            </a:endParaRPr>
          </a:p>
        </p:txBody>
      </p:sp>
    </p:spTree>
    <p:extLst>
      <p:ext uri="{BB962C8B-B14F-4D97-AF65-F5344CB8AC3E}">
        <p14:creationId xmlns:p14="http://schemas.microsoft.com/office/powerpoint/2010/main" val="4044145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5235AF-B6AF-DF46-860D-26463292A80D}"/>
              </a:ext>
            </a:extLst>
          </p:cNvPr>
          <p:cNvSpPr>
            <a:spLocks noGrp="1"/>
          </p:cNvSpPr>
          <p:nvPr>
            <p:ph type="title"/>
          </p:nvPr>
        </p:nvSpPr>
        <p:spPr>
          <a:xfrm>
            <a:off x="838200" y="0"/>
            <a:ext cx="10515600" cy="730028"/>
          </a:xfrm>
        </p:spPr>
        <p:txBody>
          <a:bodyPr>
            <a:normAutofit fontScale="90000"/>
          </a:bodyPr>
          <a:lstStyle/>
          <a:p>
            <a:pPr algn="ctr"/>
            <a:br>
              <a:rPr lang="fr-FR" sz="3200" b="1" dirty="0">
                <a:latin typeface="Garamond" panose="02020404030301010803" pitchFamily="18" charset="0"/>
              </a:rPr>
            </a:br>
            <a:r>
              <a:rPr lang="fr-FR" sz="3200" b="1" dirty="0">
                <a:latin typeface="Garamond" panose="02020404030301010803" pitchFamily="18" charset="0"/>
              </a:rPr>
              <a:t>Bibliographie</a:t>
            </a:r>
            <a:endParaRPr lang="fr-FR" dirty="0"/>
          </a:p>
        </p:txBody>
      </p:sp>
      <p:sp>
        <p:nvSpPr>
          <p:cNvPr id="3" name="Espace réservé du contenu 2">
            <a:extLst>
              <a:ext uri="{FF2B5EF4-FFF2-40B4-BE49-F238E27FC236}">
                <a16:creationId xmlns:a16="http://schemas.microsoft.com/office/drawing/2014/main" id="{9A231299-43C6-1D41-904E-D88129D82014}"/>
              </a:ext>
            </a:extLst>
          </p:cNvPr>
          <p:cNvSpPr>
            <a:spLocks noGrp="1"/>
          </p:cNvSpPr>
          <p:nvPr>
            <p:ph idx="1"/>
          </p:nvPr>
        </p:nvSpPr>
        <p:spPr>
          <a:xfrm>
            <a:off x="838200" y="1033670"/>
            <a:ext cx="10515600" cy="5565913"/>
          </a:xfrm>
        </p:spPr>
        <p:txBody>
          <a:bodyPr>
            <a:noAutofit/>
          </a:bodyPr>
          <a:lstStyle/>
          <a:p>
            <a:pPr marL="0" indent="0">
              <a:buNone/>
            </a:pPr>
            <a:r>
              <a:rPr lang="fr-FR" dirty="0"/>
              <a:t>Aldo </a:t>
            </a:r>
            <a:r>
              <a:rPr lang="fr-FR" dirty="0" err="1"/>
              <a:t>Leopold</a:t>
            </a:r>
            <a:r>
              <a:rPr lang="fr-FR" dirty="0"/>
              <a:t>, </a:t>
            </a:r>
            <a:r>
              <a:rPr lang="fr-FR" i="1" dirty="0"/>
              <a:t>Almanach d’un comté des sables</a:t>
            </a:r>
            <a:r>
              <a:rPr lang="fr-FR" dirty="0"/>
              <a:t>, tr. Fr A. Gibson, présentation de J.-M. Le </a:t>
            </a:r>
            <a:r>
              <a:rPr lang="fr-FR" dirty="0" err="1"/>
              <a:t>Clézio</a:t>
            </a:r>
            <a:r>
              <a:rPr lang="fr-FR" dirty="0"/>
              <a:t>, Flammarion, Paris, 2000. </a:t>
            </a:r>
          </a:p>
          <a:p>
            <a:endParaRPr lang="fr-FR" sz="1600" dirty="0">
              <a:latin typeface="Garamond" panose="02020404030301010803" pitchFamily="18" charset="0"/>
            </a:endParaRPr>
          </a:p>
        </p:txBody>
      </p:sp>
    </p:spTree>
    <p:extLst>
      <p:ext uri="{BB962C8B-B14F-4D97-AF65-F5344CB8AC3E}">
        <p14:creationId xmlns:p14="http://schemas.microsoft.com/office/powerpoint/2010/main" val="2199208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9A97250-10D1-5049-AE8F-63A599555C7E}"/>
              </a:ext>
            </a:extLst>
          </p:cNvPr>
          <p:cNvSpPr>
            <a:spLocks noGrp="1"/>
          </p:cNvSpPr>
          <p:nvPr>
            <p:ph type="title"/>
          </p:nvPr>
        </p:nvSpPr>
        <p:spPr>
          <a:xfrm>
            <a:off x="838200" y="365126"/>
            <a:ext cx="10515600" cy="935038"/>
          </a:xfrm>
        </p:spPr>
        <p:txBody>
          <a:bodyPr>
            <a:noAutofit/>
          </a:bodyPr>
          <a:lstStyle/>
          <a:p>
            <a:r>
              <a:rPr lang="fr-FR" sz="3200" b="1" dirty="0">
                <a:solidFill>
                  <a:srgbClr val="FFFFFF"/>
                </a:solidFill>
                <a:latin typeface="Garamond" panose="02020404030301010803" pitchFamily="18" charset="0"/>
              </a:rPr>
              <a:t>Première partie</a:t>
            </a:r>
            <a:br>
              <a:rPr lang="fr-FR" sz="3200" b="1" dirty="0">
                <a:solidFill>
                  <a:srgbClr val="FFFFFF"/>
                </a:solidFill>
                <a:latin typeface="Garamond" panose="02020404030301010803" pitchFamily="18" charset="0"/>
              </a:rPr>
            </a:br>
            <a:r>
              <a:rPr lang="fr-FR" sz="3200" b="1" dirty="0">
                <a:solidFill>
                  <a:srgbClr val="FFFFFF"/>
                </a:solidFill>
                <a:latin typeface="Garamond" panose="02020404030301010803" pitchFamily="18" charset="0"/>
              </a:rPr>
              <a:t>1. Penser comme une montagne</a:t>
            </a:r>
          </a:p>
        </p:txBody>
      </p:sp>
      <p:sp>
        <p:nvSpPr>
          <p:cNvPr id="6" name="ZoneTexte 5">
            <a:extLst>
              <a:ext uri="{FF2B5EF4-FFF2-40B4-BE49-F238E27FC236}">
                <a16:creationId xmlns:a16="http://schemas.microsoft.com/office/drawing/2014/main" id="{CB71EE1B-BCF0-2F44-9F8C-B81E66CDCEBB}"/>
              </a:ext>
            </a:extLst>
          </p:cNvPr>
          <p:cNvSpPr txBox="1"/>
          <p:nvPr/>
        </p:nvSpPr>
        <p:spPr>
          <a:xfrm>
            <a:off x="0" y="1911351"/>
            <a:ext cx="12007516" cy="3539430"/>
          </a:xfrm>
          <a:prstGeom prst="rect">
            <a:avLst/>
          </a:prstGeom>
          <a:noFill/>
        </p:spPr>
        <p:txBody>
          <a:bodyPr wrap="square" rtlCol="0">
            <a:spAutoFit/>
          </a:bodyPr>
          <a:lstStyle/>
          <a:p>
            <a:pPr marL="457200" indent="-457200">
              <a:buFont typeface="Arial" panose="020B0604020202020204" pitchFamily="34" charset="0"/>
              <a:buChar char="•"/>
            </a:pPr>
            <a:r>
              <a:rPr lang="fr-FR" sz="3200" dirty="0"/>
              <a:t>Tuer un loup à la chasse. </a:t>
            </a:r>
          </a:p>
          <a:p>
            <a:endParaRPr lang="fr-FR" sz="3200" dirty="0"/>
          </a:p>
          <a:p>
            <a:pPr lvl="2"/>
            <a:r>
              <a:rPr lang="fr-FR" sz="3200" dirty="0"/>
              <a:t>« J’étais jeune à l’époque, et toujours le doigt sur la gâchette » </a:t>
            </a:r>
          </a:p>
          <a:p>
            <a:pPr lvl="2"/>
            <a:endParaRPr lang="fr-FR" sz="3200" dirty="0"/>
          </a:p>
          <a:p>
            <a:pPr lvl="2"/>
            <a:r>
              <a:rPr lang="fr-FR" sz="3200" dirty="0"/>
              <a:t>« En ce temps-là, nous n’avions jamais entendu parler de la possibilité de ne pas tuer un loup si l’occasion s’en présentait » (169).</a:t>
            </a:r>
          </a:p>
        </p:txBody>
      </p:sp>
    </p:spTree>
    <p:extLst>
      <p:ext uri="{BB962C8B-B14F-4D97-AF65-F5344CB8AC3E}">
        <p14:creationId xmlns:p14="http://schemas.microsoft.com/office/powerpoint/2010/main" val="217300000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3624</TotalTime>
  <Words>1579</Words>
  <Application>Microsoft Macintosh PowerPoint</Application>
  <PresentationFormat>Grand écran</PresentationFormat>
  <Paragraphs>89</Paragraphs>
  <Slides>17</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17</vt:i4>
      </vt:variant>
    </vt:vector>
  </HeadingPairs>
  <TitlesOfParts>
    <vt:vector size="24" baseType="lpstr">
      <vt:lpstr>Arial</vt:lpstr>
      <vt:lpstr>Calibri</vt:lpstr>
      <vt:lpstr>Calibri Light</vt:lpstr>
      <vt:lpstr>Garamond</vt:lpstr>
      <vt:lpstr>Symbol</vt:lpstr>
      <vt:lpstr>Times New Roman</vt:lpstr>
      <vt:lpstr>Thème Office</vt:lpstr>
      <vt:lpstr>Éthique de l’environnement   Enseignant : Paul Guillibert </vt:lpstr>
      <vt:lpstr>Séance 3 – La valeur intrinsèque de la nature</vt:lpstr>
      <vt:lpstr>Séance 2 – Objectifs pédagogiques</vt:lpstr>
      <vt:lpstr>Séance 2 – Introduction</vt:lpstr>
      <vt:lpstr>Séance 1 – Introduction </vt:lpstr>
      <vt:lpstr>Présentation PowerPoint</vt:lpstr>
      <vt:lpstr>Séance 2 – Plan</vt:lpstr>
      <vt:lpstr> Bibliographie</vt:lpstr>
      <vt:lpstr>Première partie 1. Penser comme une montagne</vt:lpstr>
      <vt:lpstr>Présentation PowerPoint</vt:lpstr>
      <vt:lpstr>Première partie 1. Penser comme une montagne</vt:lpstr>
      <vt:lpstr>Première partie 1. Penser comme une montagne</vt:lpstr>
      <vt:lpstr>Deuxième partie 2. La terre comme communauté et la justice écocentrique</vt:lpstr>
      <vt:lpstr>Deuxième partie 2. La terre comme communauté et la justice écocentrique</vt:lpstr>
      <vt:lpstr>Présentation PowerPoint</vt:lpstr>
      <vt:lpstr>Présentation PowerPoint</vt:lpstr>
      <vt:lpstr>Deuxième partie 2. La terre comme communauté et la justice écocentrique</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Philosophie de l’environnement Licence 3  Enseignante: Daria Saburova </dc:title>
  <dc:creator>Daria Saburova</dc:creator>
  <cp:lastModifiedBy>Microsoft Office User</cp:lastModifiedBy>
  <cp:revision>129</cp:revision>
  <dcterms:created xsi:type="dcterms:W3CDTF">2021-01-19T23:34:04Z</dcterms:created>
  <dcterms:modified xsi:type="dcterms:W3CDTF">2023-02-17T12:26:36Z</dcterms:modified>
</cp:coreProperties>
</file>