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77" r:id="rId6"/>
    <p:sldId id="278" r:id="rId7"/>
    <p:sldId id="26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8737A2-591B-406A-B6FD-B7994F284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6CB380-6DA2-40CD-9760-76C5F404F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CE17E3-696D-45B4-A8D8-E6526A0CC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55A3C-C66D-4125-B592-1B38340B1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DA8078-2969-40B2-82D2-8695B916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7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BD295-DB40-4FFB-8D16-BFF38FE39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A285F5-9198-4BA9-926B-F06750C5A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C8D73D-3BCD-49D8-B1C8-F2FC3C9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AA799C-FA07-46A5-9B1A-AE3FBFBA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4D70E5-583C-4208-B9C0-5E2F97F6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6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92CCFB7-B5C2-4B31-9FE3-52C2D5F38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F3B76E-36FA-4E3D-8444-5653947C6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61C8F0-FA57-4E0E-8E3D-4449AD66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4DD48D-A5C3-4457-A377-A4464FFA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BCD34-80FE-45A1-8BEC-119EF973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60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37846-7C88-474C-82C6-80DA6FEF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80FB99-6ABD-4621-9421-51B8F46F8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D39C2B-F723-40A7-85EE-386D99F49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F1455E-1942-4ABC-AE5A-A965F64A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D57302-9EF4-4E8B-8F38-B11463E3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9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C8BC3-4590-4E38-9930-9935DC10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B3716F-568E-4CEC-B02A-E2A67F0F9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D87147-C33C-455B-9CD5-5D42E53F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08A30F-F958-4715-97B2-3B2AC64A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56F592-00F5-4BA4-ACDE-116D2183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79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B77F4-4B7A-4056-8145-CB29FE848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E650C5-3A31-4338-8934-577C99DCC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3B9A6B-37C2-41F4-9438-3C9F2CF5F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C243BD-AE92-4F27-AEAF-30BE8897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EBA171-31FE-4D38-97C3-364CA31E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C729BE-7A51-42B1-B977-95F1DB19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20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C9A13-CBE3-46CE-907F-AB2B50DC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30E74C-136E-41B4-BBAB-85A87D2A3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CF3FFC-13AD-4EDA-8308-6C58D959A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98A7F3C-DD49-4A8B-A038-96817D3B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1A400E0-5B67-433A-8A61-CC48FCD82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CB9FE82-9984-4797-88AA-759446FF3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816E2F3-651C-4809-BF19-F04DF006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65975B-43B3-415D-B5B5-AD61FE81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65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8CE3F-F54D-498E-B25D-FB43C949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78A31E-EBD0-48EF-8686-4DDE5594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F5E037-17AD-473A-A289-910BE9488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309AF2-F452-4D5B-9B93-D32D4ADC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60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8D522D-530E-4DA0-83DF-89DD1AB1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7A7D4C-D31E-433B-8C4D-2F84ABE0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9ED3F5-1403-409C-BD07-2A15D5B9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85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B3284-85BA-4BD8-9AA3-34462D2F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333404-3D84-44D1-928A-0349044D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6662FD-C756-451D-B731-D278B445F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430668-4EA7-46A3-BAD5-5D809604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FD101A-05C5-4982-8C75-D10A223A4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8078F8-9194-4727-83F8-1B474C017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2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4A699-B972-4ED8-A931-AADDD8F3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1C5D8D-ED9C-471A-9D13-61D596B7C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82315C-B75A-4A1D-A515-378FBDADE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48D4F6-4EA2-435F-BCE2-7B2C1523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C8B915-7212-4C73-A19F-D5526462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C318DE-A8A5-49DD-B7D9-8D9459A8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11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18F4E5-BE42-450A-9CFB-8510B54D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3F8CB1-F341-4C22-A14F-52240E0E7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E4922E-72D4-4AA9-9D34-DC0F6D733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FE44F-8136-4DB5-98FD-923080F6C27A}" type="datetimeFigureOut">
              <a:rPr lang="fr-FR" smtClean="0"/>
              <a:t>01/10/2024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A52BA-817C-448D-BE61-A3317D0C8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B8A2A4-DC68-4151-BF12-3A62262E3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79E1A-C08A-408C-A73D-E5C44E70C4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8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>
            <a:extLst>
              <a:ext uri="{FF2B5EF4-FFF2-40B4-BE49-F238E27FC236}">
                <a16:creationId xmlns:a16="http://schemas.microsoft.com/office/drawing/2014/main" id="{5A75DFC5-874F-49CA-8434-A09098FDB76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980049" y="489652"/>
            <a:ext cx="8230464" cy="1502078"/>
          </a:xfrm>
        </p:spPr>
        <p:txBody>
          <a:bodyPr/>
          <a:lstStyle/>
          <a:p>
            <a:pPr eaLnBrk="1" hangingPunct="1"/>
            <a:r>
              <a:rPr lang="fr-FR" altLang="fr-FR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altLang="fr-FR" sz="25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ohn</a:t>
            </a:r>
            <a:r>
              <a:rPr altLang="fr-FR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 (1672-1729) et la tentative de réforme financière et économique</a:t>
            </a:r>
            <a:br>
              <a:rPr altLang="fr-FR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altLang="fr-FR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altLang="fr-FR" sz="25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8DC921-6142-604B-BB04-4BAE5E6D3A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0049" y="1604330"/>
            <a:ext cx="8230464" cy="4895074"/>
          </a:xfrm>
        </p:spPr>
        <p:txBody>
          <a:bodyPr>
            <a:normAutofit/>
          </a:bodyPr>
          <a:lstStyle/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b="1" dirty="0">
                <a:latin typeface="Times New Roman" pitchFamily="18"/>
                <a:cs typeface="Times New Roman" pitchFamily="18"/>
              </a:rPr>
              <a:t>3.1. La volonté de mettre fin au « système </a:t>
            </a:r>
            <a:r>
              <a:rPr sz="2177" b="1" dirty="0" err="1">
                <a:latin typeface="Times New Roman" pitchFamily="18"/>
                <a:cs typeface="Times New Roman" pitchFamily="18"/>
              </a:rPr>
              <a:t>fisco</a:t>
            </a:r>
            <a:r>
              <a:rPr sz="2177" b="1" dirty="0">
                <a:latin typeface="Times New Roman" pitchFamily="18"/>
                <a:cs typeface="Times New Roman" pitchFamily="18"/>
              </a:rPr>
              <a:t>-financier ».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dirty="0">
                <a:latin typeface="Times New Roman" pitchFamily="18"/>
                <a:cs typeface="Times New Roman" pitchFamily="18"/>
              </a:rPr>
              <a:t>Un constat : 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dirty="0">
                <a:latin typeface="Times New Roman" pitchFamily="18"/>
                <a:cs typeface="Times New Roman" pitchFamily="18"/>
              </a:rPr>
              <a:t>- l’endettement : 3 milliards de livres.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dirty="0">
                <a:latin typeface="Times New Roman" pitchFamily="18"/>
                <a:cs typeface="Times New Roman" pitchFamily="18"/>
              </a:rPr>
              <a:t>- les disfonctionnements de la perception des impôts 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u="sng" dirty="0">
                <a:latin typeface="Times New Roman" pitchFamily="18"/>
                <a:cs typeface="Times New Roman" pitchFamily="18"/>
              </a:rPr>
              <a:t>L’expérience de l’Ecossais Law </a:t>
            </a:r>
            <a:r>
              <a:rPr sz="2177" dirty="0">
                <a:latin typeface="Times New Roman" pitchFamily="18"/>
                <a:cs typeface="Times New Roman" pitchFamily="18"/>
              </a:rPr>
              <a:t>: 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dirty="0">
                <a:latin typeface="Times New Roman" pitchFamily="18"/>
                <a:cs typeface="Times New Roman" pitchFamily="18"/>
              </a:rPr>
              <a:t>Création en </a:t>
            </a:r>
            <a:r>
              <a:rPr sz="2177" b="1" dirty="0">
                <a:latin typeface="Times New Roman" pitchFamily="18"/>
                <a:cs typeface="Times New Roman" pitchFamily="18"/>
              </a:rPr>
              <a:t>mai 1716 </a:t>
            </a:r>
            <a:r>
              <a:rPr sz="2177" dirty="0">
                <a:latin typeface="Times New Roman" pitchFamily="18"/>
                <a:cs typeface="Times New Roman" pitchFamily="18"/>
              </a:rPr>
              <a:t>d’ une </a:t>
            </a:r>
            <a:r>
              <a:rPr sz="2177" b="1" dirty="0">
                <a:latin typeface="Times New Roman" pitchFamily="18"/>
                <a:cs typeface="Times New Roman" pitchFamily="18"/>
              </a:rPr>
              <a:t>banque privée </a:t>
            </a:r>
            <a:r>
              <a:rPr sz="2177" dirty="0">
                <a:latin typeface="Times New Roman" pitchFamily="18"/>
                <a:cs typeface="Times New Roman" pitchFamily="18"/>
              </a:rPr>
              <a:t>qui émet des billets de monnaie (papier-monnaie) gagés sur des métaux (or et argent).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dirty="0">
                <a:latin typeface="Times New Roman" pitchFamily="18"/>
                <a:cs typeface="Times New Roman" pitchFamily="18"/>
              </a:rPr>
              <a:t>Le capital de la Banque est fixé à </a:t>
            </a:r>
            <a:r>
              <a:rPr sz="2177" b="1" dirty="0">
                <a:latin typeface="Times New Roman" pitchFamily="18"/>
                <a:cs typeface="Times New Roman" pitchFamily="18"/>
              </a:rPr>
              <a:t>6 millions </a:t>
            </a:r>
            <a:r>
              <a:rPr sz="2177" dirty="0">
                <a:latin typeface="Times New Roman" pitchFamily="18"/>
                <a:cs typeface="Times New Roman" pitchFamily="18"/>
              </a:rPr>
              <a:t>de livres en 1717 (actions de 500 livres).  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r>
              <a:rPr sz="2177" dirty="0">
                <a:latin typeface="Times New Roman" pitchFamily="18"/>
                <a:cs typeface="Times New Roman" pitchFamily="18"/>
              </a:rPr>
              <a:t>En </a:t>
            </a:r>
            <a:r>
              <a:rPr sz="2177" b="1" dirty="0">
                <a:latin typeface="Times New Roman" pitchFamily="18"/>
                <a:cs typeface="Times New Roman" pitchFamily="18"/>
              </a:rPr>
              <a:t>décembre 1718</a:t>
            </a:r>
            <a:r>
              <a:rPr sz="2177" dirty="0">
                <a:latin typeface="Times New Roman" pitchFamily="18"/>
                <a:cs typeface="Times New Roman" pitchFamily="18"/>
              </a:rPr>
              <a:t>, la banque de Law devient une </a:t>
            </a:r>
            <a:r>
              <a:rPr sz="2177" b="1" dirty="0">
                <a:latin typeface="Times New Roman" pitchFamily="18"/>
                <a:cs typeface="Times New Roman" pitchFamily="18"/>
              </a:rPr>
              <a:t>banque d’Etat </a:t>
            </a:r>
            <a:r>
              <a:rPr sz="2177" dirty="0">
                <a:latin typeface="Times New Roman" pitchFamily="18"/>
                <a:cs typeface="Times New Roman" pitchFamily="18"/>
              </a:rPr>
              <a:t>(banque royale).</a:t>
            </a:r>
          </a:p>
          <a:p>
            <a:pPr marL="97977" indent="0" algn="just" defTabSz="685800">
              <a:spcAft>
                <a:spcPts val="200"/>
              </a:spcAft>
              <a:buNone/>
              <a:defRPr/>
            </a:pPr>
            <a:endParaRPr sz="2177" dirty="0">
              <a:latin typeface="Times New Roman" pitchFamily="18"/>
              <a:cs typeface="Times New Roman" pitchFamily="18"/>
            </a:endParaRPr>
          </a:p>
          <a:p>
            <a:pPr marL="97977" indent="0" defTabSz="685800">
              <a:spcAft>
                <a:spcPts val="200"/>
              </a:spcAft>
              <a:buNone/>
              <a:defRPr/>
            </a:pPr>
            <a:endParaRPr sz="2000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contenu 2">
            <a:extLst>
              <a:ext uri="{FF2B5EF4-FFF2-40B4-BE49-F238E27FC236}">
                <a16:creationId xmlns:a16="http://schemas.microsoft.com/office/drawing/2014/main" id="{E766B39C-A64D-0E47-8C7C-441FD7B68D2F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1980049" y="685512"/>
            <a:ext cx="8230464" cy="5944944"/>
          </a:xfrm>
        </p:spPr>
        <p:txBody>
          <a:bodyPr/>
          <a:lstStyle/>
          <a:p>
            <a:pPr marL="97932" indent="0">
              <a:buNone/>
              <a:defRPr/>
            </a:pPr>
            <a:r>
              <a:rPr altLang="fr-FR" sz="21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Essor du grand commerce et réforme fiscale</a:t>
            </a:r>
          </a:p>
          <a:p>
            <a:pPr marL="97932" indent="0" algn="just">
              <a:spcBef>
                <a:spcPts val="635"/>
              </a:spcBef>
              <a:buNone/>
              <a:defRPr/>
            </a:pPr>
            <a:endParaRPr altLang="fr-FR" sz="217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932" indent="0" algn="just">
              <a:spcBef>
                <a:spcPts val="635"/>
              </a:spcBef>
              <a:buNone/>
              <a:defRPr/>
            </a:pPr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Rôle de Louis II </a:t>
            </a:r>
            <a:r>
              <a:rPr altLang="fr-FR"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Phélypeaux</a:t>
            </a:r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Pontchartrain (1643-1727), Contrôleur général des finances (1689-1699) et secrétaire d’Etat à la Marine et à la Maison du Roi (1690-1699) dans la constitution de la « machine coloniale ».</a:t>
            </a:r>
          </a:p>
          <a:p>
            <a:pPr marL="0" indent="0">
              <a:buNone/>
              <a:defRPr/>
            </a:pPr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Janvier 1717 : alliance avec l’Angleterre et les Provinces-Unies.</a:t>
            </a:r>
          </a:p>
          <a:p>
            <a:pPr marL="97932" indent="0" algn="just">
              <a:spcBef>
                <a:spcPts val="635"/>
              </a:spcBef>
              <a:buNone/>
              <a:defRPr/>
            </a:pPr>
            <a:endParaRPr altLang="fr-FR" sz="217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Espace réservé du contenu 2">
            <a:extLst>
              <a:ext uri="{FF2B5EF4-FFF2-40B4-BE49-F238E27FC236}">
                <a16:creationId xmlns:a16="http://schemas.microsoft.com/office/drawing/2014/main" id="{9587AF05-EF53-4A79-BF20-C4183A196C5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1981489" y="946181"/>
            <a:ext cx="8230465" cy="5180223"/>
          </a:xfrm>
        </p:spPr>
        <p:txBody>
          <a:bodyPr>
            <a:normAutofit fontScale="85000" lnSpcReduction="20000"/>
          </a:bodyPr>
          <a:lstStyle/>
          <a:p>
            <a:pPr marL="113775" indent="0" algn="just">
              <a:lnSpc>
                <a:spcPct val="84000"/>
              </a:lnSpc>
              <a:buNone/>
            </a:pP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Création en août </a:t>
            </a: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1717</a:t>
            </a: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Compagnie de Commerce de l’Occident (</a:t>
            </a:r>
            <a:r>
              <a:rPr alt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dit</a:t>
            </a:r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alt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Missi</a:t>
            </a:r>
            <a:r>
              <a:rPr lang="fr-FR"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alt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sipi</a:t>
            </a: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dont le rôle est de renforcer les crédits de la Banque. Capital de la Compagnie se monte à 100 millions de livres, divisés en actions de 500 livres. </a:t>
            </a:r>
          </a:p>
          <a:p>
            <a:pPr marL="113775" indent="0">
              <a:lnSpc>
                <a:spcPct val="84000"/>
              </a:lnSpc>
              <a:buNone/>
            </a:pP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compagnie absorbe les autres compagnies (Compagnie des Indes, Compagnie des Indes orientales)</a:t>
            </a:r>
          </a:p>
          <a:p>
            <a:pPr marL="113775" indent="0" algn="just">
              <a:lnSpc>
                <a:spcPct val="84000"/>
              </a:lnSpc>
              <a:buNone/>
            </a:pP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Compagnie obtient progressivement le privilège du monopole du commerce avec le Mississipi, la Louisiane, avec la Chine, les Indes, le Sénégal (1718), tête de pont de la traite des esclaves. </a:t>
            </a:r>
          </a:p>
          <a:p>
            <a:pPr marL="113775" indent="0">
              <a:lnSpc>
                <a:spcPct val="84000"/>
              </a:lnSpc>
              <a:buNone/>
            </a:pPr>
            <a:endParaRPr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3775" indent="0" algn="just">
              <a:lnSpc>
                <a:spcPct val="84000"/>
              </a:lnSpc>
              <a:buNone/>
            </a:pP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Elle bénéficie aussi du </a:t>
            </a: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monopole du tabac, du recouvrement du produit des fermes générales</a:t>
            </a: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des droits liés à la frappe des monnaies. </a:t>
            </a:r>
          </a:p>
          <a:p>
            <a:pPr marL="113775" indent="0" algn="just">
              <a:lnSpc>
                <a:spcPct val="84000"/>
              </a:lnSpc>
              <a:buNone/>
            </a:pP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mai </a:t>
            </a: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1719</a:t>
            </a: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elle devient la </a:t>
            </a: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Compagnie des Indes</a:t>
            </a: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13775" indent="0" algn="just">
              <a:lnSpc>
                <a:spcPct val="84000"/>
              </a:lnSpc>
              <a:buNone/>
            </a:pPr>
            <a:r>
              <a:rPr alt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Succès</a:t>
            </a:r>
            <a:r>
              <a:rPr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propagande pour présenter la Louisiane comme un pays de cocagne (romans de voyage, théâtre…).</a:t>
            </a:r>
          </a:p>
          <a:p>
            <a:pPr marL="113775" indent="0">
              <a:lnSpc>
                <a:spcPct val="84000"/>
              </a:lnSpc>
              <a:buNone/>
            </a:pPr>
            <a:endParaRPr altLang="fr-FR" sz="1814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BCDE24-B440-B049-9C0A-61949AFE5E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51789" y="685513"/>
            <a:ext cx="7935233" cy="5832612"/>
          </a:xfrm>
        </p:spPr>
        <p:txBody>
          <a:bodyPr>
            <a:normAutofit/>
          </a:bodyPr>
          <a:lstStyle/>
          <a:p>
            <a:pPr marL="114294" indent="0" defTabSz="685800">
              <a:spcAft>
                <a:spcPts val="200"/>
              </a:spcAft>
              <a:buNone/>
              <a:defRPr/>
            </a:pPr>
            <a:r>
              <a:rPr sz="21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. De l’ascension à l’échec.</a:t>
            </a:r>
          </a:p>
          <a:p>
            <a:pPr marL="114294" indent="0" defTabSz="685800">
              <a:spcAft>
                <a:spcPts val="200"/>
              </a:spcAft>
              <a:buNone/>
              <a:defRPr/>
            </a:pPr>
            <a:endParaRPr sz="217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977" indent="0" algn="just" defTabSz="685800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1719 : la </a:t>
            </a:r>
            <a:r>
              <a:rPr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success</a:t>
            </a: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story de Law…</a:t>
            </a:r>
          </a:p>
          <a:p>
            <a:pPr marL="512749" indent="-414772" algn="just" defTabSz="685800">
              <a:spcBef>
                <a:spcPts val="0"/>
              </a:spcBef>
              <a:spcAft>
                <a:spcPts val="200"/>
              </a:spcAft>
              <a:buFont typeface="Franklin Gothic Book" pitchFamily="34"/>
              <a:buChar char="-"/>
              <a:defRPr/>
            </a:pP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Hausse des actions</a:t>
            </a:r>
          </a:p>
          <a:p>
            <a:pPr marL="512749" indent="-414772" algn="just" defTabSz="685800">
              <a:spcBef>
                <a:spcPts val="0"/>
              </a:spcBef>
              <a:spcAft>
                <a:spcPts val="200"/>
              </a:spcAft>
              <a:buFont typeface="Franklin Gothic Book" pitchFamily="34"/>
              <a:buChar char="-"/>
              <a:defRPr/>
            </a:pP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obtient le monopole des monnaies</a:t>
            </a:r>
          </a:p>
          <a:p>
            <a:pPr marL="512749" indent="-414772" algn="just" defTabSz="685800">
              <a:spcBef>
                <a:spcPts val="0"/>
              </a:spcBef>
              <a:spcAft>
                <a:spcPts val="200"/>
              </a:spcAft>
              <a:buFont typeface="Franklin Gothic Book" pitchFamily="34"/>
              <a:buChar char="-"/>
              <a:defRPr/>
            </a:pP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obtient l’adjudication de la Ferme générale</a:t>
            </a:r>
          </a:p>
          <a:p>
            <a:pPr marL="97977" indent="0" algn="just" defTabSz="685800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Janvier 1720 : </a:t>
            </a:r>
            <a:r>
              <a:rPr sz="21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est nommé Secrétaire général des Finances</a:t>
            </a: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7977" indent="0" algn="just" defTabSz="685800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Toute puissance d’un système qui renforce l’Etat « dans le but de créer de nouvelles richesses et de liquider les dettes de l’Etat, voire supprimer la fiscalité » (A. </a:t>
            </a:r>
            <a:r>
              <a:rPr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Orain</a:t>
            </a:r>
            <a:r>
              <a:rPr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114294" indent="0" defTabSz="685800">
              <a:spcAft>
                <a:spcPts val="200"/>
              </a:spcAft>
              <a:buNone/>
              <a:defRPr/>
            </a:pPr>
            <a:endParaRPr sz="217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88740-1EE7-4241-AE80-D895935C16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00">
              <a:spcBef>
                <a:spcPts val="0"/>
              </a:spcBef>
              <a:defRPr/>
            </a:pPr>
            <a:endParaRPr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7DDC2-335D-054E-9FC7-03FB5A0D538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4053" indent="-384053" defTabSz="685800">
              <a:lnSpc>
                <a:spcPct val="84000"/>
              </a:lnSpc>
              <a:spcAft>
                <a:spcPts val="200"/>
              </a:spcAft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En février 1720, les adversaires de Law (les ducs de Conti et de Bourbon) font exploser le système en demandant leur conversion de monnaies en espèces. </a:t>
            </a:r>
          </a:p>
          <a:p>
            <a:pPr marL="384053" indent="-384053" defTabSz="685800">
              <a:lnSpc>
                <a:spcPct val="84000"/>
              </a:lnSpc>
              <a:spcAft>
                <a:spcPts val="200"/>
              </a:spcAft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Panique attisé par les financiers parisiens, adversaires de Law (les frères Pâris).</a:t>
            </a:r>
          </a:p>
          <a:p>
            <a:pPr marL="384053" indent="-384053" defTabSz="685800">
              <a:lnSpc>
                <a:spcPct val="84000"/>
              </a:lnSpc>
              <a:spcAft>
                <a:spcPts val="200"/>
              </a:spcAft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En mars, mouvement de panique chez les petits actionnaires. </a:t>
            </a:r>
          </a:p>
          <a:p>
            <a:pPr marL="384053" indent="-384053" defTabSz="685800">
              <a:lnSpc>
                <a:spcPct val="84000"/>
              </a:lnSpc>
              <a:spcAft>
                <a:spcPts val="200"/>
              </a:spcAft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Octobre 1720 : le Régent abandonne Law.</a:t>
            </a:r>
          </a:p>
          <a:p>
            <a:pPr marL="384053" indent="-384053" defTabSz="685800">
              <a:lnSpc>
                <a:spcPct val="84000"/>
              </a:lnSpc>
              <a:spcAft>
                <a:spcPts val="200"/>
              </a:spcAft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Décembre 1720 : Law se réfugie à Bruxelles.</a:t>
            </a:r>
          </a:p>
          <a:p>
            <a:pPr marL="384053" indent="-384053" defTabSz="685800">
              <a:lnSpc>
                <a:spcPct val="84000"/>
              </a:lnSpc>
              <a:spcAft>
                <a:spcPts val="200"/>
              </a:spcAft>
              <a:defRPr/>
            </a:pPr>
            <a:r>
              <a:rPr sz="2000" dirty="0">
                <a:latin typeface="Times New Roman" pitchFamily="18"/>
                <a:cs typeface="Times New Roman" pitchFamily="18"/>
              </a:rPr>
              <a:t>1721-1722 : banque et compagnie sont dissoutes. Seule subsiste la Compagnie des Indes.</a:t>
            </a:r>
          </a:p>
          <a:p>
            <a:pPr marL="384053" indent="-384053" defTabSz="685800">
              <a:lnSpc>
                <a:spcPct val="84000"/>
              </a:lnSpc>
              <a:spcAft>
                <a:spcPts val="200"/>
              </a:spcAft>
              <a:defRPr/>
            </a:pPr>
            <a:endParaRPr sz="2000" dirty="0"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00E369-7019-4D90-BB37-C50BE83F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315686"/>
            <a:ext cx="11114314" cy="6368143"/>
          </a:xfrm>
        </p:spPr>
        <p:txBody>
          <a:bodyPr>
            <a:normAutofit fontScale="47500" lnSpcReduction="20000"/>
          </a:bodyPr>
          <a:lstStyle/>
          <a:p>
            <a:r>
              <a:rPr lang="fr-FR" b="1" dirty="0"/>
              <a:t>Arnaud </a:t>
            </a:r>
            <a:r>
              <a:rPr lang="fr-FR" b="1" dirty="0" err="1"/>
              <a:t>Orain</a:t>
            </a:r>
            <a:r>
              <a:rPr lang="fr-FR" b="1" dirty="0"/>
              <a:t> « La Politique du merveilleux » = résumé de son intervention sur le site de la BNF</a:t>
            </a:r>
            <a:endParaRPr lang="fr-FR" dirty="0"/>
          </a:p>
          <a:p>
            <a:r>
              <a:rPr lang="fr-FR" dirty="0"/>
              <a:t>Royaume France état catastrophique 1715 : environ 30 années de guerres</a:t>
            </a:r>
          </a:p>
          <a:p>
            <a:r>
              <a:rPr lang="fr-FR" dirty="0"/>
              <a:t>Endettement Marine Colbert détruite &gt;1693 + troupes ceinture de fer, fortifications Vauban</a:t>
            </a:r>
          </a:p>
          <a:p>
            <a:r>
              <a:rPr lang="fr-FR" dirty="0"/>
              <a:t>Dépenses entamées pour 1-2 ans auparavant </a:t>
            </a:r>
          </a:p>
          <a:p>
            <a:r>
              <a:rPr lang="fr-FR" dirty="0"/>
              <a:t>&gt;1717 Philippe Orléans John Las économiste écossais</a:t>
            </a:r>
          </a:p>
          <a:p>
            <a:r>
              <a:rPr lang="fr-FR" dirty="0"/>
              <a:t>Met en place banque privée émet papier monnaie pour financer impôts devient publique royale émet de la monnaie + Compagnie de Commerce qui va réunir toutes compagnies de commerce du royaume </a:t>
            </a:r>
          </a:p>
          <a:p>
            <a:r>
              <a:rPr lang="fr-FR" dirty="0"/>
              <a:t>Spéculation très forte sur ces actions + banque émet trop de papier monnaie par rapport capital = actions montent car spéculation </a:t>
            </a:r>
            <a:r>
              <a:rPr lang="fr-FR" dirty="0" err="1"/>
              <a:t>papuer</a:t>
            </a:r>
            <a:r>
              <a:rPr lang="fr-FR" dirty="0"/>
              <a:t> monnaie perd valeur par rapport aux espèces &gt;1719-20 échange </a:t>
            </a:r>
            <a:r>
              <a:rPr lang="fr-FR" dirty="0" err="1"/>
              <a:t>amssif</a:t>
            </a:r>
            <a:r>
              <a:rPr lang="fr-FR" dirty="0"/>
              <a:t> actions et papier monnaie contre or et argent banque royale qui se trouve à court de métal</a:t>
            </a:r>
          </a:p>
          <a:p>
            <a:r>
              <a:rPr lang="fr-FR" dirty="0"/>
              <a:t>Law décide donc baisse prix actions = mouvement de panique krach été 1720</a:t>
            </a:r>
          </a:p>
          <a:p>
            <a:r>
              <a:rPr lang="fr-FR" dirty="0"/>
              <a:t>Law qui était devenu contrôleur gal des finances quitte la France début </a:t>
            </a:r>
            <a:r>
              <a:rPr lang="fr-FR" dirty="0" err="1"/>
              <a:t>dec</a:t>
            </a:r>
            <a:r>
              <a:rPr lang="fr-FR" dirty="0"/>
              <a:t> 1720</a:t>
            </a:r>
          </a:p>
          <a:p>
            <a:pPr lvl="0"/>
            <a:r>
              <a:rPr lang="fr-FR" dirty="0"/>
              <a:t>Bulle financière ? Récit canonique à reconsidérer : </a:t>
            </a:r>
            <a:r>
              <a:rPr lang="fr-FR" dirty="0" err="1"/>
              <a:t>Joh</a:t>
            </a:r>
            <a:r>
              <a:rPr lang="fr-FR" dirty="0"/>
              <a:t> Law génie incompris par ses contemporains, précurseur du </a:t>
            </a:r>
            <a:r>
              <a:rPr lang="fr-FR" dirty="0" err="1"/>
              <a:t>syst</a:t>
            </a:r>
            <a:r>
              <a:rPr lang="fr-FR" dirty="0"/>
              <a:t> financier contemporain mais trop tôt</a:t>
            </a:r>
          </a:p>
          <a:p>
            <a:r>
              <a:rPr lang="fr-FR" dirty="0"/>
              <a:t>Partie seulement visible de l’iceberg</a:t>
            </a:r>
          </a:p>
          <a:p>
            <a:r>
              <a:rPr lang="fr-FR" dirty="0"/>
              <a:t>Ce qui est en jeu au-delà de la finance et de la dette : crise de la conscience européenne = pas étudiée d’un pt de vue économique</a:t>
            </a:r>
          </a:p>
          <a:p>
            <a:r>
              <a:rPr lang="fr-FR" dirty="0"/>
              <a:t>Epuisement modèle Louis XIV : finances publiques pas affaires publiques </a:t>
            </a:r>
          </a:p>
          <a:p>
            <a:r>
              <a:rPr lang="fr-FR" dirty="0"/>
              <a:t>Comment socialiser profits du grand négoce pour financer l’Etat ? Car Trésor royal attaqué par finance et grand négoce ! en permanence traitants</a:t>
            </a:r>
          </a:p>
          <a:p>
            <a:r>
              <a:rPr lang="fr-FR" dirty="0"/>
              <a:t>1715 nouvelles valeurs &gt;mort LXIV royaume entré dans guerre civile des intérêts individuels =&gt; restaurer bien public enrichissement renverser hiérarchies nouveau modèle monarchique</a:t>
            </a:r>
          </a:p>
          <a:p>
            <a:r>
              <a:rPr lang="fr-FR" dirty="0"/>
              <a:t>Promeut son système par le journal officiel le </a:t>
            </a:r>
            <a:r>
              <a:rPr lang="fr-FR" i="1" dirty="0"/>
              <a:t>Nouveau Mercure</a:t>
            </a:r>
            <a:r>
              <a:rPr lang="fr-FR" dirty="0"/>
              <a:t> + réseau « moderne » (abbé Buchet) salons </a:t>
            </a:r>
            <a:r>
              <a:rPr lang="fr-FR" dirty="0" err="1"/>
              <a:t>etc</a:t>
            </a:r>
            <a:r>
              <a:rPr lang="fr-FR" dirty="0"/>
              <a:t> + campagne visuelle graveurs et artistes comme Charles Coypel  payés par le gouvernement qui font une propagande visuelle du système + soutien de l’Académie des sciences + abbé Terrasson philosophe homme de lettres écrit des brochures, des articles dans le Nouveau Mercure pour promouvoir système de Law </a:t>
            </a:r>
            <a:r>
              <a:rPr lang="fr-FR" dirty="0" err="1"/>
              <a:t>etc</a:t>
            </a:r>
            <a:r>
              <a:rPr lang="fr-FR" dirty="0"/>
              <a:t> </a:t>
            </a:r>
          </a:p>
          <a:p>
            <a:r>
              <a:rPr lang="fr-FR" dirty="0"/>
              <a:t>John Law reprend des systèmes un peu comparables tentés avant ou pensés avant : l’Etat doit reprendre le contrôle du système financier car il a trop été laissé aux spéculateurs privés et aux traitants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23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>
            <a:extLst>
              <a:ext uri="{FF2B5EF4-FFF2-40B4-BE49-F238E27FC236}">
                <a16:creationId xmlns:a16="http://schemas.microsoft.com/office/drawing/2014/main" id="{C87B6F8B-7786-47E2-A346-9AE8E5AF11D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718457" y="114754"/>
            <a:ext cx="10515600" cy="571046"/>
          </a:xfrm>
        </p:spPr>
        <p:txBody>
          <a:bodyPr/>
          <a:lstStyle/>
          <a:p>
            <a:pPr eaLnBrk="1" hangingPunct="1"/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altLang="fr-FR"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</a:t>
            </a:r>
            <a:r>
              <a:rPr lang="fr-FR" altLang="fr-FR"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altLang="fr-FR"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banque</a:t>
            </a:r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 (1720) de la rue </a:t>
            </a:r>
            <a:r>
              <a:rPr altLang="fr-FR"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Quincampoix</a:t>
            </a:r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un </a:t>
            </a:r>
            <a:r>
              <a:rPr altLang="fr-FR" sz="217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traumatisme</a:t>
            </a:r>
            <a:r>
              <a:rPr altLang="fr-FR" sz="21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longue durée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F7F499-5214-4614-91D8-5B6BA7167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636037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921</Words>
  <Application>Microsoft Office PowerPoint</Application>
  <PresentationFormat>Grand écran</PresentationFormat>
  <Paragraphs>52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Franklin Gothic Book</vt:lpstr>
      <vt:lpstr>Times New Roman</vt:lpstr>
      <vt:lpstr>Thème Office</vt:lpstr>
      <vt:lpstr>John Law (1672-1729) et la tentative de réforme financière et économique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krach de la banque Law (1720) de la rue Quincampoix… un traumatisme de longue durée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Law (1672-1729) et la tentative de réforme financière et économique</dc:title>
  <dc:creator>Guillaume Mazeau</dc:creator>
  <cp:lastModifiedBy>Guillaume Mazeau</cp:lastModifiedBy>
  <cp:revision>8</cp:revision>
  <dcterms:created xsi:type="dcterms:W3CDTF">2023-09-26T10:02:35Z</dcterms:created>
  <dcterms:modified xsi:type="dcterms:W3CDTF">2024-10-01T10:17:51Z</dcterms:modified>
</cp:coreProperties>
</file>