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07B1F-23FF-47E1-B8E6-11AA026A1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4B5A04-CB31-4EC5-90E2-B2AB940C3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7219A6-08E9-4ED1-A86D-CBD1D894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92632-6E43-48A1-B64F-781C3FD0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B1046-04FE-4015-8B23-586C316F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27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6CF445-E950-4AED-9C40-57EDD02A6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3FB432-E057-4F2B-BB2F-AA42DEB29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6125F5-597B-4E21-AA26-EFF78ECA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AF1F56-E14C-442E-A988-7A74AF70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564AA-95E2-4526-A6ED-DABEAEDB6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0BB7D4-50D2-4C10-B7C3-3259708A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2AF500-F2B2-4E6A-B883-6BB7FD8A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2C4463-DD39-4932-BA37-E0E9B1E3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9C95D2-98FC-4EF4-A54B-B62267CD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8AD518-6086-4446-954C-46B142DF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2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4DDA57-8AFB-4069-B124-9FCC6E1D8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70F7BD-B4AC-4E22-8510-C49737FF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745FE9-A209-426D-92F4-F690C1F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A11B1E-D441-461E-89BC-44F0BA39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3869CE-E018-495F-A646-7E451BEA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58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4D8C0-628A-4188-83B7-A74E036E6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0B621E-341B-4B66-AC92-43E8D925B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71E2B7-7172-4449-ABDF-EF0064E92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8F15E2-BA54-4FAD-A148-91420787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BAA1A2-F9F5-436C-9E73-EB49634F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98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1477C-4BA8-4A0D-B7FF-58EFA14A5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BD5A0-600A-47BF-B0ED-F0487D93C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668824-66A0-4074-8635-FCD66B57B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BD1078-AF33-4E2B-A09D-1B67A033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3B2F67-E4D4-4FF2-8A7E-202D6422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58EFB-71DA-4358-A907-BAFBA29E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90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97DDE1-F464-4630-9BB3-3AAF20F1C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247B7F-598E-48C0-9834-30DC971A1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7C0E38-66A5-4EAA-9900-D5B03FDE7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7E9BE9-9B89-47F0-8637-DDB875EFE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183B08-193E-4980-B869-870BDD693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E233A1-EE5B-4EB5-9420-59EF4FC4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A101A4-C3D3-43D2-827E-1EABC7C3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C496F2-045D-4092-A9DB-F9A59094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9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AA440-0EDE-4BDA-98F0-E83FA17E4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F87F60-374A-4ED6-B285-883E12ADC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A70F0D-023F-4521-AB09-628AECAC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DF3E7C-7DEF-4722-AF17-15AD36081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7B4FD3-AA79-41F3-BC74-50BF1DE7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07D12E-096E-498A-9602-38783E18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ABD2DB-1EAD-4785-AC07-316F885D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7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CB7BA-7201-474E-AD25-4B2CEC6E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B8CB10-F47D-47C3-9A56-5B56604F7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16445B-3B50-4D1D-8FC3-0391CCE93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301335-F5BB-4D0F-866A-9D3C04CA0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0D72EF-310E-48D8-9431-367AAB03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F85B03-6E35-48F8-95E4-903F97DE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53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B10AD-6D6F-4D8B-ADF9-6B1F3E13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2A84D58-3627-4930-9C41-4C35D8B37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B435637-352C-4892-A2E0-2FF56AC5E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74FDEF-1927-4EE2-85B1-23E80F9B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6629AF-7B2A-4656-A6BE-968AC5E4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AD0C01-F86B-4AB2-8542-D50FE3A6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58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D6A96D-167E-444E-88EF-C88F81D1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45DDBC-EC90-4BAD-B196-858C295DA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8BF131-7FD4-4846-967D-3B1E30004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0E74-C29C-424C-AC9C-23E08F1EAE4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0B8CE5-0234-4BD3-9FD9-F32487CFA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A04B26-A5A6-4E8B-8DFA-8F88AA9B9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72CA-2323-49CE-9EF3-149E65E9E5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89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59718B7-A75C-4E32-8EE5-AC1B86A1D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87" y="729343"/>
            <a:ext cx="11168742" cy="534488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CORRECTION EXERCICE SUR TABLE 1</a:t>
            </a:r>
          </a:p>
          <a:p>
            <a:pPr algn="just"/>
            <a:r>
              <a:rPr lang="fr-FR" dirty="0"/>
              <a:t>Montrez que le Parlement instaure un rapport de force avec le Régent:</a:t>
            </a:r>
          </a:p>
          <a:p>
            <a:pPr algn="just"/>
            <a:r>
              <a:rPr lang="fr-FR" dirty="0">
                <a:solidFill>
                  <a:srgbClr val="FF0000"/>
                </a:solidFill>
              </a:rPr>
              <a:t>Les magistrats viennent rencontrer le Régent le 7 février 1718 avant d’écrire d’éventuelles remontrances. Dans les premières lignes du texte, ils lui rappellent donc qu’il détient son pouvoir du Parlement </a:t>
            </a:r>
            <a:r>
              <a:rPr lang="fr-FR" dirty="0">
                <a:solidFill>
                  <a:schemeClr val="accent1"/>
                </a:solidFill>
              </a:rPr>
              <a:t>(l.1)//(« le Parlement confirma d’un vœu unanime le droit légitime que vous aviez à la Régence du royaume » », l. 1).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En effet le 2 septembre 1715, c’est grâce au Parlement de Paris que le Régent a pu casser le testament de Louis XIV, qui ne lui assignait/réservait qu’une place honorifique dans le nouveau système de gouvernement. </a:t>
            </a:r>
          </a:p>
          <a:p>
            <a:pPr algn="just"/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fr-FR" dirty="0">
                <a:solidFill>
                  <a:srgbClr val="FF0000"/>
                </a:solidFill>
              </a:rPr>
              <a:t>Ensuite, les magistrats rappellent que le Régent s’est engagé à mieux respecter le rôle du Parlement dans le système des Conseils, contrairement à ce que faisait son prédécesseur </a:t>
            </a:r>
            <a:r>
              <a:rPr lang="fr-FR" dirty="0">
                <a:solidFill>
                  <a:schemeClr val="accent1"/>
                </a:solidFill>
              </a:rPr>
              <a:t>(pour remettre toutes choses dans un ordre plus parfait », l. 4).</a:t>
            </a:r>
            <a:r>
              <a:rPr lang="fr-FR" dirty="0">
                <a:solidFill>
                  <a:schemeClr val="accent6"/>
                </a:solidFill>
              </a:rPr>
              <a:t> Ils font allusion au rétablissement du droit de remontrances, suspendu en 1673 qui redonne aux Parlements du royaume une place importante dans la fabrique des lois. A travers ce rappel, les magistrats sous-entendent que le Régent et que les grands nobles d’épée qui siègent aux Conseils court-circuitent trop souvent ce rôle parlementaire, comme l’explique l’historien Alexandre </a:t>
            </a:r>
            <a:r>
              <a:rPr lang="fr-FR" dirty="0" err="1">
                <a:solidFill>
                  <a:schemeClr val="accent6"/>
                </a:solidFill>
              </a:rPr>
              <a:t>Dupilet</a:t>
            </a:r>
            <a:r>
              <a:rPr lang="fr-FR" dirty="0">
                <a:solidFill>
                  <a:schemeClr val="accent6"/>
                </a:solidFill>
              </a:rPr>
              <a:t> dans son article « La fausse révolution du Régent » (L’Histoire, 2011). </a:t>
            </a:r>
            <a:endParaRPr lang="fr-FR" dirty="0">
              <a:solidFill>
                <a:srgbClr val="FF0000"/>
              </a:solidFill>
            </a:endParaRP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506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B07C4-474C-4BFE-A90B-6793EB3B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5CEBC6-A763-4852-A39B-70B25DEC3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1° Un système inefficace et coûteux: l’échec de la rupture de 1715?</a:t>
            </a:r>
          </a:p>
          <a:p>
            <a:r>
              <a:rPr lang="fr-FR" dirty="0"/>
              <a:t>2° Une critique qui dissimule un intérêt plus politique: l’affirmation du Parlement</a:t>
            </a:r>
          </a:p>
          <a:p>
            <a:r>
              <a:rPr lang="fr-FR" dirty="0"/>
              <a:t>3° 1718, une inflexion libérale dans la pratique du pouvoir?</a:t>
            </a:r>
          </a:p>
        </p:txBody>
      </p:sp>
    </p:spTree>
    <p:extLst>
      <p:ext uri="{BB962C8B-B14F-4D97-AF65-F5344CB8AC3E}">
        <p14:creationId xmlns:p14="http://schemas.microsoft.com/office/powerpoint/2010/main" val="371172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9FEC11-F616-41FE-BD78-9A9AA4AD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1° Un système inefficace et coûteux: l’échec de la rupture de 1715?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4AA31-9E5D-48EC-93B9-42439BC7C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381"/>
            <a:ext cx="10515600" cy="4769582"/>
          </a:xfrm>
        </p:spPr>
        <p:txBody>
          <a:bodyPr/>
          <a:lstStyle/>
          <a:p>
            <a:r>
              <a:rPr lang="fr-FR" dirty="0"/>
              <a:t>A) Un système au départ souhaité après le modèle absolu de LXIV</a:t>
            </a:r>
          </a:p>
          <a:p>
            <a:pPr marL="0" indent="0">
              <a:buNone/>
            </a:pPr>
            <a:r>
              <a:rPr lang="fr-FR" dirty="0"/>
              <a:t>l. 3-5 = </a:t>
            </a:r>
            <a:r>
              <a:rPr lang="fr-FR" dirty="0" err="1"/>
              <a:t>ref</a:t>
            </a:r>
            <a:r>
              <a:rPr lang="fr-FR" dirty="0"/>
              <a:t> à la polysynodie acceptée 2 sept 1715 – dans son discours Ph Orléans avait rappelé que ce </a:t>
            </a:r>
            <a:r>
              <a:rPr lang="fr-FR" dirty="0" err="1"/>
              <a:t>syst</a:t>
            </a:r>
            <a:r>
              <a:rPr lang="fr-FR" dirty="0"/>
              <a:t> venait de l’entourage du duc de Bourgogne pour augmenter sa légitimité = annonciateur d’un bon Gvt = soutenues sans réserve par les parlementaires d’autant que Ph </a:t>
            </a:r>
            <a:r>
              <a:rPr lang="fr-FR" dirty="0" err="1"/>
              <a:t>Orlans</a:t>
            </a:r>
            <a:r>
              <a:rPr lang="fr-FR" dirty="0"/>
              <a:t> annonce la création d’un 7</a:t>
            </a:r>
            <a:r>
              <a:rPr lang="fr-FR" baseline="30000" dirty="0"/>
              <a:t>e</a:t>
            </a:r>
            <a:r>
              <a:rPr lang="fr-FR" dirty="0"/>
              <a:t> conseil : le conseil de conscience chargé de défendre la politique gallicane à laquelle le Parlement est attaché</a:t>
            </a:r>
          </a:p>
          <a:p>
            <a:pPr marL="0" indent="0">
              <a:buNone/>
            </a:pPr>
            <a:r>
              <a:rPr lang="fr-FR" dirty="0"/>
              <a:t>=&gt; Dès sept 1715 conseils établis (l5) = conseil d’Etat supprimé, ministres supprimés = remplacés par les conseils (modèle espagnol)</a:t>
            </a:r>
          </a:p>
        </p:txBody>
      </p:sp>
    </p:spTree>
    <p:extLst>
      <p:ext uri="{BB962C8B-B14F-4D97-AF65-F5344CB8AC3E}">
        <p14:creationId xmlns:p14="http://schemas.microsoft.com/office/powerpoint/2010/main" val="334918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A62D3-6B30-42E1-94F8-DE1CD07A5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51" y="0"/>
            <a:ext cx="10515600" cy="4351338"/>
          </a:xfrm>
        </p:spPr>
        <p:txBody>
          <a:bodyPr/>
          <a:lstStyle/>
          <a:p>
            <a:r>
              <a:rPr lang="fr-FR" dirty="0"/>
              <a:t>B) Un </a:t>
            </a:r>
            <a:r>
              <a:rPr lang="fr-FR" dirty="0" err="1"/>
              <a:t>syst</a:t>
            </a:r>
            <a:r>
              <a:rPr lang="fr-FR" dirty="0"/>
              <a:t> inefficace et coûteux pour les finances royales</a:t>
            </a:r>
          </a:p>
          <a:p>
            <a:pPr marL="0" indent="0">
              <a:buNone/>
            </a:pPr>
            <a:r>
              <a:rPr lang="fr-FR" dirty="0"/>
              <a:t>L15 = St Simon membres du conseil de régence « pétaudière » conseil des finances et de la guerre début 1718</a:t>
            </a:r>
          </a:p>
          <a:p>
            <a:pPr>
              <a:buFontTx/>
              <a:buChar char="-"/>
            </a:pPr>
            <a:r>
              <a:rPr lang="fr-FR" dirty="0"/>
              <a:t>Disputes d’étiquette et de préséance </a:t>
            </a:r>
          </a:p>
          <a:p>
            <a:pPr>
              <a:buFontTx/>
              <a:buChar char="-"/>
            </a:pPr>
            <a:r>
              <a:rPr lang="fr-FR" dirty="0"/>
              <a:t>Conflits d’attribution et enchevêtrements de compétences par conseil des finances et conseil du dedans </a:t>
            </a:r>
          </a:p>
          <a:p>
            <a:pPr>
              <a:buFontTx/>
              <a:buChar char="-"/>
            </a:pPr>
            <a:r>
              <a:rPr lang="fr-FR" dirty="0" err="1"/>
              <a:t>Nvx</a:t>
            </a:r>
            <a:r>
              <a:rPr lang="fr-FR" dirty="0"/>
              <a:t> conseillers 1716-7 = désordre duc de Noailles et le duc de La Force conseil des finances « rang » La Force </a:t>
            </a:r>
            <a:r>
              <a:rPr lang="fr-FR" dirty="0" err="1"/>
              <a:t>oct</a:t>
            </a:r>
            <a:r>
              <a:rPr lang="fr-FR" dirty="0"/>
              <a:t> 1717</a:t>
            </a:r>
          </a:p>
        </p:txBody>
      </p:sp>
    </p:spTree>
    <p:extLst>
      <p:ext uri="{BB962C8B-B14F-4D97-AF65-F5344CB8AC3E}">
        <p14:creationId xmlns:p14="http://schemas.microsoft.com/office/powerpoint/2010/main" val="320540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BBDAEE-BFD5-45A0-B973-1FB95845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85" y="230588"/>
            <a:ext cx="10750164" cy="4769582"/>
          </a:xfrm>
        </p:spPr>
        <p:txBody>
          <a:bodyPr/>
          <a:lstStyle/>
          <a:p>
            <a:r>
              <a:rPr lang="fr-FR" dirty="0"/>
              <a:t>L18  - déclin des conseils signes d’</a:t>
            </a:r>
            <a:r>
              <a:rPr lang="fr-FR" dirty="0" err="1"/>
              <a:t>essouflement</a:t>
            </a:r>
            <a:r>
              <a:rPr lang="fr-FR" dirty="0"/>
              <a:t> dès fin 1717 ex conseil guerre 117 affaires en </a:t>
            </a:r>
            <a:r>
              <a:rPr lang="fr-FR" dirty="0" err="1"/>
              <a:t>nov</a:t>
            </a:r>
            <a:r>
              <a:rPr lang="fr-FR" dirty="0"/>
              <a:t> 1717 = 77 en </a:t>
            </a:r>
            <a:r>
              <a:rPr lang="fr-FR" dirty="0" err="1"/>
              <a:t>fev</a:t>
            </a:r>
            <a:r>
              <a:rPr lang="fr-FR" dirty="0"/>
              <a:t> 1718 – conseil de guerre vidé de ses compétences Triple Alliance Alexandre </a:t>
            </a:r>
            <a:r>
              <a:rPr lang="fr-FR" dirty="0" err="1"/>
              <a:t>Dupilet</a:t>
            </a:r>
            <a:r>
              <a:rPr lang="fr-FR" dirty="0"/>
              <a:t> = volonté de puissance du Régent nomme d’</a:t>
            </a:r>
            <a:r>
              <a:rPr lang="fr-FR" dirty="0" err="1"/>
              <a:t>Rgenson</a:t>
            </a:r>
            <a:r>
              <a:rPr lang="fr-FR" dirty="0"/>
              <a:t> noble de robe </a:t>
            </a:r>
            <a:r>
              <a:rPr lang="fr-FR" dirty="0" err="1"/>
              <a:t>dir</a:t>
            </a:r>
            <a:r>
              <a:rPr lang="fr-FR" dirty="0"/>
              <a:t> conseil des finances 1718 mise sous tutelle des </a:t>
            </a:r>
            <a:r>
              <a:rPr lang="fr-FR" dirty="0" err="1"/>
              <a:t>pdts</a:t>
            </a:r>
            <a:r>
              <a:rPr lang="fr-FR" dirty="0"/>
              <a:t> conseils « régent absolu »</a:t>
            </a:r>
          </a:p>
          <a:p>
            <a:r>
              <a:rPr lang="fr-FR" dirty="0"/>
              <a:t>L. 31-4Cumul des fonctions  = noblesse de cour visée = inflation dépense augmente 500.000 livres /an + pb de compétence  = dès 1715 Prévot avocat Parlement Paris </a:t>
            </a:r>
          </a:p>
          <a:p>
            <a:r>
              <a:rPr lang="fr-FR" dirty="0"/>
              <a:t>Alexandre </a:t>
            </a:r>
            <a:r>
              <a:rPr lang="fr-FR" dirty="0" err="1"/>
              <a:t>Dupilet</a:t>
            </a:r>
            <a:r>
              <a:rPr lang="fr-FR" dirty="0"/>
              <a:t> pas si inefficace que cela? = en réalité </a:t>
            </a:r>
            <a:r>
              <a:rPr lang="fr-FR" dirty="0" err="1"/>
              <a:t>prcessus</a:t>
            </a:r>
            <a:r>
              <a:rPr lang="fr-FR" dirty="0"/>
              <a:t> de rationalisation de l’adm </a:t>
            </a:r>
          </a:p>
        </p:txBody>
      </p:sp>
    </p:spTree>
    <p:extLst>
      <p:ext uri="{BB962C8B-B14F-4D97-AF65-F5344CB8AC3E}">
        <p14:creationId xmlns:p14="http://schemas.microsoft.com/office/powerpoint/2010/main" val="283668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6973B0-B2CD-454A-AF57-BEDDDD4E4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758" y="418244"/>
            <a:ext cx="10515600" cy="4351338"/>
          </a:xfrm>
        </p:spPr>
        <p:txBody>
          <a:bodyPr/>
          <a:lstStyle/>
          <a:p>
            <a:r>
              <a:rPr lang="fr-FR" dirty="0"/>
              <a:t>2° Une critique qui dissimule un intérêt plus politique: l’affirmation du Parlement</a:t>
            </a:r>
          </a:p>
          <a:p>
            <a:r>
              <a:rPr lang="fr-FR" dirty="0"/>
              <a:t>A) La réaction de la noblesse de robe contre le retour de la noblesse de Cour?</a:t>
            </a:r>
          </a:p>
          <a:p>
            <a:pPr marL="0" indent="0">
              <a:buNone/>
            </a:pPr>
            <a:r>
              <a:rPr lang="fr-FR" dirty="0"/>
              <a:t>l.29-30 Almanach royal 1716 56 membres 28 membres noblesse cour 2</a:t>
            </a:r>
            <a:r>
              <a:rPr lang="fr-FR" baseline="30000" dirty="0"/>
              <a:t>e</a:t>
            </a:r>
            <a:r>
              <a:rPr lang="fr-FR" dirty="0"/>
              <a:t> groupe noblesse d’Etat: nobles de robe intendants, sec d’Etat, maîtres des requêtes magistrats Parlement de Paris 14-5</a:t>
            </a:r>
          </a:p>
          <a:p>
            <a:pPr marL="0" indent="0">
              <a:buNone/>
            </a:pPr>
            <a:r>
              <a:rPr lang="fr-FR" dirty="0"/>
              <a:t>Parasites vampires sangsues grands nobles monopolisent les places de </a:t>
            </a:r>
            <a:r>
              <a:rPr lang="fr-FR" dirty="0" err="1"/>
              <a:t>pdts</a:t>
            </a:r>
            <a:r>
              <a:rPr lang="fr-FR" dirty="0"/>
              <a:t> duc d’Antin </a:t>
            </a:r>
            <a:r>
              <a:rPr lang="fr-FR" dirty="0" err="1"/>
              <a:t>aff</a:t>
            </a:r>
            <a:r>
              <a:rPr lang="fr-FR" dirty="0"/>
              <a:t> du dedans </a:t>
            </a:r>
          </a:p>
        </p:txBody>
      </p:sp>
    </p:spTree>
    <p:extLst>
      <p:ext uri="{BB962C8B-B14F-4D97-AF65-F5344CB8AC3E}">
        <p14:creationId xmlns:p14="http://schemas.microsoft.com/office/powerpoint/2010/main" val="44152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6D81FE-2147-4FDB-B3B8-D74D3582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r>
              <a:rPr lang="fr-FR" dirty="0"/>
              <a:t>B) l’affirmation du parlement face au roi</a:t>
            </a:r>
          </a:p>
          <a:p>
            <a:pPr marL="0" indent="0">
              <a:buNone/>
            </a:pPr>
            <a:r>
              <a:rPr lang="fr-FR" dirty="0"/>
              <a:t>3° 1718, une inflexion libérale dans la pratique du pouvoir?</a:t>
            </a:r>
          </a:p>
          <a:p>
            <a:pPr marL="514350" indent="-514350">
              <a:buAutoNum type="alphaUcParenR"/>
            </a:pPr>
            <a:r>
              <a:rPr lang="fr-FR" dirty="0"/>
              <a:t>La légitimité du pouvoir remise en question</a:t>
            </a:r>
          </a:p>
          <a:p>
            <a:pPr>
              <a:buFontTx/>
              <a:buChar char="-"/>
            </a:pPr>
            <a:r>
              <a:rPr lang="fr-FR" dirty="0"/>
              <a:t>Parlement source de la légitimité du régent l1-2</a:t>
            </a:r>
          </a:p>
          <a:p>
            <a:pPr>
              <a:buFontTx/>
              <a:buChar char="-"/>
            </a:pPr>
            <a:r>
              <a:rPr lang="fr-FR" dirty="0"/>
              <a:t>Enjolive le pacte de 1715 JJ </a:t>
            </a:r>
            <a:r>
              <a:rPr lang="fr-FR" dirty="0" err="1"/>
              <a:t>Mesme</a:t>
            </a:r>
            <a:r>
              <a:rPr lang="fr-FR" dirty="0"/>
              <a:t> opposé le 2 sept 1715</a:t>
            </a:r>
          </a:p>
          <a:p>
            <a:pPr>
              <a:buFontTx/>
              <a:buChar char="-"/>
            </a:pPr>
            <a:r>
              <a:rPr lang="fr-FR" dirty="0"/>
              <a:t>Parlement rappelle le rôle du « public », de l’opinion », de la « confiance » dans la légitimité du pouvoir = influence des Lumières parlementaires = un  bon roi/régent tient compte du « bien public » = « intérêt général » Jean </a:t>
            </a:r>
            <a:r>
              <a:rPr lang="fr-FR" dirty="0" err="1"/>
              <a:t>Egret</a:t>
            </a:r>
            <a:r>
              <a:rPr lang="fr-FR" dirty="0"/>
              <a:t>, </a:t>
            </a:r>
            <a:r>
              <a:rPr lang="fr-FR" i="1" dirty="0"/>
              <a:t>Louis XV et l’opposition parlementaire</a:t>
            </a:r>
            <a:r>
              <a:rPr lang="fr-FR" dirty="0"/>
              <a:t>, 1970 + A </a:t>
            </a:r>
            <a:r>
              <a:rPr lang="fr-FR" dirty="0" err="1"/>
              <a:t>Dupilet</a:t>
            </a:r>
            <a:r>
              <a:rPr lang="fr-FR" dirty="0"/>
              <a:t> fin 1717 textes critiquant membres conseil de régence « Le Pelletier d’un air pédant/Vient </a:t>
            </a:r>
            <a:r>
              <a:rPr lang="fr-FR" dirty="0" err="1"/>
              <a:t>marmoter</a:t>
            </a:r>
            <a:r>
              <a:rPr lang="fr-FR" dirty="0"/>
              <a:t> entre ses dents »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42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B2AE7-E417-41BA-A87F-50846AAE8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450175-90F5-4281-9A3F-0698D7F2B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B) Un coup manqué: vers le renforcement de l’autorité monarchique?</a:t>
            </a:r>
          </a:p>
          <a:p>
            <a:r>
              <a:rPr lang="fr-FR" dirty="0"/>
              <a:t>Parlementaires prudents 41-2</a:t>
            </a:r>
          </a:p>
          <a:p>
            <a:r>
              <a:rPr lang="fr-FR" dirty="0"/>
              <a:t>Régent se méfie = il lui interdit « théorie </a:t>
            </a:r>
            <a:r>
              <a:rPr lang="fr-FR"/>
              <a:t>des classes »</a:t>
            </a:r>
          </a:p>
        </p:txBody>
      </p:sp>
    </p:spTree>
    <p:extLst>
      <p:ext uri="{BB962C8B-B14F-4D97-AF65-F5344CB8AC3E}">
        <p14:creationId xmlns:p14="http://schemas.microsoft.com/office/powerpoint/2010/main" val="438974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849</Words>
  <Application>Microsoft Office PowerPoint</Application>
  <PresentationFormat>Grand écran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1° Un système inefficace et coûteux: l’échec de la rupture de 1715?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9</cp:revision>
  <dcterms:created xsi:type="dcterms:W3CDTF">2024-10-02T09:24:37Z</dcterms:created>
  <dcterms:modified xsi:type="dcterms:W3CDTF">2024-10-02T11:21:24Z</dcterms:modified>
</cp:coreProperties>
</file>