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6" r:id="rId5"/>
    <p:sldId id="260" r:id="rId6"/>
    <p:sldId id="261" r:id="rId7"/>
    <p:sldId id="262" r:id="rId8"/>
    <p:sldId id="263" r:id="rId9"/>
    <p:sldId id="264" r:id="rId10"/>
    <p:sldId id="265" r:id="rId11"/>
    <p:sldId id="267"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4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78D93C-F163-4126-B31B-8D090A50515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8C6F178-60E3-4B12-8AEA-7454234BBB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8F225BB-A900-4B75-A2B8-C3FBFE15D07A}"/>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103CA6AF-1EE2-4F10-9578-FFC7AEDAD6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F153F5-7545-47DC-A789-24EB642B57C9}"/>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159334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08432-07AB-45EB-8CDA-27B6986F746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B46BA1C-D8E7-4F58-BC00-934DAFAA013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36955B-EE23-4C7F-8891-556F15D0B5B2}"/>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FF2CCA24-6C33-4C1F-89AE-FBC97476AD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5E5F82-9010-48B6-AB31-E84922830127}"/>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421657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6E52BD1-81FF-428D-B9F2-F14F680B76E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192F515-D9F7-47D0-A0F7-48F712BCB5D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CBC5103-69F0-495D-B38B-CBBE9754CD4D}"/>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6236E11B-612B-440A-861A-A57F7C087D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130766-F486-46CD-BD87-FBE06226BCF9}"/>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150460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7DC48-603C-43D8-B662-B11C089FAA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264955D-1778-4549-A138-F7509C7B961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7494ED3-A897-4F62-B1CD-1375F0688F26}"/>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1A706933-E8E1-47D7-BA99-B03BF9343A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2DE014-7510-4D0E-A159-E663427F478C}"/>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4228337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023040-CF4F-4CA5-9AC2-475CE624E99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6639F07-6CA8-4A5B-8217-4CA3510F5C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F3BD2A3-F061-4910-BA65-DD28ABF6EB15}"/>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A0FF1C40-87FD-4FCF-BA4D-FC9EB00E93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D4BEDF2-D04F-4626-8C2E-0CD5F605FAF9}"/>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55393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EE2AA-ACB6-459B-B299-9EB4E80306B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923FD7-FA2E-4A16-BFA7-53BFE9A6E10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24CB919-EA42-4CEB-A1F7-9B7BDFFDD689}"/>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0ECFC48-131D-4D53-810C-BE113AED31D9}"/>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6" name="Espace réservé du pied de page 5">
            <a:extLst>
              <a:ext uri="{FF2B5EF4-FFF2-40B4-BE49-F238E27FC236}">
                <a16:creationId xmlns:a16="http://schemas.microsoft.com/office/drawing/2014/main" id="{9DDD21F0-55E4-424C-BF2C-6740DB4B4A9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8D57F43-F6E3-462D-BAF2-56D932B93653}"/>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104212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B18CB-9917-46F1-81A6-0F0274AEAB1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330E107-A9E7-4964-8689-5CBBE17D79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CE7D0855-3E56-44BD-A171-2D46B260431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A1831F0-A40F-4A9A-BF5E-275009D9BA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6DE9D70-945E-4703-9467-17A994B010E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C17E39C-1EC3-45CA-8101-DE3DA88C72F2}"/>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8" name="Espace réservé du pied de page 7">
            <a:extLst>
              <a:ext uri="{FF2B5EF4-FFF2-40B4-BE49-F238E27FC236}">
                <a16:creationId xmlns:a16="http://schemas.microsoft.com/office/drawing/2014/main" id="{D57E8939-7359-41A5-8162-6CC34B2E09F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B0C6B58-FD4A-4D2E-B23E-69E644BED92F}"/>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417227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9CCCD0-85E0-4D02-B540-A872AB6CC63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813E2A3-3723-4DE1-B146-1A4996953CA3}"/>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4" name="Espace réservé du pied de page 3">
            <a:extLst>
              <a:ext uri="{FF2B5EF4-FFF2-40B4-BE49-F238E27FC236}">
                <a16:creationId xmlns:a16="http://schemas.microsoft.com/office/drawing/2014/main" id="{F7F47115-2ADB-40AB-98EE-078B3EA6054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7E0EC49-2B43-48B3-86CD-274D3F6229BC}"/>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101895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D0CFD35-5058-4A83-9511-E9E63A2A30C4}"/>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3" name="Espace réservé du pied de page 2">
            <a:extLst>
              <a:ext uri="{FF2B5EF4-FFF2-40B4-BE49-F238E27FC236}">
                <a16:creationId xmlns:a16="http://schemas.microsoft.com/office/drawing/2014/main" id="{39DF74E2-AD4C-4B30-B0A5-7409D8F4F89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28F07A4-4486-484C-A3B6-9AFB91859E35}"/>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402521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488C0E-772E-40A4-A907-074CD8CB10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B006F8F-1EE5-4885-9B45-8C86EB3ADC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B0BCE44-5259-4804-9BFA-E8F34BE0CE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5927BAB-A836-4D48-8AF8-45FFEB14B2EA}"/>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6" name="Espace réservé du pied de page 5">
            <a:extLst>
              <a:ext uri="{FF2B5EF4-FFF2-40B4-BE49-F238E27FC236}">
                <a16:creationId xmlns:a16="http://schemas.microsoft.com/office/drawing/2014/main" id="{B4F31AE4-58AB-4811-B1DF-41613E47F7B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762341-0EF2-4C22-AFD0-1D393BD96755}"/>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142332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EB51FA-AC1A-4826-AE60-9025707F22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57D683A-171E-4E20-B0EA-E2FF9956D3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CD4996F-57D4-4118-9DC7-FF99F0D07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FEAD5D1-EBB1-4BA6-A92B-705025504A73}"/>
              </a:ext>
            </a:extLst>
          </p:cNvPr>
          <p:cNvSpPr>
            <a:spLocks noGrp="1"/>
          </p:cNvSpPr>
          <p:nvPr>
            <p:ph type="dt" sz="half" idx="10"/>
          </p:nvPr>
        </p:nvSpPr>
        <p:spPr/>
        <p:txBody>
          <a:bodyPr/>
          <a:lstStyle/>
          <a:p>
            <a:fld id="{3BA7D32D-30E3-4FF7-8EAA-F2564C6CF4A1}" type="datetimeFigureOut">
              <a:rPr lang="fr-FR" smtClean="0"/>
              <a:t>03/10/2024</a:t>
            </a:fld>
            <a:endParaRPr lang="fr-FR"/>
          </a:p>
        </p:txBody>
      </p:sp>
      <p:sp>
        <p:nvSpPr>
          <p:cNvPr id="6" name="Espace réservé du pied de page 5">
            <a:extLst>
              <a:ext uri="{FF2B5EF4-FFF2-40B4-BE49-F238E27FC236}">
                <a16:creationId xmlns:a16="http://schemas.microsoft.com/office/drawing/2014/main" id="{E1397D22-E7BD-4B4B-A8A7-1B36B7E304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35205F-438E-47BD-80D4-EEAF76A9A15B}"/>
              </a:ext>
            </a:extLst>
          </p:cNvPr>
          <p:cNvSpPr>
            <a:spLocks noGrp="1"/>
          </p:cNvSpPr>
          <p:nvPr>
            <p:ph type="sldNum" sz="quarter" idx="12"/>
          </p:nvPr>
        </p:nvSpPr>
        <p:spPr/>
        <p:txBody>
          <a:bodyPr/>
          <a:lstStyle/>
          <a:p>
            <a:fld id="{42B0A1A0-6711-468B-932B-D41504CCC0EE}" type="slidenum">
              <a:rPr lang="fr-FR" smtClean="0"/>
              <a:t>‹N°›</a:t>
            </a:fld>
            <a:endParaRPr lang="fr-FR"/>
          </a:p>
        </p:txBody>
      </p:sp>
    </p:spTree>
    <p:extLst>
      <p:ext uri="{BB962C8B-B14F-4D97-AF65-F5344CB8AC3E}">
        <p14:creationId xmlns:p14="http://schemas.microsoft.com/office/powerpoint/2010/main" val="404610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A3BF94A-B0B5-4B41-9C14-37D6C7617E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C96F44C-059F-4B9D-B87E-5818289B5D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4FAB37-A151-439A-AB1F-B3B0657A22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7D32D-30E3-4FF7-8EAA-F2564C6CF4A1}" type="datetimeFigureOut">
              <a:rPr lang="fr-FR" smtClean="0"/>
              <a:t>03/10/2024</a:t>
            </a:fld>
            <a:endParaRPr lang="fr-FR"/>
          </a:p>
        </p:txBody>
      </p:sp>
      <p:sp>
        <p:nvSpPr>
          <p:cNvPr id="5" name="Espace réservé du pied de page 4">
            <a:extLst>
              <a:ext uri="{FF2B5EF4-FFF2-40B4-BE49-F238E27FC236}">
                <a16:creationId xmlns:a16="http://schemas.microsoft.com/office/drawing/2014/main" id="{F55D9D78-52F2-4C8D-AA74-EE09BEC15D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1FAAA2C-8690-43A6-B8D0-71B54C9E26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0A1A0-6711-468B-932B-D41504CCC0EE}" type="slidenum">
              <a:rPr lang="fr-FR" smtClean="0"/>
              <a:t>‹N°›</a:t>
            </a:fld>
            <a:endParaRPr lang="fr-FR"/>
          </a:p>
        </p:txBody>
      </p:sp>
    </p:spTree>
    <p:extLst>
      <p:ext uri="{BB962C8B-B14F-4D97-AF65-F5344CB8AC3E}">
        <p14:creationId xmlns:p14="http://schemas.microsoft.com/office/powerpoint/2010/main" val="4114821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67C0CC-961E-4A2F-9A40-7A075DE7918D}"/>
              </a:ext>
            </a:extLst>
          </p:cNvPr>
          <p:cNvSpPr/>
          <p:nvPr/>
        </p:nvSpPr>
        <p:spPr>
          <a:xfrm>
            <a:off x="522514" y="968830"/>
            <a:ext cx="11070772" cy="4524315"/>
          </a:xfrm>
          <a:prstGeom prst="rect">
            <a:avLst/>
          </a:prstGeom>
        </p:spPr>
        <p:txBody>
          <a:bodyPr wrap="square">
            <a:spAutoFit/>
          </a:bodyPr>
          <a:lstStyle/>
          <a:p>
            <a:r>
              <a:rPr lang="fr-FR" sz="3600" dirty="0"/>
              <a:t>1° </a:t>
            </a:r>
            <a:r>
              <a:rPr lang="fr-FR" sz="3600" dirty="0" err="1"/>
              <a:t>Def</a:t>
            </a:r>
            <a:r>
              <a:rPr lang="fr-FR" sz="3600" dirty="0"/>
              <a:t> Parlement : rôle, composition /2</a:t>
            </a:r>
            <a:br>
              <a:rPr lang="fr-FR" sz="3600" dirty="0"/>
            </a:br>
            <a:r>
              <a:rPr lang="fr-FR" sz="3600" dirty="0"/>
              <a:t>2°Def: Bulle Unigenitus /2</a:t>
            </a:r>
            <a:br>
              <a:rPr lang="fr-FR" sz="3600" dirty="0"/>
            </a:br>
            <a:r>
              <a:rPr lang="fr-FR" sz="3600" dirty="0"/>
              <a:t>3° Quel est l’argument principal de l’article d’Alexandre </a:t>
            </a:r>
            <a:r>
              <a:rPr lang="fr-FR" sz="3600" dirty="0" err="1"/>
              <a:t>Dupilet</a:t>
            </a:r>
            <a:r>
              <a:rPr lang="fr-FR" sz="3600" dirty="0"/>
              <a:t>? /2</a:t>
            </a:r>
            <a:br>
              <a:rPr lang="fr-FR" sz="3600" dirty="0"/>
            </a:br>
            <a:r>
              <a:rPr lang="fr-FR" sz="3600" dirty="0"/>
              <a:t>4° Dates des principaux règnes du 18</a:t>
            </a:r>
            <a:r>
              <a:rPr lang="fr-FR" sz="3600" baseline="30000" dirty="0"/>
              <a:t>e</a:t>
            </a:r>
            <a:r>
              <a:rPr lang="fr-FR" sz="3600" dirty="0"/>
              <a:t> s /2</a:t>
            </a:r>
            <a:br>
              <a:rPr lang="fr-FR" sz="3600" dirty="0"/>
            </a:br>
            <a:r>
              <a:rPr lang="fr-FR" sz="3600" dirty="0"/>
              <a:t>5° Pourquoi D Roche cite-t-il l’ex des vêtements dans sa </a:t>
            </a:r>
            <a:r>
              <a:rPr lang="fr-FR" sz="3600" dirty="0" err="1"/>
              <a:t>def</a:t>
            </a:r>
            <a:r>
              <a:rPr lang="fr-FR" sz="3600" dirty="0"/>
              <a:t> des Lumières? /2</a:t>
            </a:r>
            <a:br>
              <a:rPr lang="fr-FR" sz="4400" dirty="0"/>
            </a:br>
            <a:endParaRPr lang="fr-FR" sz="3600" dirty="0"/>
          </a:p>
        </p:txBody>
      </p:sp>
    </p:spTree>
    <p:extLst>
      <p:ext uri="{BB962C8B-B14F-4D97-AF65-F5344CB8AC3E}">
        <p14:creationId xmlns:p14="http://schemas.microsoft.com/office/powerpoint/2010/main" val="2533508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B2AE7-E417-41BA-A87F-50846AAE86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A450175-90F5-4281-9A3F-0698D7F2BF60}"/>
              </a:ext>
            </a:extLst>
          </p:cNvPr>
          <p:cNvSpPr>
            <a:spLocks noGrp="1"/>
          </p:cNvSpPr>
          <p:nvPr>
            <p:ph idx="1"/>
          </p:nvPr>
        </p:nvSpPr>
        <p:spPr/>
        <p:txBody>
          <a:bodyPr/>
          <a:lstStyle/>
          <a:p>
            <a:r>
              <a:rPr lang="fr-FR" dirty="0"/>
              <a:t>B) Un coup manqué: vers le renforcement de l’autorité monarchique?</a:t>
            </a:r>
          </a:p>
          <a:p>
            <a:r>
              <a:rPr lang="fr-FR" dirty="0"/>
              <a:t>Parlementaires prudents 41-2 = peur de l’autorité du Régent </a:t>
            </a:r>
          </a:p>
          <a:p>
            <a:r>
              <a:rPr lang="fr-FR" u="sng" dirty="0"/>
              <a:t>Régent se méfie </a:t>
            </a:r>
            <a:r>
              <a:rPr lang="fr-FR" dirty="0"/>
              <a:t>= il lui interdit (au Parlement) « théorie des classes »: idée que partagent les cours souveraines (Parlements, Cours des aides, Juridictions des Eaux et Forêts, Chambres des Comptes) selon laquelle elles forment une sorte de contre-pouvoir solidaire et collectif face </a:t>
            </a:r>
            <a:r>
              <a:rPr lang="fr-FR"/>
              <a:t>au Gvt = </a:t>
            </a:r>
            <a:endParaRPr lang="fr-FR" dirty="0"/>
          </a:p>
        </p:txBody>
      </p:sp>
    </p:spTree>
    <p:extLst>
      <p:ext uri="{BB962C8B-B14F-4D97-AF65-F5344CB8AC3E}">
        <p14:creationId xmlns:p14="http://schemas.microsoft.com/office/powerpoint/2010/main" val="43897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E37A823-1085-4714-A223-41876C5C6476}"/>
              </a:ext>
            </a:extLst>
          </p:cNvPr>
          <p:cNvSpPr>
            <a:spLocks noGrp="1"/>
          </p:cNvSpPr>
          <p:nvPr>
            <p:ph idx="1"/>
          </p:nvPr>
        </p:nvSpPr>
        <p:spPr>
          <a:xfrm>
            <a:off x="774192" y="170561"/>
            <a:ext cx="10515600" cy="4351338"/>
          </a:xfrm>
        </p:spPr>
        <p:txBody>
          <a:bodyPr/>
          <a:lstStyle/>
          <a:p>
            <a:r>
              <a:rPr lang="fr-FR" dirty="0"/>
              <a:t>Montrez que d’Arnouville dédouane les rois de la responsabilité du déficit public en 1748</a:t>
            </a:r>
          </a:p>
        </p:txBody>
      </p:sp>
    </p:spTree>
    <p:extLst>
      <p:ext uri="{BB962C8B-B14F-4D97-AF65-F5344CB8AC3E}">
        <p14:creationId xmlns:p14="http://schemas.microsoft.com/office/powerpoint/2010/main" val="1504649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92347BF-2E92-4A3C-9BD6-8DD7C384061A}"/>
              </a:ext>
            </a:extLst>
          </p:cNvPr>
          <p:cNvSpPr>
            <a:spLocks noGrp="1"/>
          </p:cNvSpPr>
          <p:nvPr>
            <p:ph idx="1"/>
          </p:nvPr>
        </p:nvSpPr>
        <p:spPr/>
        <p:txBody>
          <a:bodyPr/>
          <a:lstStyle/>
          <a:p>
            <a:pPr marL="0" indent="0">
              <a:buNone/>
            </a:pPr>
            <a:r>
              <a:rPr lang="fr-FR" dirty="0"/>
              <a:t>&gt;&gt;&gt; Montrez que la délégation du Parlement critique et loue à la fois Philippe d’Orléans</a:t>
            </a:r>
          </a:p>
          <a:p>
            <a:pPr marL="0" indent="0">
              <a:buNone/>
            </a:pPr>
            <a:endParaRPr lang="fr-FR" dirty="0"/>
          </a:p>
          <a:p>
            <a:pPr marL="0" indent="0">
              <a:buNone/>
            </a:pPr>
            <a:r>
              <a:rPr lang="fr-FR" dirty="0"/>
              <a:t>5 premières lignes </a:t>
            </a:r>
          </a:p>
          <a:p>
            <a:r>
              <a:rPr lang="fr-FR" dirty="0">
                <a:solidFill>
                  <a:srgbClr val="FF0000"/>
                </a:solidFill>
              </a:rPr>
              <a:t>1° argument </a:t>
            </a:r>
          </a:p>
          <a:p>
            <a:r>
              <a:rPr lang="fr-FR" dirty="0">
                <a:solidFill>
                  <a:schemeClr val="accent1"/>
                </a:solidFill>
              </a:rPr>
              <a:t>2° </a:t>
            </a:r>
            <a:r>
              <a:rPr lang="fr-FR" dirty="0" err="1">
                <a:solidFill>
                  <a:schemeClr val="accent1"/>
                </a:solidFill>
              </a:rPr>
              <a:t>ref</a:t>
            </a:r>
            <a:r>
              <a:rPr lang="fr-FR" dirty="0">
                <a:solidFill>
                  <a:schemeClr val="accent1"/>
                </a:solidFill>
              </a:rPr>
              <a:t> au texte (citation, n° de la ligne, du §…)</a:t>
            </a:r>
          </a:p>
          <a:p>
            <a:r>
              <a:rPr lang="fr-FR" dirty="0">
                <a:solidFill>
                  <a:schemeClr val="accent6">
                    <a:lumMod val="75000"/>
                  </a:schemeClr>
                </a:solidFill>
              </a:rPr>
              <a:t>3° commentaire/analyse critique</a:t>
            </a:r>
          </a:p>
          <a:p>
            <a:endParaRPr lang="fr-FR" dirty="0"/>
          </a:p>
        </p:txBody>
      </p:sp>
    </p:spTree>
    <p:extLst>
      <p:ext uri="{BB962C8B-B14F-4D97-AF65-F5344CB8AC3E}">
        <p14:creationId xmlns:p14="http://schemas.microsoft.com/office/powerpoint/2010/main" val="359717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336858-2B69-459E-A335-922A4B4EA485}"/>
              </a:ext>
            </a:extLst>
          </p:cNvPr>
          <p:cNvSpPr>
            <a:spLocks noGrp="1"/>
          </p:cNvSpPr>
          <p:nvPr>
            <p:ph idx="1"/>
          </p:nvPr>
        </p:nvSpPr>
        <p:spPr>
          <a:xfrm>
            <a:off x="609599" y="533400"/>
            <a:ext cx="11157857" cy="6215743"/>
          </a:xfrm>
        </p:spPr>
        <p:txBody>
          <a:bodyPr>
            <a:normAutofit fontScale="85000" lnSpcReduction="20000"/>
          </a:bodyPr>
          <a:lstStyle/>
          <a:p>
            <a:r>
              <a:rPr lang="fr-FR" dirty="0">
                <a:solidFill>
                  <a:srgbClr val="FF0000"/>
                </a:solidFill>
              </a:rPr>
              <a:t>Dans ce texte, la délégation du Parlement de Paris exprime à la fois des éloges et des critiques envers le Régent Philippe d’Orléans. Tout d’abord, les Parlementaires insistent sur la légitimité, c’est-à-dire sur le plein droit du Régent à exercer le pouvoir </a:t>
            </a:r>
            <a:r>
              <a:rPr lang="fr-FR" dirty="0">
                <a:solidFill>
                  <a:schemeClr val="accent1"/>
                </a:solidFill>
              </a:rPr>
              <a:t>(l.1 OU « le droit légitime que vous aviez à la régence du Royaume »).</a:t>
            </a:r>
            <a:r>
              <a:rPr lang="fr-FR" dirty="0"/>
              <a:t> </a:t>
            </a:r>
            <a:r>
              <a:rPr lang="fr-FR" dirty="0">
                <a:solidFill>
                  <a:schemeClr val="accent6">
                    <a:lumMod val="75000"/>
                  </a:schemeClr>
                </a:solidFill>
              </a:rPr>
              <a:t>C’est un argument important qui masque les difficultés de Philippe d’Orléans, neveu de Louis XIV, et éloigné dans la liste des prétendants à la succession, à faire imposer son autorité jusqu’à la mort même du Roi Soleil. Cet argument efface aussi les nombreuses critiques qui pleuvaient sur le duc d’Orléans, alors accusé dans les Philippiques d’être libertin ou empoisonneur. Enfin, il s’agit pour les Parlementaires de confirmer leur choix du 2 septembre 1715, au moment où ils acceptèrent de casser le testament de L XIV en faveur du futur Régent</a:t>
            </a:r>
            <a:r>
              <a:rPr lang="fr-FR" dirty="0"/>
              <a:t>. </a:t>
            </a:r>
            <a:r>
              <a:rPr lang="fr-FR" dirty="0">
                <a:solidFill>
                  <a:srgbClr val="FF0000"/>
                </a:solidFill>
              </a:rPr>
              <a:t>A ce sujet, les Parlementaires évoquent l’unanimité et le parfait accord qui existait entre eux et le duc d’Orléans </a:t>
            </a:r>
            <a:r>
              <a:rPr lang="fr-FR" dirty="0">
                <a:solidFill>
                  <a:schemeClr val="accent1"/>
                </a:solidFill>
              </a:rPr>
              <a:t>(ils parlent d’un « vœu unanime », l. 1). </a:t>
            </a:r>
            <a:r>
              <a:rPr lang="fr-FR" dirty="0">
                <a:solidFill>
                  <a:schemeClr val="accent6">
                    <a:lumMod val="75000"/>
                  </a:schemeClr>
                </a:solidFill>
              </a:rPr>
              <a:t>En réalité, il s’agit là d’une reconstruction qui sert les objectifs des parlementaires en 1718 : obtenir l’attention du prince avant de le critiquer. </a:t>
            </a:r>
            <a:r>
              <a:rPr lang="fr-FR" dirty="0">
                <a:solidFill>
                  <a:srgbClr val="FF0000"/>
                </a:solidFill>
              </a:rPr>
              <a:t>Enfin, les Parlementaires rappellent avec éloge le tournant politique de 1715, consistant, selon l’accord du 2 sept 1715, à créer sept conseils, libéralisant et assouplissant ainsi les institutions et la pratique du pouvoir auparavant poursuivie par Louis XIV dans la monarchie absolue</a:t>
            </a:r>
            <a:r>
              <a:rPr lang="fr-FR" dirty="0"/>
              <a:t> </a:t>
            </a:r>
            <a:r>
              <a:rPr lang="fr-FR" dirty="0">
                <a:solidFill>
                  <a:schemeClr val="accent1"/>
                </a:solidFill>
              </a:rPr>
              <a:t>: ils décrivent en effet la polysynodie comme la promesse d’un « ordre plus parfait » (l. 3)</a:t>
            </a:r>
            <a:r>
              <a:rPr lang="fr-FR" dirty="0"/>
              <a:t>, </a:t>
            </a:r>
            <a:r>
              <a:rPr lang="fr-FR" dirty="0">
                <a:solidFill>
                  <a:schemeClr val="accent6"/>
                </a:solidFill>
              </a:rPr>
              <a:t>répondant ainsi </a:t>
            </a:r>
            <a:r>
              <a:rPr lang="fr-FR" dirty="0" err="1">
                <a:solidFill>
                  <a:schemeClr val="accent6"/>
                </a:solidFill>
              </a:rPr>
              <a:t>ainsi</a:t>
            </a:r>
            <a:r>
              <a:rPr lang="fr-FR" dirty="0">
                <a:solidFill>
                  <a:schemeClr val="accent6"/>
                </a:solidFill>
              </a:rPr>
              <a:t> aux multiples critiques, venant notamment des Tables de Chaulnes, de Fénelon, de Vauban ou du duc de Saint-Simon appelant à un partage du pouvoir avec l’ancienne noblesse et à une déconcentration du pouvoir monarchique. </a:t>
            </a:r>
          </a:p>
          <a:p>
            <a:endParaRPr lang="fr-FR" dirty="0"/>
          </a:p>
        </p:txBody>
      </p:sp>
    </p:spTree>
    <p:extLst>
      <p:ext uri="{BB962C8B-B14F-4D97-AF65-F5344CB8AC3E}">
        <p14:creationId xmlns:p14="http://schemas.microsoft.com/office/powerpoint/2010/main" val="3164042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3A4DFC-3456-46F6-98F0-608330BB998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CED6E89-5EC1-4099-8EC6-52145FBED443}"/>
              </a:ext>
            </a:extLst>
          </p:cNvPr>
          <p:cNvSpPr>
            <a:spLocks noGrp="1"/>
          </p:cNvSpPr>
          <p:nvPr>
            <p:ph idx="1"/>
          </p:nvPr>
        </p:nvSpPr>
        <p:spPr/>
        <p:txBody>
          <a:bodyPr/>
          <a:lstStyle/>
          <a:p>
            <a:r>
              <a:rPr lang="fr-FR" dirty="0"/>
              <a:t>&gt; PROBLEMATIQUE : Dans quelle mesure ce texte témoigne-t-il des tensions qui opposent les Parlementaires parisiens au Régent après 3 ans de polysynodie? Par ailleurs, dans quelle mesure ces « représentations » révèlent-elles de nouveaux modèles de gouvernement au début du Siècle des Lumières?</a:t>
            </a:r>
          </a:p>
        </p:txBody>
      </p:sp>
    </p:spTree>
    <p:extLst>
      <p:ext uri="{BB962C8B-B14F-4D97-AF65-F5344CB8AC3E}">
        <p14:creationId xmlns:p14="http://schemas.microsoft.com/office/powerpoint/2010/main" val="42824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9FEC11-F616-41FE-BD78-9A9AA4AD44C6}"/>
              </a:ext>
            </a:extLst>
          </p:cNvPr>
          <p:cNvSpPr>
            <a:spLocks noGrp="1"/>
          </p:cNvSpPr>
          <p:nvPr>
            <p:ph type="title"/>
          </p:nvPr>
        </p:nvSpPr>
        <p:spPr/>
        <p:txBody>
          <a:bodyPr>
            <a:normAutofit fontScale="90000"/>
          </a:bodyPr>
          <a:lstStyle/>
          <a:p>
            <a:r>
              <a:rPr lang="fr-FR" dirty="0"/>
              <a:t>1° Un système inefficace et coûteux: l’échec du pacte de 1715?</a:t>
            </a:r>
            <a:br>
              <a:rPr lang="fr-FR" dirty="0"/>
            </a:br>
            <a:endParaRPr lang="fr-FR" dirty="0"/>
          </a:p>
        </p:txBody>
      </p:sp>
      <p:sp>
        <p:nvSpPr>
          <p:cNvPr id="3" name="Espace réservé du contenu 2">
            <a:extLst>
              <a:ext uri="{FF2B5EF4-FFF2-40B4-BE49-F238E27FC236}">
                <a16:creationId xmlns:a16="http://schemas.microsoft.com/office/drawing/2014/main" id="{1DA4AA31-9E5D-48EC-93B9-42439BC7C603}"/>
              </a:ext>
            </a:extLst>
          </p:cNvPr>
          <p:cNvSpPr>
            <a:spLocks noGrp="1"/>
          </p:cNvSpPr>
          <p:nvPr>
            <p:ph idx="1"/>
          </p:nvPr>
        </p:nvSpPr>
        <p:spPr>
          <a:xfrm>
            <a:off x="838200" y="1407381"/>
            <a:ext cx="10515600" cy="4769582"/>
          </a:xfrm>
        </p:spPr>
        <p:txBody>
          <a:bodyPr>
            <a:normAutofit fontScale="92500" lnSpcReduction="10000"/>
          </a:bodyPr>
          <a:lstStyle/>
          <a:p>
            <a:r>
              <a:rPr lang="fr-FR" b="1" dirty="0"/>
              <a:t>A) Un système au départ souhaité par les parlementaires car il rompait avec le modèle absolu de LXIV</a:t>
            </a:r>
          </a:p>
          <a:p>
            <a:pPr marL="0" indent="0">
              <a:buNone/>
            </a:pPr>
            <a:r>
              <a:rPr lang="fr-FR" dirty="0"/>
              <a:t>l. 3-5 = </a:t>
            </a:r>
            <a:r>
              <a:rPr lang="fr-FR" dirty="0" err="1"/>
              <a:t>ref</a:t>
            </a:r>
            <a:r>
              <a:rPr lang="fr-FR" dirty="0"/>
              <a:t> à la polysynodie acceptée 2 sept 1715 – dans son discours au Parlement Ph Orléans avait rappelé que ce </a:t>
            </a:r>
            <a:r>
              <a:rPr lang="fr-FR" dirty="0" err="1"/>
              <a:t>syst</a:t>
            </a:r>
            <a:r>
              <a:rPr lang="fr-FR" dirty="0"/>
              <a:t> venait de l’entourage du duc de Bourgogne pour augmenter sa légitimité = annonciateur d’un bon gouvernement = projets soutenus sans réserve par les parlementaires d’autant que Ph Orléans annonce le 2 sept 1715 la création d’un 7</a:t>
            </a:r>
            <a:r>
              <a:rPr lang="fr-FR" baseline="30000" dirty="0"/>
              <a:t>e</a:t>
            </a:r>
            <a:r>
              <a:rPr lang="fr-FR" dirty="0"/>
              <a:t> conseil : le </a:t>
            </a:r>
            <a:r>
              <a:rPr lang="fr-FR" u="sng" dirty="0"/>
              <a:t>Conseil de conscience </a:t>
            </a:r>
            <a:r>
              <a:rPr lang="fr-FR" dirty="0"/>
              <a:t>chargé de défendre la politique gallicane (autonomie du gouvernement de l’Eglise de France) à laquelle le Parlement est attaché</a:t>
            </a:r>
          </a:p>
          <a:p>
            <a:pPr marL="0" indent="0">
              <a:buNone/>
            </a:pPr>
            <a:r>
              <a:rPr lang="fr-FR" dirty="0"/>
              <a:t>=&gt; Dès sept 1715 conseils établis (l5) = conseil d’Etat supprimé, ministres supprimés = remplacés par les conseils (modèle espagnol « Conseil des Indes »)</a:t>
            </a:r>
          </a:p>
        </p:txBody>
      </p:sp>
    </p:spTree>
    <p:extLst>
      <p:ext uri="{BB962C8B-B14F-4D97-AF65-F5344CB8AC3E}">
        <p14:creationId xmlns:p14="http://schemas.microsoft.com/office/powerpoint/2010/main" val="334918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1A62D3-6B30-42E1-94F8-DE1CD07A5BD6}"/>
              </a:ext>
            </a:extLst>
          </p:cNvPr>
          <p:cNvSpPr>
            <a:spLocks noGrp="1"/>
          </p:cNvSpPr>
          <p:nvPr>
            <p:ph idx="1"/>
          </p:nvPr>
        </p:nvSpPr>
        <p:spPr>
          <a:xfrm>
            <a:off x="536051" y="0"/>
            <a:ext cx="10515600" cy="4351338"/>
          </a:xfrm>
        </p:spPr>
        <p:txBody>
          <a:bodyPr>
            <a:normAutofit fontScale="92500" lnSpcReduction="10000"/>
          </a:bodyPr>
          <a:lstStyle/>
          <a:p>
            <a:r>
              <a:rPr lang="fr-FR" b="1" dirty="0"/>
              <a:t>B) Un </a:t>
            </a:r>
            <a:r>
              <a:rPr lang="fr-FR" b="1" dirty="0" err="1"/>
              <a:t>syst</a:t>
            </a:r>
            <a:r>
              <a:rPr lang="fr-FR" b="1" dirty="0"/>
              <a:t> inefficace et coûteux pour les finances royales</a:t>
            </a:r>
          </a:p>
          <a:p>
            <a:pPr marL="0" indent="0">
              <a:buNone/>
            </a:pPr>
            <a:r>
              <a:rPr lang="fr-FR" dirty="0"/>
              <a:t>L15 = St Simon membre du conseil de régence « </a:t>
            </a:r>
            <a:r>
              <a:rPr lang="fr-FR" i="1" dirty="0"/>
              <a:t>pétaudière</a:t>
            </a:r>
            <a:r>
              <a:rPr lang="fr-FR" dirty="0"/>
              <a:t> » conseil des finances et de la guerre début 1718</a:t>
            </a:r>
          </a:p>
          <a:p>
            <a:pPr marL="0" indent="0">
              <a:buNone/>
            </a:pPr>
            <a:r>
              <a:rPr lang="fr-FR" dirty="0"/>
              <a:t>En partie vrai:</a:t>
            </a:r>
          </a:p>
          <a:p>
            <a:pPr>
              <a:buFontTx/>
              <a:buChar char="-"/>
            </a:pPr>
            <a:r>
              <a:rPr lang="fr-FR" dirty="0"/>
              <a:t>Disputes d’étiquette (codes sociaux visant à respecter la hiérarchie des rangs) et de préséance (respect des rangs dans la société)</a:t>
            </a:r>
          </a:p>
          <a:p>
            <a:pPr>
              <a:buFontTx/>
              <a:buChar char="-"/>
            </a:pPr>
            <a:r>
              <a:rPr lang="fr-FR" dirty="0"/>
              <a:t>Conflits d’attribution et enchevêtrements de compétences par conseil des finances et conseil du dedans = partagent la fiscalité </a:t>
            </a:r>
          </a:p>
          <a:p>
            <a:pPr>
              <a:buFontTx/>
              <a:buChar char="-"/>
            </a:pPr>
            <a:r>
              <a:rPr lang="fr-FR" dirty="0"/>
              <a:t>Nouveaux conseillers &gt;1716-7 = désordre duc de Noailles et le duc de La Force arrive sept 1717 conseil des finances « rang »: demande la présidence La Force </a:t>
            </a:r>
            <a:r>
              <a:rPr lang="fr-FR" dirty="0" err="1"/>
              <a:t>oct</a:t>
            </a:r>
            <a:r>
              <a:rPr lang="fr-FR" dirty="0"/>
              <a:t> 1717</a:t>
            </a:r>
          </a:p>
        </p:txBody>
      </p:sp>
    </p:spTree>
    <p:extLst>
      <p:ext uri="{BB962C8B-B14F-4D97-AF65-F5344CB8AC3E}">
        <p14:creationId xmlns:p14="http://schemas.microsoft.com/office/powerpoint/2010/main" val="3205408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1BBDAEE-BFD5-45A0-B973-1FB95845FE1C}"/>
              </a:ext>
            </a:extLst>
          </p:cNvPr>
          <p:cNvSpPr>
            <a:spLocks noGrp="1"/>
          </p:cNvSpPr>
          <p:nvPr>
            <p:ph idx="1"/>
          </p:nvPr>
        </p:nvSpPr>
        <p:spPr>
          <a:xfrm>
            <a:off x="214685" y="230587"/>
            <a:ext cx="10750164" cy="5582383"/>
          </a:xfrm>
        </p:spPr>
        <p:txBody>
          <a:bodyPr>
            <a:normAutofit fontScale="92500" lnSpcReduction="20000"/>
          </a:bodyPr>
          <a:lstStyle/>
          <a:p>
            <a:r>
              <a:rPr lang="fr-FR" dirty="0"/>
              <a:t>L18  - déclin du rôle des conseils signes d’essoufflement dès fin 1717 ex conseil guerre traite 117 affaires en </a:t>
            </a:r>
            <a:r>
              <a:rPr lang="fr-FR" dirty="0" err="1"/>
              <a:t>nov</a:t>
            </a:r>
            <a:r>
              <a:rPr lang="fr-FR" dirty="0"/>
              <a:t> 1717 = 77 en </a:t>
            </a:r>
            <a:r>
              <a:rPr lang="fr-FR" dirty="0" err="1"/>
              <a:t>fev</a:t>
            </a:r>
            <a:r>
              <a:rPr lang="fr-FR" dirty="0"/>
              <a:t> 1718 – conseil de guerre vidé de ses compétences : au moment où la diplomatie </a:t>
            </a:r>
            <a:r>
              <a:rPr lang="fr-FR" dirty="0" err="1"/>
              <a:t>fse</a:t>
            </a:r>
            <a:r>
              <a:rPr lang="fr-FR" dirty="0"/>
              <a:t> négocie Triple Alliance = Régent reprend la main Alexandre </a:t>
            </a:r>
            <a:r>
              <a:rPr lang="fr-FR" dirty="0" err="1"/>
              <a:t>Dupilet</a:t>
            </a:r>
            <a:r>
              <a:rPr lang="fr-FR" dirty="0"/>
              <a:t> = remodèle les conseils volonté de puissance du Régent : nomme d’Argenson noble de robe </a:t>
            </a:r>
            <a:r>
              <a:rPr lang="fr-FR" dirty="0" err="1"/>
              <a:t>dir</a:t>
            </a:r>
            <a:r>
              <a:rPr lang="fr-FR" dirty="0"/>
              <a:t> conseil des finances 1718 : une manière d’avoir prise sur lui, mise sous tutelle des </a:t>
            </a:r>
            <a:r>
              <a:rPr lang="fr-FR" dirty="0" err="1"/>
              <a:t>pdts</a:t>
            </a:r>
            <a:r>
              <a:rPr lang="fr-FR" dirty="0"/>
              <a:t> conseils « régent absolu »</a:t>
            </a:r>
          </a:p>
          <a:p>
            <a:r>
              <a:rPr lang="fr-FR" dirty="0"/>
              <a:t>L. 31-4 </a:t>
            </a:r>
            <a:r>
              <a:rPr lang="fr-FR" u="sng" dirty="0"/>
              <a:t>Cumul des fonctions  </a:t>
            </a:r>
            <a:r>
              <a:rPr lang="fr-FR" dirty="0"/>
              <a:t>= noblesse de cour visée = à la mort de L XIV la dette de l’Etat est estimée à 600.000 livres et même à +d’1Milliard inflation dépense augmente 500.000 livres /an. Gage d’un pdt de Conseil= 200.000 £ gage d’un secrétaire 6000 £ + </a:t>
            </a:r>
            <a:r>
              <a:rPr lang="fr-FR" u="sng" dirty="0"/>
              <a:t>pb de compétence  </a:t>
            </a:r>
            <a:r>
              <a:rPr lang="fr-FR" dirty="0"/>
              <a:t>= dès 1715 Prévot avocat Parlement Paris « </a:t>
            </a:r>
            <a:r>
              <a:rPr lang="fr-FR" i="1" dirty="0"/>
              <a:t>c’est un grand malheur pour le peuple que d’être gouverné par des gens qui ne paraissent pas même avoir jamais rien su des matières de gouvernement</a:t>
            </a:r>
            <a:r>
              <a:rPr lang="fr-FR" dirty="0"/>
              <a:t> » = rupture avec la « monarchie administrative » de Richelieu puis Mazarin </a:t>
            </a:r>
          </a:p>
          <a:p>
            <a:r>
              <a:rPr lang="fr-FR" dirty="0"/>
              <a:t>Alexandre </a:t>
            </a:r>
            <a:r>
              <a:rPr lang="fr-FR" dirty="0" err="1"/>
              <a:t>Dupilet</a:t>
            </a:r>
            <a:r>
              <a:rPr lang="fr-FR" dirty="0"/>
              <a:t> relativise cette impression: pas si inefficace que cela? = en réalité </a:t>
            </a:r>
            <a:r>
              <a:rPr lang="fr-FR" dirty="0" err="1"/>
              <a:t>porcessus</a:t>
            </a:r>
            <a:r>
              <a:rPr lang="fr-FR" dirty="0"/>
              <a:t> de rationalisation de l’adm = création personnel adm, archives, connaissance de l’art gouverner progresse quand même</a:t>
            </a:r>
          </a:p>
        </p:txBody>
      </p:sp>
    </p:spTree>
    <p:extLst>
      <p:ext uri="{BB962C8B-B14F-4D97-AF65-F5344CB8AC3E}">
        <p14:creationId xmlns:p14="http://schemas.microsoft.com/office/powerpoint/2010/main" val="2836685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6973B0-B2CD-454A-AF57-BEDDDD4E4535}"/>
              </a:ext>
            </a:extLst>
          </p:cNvPr>
          <p:cNvSpPr>
            <a:spLocks noGrp="1"/>
          </p:cNvSpPr>
          <p:nvPr>
            <p:ph idx="1"/>
          </p:nvPr>
        </p:nvSpPr>
        <p:spPr>
          <a:xfrm>
            <a:off x="583758" y="418244"/>
            <a:ext cx="10515600" cy="4351338"/>
          </a:xfrm>
        </p:spPr>
        <p:txBody>
          <a:bodyPr/>
          <a:lstStyle/>
          <a:p>
            <a:r>
              <a:rPr lang="fr-FR" b="1" dirty="0"/>
              <a:t>2° Une critique qui dissimule un intérêt plus politique: l’affirmation du Parlement</a:t>
            </a:r>
          </a:p>
          <a:p>
            <a:r>
              <a:rPr lang="fr-FR" dirty="0"/>
              <a:t>A) La réaction de la noblesse de robe contre le retour de la noblesse de Cour?</a:t>
            </a:r>
          </a:p>
          <a:p>
            <a:pPr marL="0" indent="0">
              <a:buNone/>
            </a:pPr>
            <a:r>
              <a:rPr lang="fr-FR" dirty="0"/>
              <a:t>l.29-30 </a:t>
            </a:r>
            <a:r>
              <a:rPr lang="fr-FR" i="1" dirty="0"/>
              <a:t>Almanach royal </a:t>
            </a:r>
            <a:r>
              <a:rPr lang="fr-FR" dirty="0"/>
              <a:t>1716 : sur 56 membres dans les Conseils, il y a1er groupe:  28 membres noblesse cour 2</a:t>
            </a:r>
            <a:r>
              <a:rPr lang="fr-FR" baseline="30000" dirty="0"/>
              <a:t>e</a:t>
            </a:r>
            <a:r>
              <a:rPr lang="fr-FR" dirty="0"/>
              <a:t> groupe « noblesse d’Etat »: nobles de robe intendants, sec d’Etat, maîtres des requêtes magistrats Parlement de Paris 14-5 seulement (1/3)</a:t>
            </a:r>
          </a:p>
          <a:p>
            <a:pPr marL="0" indent="0">
              <a:buNone/>
            </a:pPr>
            <a:r>
              <a:rPr lang="fr-FR" dirty="0"/>
              <a:t>Parasites vampires sangsues:  grands nobles monopolisent les places de </a:t>
            </a:r>
            <a:r>
              <a:rPr lang="fr-FR" dirty="0" err="1"/>
              <a:t>pdts</a:t>
            </a:r>
            <a:r>
              <a:rPr lang="fr-FR" dirty="0"/>
              <a:t> des Conseils duc d’Antin </a:t>
            </a:r>
            <a:r>
              <a:rPr lang="fr-FR" dirty="0" err="1"/>
              <a:t>aff</a:t>
            </a:r>
            <a:r>
              <a:rPr lang="fr-FR" dirty="0"/>
              <a:t> du dedans </a:t>
            </a:r>
          </a:p>
        </p:txBody>
      </p:sp>
    </p:spTree>
    <p:extLst>
      <p:ext uri="{BB962C8B-B14F-4D97-AF65-F5344CB8AC3E}">
        <p14:creationId xmlns:p14="http://schemas.microsoft.com/office/powerpoint/2010/main" val="44152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26D81FE-2147-4FDB-B3B8-D74D35825109}"/>
              </a:ext>
            </a:extLst>
          </p:cNvPr>
          <p:cNvSpPr>
            <a:spLocks noGrp="1"/>
          </p:cNvSpPr>
          <p:nvPr>
            <p:ph idx="1"/>
          </p:nvPr>
        </p:nvSpPr>
        <p:spPr>
          <a:xfrm>
            <a:off x="838200" y="365760"/>
            <a:ext cx="10515600" cy="5811203"/>
          </a:xfrm>
        </p:spPr>
        <p:txBody>
          <a:bodyPr>
            <a:normAutofit lnSpcReduction="10000"/>
          </a:bodyPr>
          <a:lstStyle/>
          <a:p>
            <a:r>
              <a:rPr lang="fr-FR" dirty="0"/>
              <a:t>B) l’affirmation du parlement face au roi</a:t>
            </a:r>
          </a:p>
          <a:p>
            <a:r>
              <a:rPr lang="fr-FR" dirty="0"/>
              <a:t>Voir correction DST</a:t>
            </a:r>
          </a:p>
          <a:p>
            <a:pPr marL="0" indent="0">
              <a:buNone/>
            </a:pPr>
            <a:r>
              <a:rPr lang="fr-FR" b="1" dirty="0"/>
              <a:t>3° 1718, une inflexion dans la pratique du pouvoir?</a:t>
            </a:r>
          </a:p>
          <a:p>
            <a:pPr marL="514350" indent="-514350">
              <a:buAutoNum type="alphaUcParenR"/>
            </a:pPr>
            <a:r>
              <a:rPr lang="fr-FR" u="sng" dirty="0"/>
              <a:t>La légitimité du pouvoir remise en question</a:t>
            </a:r>
          </a:p>
          <a:p>
            <a:pPr>
              <a:buFontTx/>
              <a:buChar char="-"/>
            </a:pPr>
            <a:r>
              <a:rPr lang="fr-FR" dirty="0"/>
              <a:t>Parlement source de la légitimité du régent l1-2</a:t>
            </a:r>
          </a:p>
          <a:p>
            <a:pPr>
              <a:buFontTx/>
              <a:buChar char="-"/>
            </a:pPr>
            <a:r>
              <a:rPr lang="fr-FR" dirty="0"/>
              <a:t>Enjolive le pacte de 1715 JJ </a:t>
            </a:r>
            <a:r>
              <a:rPr lang="fr-FR" dirty="0" err="1"/>
              <a:t>Mesme</a:t>
            </a:r>
            <a:r>
              <a:rPr lang="fr-FR" dirty="0"/>
              <a:t> opposé le 2 sept 1715</a:t>
            </a:r>
          </a:p>
          <a:p>
            <a:pPr>
              <a:buFontTx/>
              <a:buChar char="-"/>
            </a:pPr>
            <a:r>
              <a:rPr lang="fr-FR" dirty="0"/>
              <a:t>Parlement rappelle le rôle du « </a:t>
            </a:r>
            <a:r>
              <a:rPr lang="fr-FR" u="sng" dirty="0"/>
              <a:t>public</a:t>
            </a:r>
            <a:r>
              <a:rPr lang="fr-FR" dirty="0"/>
              <a:t> », de l’opinion », de la « </a:t>
            </a:r>
            <a:r>
              <a:rPr lang="fr-FR" u="sng" dirty="0"/>
              <a:t>confiance</a:t>
            </a:r>
            <a:r>
              <a:rPr lang="fr-FR" dirty="0"/>
              <a:t> » du « </a:t>
            </a:r>
            <a:r>
              <a:rPr lang="fr-FR" u="sng" dirty="0"/>
              <a:t>bien public</a:t>
            </a:r>
            <a:r>
              <a:rPr lang="fr-FR" dirty="0"/>
              <a:t> » dans la légitimité du pouvoir = influence des Lumières sur les parlementaires = un  bon roi/régent tient compte du « bien public » = « intérêt général » </a:t>
            </a:r>
            <a:r>
              <a:rPr lang="fr-FR" dirty="0" err="1"/>
              <a:t>Jcf</a:t>
            </a:r>
            <a:r>
              <a:rPr lang="fr-FR" dirty="0"/>
              <a:t> l’historien </a:t>
            </a:r>
            <a:r>
              <a:rPr lang="fr-FR" dirty="0" err="1"/>
              <a:t>ean</a:t>
            </a:r>
            <a:r>
              <a:rPr lang="fr-FR" dirty="0"/>
              <a:t> </a:t>
            </a:r>
            <a:r>
              <a:rPr lang="fr-FR" dirty="0" err="1"/>
              <a:t>Egret</a:t>
            </a:r>
            <a:r>
              <a:rPr lang="fr-FR" dirty="0"/>
              <a:t>, </a:t>
            </a:r>
            <a:r>
              <a:rPr lang="fr-FR" i="1" dirty="0"/>
              <a:t>Louis XV et l’opposition parlementaire</a:t>
            </a:r>
            <a:r>
              <a:rPr lang="fr-FR" dirty="0"/>
              <a:t>, 1970 + A </a:t>
            </a:r>
            <a:r>
              <a:rPr lang="fr-FR" dirty="0" err="1"/>
              <a:t>Dupilet</a:t>
            </a:r>
            <a:r>
              <a:rPr lang="fr-FR" dirty="0"/>
              <a:t> fin 1717 textes critiquant membres conseil de régence se multiplient en France : ex un texte qui dit « </a:t>
            </a:r>
            <a:r>
              <a:rPr lang="fr-FR" i="1" dirty="0"/>
              <a:t>Le Pelletier d’un air pédant/Vient </a:t>
            </a:r>
            <a:r>
              <a:rPr lang="fr-FR" i="1" dirty="0" err="1"/>
              <a:t>marmoter</a:t>
            </a:r>
            <a:r>
              <a:rPr lang="fr-FR" i="1" dirty="0"/>
              <a:t> entre ses dents </a:t>
            </a:r>
            <a:r>
              <a:rPr lang="fr-FR" dirty="0"/>
              <a:t>» = pouvoir est à la merci de l’opinion  </a:t>
            </a:r>
          </a:p>
          <a:p>
            <a:pPr marL="0" indent="0">
              <a:buNone/>
            </a:pPr>
            <a:endParaRPr lang="fr-FR" dirty="0"/>
          </a:p>
        </p:txBody>
      </p:sp>
    </p:spTree>
    <p:extLst>
      <p:ext uri="{BB962C8B-B14F-4D97-AF65-F5344CB8AC3E}">
        <p14:creationId xmlns:p14="http://schemas.microsoft.com/office/powerpoint/2010/main" val="11624279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1355</Words>
  <Application>Microsoft Office PowerPoint</Application>
  <PresentationFormat>Grand écran</PresentationFormat>
  <Paragraphs>37</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Calibri Light</vt:lpstr>
      <vt:lpstr>Thème Office</vt:lpstr>
      <vt:lpstr>Présentation PowerPoint</vt:lpstr>
      <vt:lpstr>Présentation PowerPoint</vt:lpstr>
      <vt:lpstr>Présentation PowerPoint</vt:lpstr>
      <vt:lpstr>Présentation PowerPoint</vt:lpstr>
      <vt:lpstr>1° Un système inefficace et coûteux: l’échec du pacte de 1715?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Def Parlement : rôle, composition 2°Def: Bulle Unigenitus 3° Quel est l’argument principal de l’article d’Alexandre Dupilet? 4° Dates des principaux règnes du 18e s 5° Pourquoi D Roche cite-t-il l’ex des vêtements dans sa def des Lumières?  </dc:title>
  <dc:creator>Guillaume Mazeau</dc:creator>
  <cp:lastModifiedBy>Guillaume Mazeau</cp:lastModifiedBy>
  <cp:revision>8</cp:revision>
  <dcterms:created xsi:type="dcterms:W3CDTF">2024-10-03T12:04:46Z</dcterms:created>
  <dcterms:modified xsi:type="dcterms:W3CDTF">2024-10-03T14:31:27Z</dcterms:modified>
</cp:coreProperties>
</file>