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98" r:id="rId4"/>
    <p:sldId id="299" r:id="rId5"/>
    <p:sldId id="283" r:id="rId6"/>
    <p:sldId id="289" r:id="rId7"/>
    <p:sldId id="300" r:id="rId8"/>
    <p:sldId id="286" r:id="rId9"/>
    <p:sldId id="307" r:id="rId10"/>
    <p:sldId id="308" r:id="rId11"/>
    <p:sldId id="309" r:id="rId12"/>
    <p:sldId id="310" r:id="rId13"/>
    <p:sldId id="328" r:id="rId14"/>
    <p:sldId id="311" r:id="rId15"/>
    <p:sldId id="312" r:id="rId16"/>
    <p:sldId id="313" r:id="rId17"/>
    <p:sldId id="330" r:id="rId18"/>
    <p:sldId id="301" r:id="rId19"/>
    <p:sldId id="263" r:id="rId20"/>
    <p:sldId id="264" r:id="rId21"/>
    <p:sldId id="265" r:id="rId22"/>
    <p:sldId id="266" r:id="rId23"/>
    <p:sldId id="267" r:id="rId24"/>
    <p:sldId id="268" r:id="rId25"/>
    <p:sldId id="269" r:id="rId26"/>
    <p:sldId id="270" r:id="rId27"/>
    <p:sldId id="273" r:id="rId28"/>
    <p:sldId id="274" r:id="rId29"/>
    <p:sldId id="275" r:id="rId30"/>
    <p:sldId id="276" r:id="rId31"/>
    <p:sldId id="277" r:id="rId32"/>
    <p:sldId id="279" r:id="rId33"/>
    <p:sldId id="297" r:id="rId34"/>
    <p:sldId id="258" r:id="rId35"/>
    <p:sldId id="281" r:id="rId36"/>
    <p:sldId id="282" r:id="rId37"/>
    <p:sldId id="284" r:id="rId38"/>
    <p:sldId id="334" r:id="rId39"/>
    <p:sldId id="296" r:id="rId40"/>
    <p:sldId id="293" r:id="rId41"/>
    <p:sldId id="331" r:id="rId42"/>
    <p:sldId id="332" r:id="rId43"/>
    <p:sldId id="335" r:id="rId44"/>
    <p:sldId id="295" r:id="rId45"/>
    <p:sldId id="294" r:id="rId46"/>
    <p:sldId id="344" r:id="rId47"/>
    <p:sldId id="259" r:id="rId48"/>
    <p:sldId id="260" r:id="rId49"/>
    <p:sldId id="261" r:id="rId50"/>
    <p:sldId id="280" r:id="rId51"/>
    <p:sldId id="333" r:id="rId5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1AF99925-08BD-43B9-83BD-C1A56DE277D0}" type="datetimeFigureOut">
              <a:rPr lang="fr-FR" smtClean="0"/>
              <a:t>03/10/2024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7B29DB6-2ACA-480A-83DD-E9B4BEF59D84}"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AF99925-08BD-43B9-83BD-C1A56DE277D0}" type="datetimeFigureOut">
              <a:rPr lang="fr-FR" smtClean="0"/>
              <a:t>03/10/2024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7B29DB6-2ACA-480A-83DD-E9B4BEF59D84}"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AF99925-08BD-43B9-83BD-C1A56DE277D0}" type="datetimeFigureOut">
              <a:rPr lang="fr-FR" smtClean="0"/>
              <a:t>03/10/2024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7B29DB6-2ACA-480A-83DD-E9B4BEF59D84}"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AF99925-08BD-43B9-83BD-C1A56DE277D0}" type="datetimeFigureOut">
              <a:rPr lang="fr-FR" smtClean="0"/>
              <a:t>03/10/2024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7B29DB6-2ACA-480A-83DD-E9B4BEF59D84}"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1AF99925-08BD-43B9-83BD-C1A56DE277D0}" type="datetimeFigureOut">
              <a:rPr lang="fr-FR" smtClean="0"/>
              <a:t>03/10/2024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7B29DB6-2ACA-480A-83DD-E9B4BEF59D84}"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1AF99925-08BD-43B9-83BD-C1A56DE277D0}" type="datetimeFigureOut">
              <a:rPr lang="fr-FR" smtClean="0"/>
              <a:t>03/10/2024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7B29DB6-2ACA-480A-83DD-E9B4BEF59D84}"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1AF99925-08BD-43B9-83BD-C1A56DE277D0}" type="datetimeFigureOut">
              <a:rPr lang="fr-FR" smtClean="0"/>
              <a:t>03/10/2024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7B29DB6-2ACA-480A-83DD-E9B4BEF59D84}"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1AF99925-08BD-43B9-83BD-C1A56DE277D0}" type="datetimeFigureOut">
              <a:rPr lang="fr-FR" smtClean="0"/>
              <a:t>03/10/2024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7B29DB6-2ACA-480A-83DD-E9B4BEF59D84}"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AF99925-08BD-43B9-83BD-C1A56DE277D0}" type="datetimeFigureOut">
              <a:rPr lang="fr-FR" smtClean="0"/>
              <a:t>03/10/2024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7B29DB6-2ACA-480A-83DD-E9B4BEF59D84}"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1AF99925-08BD-43B9-83BD-C1A56DE277D0}" type="datetimeFigureOut">
              <a:rPr lang="fr-FR" smtClean="0"/>
              <a:t>03/10/2024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7B29DB6-2ACA-480A-83DD-E9B4BEF59D84}"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1AF99925-08BD-43B9-83BD-C1A56DE277D0}" type="datetimeFigureOut">
              <a:rPr lang="fr-FR" smtClean="0"/>
              <a:t>03/10/2024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7B29DB6-2ACA-480A-83DD-E9B4BEF59D84}"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F99925-08BD-43B9-83BD-C1A56DE277D0}" type="datetimeFigureOut">
              <a:rPr lang="fr-FR" smtClean="0"/>
              <a:t>03/10/2024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B29DB6-2ACA-480A-83DD-E9B4BEF59D84}"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image" Target="../media/image4.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publishing.cdlib.org/ucpressebooks/view?docId=ft0z09n7hf;brand=ucpress"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1268760"/>
            <a:ext cx="7772400" cy="2304256"/>
          </a:xfrm>
        </p:spPr>
        <p:txBody>
          <a:bodyPr>
            <a:normAutofit fontScale="90000"/>
          </a:bodyPr>
          <a:lstStyle/>
          <a:p>
            <a:r>
              <a:rPr lang="fr-FR" sz="6000" b="1" dirty="0">
                <a:latin typeface="Times New Roman" pitchFamily="18" charset="0"/>
                <a:cs typeface="Times New Roman" pitchFamily="18" charset="0"/>
              </a:rPr>
              <a:t>Républicanisme et utopisme des Lumières à la Révolution</a:t>
            </a:r>
          </a:p>
        </p:txBody>
      </p:sp>
      <p:sp>
        <p:nvSpPr>
          <p:cNvPr id="3" name="Sous-titre 2"/>
          <p:cNvSpPr>
            <a:spLocks noGrp="1"/>
          </p:cNvSpPr>
          <p:nvPr>
            <p:ph type="subTitle" idx="1"/>
          </p:nvPr>
        </p:nvSpPr>
        <p:spPr>
          <a:xfrm>
            <a:off x="1371600" y="4869160"/>
            <a:ext cx="6400800" cy="769640"/>
          </a:xfrm>
        </p:spPr>
        <p:txBody>
          <a:bodyPr>
            <a:normAutofit/>
          </a:bodyPr>
          <a:lstStyle/>
          <a:p>
            <a:r>
              <a:rPr lang="fr-FR" dirty="0"/>
              <a:t>Séance 3, 4 octobre 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txBody>
          <a:bodyPr>
            <a:normAutofit/>
          </a:bodyPr>
          <a:lstStyle/>
          <a:p>
            <a:r>
              <a:rPr lang="fr-FR" sz="3600" b="1" dirty="0">
                <a:latin typeface="Times New Roman" pitchFamily="18" charset="0"/>
                <a:cs typeface="Times New Roman" pitchFamily="18" charset="0"/>
              </a:rPr>
              <a:t>L’étude matérielle de la circulation livresque</a:t>
            </a:r>
          </a:p>
        </p:txBody>
      </p:sp>
      <p:sp>
        <p:nvSpPr>
          <p:cNvPr id="3" name="Espace réservé du contenu 2"/>
          <p:cNvSpPr>
            <a:spLocks noGrp="1"/>
          </p:cNvSpPr>
          <p:nvPr>
            <p:ph idx="1"/>
          </p:nvPr>
        </p:nvSpPr>
        <p:spPr>
          <a:xfrm>
            <a:off x="0" y="1124744"/>
            <a:ext cx="9144000" cy="5733256"/>
          </a:xfrm>
        </p:spPr>
        <p:txBody>
          <a:bodyPr>
            <a:normAutofit fontScale="62500" lnSpcReduction="20000"/>
          </a:bodyPr>
          <a:lstStyle/>
          <a:p>
            <a:pPr algn="just"/>
            <a:r>
              <a:rPr lang="fr-FR" sz="3400" dirty="0">
                <a:latin typeface="Times New Roman" pitchFamily="18" charset="0"/>
                <a:cs typeface="Times New Roman" pitchFamily="18" charset="0"/>
              </a:rPr>
              <a:t>Ce que montrent certains historiens, c’est que la littérature qui circulait avant la Révolution, ce n’était pas seulement des ouvrages philosophiques nobles, des ouvrages des Lumières qu’on connaît aujourd'hui, mais surtout toute une littérature clandestine et subversive qui était lue voire écrite par les futurs révolutionnaires.</a:t>
            </a:r>
          </a:p>
          <a:p>
            <a:pPr algn="just"/>
            <a:endParaRPr lang="fr-FR" sz="2900" dirty="0">
              <a:latin typeface="Times New Roman" pitchFamily="18" charset="0"/>
              <a:cs typeface="Times New Roman" pitchFamily="18" charset="0"/>
            </a:endParaRPr>
          </a:p>
          <a:p>
            <a:pPr algn="just"/>
            <a:r>
              <a:rPr lang="fr-FR" sz="3400" dirty="0">
                <a:latin typeface="Times New Roman" pitchFamily="18" charset="0"/>
                <a:cs typeface="Times New Roman" pitchFamily="18" charset="0"/>
              </a:rPr>
              <a:t>Cette littérature subversive n’était pas philosophique, mais il s’agissait de pamphlets extrêmement outrageux qui mettaient en cause l’aristocratie et la famille royale. </a:t>
            </a:r>
            <a:r>
              <a:rPr lang="fr-FR" sz="3400" dirty="0" err="1">
                <a:latin typeface="Times New Roman" pitchFamily="18" charset="0"/>
                <a:cs typeface="Times New Roman" pitchFamily="18" charset="0"/>
              </a:rPr>
              <a:t>Darnton</a:t>
            </a:r>
            <a:r>
              <a:rPr lang="fr-FR" sz="3400" dirty="0">
                <a:latin typeface="Times New Roman" pitchFamily="18" charset="0"/>
                <a:cs typeface="Times New Roman" pitchFamily="18" charset="0"/>
              </a:rPr>
              <a:t> appelle cette littérature les « Basses Lumières ». Cette littérature manifestait la perte de légitimité et la perte du respect envers les élites dominantes, tout autant et même plus que les ouvrages philosophiques.</a:t>
            </a:r>
          </a:p>
          <a:p>
            <a:pPr algn="just"/>
            <a:endParaRPr lang="fr-FR" sz="2900" dirty="0">
              <a:latin typeface="Times New Roman" pitchFamily="18" charset="0"/>
              <a:cs typeface="Times New Roman" pitchFamily="18" charset="0"/>
            </a:endParaRPr>
          </a:p>
          <a:p>
            <a:pPr algn="just"/>
            <a:r>
              <a:rPr lang="fr-FR" sz="3400" dirty="0">
                <a:latin typeface="Times New Roman" pitchFamily="18" charset="0"/>
                <a:cs typeface="Times New Roman" pitchFamily="18" charset="0"/>
              </a:rPr>
              <a:t>C’est une piste de méthode : pour comprendre la place des idées dans l’histoire, il ne faut pas simplement prendre en compte les ouvrages nobles qui sont passés à la postérité et que nous étudions nous ; il faut prendre en compte l’ensemble de la production littéraire de l’époque (et même des sources non-écrites). Il faut s'intéresser à ce que les gens lisaient, parce que ce n'est pas parce qu'un texte existe qu'il y a une </a:t>
            </a:r>
            <a:r>
              <a:rPr lang="fr-FR" sz="3400" i="1" dirty="0">
                <a:latin typeface="Times New Roman" pitchFamily="18" charset="0"/>
                <a:cs typeface="Times New Roman" pitchFamily="18" charset="0"/>
              </a:rPr>
              <a:t>réception</a:t>
            </a:r>
            <a:r>
              <a:rPr lang="fr-FR" sz="3400" dirty="0">
                <a:latin typeface="Times New Roman" pitchFamily="18" charset="0"/>
                <a:cs typeface="Times New Roman" pitchFamily="18" charset="0"/>
              </a:rPr>
              <a:t> de ce texte.</a:t>
            </a:r>
          </a:p>
          <a:p>
            <a:pPr algn="just"/>
            <a:endParaRPr lang="fr-FR" sz="2900" dirty="0">
              <a:latin typeface="Times New Roman" pitchFamily="18" charset="0"/>
              <a:cs typeface="Times New Roman" pitchFamily="18" charset="0"/>
            </a:endParaRPr>
          </a:p>
          <a:p>
            <a:pPr algn="ctr">
              <a:buNone/>
            </a:pPr>
            <a:r>
              <a:rPr lang="fr-FR" sz="2700" i="1" dirty="0">
                <a:latin typeface="Times New Roman" pitchFamily="18" charset="0"/>
                <a:cs typeface="Times New Roman" pitchFamily="18" charset="0"/>
              </a:rPr>
              <a:t>Annexes de R. </a:t>
            </a:r>
            <a:r>
              <a:rPr lang="fr-FR" sz="2700" i="1" dirty="0" err="1">
                <a:latin typeface="Times New Roman" pitchFamily="18" charset="0"/>
                <a:cs typeface="Times New Roman" pitchFamily="18" charset="0"/>
              </a:rPr>
              <a:t>Darnton</a:t>
            </a:r>
            <a:r>
              <a:rPr lang="fr-FR" sz="2700" i="1" dirty="0">
                <a:latin typeface="Times New Roman" pitchFamily="18" charset="0"/>
                <a:cs typeface="Times New Roman" pitchFamily="18" charset="0"/>
              </a:rPr>
              <a:t>, </a:t>
            </a:r>
            <a:r>
              <a:rPr lang="fr-FR" sz="2700" dirty="0">
                <a:latin typeface="Times New Roman" pitchFamily="18" charset="0"/>
                <a:cs typeface="Times New Roman" pitchFamily="18" charset="0"/>
              </a:rPr>
              <a:t>Un tour de France littéraire. Le monde du livre à la veille de la Révolution.</a:t>
            </a:r>
            <a:endParaRPr lang="fr-FR" sz="2700" i="1"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836712"/>
          </a:xfrm>
        </p:spPr>
        <p:txBody>
          <a:bodyPr/>
          <a:lstStyle/>
          <a:p>
            <a:r>
              <a:rPr lang="fr-FR" b="1" dirty="0">
                <a:latin typeface="Times New Roman" pitchFamily="18" charset="0"/>
                <a:cs typeface="Times New Roman" pitchFamily="18" charset="0"/>
              </a:rPr>
              <a:t>Les best-sellers du XVIIIe siècle</a:t>
            </a:r>
          </a:p>
        </p:txBody>
      </p:sp>
      <p:pic>
        <p:nvPicPr>
          <p:cNvPr id="4" name="Espace réservé du contenu 3" descr="WhatsApp Image 2022-11-07 at 20.42.02.jpeg"/>
          <p:cNvPicPr>
            <a:picLocks noGrp="1" noChangeAspect="1"/>
          </p:cNvPicPr>
          <p:nvPr>
            <p:ph idx="1"/>
          </p:nvPr>
        </p:nvPicPr>
        <p:blipFill>
          <a:blip r:embed="rId2" cstate="print"/>
          <a:stretch>
            <a:fillRect/>
          </a:stretch>
        </p:blipFill>
        <p:spPr>
          <a:xfrm rot="16200000">
            <a:off x="1630920" y="55870"/>
            <a:ext cx="5666138" cy="7560839"/>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txBody>
          <a:bodyPr>
            <a:normAutofit/>
          </a:bodyPr>
          <a:lstStyle/>
          <a:p>
            <a:r>
              <a:rPr lang="fr-FR" sz="3600" b="1" dirty="0">
                <a:latin typeface="Times New Roman" pitchFamily="18" charset="0"/>
                <a:cs typeface="Times New Roman" pitchFamily="18" charset="0"/>
              </a:rPr>
              <a:t>L’étude matérielle de la circulation livresque</a:t>
            </a:r>
          </a:p>
        </p:txBody>
      </p:sp>
      <p:sp>
        <p:nvSpPr>
          <p:cNvPr id="3" name="Espace réservé du contenu 2"/>
          <p:cNvSpPr>
            <a:spLocks noGrp="1"/>
          </p:cNvSpPr>
          <p:nvPr>
            <p:ph idx="1"/>
          </p:nvPr>
        </p:nvSpPr>
        <p:spPr>
          <a:xfrm>
            <a:off x="0" y="1052736"/>
            <a:ext cx="9144000" cy="5805264"/>
          </a:xfrm>
        </p:spPr>
        <p:txBody>
          <a:bodyPr>
            <a:normAutofit fontScale="92500" lnSpcReduction="10000"/>
          </a:bodyPr>
          <a:lstStyle/>
          <a:p>
            <a:pPr algn="just"/>
            <a:r>
              <a:rPr lang="fr-FR" sz="2400" dirty="0">
                <a:latin typeface="Times New Roman" pitchFamily="18" charset="0"/>
                <a:cs typeface="Times New Roman" pitchFamily="18" charset="0"/>
              </a:rPr>
              <a:t>Comme l’écrit Chartier en s’appuyant sur </a:t>
            </a:r>
            <a:r>
              <a:rPr lang="fr-FR" sz="2400" dirty="0" err="1">
                <a:latin typeface="Times New Roman" pitchFamily="18" charset="0"/>
                <a:cs typeface="Times New Roman" pitchFamily="18" charset="0"/>
              </a:rPr>
              <a:t>Darnton</a:t>
            </a:r>
            <a:r>
              <a:rPr lang="fr-FR" sz="2400" dirty="0">
                <a:latin typeface="Times New Roman" pitchFamily="18" charset="0"/>
                <a:cs typeface="Times New Roman" pitchFamily="18" charset="0"/>
              </a:rPr>
              <a:t>, </a:t>
            </a:r>
          </a:p>
          <a:p>
            <a:pPr algn="just">
              <a:buNone/>
            </a:pPr>
            <a:r>
              <a:rPr lang="fr-FR" sz="2400" dirty="0">
                <a:latin typeface="Times New Roman" pitchFamily="18" charset="0"/>
                <a:cs typeface="Times New Roman" pitchFamily="18" charset="0"/>
              </a:rPr>
              <a:t>	« </a:t>
            </a:r>
            <a:r>
              <a:rPr lang="fr-FR" sz="2400" i="1" dirty="0">
                <a:latin typeface="Times New Roman" pitchFamily="18" charset="0"/>
                <a:cs typeface="Times New Roman" pitchFamily="18" charset="0"/>
              </a:rPr>
              <a:t>la plus spectaculaire des mutations enregistrées par les demandes de permissions publiques (privilèges ou permissions simples) est donnée par le recul, puis l’effondrement du livre de religion. Alors que les titres religieux […] constituaient la moitié de la production imprimée parisienne à la fin du XVIIe siècle, et encore un tiers dans la décennie 1720, ils ne comptent plus que pour un quart aux débuts des années 1750 et seulement un dixième dans la décennie 1780. Comme la part des autres grandes classes bibliographiques (droit, histoire, belles-lettres) demeure à peu près stable tout au long, du siècle, ce sont les sciences et arts, dont le pourcentage double entre 1720 et 1780, qui sont les grandes bénéficiaires ».</a:t>
            </a:r>
          </a:p>
          <a:p>
            <a:pPr algn="just">
              <a:buNone/>
            </a:pPr>
            <a:endParaRPr lang="fr-FR" sz="1900" i="1" dirty="0">
              <a:latin typeface="Times New Roman" pitchFamily="18" charset="0"/>
              <a:cs typeface="Times New Roman" pitchFamily="18" charset="0"/>
            </a:endParaRPr>
          </a:p>
          <a:p>
            <a:pPr algn="just"/>
            <a:r>
              <a:rPr lang="fr-FR" sz="2300" dirty="0">
                <a:latin typeface="Times New Roman" pitchFamily="18" charset="0"/>
                <a:cs typeface="Times New Roman" pitchFamily="18" charset="0"/>
              </a:rPr>
              <a:t>De plus, ces livres « philosophiques » sont écrits par des auteurs aujourd’hui inconnus, bien loin de l’image des Lumières telle qu’elle nous est parvenue. La plupart des auteurs de l’époque sont étroitement surveillés par le pouvoir (tout comme l’ensemble de l’imprimé). Ils sont plus précisément surveillés par des inspecteurs dédiés à cette tâche. C’est le cas de l’inspecteur D’</a:t>
            </a:r>
            <a:r>
              <a:rPr lang="fr-FR" sz="2300" dirty="0" err="1">
                <a:latin typeface="Times New Roman" pitchFamily="18" charset="0"/>
                <a:cs typeface="Times New Roman" pitchFamily="18" charset="0"/>
              </a:rPr>
              <a:t>Hémery</a:t>
            </a:r>
            <a:r>
              <a:rPr lang="fr-FR" sz="2300" dirty="0">
                <a:latin typeface="Times New Roman" pitchFamily="18" charset="0"/>
                <a:cs typeface="Times New Roman" pitchFamily="18" charset="0"/>
              </a:rPr>
              <a:t> étudié, là encore, par </a:t>
            </a:r>
            <a:r>
              <a:rPr lang="fr-FR" sz="2300" dirty="0" err="1">
                <a:latin typeface="Times New Roman" pitchFamily="18" charset="0"/>
                <a:cs typeface="Times New Roman" pitchFamily="18" charset="0"/>
              </a:rPr>
              <a:t>Darnton</a:t>
            </a:r>
            <a:r>
              <a:rPr lang="fr-FR" sz="2300" dirty="0">
                <a:latin typeface="Times New Roman" pitchFamily="18" charset="0"/>
                <a:cs typeface="Times New Roman" pitchFamily="18" charset="0"/>
              </a:rPr>
              <a:t>. </a:t>
            </a:r>
          </a:p>
          <a:p>
            <a:pPr algn="just">
              <a:buNone/>
            </a:pPr>
            <a:endParaRPr lang="fr-FR" sz="2000" i="1"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76672"/>
          </a:xfrm>
        </p:spPr>
        <p:txBody>
          <a:bodyPr>
            <a:noAutofit/>
          </a:bodyPr>
          <a:lstStyle/>
          <a:p>
            <a:r>
              <a:rPr lang="fr-FR" sz="3200" b="1" dirty="0">
                <a:latin typeface="Times New Roman" pitchFamily="18" charset="0"/>
                <a:cs typeface="Times New Roman" pitchFamily="18" charset="0"/>
              </a:rPr>
              <a:t>Basses Lumières et « Rousseau des ruisseaux »</a:t>
            </a:r>
          </a:p>
        </p:txBody>
      </p:sp>
      <p:sp>
        <p:nvSpPr>
          <p:cNvPr id="3" name="Espace réservé du contenu 2"/>
          <p:cNvSpPr>
            <a:spLocks noGrp="1"/>
          </p:cNvSpPr>
          <p:nvPr>
            <p:ph idx="1"/>
          </p:nvPr>
        </p:nvSpPr>
        <p:spPr>
          <a:xfrm>
            <a:off x="0" y="836712"/>
            <a:ext cx="9144000" cy="6021288"/>
          </a:xfrm>
        </p:spPr>
        <p:txBody>
          <a:bodyPr>
            <a:noAutofit/>
          </a:bodyPr>
          <a:lstStyle/>
          <a:p>
            <a:pPr algn="just"/>
            <a:r>
              <a:rPr lang="fr-FR" sz="1800" dirty="0">
                <a:latin typeface="Times New Roman" pitchFamily="18" charset="0"/>
                <a:cs typeface="Times New Roman" pitchFamily="18" charset="0"/>
              </a:rPr>
              <a:t>À partir des archives de cet inspecteur, </a:t>
            </a:r>
            <a:r>
              <a:rPr lang="fr-FR" sz="1800" dirty="0" err="1">
                <a:latin typeface="Times New Roman" pitchFamily="18" charset="0"/>
                <a:cs typeface="Times New Roman" pitchFamily="18" charset="0"/>
              </a:rPr>
              <a:t>Darnton</a:t>
            </a:r>
            <a:r>
              <a:rPr lang="fr-FR" sz="1800" dirty="0">
                <a:latin typeface="Times New Roman" pitchFamily="18" charset="0"/>
                <a:cs typeface="Times New Roman" pitchFamily="18" charset="0"/>
              </a:rPr>
              <a:t> est en mesure de restituer la vie intellectuelle de l’époque tant elles « porte[nt] sur un si grand nombre d’auteurs de toutes sortes, que ses dossiers constituent un véritable recensement de la population littéraire, des philosophes les plus célèbres aux plumitifs les plus obscurs ». En cinq ans, de 1748 à 1753, d’</a:t>
            </a:r>
            <a:r>
              <a:rPr lang="fr-FR" sz="1800" dirty="0" err="1">
                <a:latin typeface="Times New Roman" pitchFamily="18" charset="0"/>
                <a:cs typeface="Times New Roman" pitchFamily="18" charset="0"/>
              </a:rPr>
              <a:t>Hémery</a:t>
            </a:r>
            <a:r>
              <a:rPr lang="fr-FR" sz="1800" dirty="0">
                <a:latin typeface="Times New Roman" pitchFamily="18" charset="0"/>
                <a:cs typeface="Times New Roman" pitchFamily="18" charset="0"/>
              </a:rPr>
              <a:t> écrit cinq cents rapports sur les auteurs, et tous ces rapports sont restés inédits dans les cartons de la Bibliothèque nationale. Comme l’écrit </a:t>
            </a:r>
            <a:r>
              <a:rPr lang="fr-FR" sz="1800" dirty="0" err="1">
                <a:latin typeface="Times New Roman" pitchFamily="18" charset="0"/>
                <a:cs typeface="Times New Roman" pitchFamily="18" charset="0"/>
              </a:rPr>
              <a:t>Darnton</a:t>
            </a:r>
            <a:r>
              <a:rPr lang="fr-FR" sz="1800" dirty="0">
                <a:latin typeface="Times New Roman" pitchFamily="18" charset="0"/>
                <a:cs typeface="Times New Roman" pitchFamily="18" charset="0"/>
              </a:rPr>
              <a:t> : </a:t>
            </a:r>
          </a:p>
          <a:p>
            <a:pPr algn="just">
              <a:buNone/>
            </a:pPr>
            <a:r>
              <a:rPr lang="fr-FR" sz="1550" i="1" dirty="0">
                <a:latin typeface="Times New Roman" pitchFamily="18" charset="0"/>
                <a:cs typeface="Times New Roman" pitchFamily="18" charset="0"/>
              </a:rPr>
              <a:t>	« D’</a:t>
            </a:r>
            <a:r>
              <a:rPr lang="fr-FR" sz="1550" i="1" dirty="0" err="1">
                <a:latin typeface="Times New Roman" pitchFamily="18" charset="0"/>
                <a:cs typeface="Times New Roman" pitchFamily="18" charset="0"/>
              </a:rPr>
              <a:t>Hémery</a:t>
            </a:r>
            <a:r>
              <a:rPr lang="fr-FR" sz="1550" i="1" dirty="0">
                <a:latin typeface="Times New Roman" pitchFamily="18" charset="0"/>
                <a:cs typeface="Times New Roman" pitchFamily="18" charset="0"/>
              </a:rPr>
              <a:t>, qui a pris ses fonctions en juin 1748, a peut-être tout simplement voulu se constituer des dossiers pour pouvoir surveiller efficacement son nouveau territoire administratif. Cependant, il a fort à faire car un certain nombre d’ouvrages extraordinaires sont publiés pendant ces cinq années. L’Esprit des lois, L’Encyclopédie, le Discours sur les sciences et les arts de Rousseau, la lettre sur les aveugles de Diderot, l’Histoire naturelle de Buffon, Les Mœurs de Toussaint, et la thèse scandaleuse de l’abbé de Prades. Toutes les Lumières semblent jaillir au même moment dans le monde de l’imprimerie » </a:t>
            </a:r>
            <a:r>
              <a:rPr lang="fr-FR" sz="1550" dirty="0">
                <a:latin typeface="Times New Roman" pitchFamily="18" charset="0"/>
                <a:cs typeface="Times New Roman" pitchFamily="18" charset="0"/>
              </a:rPr>
              <a:t>(p. 200).</a:t>
            </a:r>
          </a:p>
          <a:p>
            <a:pPr algn="just"/>
            <a:endParaRPr lang="fr-FR" sz="1100" dirty="0">
              <a:latin typeface="Times New Roman" pitchFamily="18" charset="0"/>
              <a:cs typeface="Times New Roman" pitchFamily="18" charset="0"/>
            </a:endParaRPr>
          </a:p>
          <a:p>
            <a:pPr algn="just"/>
            <a:r>
              <a:rPr lang="fr-FR" sz="1800" dirty="0">
                <a:latin typeface="Times New Roman" pitchFamily="18" charset="0"/>
                <a:cs typeface="Times New Roman" pitchFamily="18" charset="0"/>
              </a:rPr>
              <a:t>Cette population, essentiellement masculine, est socialement assez diverse, et même assez « populaires », puisque 70% sont des membres du </a:t>
            </a:r>
            <a:r>
              <a:rPr lang="fr-FR" sz="1800" dirty="0" err="1">
                <a:latin typeface="Times New Roman" pitchFamily="18" charset="0"/>
                <a:cs typeface="Times New Roman" pitchFamily="18" charset="0"/>
              </a:rPr>
              <a:t>Tiers-Etat.Darnton</a:t>
            </a:r>
            <a:r>
              <a:rPr lang="fr-FR" sz="1800" dirty="0">
                <a:latin typeface="Times New Roman" pitchFamily="18" charset="0"/>
                <a:cs typeface="Times New Roman" pitchFamily="18" charset="0"/>
              </a:rPr>
              <a:t> écrit : </a:t>
            </a:r>
          </a:p>
          <a:p>
            <a:pPr algn="just">
              <a:buNone/>
            </a:pPr>
            <a:r>
              <a:rPr lang="fr-FR" sz="1550" i="1" dirty="0">
                <a:latin typeface="Times New Roman" pitchFamily="18" charset="0"/>
                <a:cs typeface="Times New Roman" pitchFamily="18" charset="0"/>
              </a:rPr>
              <a:t>	« Les classes inférieures jouent un certain rôle dans la vie littéraire de l’Ancien Régime – un rôle important si l’on considère l’activité des pères des écrivains. 19% d’entre eux sont de petites gens. Ce sont de petits artisans pour la plupart – cordonnier, boulangers et tailleurs. Ainsi, les carrières de leurs fils qui deviennent avocats, professeurs, journalistes montrent que des perspectives d’avancement social s’ouvrent parfois aux jeunes gens capables de tenir une plume. Cependant, le monde littéraire reste fermé à un groupe social : la paysannerie »</a:t>
            </a:r>
          </a:p>
          <a:p>
            <a:pPr algn="just">
              <a:buNone/>
            </a:pPr>
            <a:endParaRPr lang="fr-FR" sz="1100" i="1" dirty="0">
              <a:latin typeface="Times New Roman" pitchFamily="18" charset="0"/>
              <a:cs typeface="Times New Roman" pitchFamily="18" charset="0"/>
            </a:endParaRPr>
          </a:p>
          <a:p>
            <a:pPr algn="ctr">
              <a:buNone/>
            </a:pPr>
            <a:r>
              <a:rPr lang="fr-FR" sz="1200" i="1" dirty="0">
                <a:latin typeface="Times New Roman" pitchFamily="18" charset="0"/>
                <a:cs typeface="Times New Roman" pitchFamily="18" charset="0"/>
              </a:rPr>
              <a:t>RQ : </a:t>
            </a:r>
            <a:r>
              <a:rPr lang="fr-FR" sz="1200" dirty="0">
                <a:latin typeface="Times New Roman" panose="02020603050405020304" pitchFamily="18" charset="0"/>
                <a:cs typeface="Times New Roman" panose="02020603050405020304" pitchFamily="18" charset="0"/>
              </a:rPr>
              <a:t>10% de ceux qui figurent dans le fichier de d’</a:t>
            </a:r>
            <a:r>
              <a:rPr lang="fr-FR" sz="1200" dirty="0" err="1">
                <a:latin typeface="Times New Roman" panose="02020603050405020304" pitchFamily="18" charset="0"/>
                <a:cs typeface="Times New Roman" panose="02020603050405020304" pitchFamily="18" charset="0"/>
              </a:rPr>
              <a:t>Hémery</a:t>
            </a:r>
            <a:r>
              <a:rPr lang="fr-FR" sz="1200" dirty="0">
                <a:latin typeface="Times New Roman" panose="02020603050405020304" pitchFamily="18" charset="0"/>
                <a:cs typeface="Times New Roman" panose="02020603050405020304" pitchFamily="18" charset="0"/>
              </a:rPr>
              <a:t> ont été enfermés au moins une fois dans une prison d’Etat, Bastille comprise.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692696"/>
          </a:xfrm>
        </p:spPr>
        <p:txBody>
          <a:bodyPr>
            <a:normAutofit fontScale="90000"/>
          </a:bodyPr>
          <a:lstStyle/>
          <a:p>
            <a:r>
              <a:rPr lang="fr-FR" b="1" dirty="0">
                <a:latin typeface="Times New Roman" pitchFamily="18" charset="0"/>
                <a:cs typeface="Times New Roman" pitchFamily="18" charset="0"/>
              </a:rPr>
              <a:t>De la lecture à l’action</a:t>
            </a:r>
          </a:p>
        </p:txBody>
      </p:sp>
      <p:sp>
        <p:nvSpPr>
          <p:cNvPr id="3" name="Espace réservé du contenu 2"/>
          <p:cNvSpPr>
            <a:spLocks noGrp="1"/>
          </p:cNvSpPr>
          <p:nvPr>
            <p:ph idx="1"/>
          </p:nvPr>
        </p:nvSpPr>
        <p:spPr>
          <a:xfrm>
            <a:off x="0" y="1052736"/>
            <a:ext cx="9144000" cy="5805264"/>
          </a:xfrm>
        </p:spPr>
        <p:txBody>
          <a:bodyPr>
            <a:normAutofit fontScale="77500" lnSpcReduction="20000"/>
          </a:bodyPr>
          <a:lstStyle/>
          <a:p>
            <a:pPr lvl="0" algn="just"/>
            <a:r>
              <a:rPr lang="fr-FR" dirty="0">
                <a:latin typeface="Times New Roman" pitchFamily="18" charset="0"/>
                <a:cs typeface="Times New Roman" pitchFamily="18" charset="0"/>
              </a:rPr>
              <a:t>Le fait de savoir que certains agents lisaient certains livres ne nous renseigne pas sur la façon dont ils interprétaient ces lectures. Il pouvait y avoir beaucoup d’interprétations différentes. </a:t>
            </a:r>
          </a:p>
          <a:p>
            <a:pPr lvl="0" algn="just"/>
            <a:endParaRPr lang="fr-FR" sz="2300"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Ainsi, si « la diffusion des idées ne peut pas être tenue pour une simple imposition », c’est qu’il faut aussi s’intéresser aux lecteurs tant « les réceptions sont toujours des appropriations qui transforment, reformulent, excèdent ce qu’elles reçoivent ». Timothy </a:t>
            </a:r>
            <a:r>
              <a:rPr lang="fr-FR" dirty="0" err="1">
                <a:latin typeface="Times New Roman" pitchFamily="18" charset="0"/>
                <a:cs typeface="Times New Roman" pitchFamily="18" charset="0"/>
              </a:rPr>
              <a:t>Tackett</a:t>
            </a:r>
            <a:r>
              <a:rPr lang="fr-FR" dirty="0">
                <a:latin typeface="Times New Roman" pitchFamily="18" charset="0"/>
                <a:cs typeface="Times New Roman" pitchFamily="18" charset="0"/>
              </a:rPr>
              <a:t> a pu montrer à quel point, à partir de lectures de Rousseau, les députés de 1789 avaient pu tirer des leçons très différentes selon leurs dispositions initiales et leurs ordres d’appartenance, et se disperser dans un « vaste éventail politique » à partir de lectures similaires. C’est que, comme l’écrit Bourdieu, « on ne doit pas dire que le verre s’est brisé parce qu’une pierre l’a frappé, mais qu’il s’est brisé, quand la pierre l’a frappé, </a:t>
            </a:r>
            <a:r>
              <a:rPr lang="fr-FR" i="1" dirty="0">
                <a:latin typeface="Times New Roman" pitchFamily="18" charset="0"/>
                <a:cs typeface="Times New Roman" pitchFamily="18" charset="0"/>
              </a:rPr>
              <a:t>parce qu’</a:t>
            </a:r>
            <a:r>
              <a:rPr lang="fr-FR" dirty="0">
                <a:latin typeface="Times New Roman" pitchFamily="18" charset="0"/>
                <a:cs typeface="Times New Roman" pitchFamily="18" charset="0"/>
              </a:rPr>
              <a:t>il était cassable ». C’est donc en rapportant les lectures des Lumières aux trajectoires des lecteurs que les effets d’un texte apparaissent.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548680"/>
          </a:xfrm>
        </p:spPr>
        <p:txBody>
          <a:bodyPr>
            <a:noAutofit/>
          </a:bodyPr>
          <a:lstStyle/>
          <a:p>
            <a:r>
              <a:rPr lang="fr-FR" sz="3600" b="1" dirty="0">
                <a:latin typeface="Times New Roman" pitchFamily="18" charset="0"/>
                <a:cs typeface="Times New Roman" pitchFamily="18" charset="0"/>
              </a:rPr>
              <a:t>De la lecture à l’action</a:t>
            </a:r>
          </a:p>
        </p:txBody>
      </p:sp>
      <p:sp>
        <p:nvSpPr>
          <p:cNvPr id="3" name="Espace réservé du contenu 2"/>
          <p:cNvSpPr>
            <a:spLocks noGrp="1"/>
          </p:cNvSpPr>
          <p:nvPr>
            <p:ph idx="1"/>
          </p:nvPr>
        </p:nvSpPr>
        <p:spPr>
          <a:xfrm>
            <a:off x="0" y="764704"/>
            <a:ext cx="9144000" cy="6093296"/>
          </a:xfrm>
        </p:spPr>
        <p:txBody>
          <a:bodyPr>
            <a:normAutofit fontScale="55000" lnSpcReduction="20000"/>
          </a:bodyPr>
          <a:lstStyle/>
          <a:p>
            <a:pPr marL="0" indent="0" algn="ctr">
              <a:buNone/>
            </a:pPr>
            <a:r>
              <a:rPr lang="fr-FR" sz="2400" dirty="0">
                <a:latin typeface="Times New Roman" pitchFamily="18" charset="0"/>
                <a:cs typeface="Times New Roman" pitchFamily="18" charset="0"/>
              </a:rPr>
              <a:t>	TACKETT Timothy, </a:t>
            </a:r>
            <a:r>
              <a:rPr lang="fr-FR" sz="2400" i="1" dirty="0">
                <a:latin typeface="Times New Roman" panose="02020603050405020304" pitchFamily="18" charset="0"/>
                <a:cs typeface="Times New Roman" pitchFamily="18" charset="0"/>
              </a:rPr>
              <a:t>Par la volonté du peuple. Comment les députés de 1789 sont devenus révolutionnaires</a:t>
            </a:r>
            <a:r>
              <a:rPr lang="fr-FR" sz="2400" dirty="0">
                <a:latin typeface="Times New Roman" panose="02020603050405020304" pitchFamily="18" charset="0"/>
                <a:cs typeface="Times New Roman" pitchFamily="18" charset="0"/>
              </a:rPr>
              <a:t>, 1997 (1996).</a:t>
            </a:r>
          </a:p>
          <a:p>
            <a:endParaRPr lang="fr-FR" sz="2300" dirty="0">
              <a:latin typeface="Times New Roman" panose="02020603050405020304" pitchFamily="18" charset="0"/>
              <a:cs typeface="Times New Roman" pitchFamily="18" charset="0"/>
            </a:endParaRPr>
          </a:p>
          <a:p>
            <a:pPr algn="just"/>
            <a:r>
              <a:rPr lang="fr-FR" sz="3600" dirty="0">
                <a:latin typeface="Times New Roman" panose="02020603050405020304" pitchFamily="18" charset="0"/>
                <a:cs typeface="Times New Roman" pitchFamily="18" charset="0"/>
              </a:rPr>
              <a:t>Il étudie la trajectoire sociale et les écrits produits par les députés des États généraux (correspondance…) pendant leur 1</a:t>
            </a:r>
            <a:r>
              <a:rPr lang="fr-FR" sz="3600" baseline="30000" dirty="0">
                <a:latin typeface="Times New Roman" panose="02020603050405020304" pitchFamily="18" charset="0"/>
                <a:cs typeface="Times New Roman" pitchFamily="18" charset="0"/>
              </a:rPr>
              <a:t>ère</a:t>
            </a:r>
            <a:r>
              <a:rPr lang="fr-FR" sz="3600" dirty="0">
                <a:latin typeface="Times New Roman" pitchFamily="18" charset="0"/>
                <a:cs typeface="Times New Roman" pitchFamily="18" charset="0"/>
              </a:rPr>
              <a:t> année d’activité et cherchent à savoir ce qui en a fait des révolutionnaires. Ce qu’il montre, c’est que même si certains députés étaient familiers des théories des philosophes des Lumières (par exemple les théories de Rousseau sur le Contrat social, Montesquieu sur la séparation des pouvoirs), ils n’ont pas directement mis en rapport leurs lectures avec les changements sociaux qu’ils vivaient. </a:t>
            </a:r>
          </a:p>
          <a:p>
            <a:pPr algn="just"/>
            <a:endParaRPr lang="fr-FR" sz="2000" dirty="0">
              <a:latin typeface="Times New Roman" pitchFamily="18" charset="0"/>
              <a:cs typeface="Times New Roman" pitchFamily="18" charset="0"/>
            </a:endParaRPr>
          </a:p>
          <a:p>
            <a:pPr algn="just"/>
            <a:r>
              <a:rPr lang="fr-FR" sz="3600" dirty="0">
                <a:latin typeface="Times New Roman" pitchFamily="18" charset="0"/>
                <a:cs typeface="Times New Roman" pitchFamily="18" charset="0"/>
              </a:rPr>
              <a:t>Ce qui les a rendus révolutionnaires, ce ne sont donc pas des idées politiques. Ce n’est qu’une fois qu’ils sont devenus révolutionnaires, avec le cours des événements, qu’ils ont commencé à chercher des solutions politiques dans les écrits des Lumières. Autrement dit, une fois qu’ils ont eu décidé de renverser le système en place, il fallait bien qu’ils s’appuient sur quelque chose pour reconstruire un nouveau système, et ce sont centralement les philosophes des Lumières (Montesquieu, Rousseau…). </a:t>
            </a:r>
          </a:p>
          <a:p>
            <a:pPr algn="just"/>
            <a:endParaRPr lang="fr-FR" sz="2200" dirty="0">
              <a:latin typeface="Times New Roman" pitchFamily="18" charset="0"/>
              <a:cs typeface="Times New Roman" pitchFamily="18" charset="0"/>
            </a:endParaRPr>
          </a:p>
          <a:p>
            <a:pPr algn="just"/>
            <a:r>
              <a:rPr lang="fr-FR" sz="3600" dirty="0">
                <a:latin typeface="Times New Roman" pitchFamily="18" charset="0"/>
                <a:cs typeface="Times New Roman" pitchFamily="18" charset="0"/>
              </a:rPr>
              <a:t>On voit donc que le rapport entre les idées politiques et les événements est complexe. Dans ce cas, les idées sont déterminantes, mais </a:t>
            </a:r>
            <a:r>
              <a:rPr lang="fr-FR" sz="3600" i="1" dirty="0">
                <a:latin typeface="Times New Roman" panose="02020603050405020304" pitchFamily="18" charset="0"/>
                <a:cs typeface="Times New Roman" pitchFamily="18" charset="0"/>
              </a:rPr>
              <a:t>a posteriori</a:t>
            </a:r>
            <a:r>
              <a:rPr lang="fr-FR" sz="3600" dirty="0">
                <a:latin typeface="Times New Roman" panose="02020603050405020304" pitchFamily="18" charset="0"/>
                <a:cs typeface="Times New Roman" pitchFamily="18" charset="0"/>
              </a:rPr>
              <a:t> : les révolutionnaires légitiment après coup leur action révolutionnaire par des idées politiques, et y cherchent des solutions politiques ; mais on ne peut pas dire que la causalité entre les idées et les événements soit claire et unilatérale dans un sens ou dans l’autre.</a:t>
            </a:r>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548680"/>
          </a:xfrm>
        </p:spPr>
        <p:txBody>
          <a:bodyPr>
            <a:normAutofit fontScale="90000"/>
          </a:bodyPr>
          <a:lstStyle/>
          <a:p>
            <a:r>
              <a:rPr lang="fr-FR" b="1" dirty="0">
                <a:latin typeface="Times New Roman" pitchFamily="18" charset="0"/>
                <a:cs typeface="Times New Roman" pitchFamily="18" charset="0"/>
              </a:rPr>
              <a:t>Les méthodes de lecture</a:t>
            </a:r>
          </a:p>
        </p:txBody>
      </p:sp>
      <p:sp>
        <p:nvSpPr>
          <p:cNvPr id="3" name="Espace réservé du contenu 2"/>
          <p:cNvSpPr>
            <a:spLocks noGrp="1"/>
          </p:cNvSpPr>
          <p:nvPr>
            <p:ph idx="1"/>
          </p:nvPr>
        </p:nvSpPr>
        <p:spPr>
          <a:xfrm>
            <a:off x="0" y="908720"/>
            <a:ext cx="9144000" cy="5949280"/>
          </a:xfrm>
        </p:spPr>
        <p:txBody>
          <a:bodyPr>
            <a:normAutofit fontScale="62500" lnSpcReduction="20000"/>
          </a:bodyPr>
          <a:lstStyle/>
          <a:p>
            <a:pPr algn="just"/>
            <a:r>
              <a:rPr lang="fr-FR" sz="3300" dirty="0">
                <a:latin typeface="Times New Roman" pitchFamily="18" charset="0"/>
                <a:cs typeface="Times New Roman" pitchFamily="18" charset="0"/>
              </a:rPr>
              <a:t>Il y a eut, à l’époque des Lumières, un changement dans la manière de lire, qui coïncide avec l’irruption d’un esprit critique. Concrètement, avant le XVIII</a:t>
            </a:r>
            <a:r>
              <a:rPr lang="fr-FR" sz="3300" baseline="30000" dirty="0">
                <a:latin typeface="Times New Roman" pitchFamily="18" charset="0"/>
                <a:cs typeface="Times New Roman" pitchFamily="18" charset="0"/>
              </a:rPr>
              <a:t>e</a:t>
            </a:r>
            <a:r>
              <a:rPr lang="fr-FR" sz="3300" dirty="0">
                <a:latin typeface="Times New Roman" pitchFamily="18" charset="0"/>
                <a:cs typeface="Times New Roman" pitchFamily="18" charset="0"/>
              </a:rPr>
              <a:t> siècle la lecture était un acte collectif et à voix haute (paradigme : la lecture dans le cadre religieux). Le lecteur n’était pas seul avec l’ouvrage, il pouvait plus difficilement prendre de la distance par rapport à lui. On a aussi des personnes spécialisées dans la lecture et la diffusion de la culture, mais ces « colporteurs » sont aussi des sortes de commerciaux du livre.</a:t>
            </a:r>
          </a:p>
          <a:p>
            <a:pPr algn="just"/>
            <a:endParaRPr lang="fr-FR" sz="2600" dirty="0">
              <a:latin typeface="Times New Roman" pitchFamily="18" charset="0"/>
              <a:cs typeface="Times New Roman" pitchFamily="18" charset="0"/>
            </a:endParaRPr>
          </a:p>
          <a:p>
            <a:pPr algn="just"/>
            <a:r>
              <a:rPr lang="fr-FR" sz="3300" dirty="0">
                <a:latin typeface="Times New Roman" pitchFamily="18" charset="0"/>
                <a:cs typeface="Times New Roman" pitchFamily="18" charset="0"/>
              </a:rPr>
              <a:t>Progressivement de plus en plus de personnes ont appris à lire, ont eu accès à des livres (possibilité de louer des livres, etc.), et la lecture est de plus en plus devenue une pratique solitaire, à voix basse, puis complètement silencieuse. Les lecteurs pouvaient ainsi plus facilement prendre de la distance par rapport à ce qu’ils lisaient, le juger, l’évaluer. </a:t>
            </a:r>
          </a:p>
          <a:p>
            <a:pPr algn="just"/>
            <a:endParaRPr lang="fr-FR" sz="2600" dirty="0">
              <a:latin typeface="Times New Roman" pitchFamily="18" charset="0"/>
              <a:cs typeface="Times New Roman" pitchFamily="18" charset="0"/>
            </a:endParaRPr>
          </a:p>
          <a:p>
            <a:pPr algn="just"/>
            <a:r>
              <a:rPr lang="fr-FR" sz="3300" dirty="0">
                <a:latin typeface="Times New Roman" pitchFamily="18" charset="0"/>
                <a:cs typeface="Times New Roman" pitchFamily="18" charset="0"/>
              </a:rPr>
              <a:t>Cet esprit critique a pu jouer un rôle dans le fait qu’ils aient pu ensuite devenir des révolutionnaires. Cette modification du rapport aux livres, à l’autorité des livres, est aussi très directement matérielle. </a:t>
            </a:r>
            <a:r>
              <a:rPr lang="fr-FR" sz="3300" dirty="0">
                <a:latin typeface="Times New Roman" pitchFamily="18" charset="0"/>
                <a:cs typeface="Times New Roman" pitchFamily="18" charset="0"/>
                <a:sym typeface="Wingdings" pitchFamily="2" charset="2"/>
              </a:rPr>
              <a:t>Peu à peu, avec l’extension des livres imprimés, on peut commenter, écrire dessus, se l’approprier. </a:t>
            </a:r>
          </a:p>
          <a:p>
            <a:pPr algn="just"/>
            <a:endParaRPr lang="fr-FR" sz="2600" dirty="0">
              <a:latin typeface="Times New Roman" pitchFamily="18" charset="0"/>
              <a:cs typeface="Times New Roman" pitchFamily="18" charset="0"/>
              <a:sym typeface="Wingdings" pitchFamily="2" charset="2"/>
            </a:endParaRPr>
          </a:p>
          <a:p>
            <a:pPr algn="ctr">
              <a:buNone/>
            </a:pPr>
            <a:r>
              <a:rPr lang="fr-FR" sz="2600" i="1" dirty="0" err="1">
                <a:latin typeface="Times New Roman" pitchFamily="18" charset="0"/>
                <a:cs typeface="Times New Roman" pitchFamily="18" charset="0"/>
                <a:sym typeface="Wingdings" pitchFamily="2" charset="2"/>
              </a:rPr>
              <a:t>Rq</a:t>
            </a:r>
            <a:r>
              <a:rPr lang="fr-FR" sz="2600" i="1" dirty="0">
                <a:latin typeface="Times New Roman" pitchFamily="18" charset="0"/>
                <a:cs typeface="Times New Roman" pitchFamily="18" charset="0"/>
                <a:sym typeface="Wingdings" pitchFamily="2" charset="2"/>
              </a:rPr>
              <a:t> : il faudrait aussi dire des choses du marché du livre et du contrôle royal (privilège d’imprimer pour les éditeurs parisiens, éditeurs-libraires de province qui cherchent à se faire leur place et importe des contrefaçons interdites de l’extérieur du royaume de France, </a:t>
            </a:r>
            <a:r>
              <a:rPr lang="fr-FR" sz="2600" i="1" dirty="0" err="1">
                <a:latin typeface="Times New Roman" pitchFamily="18" charset="0"/>
                <a:cs typeface="Times New Roman" pitchFamily="18" charset="0"/>
                <a:sym typeface="Wingdings" pitchFamily="2" charset="2"/>
              </a:rPr>
              <a:t>etc</a:t>
            </a:r>
            <a:r>
              <a:rPr lang="fr-FR" sz="2600" i="1" dirty="0">
                <a:latin typeface="Times New Roman" pitchFamily="18" charset="0"/>
                <a:cs typeface="Times New Roman" pitchFamily="18" charset="0"/>
                <a:sym typeface="Wingdings" pitchFamily="2" charset="2"/>
              </a:rPr>
              <a:t>…</a:t>
            </a:r>
            <a:endParaRPr lang="fr-FR" sz="2600" i="1"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299795-2DC8-91DB-D379-B19A3EFE5D30}"/>
              </a:ext>
            </a:extLst>
          </p:cNvPr>
          <p:cNvSpPr>
            <a:spLocks noGrp="1"/>
          </p:cNvSpPr>
          <p:nvPr>
            <p:ph type="title"/>
          </p:nvPr>
        </p:nvSpPr>
        <p:spPr>
          <a:xfrm>
            <a:off x="17704" y="-1"/>
            <a:ext cx="9126296" cy="1036415"/>
          </a:xfrm>
        </p:spPr>
        <p:txBody>
          <a:bodyPr>
            <a:noAutofit/>
          </a:bodyPr>
          <a:lstStyle/>
          <a:p>
            <a:r>
              <a:rPr lang="fr-FR" sz="2800" b="1" dirty="0">
                <a:latin typeface="Times New Roman" panose="02020603050405020304" pitchFamily="18" charset="0"/>
                <a:cs typeface="Times New Roman" panose="02020603050405020304" pitchFamily="18" charset="0"/>
              </a:rPr>
              <a:t>Un objet d’enquête sur les pensées populaires au XVIIIe : la bibliothèque Bleue de Troyes.</a:t>
            </a:r>
            <a:endParaRPr lang="fr-FR" sz="2800" dirty="0"/>
          </a:p>
        </p:txBody>
      </p:sp>
      <p:pic>
        <p:nvPicPr>
          <p:cNvPr id="5" name="Espace réservé du contenu 4">
            <a:extLst>
              <a:ext uri="{FF2B5EF4-FFF2-40B4-BE49-F238E27FC236}">
                <a16:creationId xmlns:a16="http://schemas.microsoft.com/office/drawing/2014/main" id="{DE4D828B-8D7B-6B80-C9F4-77DB47D1D33F}"/>
              </a:ext>
            </a:extLst>
          </p:cNvPr>
          <p:cNvPicPr>
            <a:picLocks noGrp="1" noChangeAspect="1"/>
            <a:extLst>
              <a:ext uri="{51228E76-BA90-4043-B771-695A4F85340A}">
                <alf:liveFeedProps xmlns:alf="http://schemas.microsoft.com/office/drawing/2021/livefeed"/>
              </a:ext>
            </a:extLst>
          </p:cNvPicPr>
          <p:nvPr>
            <p:ph sz="half" idx="1"/>
          </p:nvPr>
        </p:nvPicPr>
        <p:blipFill>
          <a:blip r:embed="rId2">
            <a:extLst>
              <a:ext uri="{96DAC541-7B7A-43D3-8B79-37D633B846F1}">
                <asvg:svgBlip xmlns:asvg="http://schemas.microsoft.com/office/drawing/2016/SVG/main" r:embed="rId3"/>
              </a:ext>
            </a:extLst>
          </a:blip>
          <a:stretch>
            <a:fillRect/>
          </a:stretch>
        </p:blipFill>
        <p:spPr/>
      </p:pic>
      <p:sp>
        <p:nvSpPr>
          <p:cNvPr id="4" name="Espace réservé du contenu 3">
            <a:extLst>
              <a:ext uri="{FF2B5EF4-FFF2-40B4-BE49-F238E27FC236}">
                <a16:creationId xmlns:a16="http://schemas.microsoft.com/office/drawing/2014/main" id="{B7B76F1D-EB23-E67A-A49C-8C86DBBBE4AC}"/>
              </a:ext>
            </a:extLst>
          </p:cNvPr>
          <p:cNvSpPr>
            <a:spLocks noGrp="1"/>
          </p:cNvSpPr>
          <p:nvPr>
            <p:ph sz="half" idx="2"/>
          </p:nvPr>
        </p:nvSpPr>
        <p:spPr>
          <a:xfrm>
            <a:off x="4953000" y="1385314"/>
            <a:ext cx="4083496" cy="5472686"/>
          </a:xfrm>
        </p:spPr>
        <p:txBody>
          <a:bodyPr>
            <a:normAutofit/>
          </a:bodyPr>
          <a:lstStyle/>
          <a:p>
            <a:pPr marL="0" indent="0" algn="just">
              <a:buNone/>
            </a:pPr>
            <a:r>
              <a:rPr lang="fr-FR" sz="2000" dirty="0">
                <a:latin typeface="Times New Roman" panose="02020603050405020304" pitchFamily="18" charset="0"/>
                <a:ea typeface="Times New Roman" panose="02020603050405020304" pitchFamily="18" charset="0"/>
              </a:rPr>
              <a:t>Les textes de la Bibliothèque Bleue de Troyes </a:t>
            </a:r>
            <a:r>
              <a:rPr lang="fr-FR" sz="2000" dirty="0">
                <a:effectLst/>
                <a:latin typeface="Times New Roman" panose="02020603050405020304" pitchFamily="18" charset="0"/>
                <a:ea typeface="Times New Roman" panose="02020603050405020304" pitchFamily="18" charset="0"/>
              </a:rPr>
              <a:t>sont des textes lus oralement, dans des contextes plutôt ruraux et à des personnes analphabètes. </a:t>
            </a:r>
          </a:p>
          <a:p>
            <a:pPr marL="0" indent="0" algn="just">
              <a:buNone/>
            </a:pPr>
            <a:r>
              <a:rPr lang="fr-FR" sz="2000" dirty="0">
                <a:effectLst/>
                <a:latin typeface="Times New Roman" panose="02020603050405020304" pitchFamily="18" charset="0"/>
                <a:ea typeface="Times New Roman" panose="02020603050405020304" pitchFamily="18" charset="0"/>
              </a:rPr>
              <a:t>Même s’ils sont écrits par d’autres, nous renseignent sur des éléments de la culture populaire, car en raison du « </a:t>
            </a:r>
            <a:r>
              <a:rPr lang="fr-FR" sz="2000" i="1" dirty="0">
                <a:effectLst/>
                <a:latin typeface="Times New Roman" panose="02020603050405020304" pitchFamily="18" charset="0"/>
                <a:ea typeface="Times New Roman" panose="02020603050405020304" pitchFamily="18" charset="0"/>
              </a:rPr>
              <a:t>consensus </a:t>
            </a:r>
            <a:r>
              <a:rPr lang="fr-FR" sz="2000" dirty="0">
                <a:effectLst/>
                <a:latin typeface="Times New Roman" panose="02020603050405020304" pitchFamily="18" charset="0"/>
                <a:ea typeface="Times New Roman" panose="02020603050405020304" pitchFamily="18" charset="0"/>
              </a:rPr>
              <a:t>entre l’offre et la demande grâce auquel le fonds s’est constitué », la Bibliothèque Bleue permet de « délimiter un niveau culturel, ou encore un contenu de mentalité » populaire (</a:t>
            </a:r>
            <a:r>
              <a:rPr lang="fr-FR" sz="2000" dirty="0" err="1">
                <a:effectLst/>
                <a:latin typeface="Times New Roman" panose="02020603050405020304" pitchFamily="18" charset="0"/>
                <a:ea typeface="Times New Roman" panose="02020603050405020304" pitchFamily="18" charset="0"/>
              </a:rPr>
              <a:t>Mandrou</a:t>
            </a:r>
            <a:r>
              <a:rPr lang="fr-FR" sz="2000" dirty="0">
                <a:effectLst/>
                <a:latin typeface="Times New Roman" panose="02020603050405020304" pitchFamily="18" charset="0"/>
                <a:ea typeface="Times New Roman" panose="02020603050405020304" pitchFamily="18" charset="0"/>
              </a:rPr>
              <a:t>, p. 21 et 23).</a:t>
            </a:r>
            <a:endParaRPr lang="fr-FR" sz="3200" dirty="0"/>
          </a:p>
        </p:txBody>
      </p:sp>
      <p:pic>
        <p:nvPicPr>
          <p:cNvPr id="6" name="Image 5" descr="Une image contenant texte, livre, Police&#10;&#10;Description générée automatiquement">
            <a:extLst>
              <a:ext uri="{FF2B5EF4-FFF2-40B4-BE49-F238E27FC236}">
                <a16:creationId xmlns:a16="http://schemas.microsoft.com/office/drawing/2014/main" id="{49CE8054-DCB6-887F-0204-86FC7FCEB70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196752"/>
            <a:ext cx="4842328" cy="5661248"/>
          </a:xfrm>
          <a:prstGeom prst="rect">
            <a:avLst/>
          </a:prstGeom>
        </p:spPr>
      </p:pic>
    </p:spTree>
    <p:extLst>
      <p:ext uri="{BB962C8B-B14F-4D97-AF65-F5344CB8AC3E}">
        <p14:creationId xmlns:p14="http://schemas.microsoft.com/office/powerpoint/2010/main" val="1025462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00F920-E2AC-A4A5-7867-FC0AB5A3348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2EF3EAF-EC52-DD22-D6D7-BFF3E80F5626}"/>
              </a:ext>
            </a:extLst>
          </p:cNvPr>
          <p:cNvSpPr>
            <a:spLocks noGrp="1"/>
          </p:cNvSpPr>
          <p:nvPr>
            <p:ph idx="1"/>
          </p:nvPr>
        </p:nvSpPr>
        <p:spPr/>
        <p:txBody>
          <a:bodyPr/>
          <a:lstStyle/>
          <a:p>
            <a:endParaRPr lang="fr-FR"/>
          </a:p>
        </p:txBody>
      </p:sp>
    </p:spTree>
    <p:extLst>
      <p:ext uri="{BB962C8B-B14F-4D97-AF65-F5344CB8AC3E}">
        <p14:creationId xmlns:p14="http://schemas.microsoft.com/office/powerpoint/2010/main" val="26066354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548680"/>
          </a:xfrm>
        </p:spPr>
        <p:txBody>
          <a:bodyPr>
            <a:normAutofit fontScale="90000"/>
          </a:bodyPr>
          <a:lstStyle/>
          <a:p>
            <a:r>
              <a:rPr lang="fr-FR" b="1" dirty="0">
                <a:latin typeface="Times New Roman" pitchFamily="18" charset="0"/>
                <a:cs typeface="Times New Roman" pitchFamily="18" charset="0"/>
              </a:rPr>
              <a:t>Brève histoire du républicanisme</a:t>
            </a:r>
          </a:p>
        </p:txBody>
      </p:sp>
      <p:sp>
        <p:nvSpPr>
          <p:cNvPr id="3" name="Espace réservé du contenu 2"/>
          <p:cNvSpPr>
            <a:spLocks noGrp="1"/>
          </p:cNvSpPr>
          <p:nvPr>
            <p:ph idx="1"/>
          </p:nvPr>
        </p:nvSpPr>
        <p:spPr>
          <a:xfrm>
            <a:off x="0" y="1124744"/>
            <a:ext cx="9144000" cy="5733256"/>
          </a:xfrm>
        </p:spPr>
        <p:txBody>
          <a:bodyPr>
            <a:noAutofit/>
          </a:bodyPr>
          <a:lstStyle/>
          <a:p>
            <a:pPr algn="just"/>
            <a:r>
              <a:rPr lang="fr-FR" sz="1700" dirty="0">
                <a:latin typeface="Times New Roman" pitchFamily="18" charset="0"/>
                <a:cs typeface="Times New Roman" pitchFamily="18" charset="0"/>
              </a:rPr>
              <a:t>Le « républicanisme » n’a été une réalité historique qu’épisodiquement. Ce fut le cas, par exemple, à Rome entre 509 et 27 avant JC ; mais aussi dans des cités-italiennes comme Florence (même épisodiquement) ; la République de Cromwell après 1648 ; celle de Genève au moment où Rousseau écrit ;  ou encore 1</a:t>
            </a:r>
            <a:r>
              <a:rPr lang="fr-FR" sz="1700" baseline="30000" dirty="0">
                <a:latin typeface="Times New Roman" pitchFamily="18" charset="0"/>
                <a:cs typeface="Times New Roman" pitchFamily="18" charset="0"/>
              </a:rPr>
              <a:t>ère</a:t>
            </a:r>
            <a:r>
              <a:rPr lang="fr-FR" sz="1700" dirty="0">
                <a:latin typeface="Times New Roman" pitchFamily="18" charset="0"/>
                <a:cs typeface="Times New Roman" pitchFamily="18" charset="0"/>
              </a:rPr>
              <a:t> République en France (1792-1804).</a:t>
            </a:r>
          </a:p>
          <a:p>
            <a:pPr marL="0" indent="0" algn="just">
              <a:buNone/>
            </a:pPr>
            <a:endParaRPr lang="fr-FR" sz="1600" dirty="0">
              <a:latin typeface="Times New Roman" pitchFamily="18" charset="0"/>
              <a:cs typeface="Times New Roman" pitchFamily="18" charset="0"/>
            </a:endParaRPr>
          </a:p>
          <a:p>
            <a:pPr algn="just"/>
            <a:r>
              <a:rPr lang="fr-FR" sz="1700" dirty="0">
                <a:latin typeface="Times New Roman" pitchFamily="18" charset="0"/>
                <a:cs typeface="Times New Roman" pitchFamily="18" charset="0"/>
              </a:rPr>
              <a:t>La force de la république romaine a avant tout été, comme le dit Olivier </a:t>
            </a:r>
            <a:r>
              <a:rPr lang="fr-FR" sz="1700" dirty="0" err="1">
                <a:latin typeface="Times New Roman" pitchFamily="18" charset="0"/>
                <a:cs typeface="Times New Roman" pitchFamily="18" charset="0"/>
              </a:rPr>
              <a:t>Nay</a:t>
            </a:r>
            <a:r>
              <a:rPr lang="fr-FR" sz="1700" dirty="0">
                <a:latin typeface="Times New Roman" pitchFamily="18" charset="0"/>
                <a:cs typeface="Times New Roman" pitchFamily="18" charset="0"/>
              </a:rPr>
              <a:t>, de « faire entrer la raison dans l’organisation et le fonctionnement de la vie politique ». Autrement dit, ils s’appuient considérablement sur l’expérience et les idées athéniennes tout en les concrétisant plus directement. </a:t>
            </a:r>
          </a:p>
          <a:p>
            <a:pPr algn="just">
              <a:buNone/>
            </a:pPr>
            <a:endParaRPr lang="fr-FR" sz="1600" dirty="0">
              <a:latin typeface="Times New Roman" pitchFamily="18" charset="0"/>
              <a:cs typeface="Times New Roman" pitchFamily="18" charset="0"/>
            </a:endParaRPr>
          </a:p>
          <a:p>
            <a:pPr algn="just"/>
            <a:r>
              <a:rPr lang="fr-FR" sz="1900" b="1" dirty="0">
                <a:latin typeface="Times New Roman" pitchFamily="18" charset="0"/>
                <a:cs typeface="Times New Roman" pitchFamily="18" charset="0"/>
              </a:rPr>
              <a:t>Un objectif politique central : la </a:t>
            </a:r>
            <a:r>
              <a:rPr lang="fr-FR" sz="1900" b="1" i="1" dirty="0" err="1">
                <a:latin typeface="Times New Roman" pitchFamily="18" charset="0"/>
                <a:cs typeface="Times New Roman" pitchFamily="18" charset="0"/>
              </a:rPr>
              <a:t>libertas</a:t>
            </a:r>
            <a:r>
              <a:rPr lang="fr-FR" sz="1900" b="1" i="1" dirty="0">
                <a:latin typeface="Times New Roman" pitchFamily="18" charset="0"/>
                <a:cs typeface="Times New Roman" pitchFamily="18" charset="0"/>
              </a:rPr>
              <a:t> /</a:t>
            </a:r>
            <a:r>
              <a:rPr lang="fr-FR" sz="1900" b="1" dirty="0">
                <a:latin typeface="Times New Roman" pitchFamily="18" charset="0"/>
                <a:cs typeface="Times New Roman" pitchFamily="18" charset="0"/>
              </a:rPr>
              <a:t> le bien commun (</a:t>
            </a:r>
            <a:r>
              <a:rPr lang="fr-FR" sz="1900" b="1" i="1" dirty="0" err="1">
                <a:latin typeface="Times New Roman" pitchFamily="18" charset="0"/>
                <a:cs typeface="Times New Roman" pitchFamily="18" charset="0"/>
              </a:rPr>
              <a:t>res</a:t>
            </a:r>
            <a:r>
              <a:rPr lang="fr-FR" sz="1900" b="1" i="1" dirty="0">
                <a:latin typeface="Times New Roman" pitchFamily="18" charset="0"/>
                <a:cs typeface="Times New Roman" pitchFamily="18" charset="0"/>
              </a:rPr>
              <a:t> </a:t>
            </a:r>
            <a:r>
              <a:rPr lang="fr-FR" sz="1900" b="1" i="1" dirty="0" err="1">
                <a:latin typeface="Times New Roman" pitchFamily="18" charset="0"/>
                <a:cs typeface="Times New Roman" pitchFamily="18" charset="0"/>
              </a:rPr>
              <a:t>publica</a:t>
            </a:r>
            <a:r>
              <a:rPr lang="fr-FR" sz="1900" b="1" i="1" dirty="0">
                <a:latin typeface="Times New Roman" pitchFamily="18" charset="0"/>
                <a:cs typeface="Times New Roman" pitchFamily="18" charset="0"/>
              </a:rPr>
              <a:t>).</a:t>
            </a:r>
          </a:p>
          <a:p>
            <a:pPr algn="just"/>
            <a:endParaRPr lang="fr-FR" sz="1600" i="1" dirty="0">
              <a:latin typeface="Times New Roman" pitchFamily="18" charset="0"/>
              <a:cs typeface="Times New Roman" pitchFamily="18" charset="0"/>
            </a:endParaRPr>
          </a:p>
          <a:p>
            <a:pPr algn="just"/>
            <a:r>
              <a:rPr lang="fr-FR" sz="1800" dirty="0">
                <a:latin typeface="Times New Roman" pitchFamily="18" charset="0"/>
                <a:cs typeface="Times New Roman" pitchFamily="18" charset="0"/>
              </a:rPr>
              <a:t>Le républicanisme navigue historiquement entre une opposition à la souveraineté absolue mais aussi plus directement à la monarchie. En même temps, </a:t>
            </a:r>
            <a:r>
              <a:rPr lang="fr-FR" sz="1800" b="1" dirty="0">
                <a:latin typeface="Times New Roman" pitchFamily="18" charset="0"/>
                <a:cs typeface="Times New Roman" pitchFamily="18" charset="0"/>
              </a:rPr>
              <a:t>l’idée d’un gouvernement « mixte » est décisive dans l’histoire du républicanisme</a:t>
            </a:r>
            <a:r>
              <a:rPr lang="fr-FR" sz="1800" dirty="0">
                <a:latin typeface="Times New Roman" pitchFamily="18" charset="0"/>
                <a:cs typeface="Times New Roman" pitchFamily="18" charset="0"/>
              </a:rPr>
              <a:t>. La république est ainsi à la fois pouvoir du peuple et équilibre, stabilité. </a:t>
            </a:r>
          </a:p>
          <a:p>
            <a:pPr algn="just"/>
            <a:endParaRPr lang="fr-FR" sz="1600" dirty="0">
              <a:latin typeface="Times New Roman" pitchFamily="18" charset="0"/>
              <a:cs typeface="Times New Roman" pitchFamily="18" charset="0"/>
            </a:endParaRPr>
          </a:p>
          <a:p>
            <a:pPr algn="just"/>
            <a:r>
              <a:rPr lang="fr-FR" sz="1800" dirty="0">
                <a:latin typeface="Times New Roman" pitchFamily="18" charset="0"/>
                <a:cs typeface="Times New Roman" pitchFamily="18" charset="0"/>
              </a:rPr>
              <a:t>A mesure que se développe la modernité politique et l’individualisme libéral, le républicanisme intègre une perspective individualiste et ne se satisfait pas de la participation politique « pour elle-même ». La place du bonheur individuel devient également centrale.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980728"/>
          </a:xfrm>
        </p:spPr>
        <p:txBody>
          <a:bodyPr>
            <a:normAutofit/>
          </a:bodyPr>
          <a:lstStyle/>
          <a:p>
            <a:r>
              <a:rPr lang="fr-FR" b="1" dirty="0">
                <a:latin typeface="Times New Roman" pitchFamily="18" charset="0"/>
                <a:cs typeface="Times New Roman" pitchFamily="18" charset="0"/>
              </a:rPr>
              <a:t>Plan de la séance</a:t>
            </a:r>
          </a:p>
        </p:txBody>
      </p:sp>
      <p:sp>
        <p:nvSpPr>
          <p:cNvPr id="3" name="Espace réservé du contenu 2"/>
          <p:cNvSpPr>
            <a:spLocks noGrp="1"/>
          </p:cNvSpPr>
          <p:nvPr>
            <p:ph idx="1"/>
          </p:nvPr>
        </p:nvSpPr>
        <p:spPr>
          <a:xfrm>
            <a:off x="0" y="1340768"/>
            <a:ext cx="9144000" cy="5517232"/>
          </a:xfrm>
        </p:spPr>
        <p:txBody>
          <a:bodyPr>
            <a:noAutofit/>
          </a:bodyPr>
          <a:lstStyle/>
          <a:p>
            <a:pPr algn="just">
              <a:buNone/>
            </a:pPr>
            <a:r>
              <a:rPr lang="fr-FR" dirty="0">
                <a:latin typeface="Times New Roman" pitchFamily="18" charset="0"/>
                <a:cs typeface="Times New Roman" pitchFamily="18" charset="0"/>
              </a:rPr>
              <a:t>-Une petite histoire sociale des Lumières.</a:t>
            </a:r>
          </a:p>
          <a:p>
            <a:pPr algn="just">
              <a:buNone/>
            </a:pPr>
            <a:endParaRPr lang="fr-FR" sz="2400" dirty="0">
              <a:latin typeface="Times New Roman" pitchFamily="18" charset="0"/>
              <a:cs typeface="Times New Roman" pitchFamily="18" charset="0"/>
            </a:endParaRPr>
          </a:p>
          <a:p>
            <a:pPr algn="just">
              <a:buNone/>
            </a:pPr>
            <a:r>
              <a:rPr lang="fr-FR" dirty="0">
                <a:latin typeface="Times New Roman" pitchFamily="18" charset="0"/>
                <a:cs typeface="Times New Roman" pitchFamily="18" charset="0"/>
              </a:rPr>
              <a:t>-Une petite histoire du Républicanisme en passant par Rousseau.</a:t>
            </a:r>
          </a:p>
          <a:p>
            <a:pPr algn="just">
              <a:buNone/>
            </a:pPr>
            <a:endParaRPr lang="fr-FR" sz="2400" dirty="0">
              <a:latin typeface="Times New Roman" pitchFamily="18" charset="0"/>
              <a:cs typeface="Times New Roman" pitchFamily="18" charset="0"/>
            </a:endParaRPr>
          </a:p>
          <a:p>
            <a:pPr algn="just">
              <a:buNone/>
            </a:pPr>
            <a:r>
              <a:rPr lang="fr-FR" dirty="0">
                <a:latin typeface="Times New Roman" pitchFamily="18" charset="0"/>
                <a:cs typeface="Times New Roman" pitchFamily="18" charset="0"/>
              </a:rPr>
              <a:t>-Ce que la crise politique fait aux idées (tradition républicaine en construction ; radicalisation de l’utopie ; désacralisation de la figure royale ; etc…).</a:t>
            </a:r>
          </a:p>
          <a:p>
            <a:pPr algn="just">
              <a:buNone/>
            </a:pPr>
            <a:endParaRPr lang="fr-FR" sz="2400" dirty="0">
              <a:latin typeface="Times New Roman" pitchFamily="18" charset="0"/>
              <a:cs typeface="Times New Roman" pitchFamily="18" charset="0"/>
            </a:endParaRPr>
          </a:p>
          <a:p>
            <a:pPr algn="just">
              <a:buFontTx/>
              <a:buChar char="-"/>
            </a:pPr>
            <a:r>
              <a:rPr lang="fr-FR" dirty="0">
                <a:latin typeface="Times New Roman" pitchFamily="18" charset="0"/>
                <a:cs typeface="Times New Roman" pitchFamily="18" charset="0"/>
              </a:rPr>
              <a:t>Réflexions sur l’histoire des idées populaires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908720"/>
          </a:xfrm>
        </p:spPr>
        <p:txBody>
          <a:bodyPr>
            <a:normAutofit fontScale="90000"/>
          </a:bodyPr>
          <a:lstStyle/>
          <a:p>
            <a:r>
              <a:rPr lang="fr-FR" sz="3800" b="1" dirty="0">
                <a:latin typeface="Times New Roman" pitchFamily="18" charset="0"/>
                <a:cs typeface="Times New Roman" pitchFamily="18" charset="0"/>
              </a:rPr>
              <a:t>Polype (v. 205-v. 125 av. JC) et les cycles politiques : l’</a:t>
            </a:r>
            <a:r>
              <a:rPr lang="fr-FR" sz="3800" b="1" dirty="0" err="1">
                <a:latin typeface="Times New Roman" pitchFamily="18" charset="0"/>
                <a:cs typeface="Times New Roman" pitchFamily="18" charset="0"/>
              </a:rPr>
              <a:t>anacyclose</a:t>
            </a:r>
            <a:endParaRPr lang="fr-FR" sz="3800" b="1" dirty="0">
              <a:latin typeface="Times New Roman" pitchFamily="18" charset="0"/>
              <a:cs typeface="Times New Roman" pitchFamily="18" charset="0"/>
            </a:endParaRPr>
          </a:p>
        </p:txBody>
      </p:sp>
      <p:pic>
        <p:nvPicPr>
          <p:cNvPr id="4" name="Espace réservé du contenu 3" descr="polybe.jpg"/>
          <p:cNvPicPr>
            <a:picLocks noGrp="1" noChangeAspect="1"/>
          </p:cNvPicPr>
          <p:nvPr>
            <p:ph idx="1"/>
          </p:nvPr>
        </p:nvPicPr>
        <p:blipFill>
          <a:blip r:embed="rId2" cstate="print"/>
          <a:stretch>
            <a:fillRect/>
          </a:stretch>
        </p:blipFill>
        <p:spPr>
          <a:xfrm>
            <a:off x="1043608" y="1651224"/>
            <a:ext cx="7488832" cy="5018136"/>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20688"/>
          </a:xfrm>
        </p:spPr>
        <p:txBody>
          <a:bodyPr>
            <a:noAutofit/>
          </a:bodyPr>
          <a:lstStyle/>
          <a:p>
            <a:r>
              <a:rPr lang="fr-FR" sz="3700" b="1" dirty="0">
                <a:latin typeface="Times New Roman" pitchFamily="18" charset="0"/>
                <a:cs typeface="Times New Roman" pitchFamily="18" charset="0"/>
              </a:rPr>
              <a:t>La république et l’équilibre du régime mixte </a:t>
            </a:r>
          </a:p>
        </p:txBody>
      </p:sp>
      <p:sp>
        <p:nvSpPr>
          <p:cNvPr id="3" name="Espace réservé du contenu 2"/>
          <p:cNvSpPr>
            <a:spLocks noGrp="1"/>
          </p:cNvSpPr>
          <p:nvPr>
            <p:ph idx="1"/>
          </p:nvPr>
        </p:nvSpPr>
        <p:spPr>
          <a:xfrm>
            <a:off x="0" y="1052736"/>
            <a:ext cx="9144000" cy="5805264"/>
          </a:xfrm>
        </p:spPr>
        <p:txBody>
          <a:bodyPr>
            <a:normAutofit fontScale="55000" lnSpcReduction="20000"/>
          </a:bodyPr>
          <a:lstStyle/>
          <a:p>
            <a:pPr algn="just"/>
            <a:r>
              <a:rPr lang="fr-FR" dirty="0">
                <a:latin typeface="Times New Roman" pitchFamily="18" charset="0"/>
                <a:cs typeface="Times New Roman" pitchFamily="18" charset="0"/>
              </a:rPr>
              <a:t>Pour remédier à cette décadence cyclique des régimes politiques : la solution du gouvernement mixte, dont la vertu réside dans l’harmonie qu’il parvient à réaliser entre des pouvoirs dissemblables mais interdépendants. Le régime mixte permet de lutter contre la corruption des régimes et de contrebalancer le rôle néfaste des intérêts privés. </a:t>
            </a:r>
          </a:p>
          <a:p>
            <a:pPr algn="just"/>
            <a:endParaRPr lang="fr-FR"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La répartition des pouvoirs : </a:t>
            </a:r>
          </a:p>
          <a:p>
            <a:pPr algn="just">
              <a:buNone/>
            </a:pPr>
            <a:r>
              <a:rPr lang="fr-FR" dirty="0">
                <a:latin typeface="Times New Roman" pitchFamily="18" charset="0"/>
                <a:cs typeface="Times New Roman" pitchFamily="18" charset="0"/>
              </a:rPr>
              <a:t>-Le pouvoir des consuls : deux magistrats qui ont autorité sur toutes les affaires publiques (mais Les tribuns de la plèbe ne leur sont pas subordonnés). Ils peuvent : convoquer des assemblées qu’ils dirigent et décident comment appliquer les décisions qui y sont prises ; ils sont souverains en matières militaires.</a:t>
            </a:r>
          </a:p>
          <a:p>
            <a:pPr algn="just">
              <a:buNone/>
            </a:pPr>
            <a:r>
              <a:rPr lang="fr-FR" dirty="0">
                <a:latin typeface="Times New Roman" pitchFamily="18" charset="0"/>
                <a:cs typeface="Times New Roman" pitchFamily="18" charset="0"/>
              </a:rPr>
              <a:t>-Le pouvoir du sénat (les patriciens issus des meilleures familles).  Le sénat peut engager les dépenses (contrôle économique), dispose du pouvoir pénal et du pouvoir diplomatique (traite avec les pouvoirs étrangers, envoie des émissaires, etc.).</a:t>
            </a:r>
          </a:p>
          <a:p>
            <a:pPr algn="just">
              <a:buNone/>
            </a:pPr>
            <a:r>
              <a:rPr lang="fr-FR" dirty="0">
                <a:latin typeface="Times New Roman" pitchFamily="18" charset="0"/>
                <a:cs typeface="Times New Roman" pitchFamily="18" charset="0"/>
              </a:rPr>
              <a:t>-Le pouvoir du peuple (</a:t>
            </a:r>
            <a:r>
              <a:rPr lang="fr-FR" i="1" dirty="0" err="1">
                <a:latin typeface="Times New Roman" pitchFamily="18" charset="0"/>
                <a:cs typeface="Times New Roman" pitchFamily="18" charset="0"/>
              </a:rPr>
              <a:t>libertas</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comme liberté de choisir ses gouvernants). Il décerne les honneurs (ou son contraire), il élit les magistrats (idée de mérite), a une fonction judiciaire (décide par exemple de l’application de la peine capitale) et est souverain dans le vote des lois. Il a une fonction guerrière et diplomatique à travers la signature des traités de paix.</a:t>
            </a:r>
          </a:p>
          <a:p>
            <a:pPr algn="just">
              <a:buNone/>
            </a:pPr>
            <a:endParaRPr lang="fr-FR" dirty="0">
              <a:latin typeface="Times New Roman" pitchFamily="18" charset="0"/>
              <a:cs typeface="Times New Roman" pitchFamily="18" charset="0"/>
            </a:endParaRPr>
          </a:p>
          <a:p>
            <a:pPr algn="just">
              <a:buNone/>
            </a:pPr>
            <a:r>
              <a:rPr lang="fr-FR" b="1" dirty="0">
                <a:latin typeface="Times New Roman" pitchFamily="18" charset="0"/>
                <a:cs typeface="Times New Roman" pitchFamily="18" charset="0"/>
              </a:rPr>
              <a:t>-Le pouvoir des consuls est de type monarchique, celui du sénat de type aristocratique et celui du peuple de type démocratique.</a:t>
            </a:r>
          </a:p>
          <a:p>
            <a:endParaRPr lang="fr-FR" dirty="0"/>
          </a:p>
          <a:p>
            <a:pPr algn="just">
              <a:buNone/>
            </a:pPr>
            <a:r>
              <a:rPr lang="fr-FR" sz="2500" i="1" dirty="0" err="1">
                <a:latin typeface="Times New Roman" pitchFamily="18" charset="0"/>
                <a:cs typeface="Times New Roman" pitchFamily="18" charset="0"/>
              </a:rPr>
              <a:t>Rq</a:t>
            </a:r>
            <a:r>
              <a:rPr lang="fr-FR" sz="2500" i="1" dirty="0">
                <a:latin typeface="Times New Roman" pitchFamily="18" charset="0"/>
                <a:cs typeface="Times New Roman" pitchFamily="18" charset="0"/>
              </a:rPr>
              <a:t>: Le régime mixte n’est pas un régime de séparation des pouvoirs au sens fort, mais de répartition, d’équilibre. Chez Montesquieu, la séparation des pouvoirs repose sur des « types » de pouvoir qui doivent être bien organisés.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20688"/>
          </a:xfrm>
        </p:spPr>
        <p:txBody>
          <a:bodyPr>
            <a:noAutofit/>
          </a:bodyPr>
          <a:lstStyle/>
          <a:p>
            <a:r>
              <a:rPr lang="fr-FR" sz="3700" b="1" dirty="0">
                <a:latin typeface="Times New Roman" pitchFamily="18" charset="0"/>
                <a:cs typeface="Times New Roman" pitchFamily="18" charset="0"/>
              </a:rPr>
              <a:t>Le républicanisme de Machiavel</a:t>
            </a:r>
          </a:p>
        </p:txBody>
      </p:sp>
      <p:sp>
        <p:nvSpPr>
          <p:cNvPr id="3" name="Espace réservé du contenu 2"/>
          <p:cNvSpPr>
            <a:spLocks noGrp="1"/>
          </p:cNvSpPr>
          <p:nvPr>
            <p:ph idx="1"/>
          </p:nvPr>
        </p:nvSpPr>
        <p:spPr>
          <a:xfrm>
            <a:off x="0" y="1052736"/>
            <a:ext cx="9144000" cy="5805264"/>
          </a:xfrm>
        </p:spPr>
        <p:txBody>
          <a:bodyPr>
            <a:normAutofit fontScale="47500" lnSpcReduction="20000"/>
          </a:bodyPr>
          <a:lstStyle/>
          <a:p>
            <a:pPr algn="just"/>
            <a:r>
              <a:rPr lang="fr-FR" sz="3800" dirty="0">
                <a:latin typeface="Times New Roman" pitchFamily="18" charset="0"/>
                <a:cs typeface="Times New Roman" pitchFamily="18" charset="0"/>
              </a:rPr>
              <a:t>Machiavel, dans les </a:t>
            </a:r>
            <a:r>
              <a:rPr lang="fr-FR" sz="3800" i="1" dirty="0">
                <a:latin typeface="Times New Roman" pitchFamily="18" charset="0"/>
                <a:cs typeface="Times New Roman" pitchFamily="18" charset="0"/>
              </a:rPr>
              <a:t>Discours, </a:t>
            </a:r>
            <a:r>
              <a:rPr lang="fr-FR" sz="3800" dirty="0">
                <a:latin typeface="Times New Roman" pitchFamily="18" charset="0"/>
                <a:cs typeface="Times New Roman" pitchFamily="18" charset="0"/>
              </a:rPr>
              <a:t>affirme que seule la république permet la liberté (absence de tyrannie, de pillage de la part des princes ou des aristocrates) et la participation du peuple aux affaires publiques. Mais plus fondamentalement il explique que la république est le régime le plus stable, parce que c’est un régime mixte qui crée un équilibre entre les différentes forces qui cherchent à prendre le pouvoir dans une société : le roi potentiel, les aristocrates et le peuple. </a:t>
            </a:r>
            <a:r>
              <a:rPr lang="fr-FR" sz="3800" b="1" dirty="0">
                <a:latin typeface="Times New Roman" pitchFamily="18" charset="0"/>
                <a:cs typeface="Times New Roman" pitchFamily="18" charset="0"/>
              </a:rPr>
              <a:t>La stabilité des régimes reste son souci principal, même après </a:t>
            </a:r>
            <a:r>
              <a:rPr lang="fr-FR" sz="3800" b="1" i="1" dirty="0">
                <a:latin typeface="Times New Roman" pitchFamily="18" charset="0"/>
                <a:cs typeface="Times New Roman" pitchFamily="18" charset="0"/>
              </a:rPr>
              <a:t>Le Prince. </a:t>
            </a:r>
            <a:endParaRPr lang="fr-FR" sz="3800" b="1" dirty="0">
              <a:latin typeface="Times New Roman" pitchFamily="18" charset="0"/>
              <a:cs typeface="Times New Roman" pitchFamily="18" charset="0"/>
            </a:endParaRPr>
          </a:p>
          <a:p>
            <a:pPr algn="just"/>
            <a:endParaRPr lang="fr-FR" sz="5100" b="1" dirty="0">
              <a:latin typeface="Times New Roman" pitchFamily="18" charset="0"/>
              <a:cs typeface="Times New Roman" pitchFamily="18" charset="0"/>
            </a:endParaRPr>
          </a:p>
          <a:p>
            <a:pPr algn="just"/>
            <a:r>
              <a:rPr lang="fr-FR" sz="3800" b="1" dirty="0">
                <a:latin typeface="Times New Roman" pitchFamily="18" charset="0"/>
                <a:cs typeface="Times New Roman" pitchFamily="18" charset="0"/>
              </a:rPr>
              <a:t>Déjà, dans </a:t>
            </a:r>
            <a:r>
              <a:rPr lang="fr-FR" sz="3800" b="1" i="1" dirty="0">
                <a:latin typeface="Times New Roman" pitchFamily="18" charset="0"/>
                <a:cs typeface="Times New Roman" pitchFamily="18" charset="0"/>
              </a:rPr>
              <a:t>Le Prince (IX), </a:t>
            </a:r>
            <a:r>
              <a:rPr lang="fr-FR" sz="3800" b="1" dirty="0">
                <a:latin typeface="Times New Roman" pitchFamily="18" charset="0"/>
                <a:cs typeface="Times New Roman" pitchFamily="18" charset="0"/>
              </a:rPr>
              <a:t>Machiavel parle de l’humeur du corps politique, à savoir que « </a:t>
            </a:r>
            <a:r>
              <a:rPr lang="fr-FR" sz="3800" dirty="0">
                <a:latin typeface="Times New Roman" pitchFamily="18" charset="0"/>
                <a:cs typeface="Times New Roman" pitchFamily="18" charset="0"/>
              </a:rPr>
              <a:t>dans toute cité, on trouve ces deux humeurs différentes : et cela naît de ce que le peuple désire ne pas être commandé ni écrasé par les grands, et que les grands désirent commander et écraser le peuple ». Le prince, avec </a:t>
            </a:r>
            <a:r>
              <a:rPr lang="fr-FR" sz="3800" i="1" dirty="0" err="1">
                <a:latin typeface="Times New Roman" pitchFamily="18" charset="0"/>
                <a:cs typeface="Times New Roman" pitchFamily="18" charset="0"/>
              </a:rPr>
              <a:t>virtu</a:t>
            </a:r>
            <a:r>
              <a:rPr lang="fr-FR" sz="3800" i="1" dirty="0">
                <a:latin typeface="Times New Roman" pitchFamily="18" charset="0"/>
                <a:cs typeface="Times New Roman" pitchFamily="18" charset="0"/>
              </a:rPr>
              <a:t>, </a:t>
            </a:r>
            <a:r>
              <a:rPr lang="fr-FR" sz="3800" dirty="0">
                <a:latin typeface="Times New Roman" pitchFamily="18" charset="0"/>
                <a:cs typeface="Times New Roman" pitchFamily="18" charset="0"/>
              </a:rPr>
              <a:t>joue sur ces deux humeurs. </a:t>
            </a:r>
            <a:r>
              <a:rPr lang="fr-FR" sz="3800" b="1" dirty="0">
                <a:latin typeface="Times New Roman" pitchFamily="18" charset="0"/>
                <a:cs typeface="Times New Roman" pitchFamily="18" charset="0"/>
              </a:rPr>
              <a:t>La république aussi.</a:t>
            </a:r>
          </a:p>
          <a:p>
            <a:pPr algn="just"/>
            <a:endParaRPr lang="fr-FR" sz="5100" b="1" dirty="0">
              <a:latin typeface="Times New Roman" pitchFamily="18" charset="0"/>
              <a:cs typeface="Times New Roman" pitchFamily="18" charset="0"/>
            </a:endParaRPr>
          </a:p>
          <a:p>
            <a:pPr algn="just"/>
            <a:r>
              <a:rPr lang="fr-FR" sz="3800" dirty="0">
                <a:latin typeface="Times New Roman" pitchFamily="18" charset="0"/>
                <a:cs typeface="Times New Roman" pitchFamily="18" charset="0"/>
              </a:rPr>
              <a:t>Comme Polype (et d’autres), il montre que  la monarchie, l’aristocratie et la démocratie sont voués à la </a:t>
            </a:r>
            <a:r>
              <a:rPr lang="fr-FR" sz="3800" b="1" dirty="0">
                <a:latin typeface="Times New Roman" pitchFamily="18" charset="0"/>
                <a:cs typeface="Times New Roman" pitchFamily="18" charset="0"/>
              </a:rPr>
              <a:t>corruption</a:t>
            </a:r>
            <a:r>
              <a:rPr lang="fr-FR" sz="3800" dirty="0">
                <a:latin typeface="Times New Roman" pitchFamily="18" charset="0"/>
                <a:cs typeface="Times New Roman" pitchFamily="18" charset="0"/>
              </a:rPr>
              <a:t>. Comme chez Polype, ce qui engendre la corruption c’est le temps et, plus précisément, le phénomène de la succession. C’est le passage du temps et le changement de génération qui fait que les méfaits des régimes précédents sont oubliés. Son choix pour la république n’est pas lié à un « régime idéal », mais au fait que c’est un régime qui apporterait de la stabilité (qui résulte des conflits entre les différents groupes de la société). </a:t>
            </a:r>
            <a:endParaRPr lang="fr-FR" b="1" dirty="0">
              <a:latin typeface="Times New Roman" pitchFamily="18" charset="0"/>
              <a:cs typeface="Times New Roman" pitchFamily="18" charset="0"/>
            </a:endParaRPr>
          </a:p>
          <a:p>
            <a:pPr algn="just">
              <a:buNone/>
            </a:pPr>
            <a:endParaRPr lang="fr-FR" sz="5100" b="1" dirty="0">
              <a:latin typeface="Times New Roman" pitchFamily="18" charset="0"/>
              <a:cs typeface="Times New Roman" pitchFamily="18" charset="0"/>
            </a:endParaRPr>
          </a:p>
          <a:p>
            <a:pPr algn="just">
              <a:buNone/>
            </a:pPr>
            <a:r>
              <a:rPr lang="fr-FR" sz="3100" i="1" dirty="0" err="1">
                <a:latin typeface="Times New Roman" pitchFamily="18" charset="0"/>
                <a:cs typeface="Times New Roman" pitchFamily="18" charset="0"/>
              </a:rPr>
              <a:t>Rq</a:t>
            </a:r>
            <a:r>
              <a:rPr lang="fr-FR" sz="3100" i="1" dirty="0">
                <a:latin typeface="Times New Roman" pitchFamily="18" charset="0"/>
                <a:cs typeface="Times New Roman" pitchFamily="18" charset="0"/>
              </a:rPr>
              <a:t> : Dans ce phénomène de « dégradation », on voit se dessiner deux thèmes centraux du républicanisme, à savoir l’opposition entre bien commun et intérêt privé et la centralité structurelle de la corruption et son remède : la vertu civique (qu’il faut construire, rendre non accidentelle).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20688"/>
          </a:xfrm>
        </p:spPr>
        <p:txBody>
          <a:bodyPr>
            <a:noAutofit/>
          </a:bodyPr>
          <a:lstStyle/>
          <a:p>
            <a:r>
              <a:rPr lang="fr-FR" sz="3700" b="1" dirty="0">
                <a:latin typeface="Times New Roman" pitchFamily="18" charset="0"/>
                <a:cs typeface="Times New Roman" pitchFamily="18" charset="0"/>
              </a:rPr>
              <a:t>Le républicanisme de Machiavel</a:t>
            </a:r>
          </a:p>
        </p:txBody>
      </p:sp>
      <p:sp>
        <p:nvSpPr>
          <p:cNvPr id="3" name="Espace réservé du contenu 2"/>
          <p:cNvSpPr>
            <a:spLocks noGrp="1"/>
          </p:cNvSpPr>
          <p:nvPr>
            <p:ph idx="1"/>
          </p:nvPr>
        </p:nvSpPr>
        <p:spPr>
          <a:xfrm>
            <a:off x="0" y="1196752"/>
            <a:ext cx="9144000" cy="5661248"/>
          </a:xfrm>
        </p:spPr>
        <p:txBody>
          <a:bodyPr>
            <a:normAutofit fontScale="92500" lnSpcReduction="10000"/>
          </a:bodyPr>
          <a:lstStyle/>
          <a:p>
            <a:pPr algn="just"/>
            <a:r>
              <a:rPr lang="fr-FR" sz="2400" dirty="0">
                <a:latin typeface="Times New Roman" pitchFamily="18" charset="0"/>
                <a:cs typeface="Times New Roman" pitchFamily="18" charset="0"/>
              </a:rPr>
              <a:t>Pour contrer cette dégradation, M. prône la république comme gouvernement mixte (en se basant explicitement sur Rome).  </a:t>
            </a:r>
          </a:p>
          <a:p>
            <a:pPr algn="just">
              <a:buNone/>
            </a:pPr>
            <a:endParaRPr lang="fr-FR" sz="3000" dirty="0">
              <a:latin typeface="Times New Roman" pitchFamily="18" charset="0"/>
              <a:cs typeface="Times New Roman" pitchFamily="18" charset="0"/>
            </a:endParaRPr>
          </a:p>
          <a:p>
            <a:pPr algn="just"/>
            <a:r>
              <a:rPr lang="fr-FR" sz="2400" dirty="0">
                <a:latin typeface="Times New Roman" pitchFamily="18" charset="0"/>
                <a:cs typeface="Times New Roman" pitchFamily="18" charset="0"/>
              </a:rPr>
              <a:t>Machiavel explique que la liberté naît d’un rapport de force (équilibré institutionnellement). Le régime mixte est une neutralisation organisée de la domination. Dans le chapitre IV des </a:t>
            </a:r>
            <a:r>
              <a:rPr lang="fr-FR" sz="2400" i="1" dirty="0">
                <a:latin typeface="Times New Roman" pitchFamily="18" charset="0"/>
                <a:cs typeface="Times New Roman" pitchFamily="18" charset="0"/>
              </a:rPr>
              <a:t>Discours</a:t>
            </a:r>
            <a:r>
              <a:rPr lang="fr-FR" sz="2400" dirty="0">
                <a:latin typeface="Times New Roman" pitchFamily="18" charset="0"/>
                <a:cs typeface="Times New Roman" pitchFamily="18" charset="0"/>
              </a:rPr>
              <a:t> :</a:t>
            </a:r>
          </a:p>
          <a:p>
            <a:pPr algn="just">
              <a:buNone/>
            </a:pPr>
            <a:r>
              <a:rPr lang="fr-FR" sz="2200" i="1" dirty="0">
                <a:latin typeface="Times New Roman" pitchFamily="18" charset="0"/>
                <a:cs typeface="Times New Roman" pitchFamily="18" charset="0"/>
              </a:rPr>
              <a:t>	« Je soutiens à ceux qui condamnent les querelles du Sénat et du peuple qu’ils condamnent ce qui fut le principe de la liberté, et qu’ils sont beaucoup plus frappés des cris et du bruit qu’elles occasionnaient sur la place publique que des bons effets qu’elles produisaient. Dans toute république, il y a deux partis : celui des grands et celui du peuple ; et toutes les lois favorables à la liberté ne naissent que de leur opposition. »</a:t>
            </a:r>
            <a:endParaRPr lang="fr-FR" sz="2400" dirty="0">
              <a:latin typeface="Times New Roman" pitchFamily="18" charset="0"/>
              <a:cs typeface="Times New Roman" pitchFamily="18" charset="0"/>
            </a:endParaRPr>
          </a:p>
          <a:p>
            <a:pPr algn="just">
              <a:buNone/>
            </a:pPr>
            <a:endParaRPr lang="fr-FR" sz="3000" dirty="0">
              <a:latin typeface="Times New Roman" pitchFamily="18" charset="0"/>
              <a:cs typeface="Times New Roman" pitchFamily="18" charset="0"/>
            </a:endParaRPr>
          </a:p>
          <a:p>
            <a:pPr algn="just"/>
            <a:r>
              <a:rPr lang="fr-FR" sz="2400" dirty="0">
                <a:latin typeface="Times New Roman" pitchFamily="18" charset="0"/>
                <a:cs typeface="Times New Roman" pitchFamily="18" charset="0"/>
              </a:rPr>
              <a:t>On voit que Machiavel, lorsqu’il défend la république, n’abandonne pas son </a:t>
            </a:r>
            <a:r>
              <a:rPr lang="fr-FR" sz="2400" b="1" dirty="0">
                <a:latin typeface="Times New Roman" pitchFamily="18" charset="0"/>
                <a:cs typeface="Times New Roman" pitchFamily="18" charset="0"/>
              </a:rPr>
              <a:t>réalisme politique et son anthropologie pessimiste (les hommes sont méchants)</a:t>
            </a:r>
            <a:r>
              <a:rPr lang="fr-FR" sz="2400" dirty="0">
                <a:latin typeface="Times New Roman" pitchFamily="18" charset="0"/>
                <a:cs typeface="Times New Roman" pitchFamily="18" charset="0"/>
              </a:rPr>
              <a:t>. En ce sens, la république est la plus adaptée à la réalité humaine.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txBody>
          <a:bodyPr>
            <a:normAutofit/>
          </a:bodyPr>
          <a:lstStyle/>
          <a:p>
            <a:r>
              <a:rPr lang="fr-FR" sz="3600" b="1" dirty="0">
                <a:latin typeface="Times New Roman" pitchFamily="18" charset="0"/>
                <a:cs typeface="Times New Roman" pitchFamily="18" charset="0"/>
              </a:rPr>
              <a:t>Rousseau entre libéralisme et républicanisme</a:t>
            </a:r>
          </a:p>
        </p:txBody>
      </p:sp>
      <p:sp>
        <p:nvSpPr>
          <p:cNvPr id="3" name="Espace réservé du contenu 2"/>
          <p:cNvSpPr>
            <a:spLocks noGrp="1"/>
          </p:cNvSpPr>
          <p:nvPr>
            <p:ph idx="1"/>
          </p:nvPr>
        </p:nvSpPr>
        <p:spPr>
          <a:xfrm>
            <a:off x="0" y="1340768"/>
            <a:ext cx="9144000" cy="5517232"/>
          </a:xfrm>
        </p:spPr>
        <p:txBody>
          <a:bodyPr>
            <a:normAutofit lnSpcReduction="10000"/>
          </a:bodyPr>
          <a:lstStyle/>
          <a:p>
            <a:pPr algn="just"/>
            <a:r>
              <a:rPr lang="fr-FR" sz="2600" dirty="0">
                <a:latin typeface="Times New Roman" pitchFamily="18" charset="0"/>
                <a:cs typeface="Times New Roman" pitchFamily="18" charset="0"/>
              </a:rPr>
              <a:t>Jean Jacques Rousseau (1712, Genève – 1778, Ermenonville). Père horloger ; orphelin de mère jeune ; vie assez errante. Il profite de la relative extension de l’alphabétisation et de l’éducation à des fractions de la classe moyenne. </a:t>
            </a:r>
          </a:p>
          <a:p>
            <a:pPr algn="just">
              <a:buNone/>
            </a:pPr>
            <a:endParaRPr lang="fr-FR" sz="2300" i="1" dirty="0">
              <a:latin typeface="Times New Roman" pitchFamily="18" charset="0"/>
              <a:cs typeface="Times New Roman" pitchFamily="18" charset="0"/>
            </a:endParaRPr>
          </a:p>
          <a:p>
            <a:pPr algn="just"/>
            <a:r>
              <a:rPr lang="fr-FR" sz="2600" dirty="0">
                <a:latin typeface="Times New Roman" pitchFamily="18" charset="0"/>
                <a:cs typeface="Times New Roman" pitchFamily="18" charset="0"/>
              </a:rPr>
              <a:t>Il devient, à partir de 1749, très connu après avoir gagné un concours de l’Académie de Dijon portant sur la question : « Le rétablissement des sciences et des arts a-t-il contribué à épurer ou à corrompre les mœurs ? ». Il publie ce </a:t>
            </a:r>
            <a:r>
              <a:rPr lang="fr-FR" sz="2600" i="1" dirty="0">
                <a:latin typeface="Times New Roman" pitchFamily="18" charset="0"/>
                <a:cs typeface="Times New Roman" pitchFamily="18" charset="0"/>
              </a:rPr>
              <a:t>Discours sur les sciences et les arts </a:t>
            </a:r>
            <a:r>
              <a:rPr lang="fr-FR" sz="2600" dirty="0">
                <a:latin typeface="Times New Roman" pitchFamily="18" charset="0"/>
                <a:cs typeface="Times New Roman" pitchFamily="18" charset="0"/>
              </a:rPr>
              <a:t>en 1750.</a:t>
            </a:r>
          </a:p>
          <a:p>
            <a:pPr algn="just"/>
            <a:endParaRPr lang="fr-FR" sz="2300" dirty="0">
              <a:latin typeface="Times New Roman" pitchFamily="18" charset="0"/>
              <a:cs typeface="Times New Roman" pitchFamily="18" charset="0"/>
            </a:endParaRPr>
          </a:p>
          <a:p>
            <a:pPr algn="just"/>
            <a:r>
              <a:rPr lang="fr-FR" sz="2600" dirty="0">
                <a:latin typeface="Times New Roman" pitchFamily="18" charset="0"/>
                <a:cs typeface="Times New Roman" pitchFamily="18" charset="0"/>
              </a:rPr>
              <a:t>Ses deux ouvrages politiques les plus connus sont le </a:t>
            </a:r>
            <a:r>
              <a:rPr lang="fr-FR" sz="2600" i="1" dirty="0">
                <a:latin typeface="Times New Roman" pitchFamily="18" charset="0"/>
                <a:cs typeface="Times New Roman" pitchFamily="18" charset="0"/>
              </a:rPr>
              <a:t>Discours sur l’origine et les fondements de l’inégalité parmi les hommes </a:t>
            </a:r>
            <a:r>
              <a:rPr lang="fr-FR" sz="2600" dirty="0">
                <a:latin typeface="Times New Roman" pitchFamily="18" charset="0"/>
                <a:cs typeface="Times New Roman" pitchFamily="18" charset="0"/>
              </a:rPr>
              <a:t>(1755) et </a:t>
            </a:r>
            <a:r>
              <a:rPr lang="fr-FR" sz="2600" i="1" dirty="0">
                <a:latin typeface="Times New Roman" pitchFamily="18" charset="0"/>
                <a:cs typeface="Times New Roman" pitchFamily="18" charset="0"/>
              </a:rPr>
              <a:t>Du contrat social </a:t>
            </a:r>
            <a:r>
              <a:rPr lang="fr-FR" sz="2600" dirty="0">
                <a:latin typeface="Times New Roman" pitchFamily="18" charset="0"/>
                <a:cs typeface="Times New Roman" pitchFamily="18" charset="0"/>
              </a:rPr>
              <a:t>(1762).</a:t>
            </a:r>
          </a:p>
          <a:p>
            <a:pPr>
              <a:buNone/>
            </a:pPr>
            <a:endParaRPr lang="fr-FR" dirty="0">
              <a:latin typeface="Times New Roman" pitchFamily="18" charset="0"/>
              <a:cs typeface="Times New Roman" pitchFamily="18" charset="0"/>
            </a:endParaRPr>
          </a:p>
          <a:p>
            <a:pPr>
              <a:buNone/>
            </a:pPr>
            <a:endParaRPr lang="fr-FR" i="1" dirty="0"/>
          </a:p>
          <a:p>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txBody>
          <a:bodyPr>
            <a:noAutofit/>
          </a:bodyPr>
          <a:lstStyle/>
          <a:p>
            <a:r>
              <a:rPr lang="fr-FR" sz="3200" b="1" dirty="0">
                <a:latin typeface="Times New Roman" pitchFamily="18" charset="0"/>
                <a:cs typeface="Times New Roman" pitchFamily="18" charset="0"/>
              </a:rPr>
              <a:t>Le problème de l’inégalité et comment y remédier</a:t>
            </a:r>
          </a:p>
        </p:txBody>
      </p:sp>
      <p:sp>
        <p:nvSpPr>
          <p:cNvPr id="3" name="Espace réservé du contenu 2"/>
          <p:cNvSpPr>
            <a:spLocks noGrp="1"/>
          </p:cNvSpPr>
          <p:nvPr>
            <p:ph idx="1"/>
          </p:nvPr>
        </p:nvSpPr>
        <p:spPr>
          <a:xfrm>
            <a:off x="0" y="836712"/>
            <a:ext cx="9144000" cy="6021288"/>
          </a:xfrm>
        </p:spPr>
        <p:txBody>
          <a:bodyPr>
            <a:normAutofit fontScale="55000" lnSpcReduction="20000"/>
          </a:bodyPr>
          <a:lstStyle/>
          <a:p>
            <a:pPr algn="just"/>
            <a:r>
              <a:rPr lang="fr-FR" b="1" dirty="0">
                <a:latin typeface="Times New Roman" pitchFamily="18" charset="0"/>
                <a:cs typeface="Times New Roman" pitchFamily="18" charset="0"/>
              </a:rPr>
              <a:t>En ouvrant le </a:t>
            </a:r>
            <a:r>
              <a:rPr lang="fr-FR" b="1" i="1" dirty="0">
                <a:latin typeface="Times New Roman" pitchFamily="18" charset="0"/>
                <a:cs typeface="Times New Roman" pitchFamily="18" charset="0"/>
              </a:rPr>
              <a:t>Contrat Social ou Principes du Droit Politique, </a:t>
            </a:r>
            <a:r>
              <a:rPr lang="fr-FR" b="1" dirty="0">
                <a:latin typeface="Times New Roman" pitchFamily="18" charset="0"/>
                <a:cs typeface="Times New Roman" pitchFamily="18" charset="0"/>
              </a:rPr>
              <a:t>Rousseau écrit : </a:t>
            </a:r>
          </a:p>
          <a:p>
            <a:pPr algn="just">
              <a:buNone/>
            </a:pPr>
            <a:r>
              <a:rPr lang="fr-FR" dirty="0">
                <a:latin typeface="Times New Roman" pitchFamily="18" charset="0"/>
                <a:cs typeface="Times New Roman" pitchFamily="18" charset="0"/>
              </a:rPr>
              <a:t>	« </a:t>
            </a:r>
            <a:r>
              <a:rPr lang="fr-CA" dirty="0">
                <a:latin typeface="Times New Roman" pitchFamily="18" charset="0"/>
                <a:cs typeface="Times New Roman" pitchFamily="18" charset="0"/>
              </a:rPr>
              <a:t>Je yeux chercher si, dans l'ordre civil, il peut y avoir quelque règle d'administration légitime et sûre, en prenant les hommes tels qu'ils sont, et les lois telles qu'elles peuvent être. Je tâcherai d'allier toujours, dans cette recherche, ce que le droit permet avec ce que l'intérêt prescrit, afin que la justice et l'utilité ne se trouvent point divisées.</a:t>
            </a:r>
            <a:endParaRPr lang="fr-FR" dirty="0">
              <a:latin typeface="Times New Roman" pitchFamily="18" charset="0"/>
              <a:cs typeface="Times New Roman" pitchFamily="18" charset="0"/>
            </a:endParaRPr>
          </a:p>
          <a:p>
            <a:pPr algn="just">
              <a:buNone/>
            </a:pPr>
            <a:r>
              <a:rPr lang="fr-CA" dirty="0">
                <a:latin typeface="Times New Roman" pitchFamily="18" charset="0"/>
                <a:cs typeface="Times New Roman" pitchFamily="18" charset="0"/>
              </a:rPr>
              <a:t>	J'entre en matière sans prouver l'importance de mon sujet. On me demandera si je suis prince ou législateur pour écrire sur la politique. Je réponds que non, et que c'est pour cela que j'écris sur la politique. Si j’étais prince ou législateur, je ne perdrais pas mon temps à dire ce qu'il faut faire ; je le ferais, ou je me tairais.</a:t>
            </a:r>
            <a:endParaRPr lang="fr-FR" dirty="0">
              <a:latin typeface="Times New Roman" pitchFamily="18" charset="0"/>
              <a:cs typeface="Times New Roman" pitchFamily="18" charset="0"/>
            </a:endParaRPr>
          </a:p>
          <a:p>
            <a:pPr algn="just">
              <a:buNone/>
            </a:pPr>
            <a:r>
              <a:rPr lang="fr-CA" dirty="0">
                <a:latin typeface="Times New Roman" pitchFamily="18" charset="0"/>
                <a:cs typeface="Times New Roman" pitchFamily="18" charset="0"/>
              </a:rPr>
              <a:t>	Né citoyen d'un État libre, et membre du souverain, quelque faible influence que puisse avoir ma voix dans les affaires publiques, le droit d'y voter suffit pour m'imposer le devoir de m'en instruire : heureux, toutes les fois que je médite sur les gouvernements, de trouver toujours dans mes recherches de nouvelles raisons d'aimer celui de mon pays ! »</a:t>
            </a:r>
          </a:p>
          <a:p>
            <a:pPr algn="just">
              <a:buNone/>
            </a:pPr>
            <a:endParaRPr lang="fr-CA" dirty="0">
              <a:latin typeface="Times New Roman" pitchFamily="18" charset="0"/>
              <a:cs typeface="Times New Roman" pitchFamily="18" charset="0"/>
            </a:endParaRPr>
          </a:p>
          <a:p>
            <a:pPr algn="just"/>
            <a:r>
              <a:rPr lang="fr-CA" b="1" dirty="0">
                <a:latin typeface="Times New Roman" pitchFamily="18" charset="0"/>
                <a:cs typeface="Times New Roman" pitchFamily="18" charset="0"/>
              </a:rPr>
              <a:t>Chapitre 1 : </a:t>
            </a:r>
          </a:p>
          <a:p>
            <a:pPr algn="just">
              <a:buNone/>
            </a:pPr>
            <a:r>
              <a:rPr lang="fr-CA" dirty="0">
                <a:latin typeface="Times New Roman" pitchFamily="18" charset="0"/>
                <a:cs typeface="Times New Roman" pitchFamily="18" charset="0"/>
              </a:rPr>
              <a:t>	« L'homme est né libre, et partout il est dans les fers, Tel se croit le maître des autres, qui ne laisse pas d'être plus esclave qu'eux. Comment ce changement s'est-il fait ? Je l'ignore. Qu’est-ce qui peut le rendre légitime ? Je crois pouvoir résoudre cette question.</a:t>
            </a:r>
            <a:r>
              <a:rPr lang="fr-FR" dirty="0">
                <a:latin typeface="Times New Roman" pitchFamily="18" charset="0"/>
                <a:cs typeface="Times New Roman" pitchFamily="18" charset="0"/>
              </a:rPr>
              <a:t> »</a:t>
            </a:r>
          </a:p>
          <a:p>
            <a:pPr algn="just">
              <a:buNone/>
            </a:pPr>
            <a:endParaRPr lang="fr-FR" dirty="0">
              <a:latin typeface="Times New Roman" pitchFamily="18" charset="0"/>
              <a:cs typeface="Times New Roman" pitchFamily="18" charset="0"/>
            </a:endParaRPr>
          </a:p>
          <a:p>
            <a:pPr algn="just"/>
            <a:r>
              <a:rPr lang="fr-FR" b="1" dirty="0">
                <a:latin typeface="Times New Roman" pitchFamily="18" charset="0"/>
                <a:cs typeface="Times New Roman" pitchFamily="18" charset="0"/>
              </a:rPr>
              <a:t>Chapitre 2 : </a:t>
            </a:r>
          </a:p>
          <a:p>
            <a:pPr algn="just">
              <a:buNone/>
            </a:pPr>
            <a:r>
              <a:rPr lang="fr-FR" dirty="0">
                <a:latin typeface="Times New Roman" pitchFamily="18" charset="0"/>
                <a:cs typeface="Times New Roman" pitchFamily="18" charset="0"/>
              </a:rPr>
              <a:t>	« </a:t>
            </a:r>
            <a:r>
              <a:rPr lang="fr-CA" dirty="0">
                <a:latin typeface="Times New Roman" pitchFamily="18" charset="0"/>
                <a:cs typeface="Times New Roman" pitchFamily="18" charset="0"/>
              </a:rPr>
              <a:t>Cette liberté commune est une conséquence de la nature de l'homme. Sa première loi est de veiller à sa propre conservation, ses premiers soins sont ceux qu'il se doit à lui-même ; et sitôt qu'il est en âge de raison, lui seul étant juge des moyens propres à le conserver, devient par là son propre maître.</a:t>
            </a:r>
            <a:r>
              <a:rPr lang="fr-FR" dirty="0">
                <a:latin typeface="Times New Roman" pitchFamily="18" charset="0"/>
                <a:cs typeface="Times New Roman" pitchFamily="18" charset="0"/>
              </a:rPr>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64704"/>
          </a:xfrm>
        </p:spPr>
        <p:txBody>
          <a:bodyPr>
            <a:noAutofit/>
          </a:bodyPr>
          <a:lstStyle/>
          <a:p>
            <a:r>
              <a:rPr lang="fr-FR" sz="3000" b="1" dirty="0">
                <a:latin typeface="Times New Roman" pitchFamily="18" charset="0"/>
                <a:cs typeface="Times New Roman" pitchFamily="18" charset="0"/>
              </a:rPr>
              <a:t>Penser ensemble le </a:t>
            </a:r>
            <a:r>
              <a:rPr lang="fr-FR" sz="3000" b="1" i="1" dirty="0">
                <a:latin typeface="Times New Roman" pitchFamily="18" charset="0"/>
                <a:cs typeface="Times New Roman" pitchFamily="18" charset="0"/>
              </a:rPr>
              <a:t>Second Discours </a:t>
            </a:r>
            <a:r>
              <a:rPr lang="fr-FR" sz="3000" b="1" dirty="0">
                <a:latin typeface="Times New Roman" pitchFamily="18" charset="0"/>
                <a:cs typeface="Times New Roman" pitchFamily="18" charset="0"/>
              </a:rPr>
              <a:t>et le </a:t>
            </a:r>
            <a:r>
              <a:rPr lang="fr-FR" sz="3000" b="1" i="1" dirty="0">
                <a:latin typeface="Times New Roman" pitchFamily="18" charset="0"/>
                <a:cs typeface="Times New Roman" pitchFamily="18" charset="0"/>
              </a:rPr>
              <a:t>Contrat Social</a:t>
            </a:r>
            <a:endParaRPr lang="fr-FR" sz="3000" b="1" dirty="0">
              <a:latin typeface="Times New Roman" pitchFamily="18" charset="0"/>
              <a:cs typeface="Times New Roman" pitchFamily="18" charset="0"/>
            </a:endParaRPr>
          </a:p>
        </p:txBody>
      </p:sp>
      <p:sp>
        <p:nvSpPr>
          <p:cNvPr id="3" name="Espace réservé du contenu 2"/>
          <p:cNvSpPr>
            <a:spLocks noGrp="1"/>
          </p:cNvSpPr>
          <p:nvPr>
            <p:ph idx="1"/>
          </p:nvPr>
        </p:nvSpPr>
        <p:spPr>
          <a:xfrm>
            <a:off x="0" y="1268760"/>
            <a:ext cx="9144000" cy="5589240"/>
          </a:xfrm>
        </p:spPr>
        <p:txBody>
          <a:bodyPr>
            <a:normAutofit fontScale="70000" lnSpcReduction="20000"/>
          </a:bodyPr>
          <a:lstStyle/>
          <a:p>
            <a:pPr>
              <a:buNone/>
            </a:pPr>
            <a:r>
              <a:rPr lang="fr-FR" sz="2800" dirty="0">
                <a:latin typeface="Times New Roman" pitchFamily="18" charset="0"/>
                <a:cs typeface="Times New Roman" pitchFamily="18" charset="0"/>
              </a:rPr>
              <a:t>	</a:t>
            </a:r>
            <a:r>
              <a:rPr lang="fr-FR" sz="2600" dirty="0">
                <a:latin typeface="Times New Roman" pitchFamily="18" charset="0"/>
                <a:cs typeface="Times New Roman" pitchFamily="18" charset="0"/>
              </a:rPr>
              <a:t>Bruno </a:t>
            </a:r>
            <a:r>
              <a:rPr lang="fr-FR" sz="2600" dirty="0" err="1">
                <a:latin typeface="Times New Roman" pitchFamily="18" charset="0"/>
                <a:cs typeface="Times New Roman" pitchFamily="18" charset="0"/>
              </a:rPr>
              <a:t>Bernardi</a:t>
            </a:r>
            <a:r>
              <a:rPr lang="fr-FR" sz="2600" dirty="0">
                <a:latin typeface="Times New Roman" pitchFamily="18" charset="0"/>
                <a:cs typeface="Times New Roman" pitchFamily="18" charset="0"/>
              </a:rPr>
              <a:t> : </a:t>
            </a:r>
          </a:p>
          <a:p>
            <a:pPr algn="just" hangingPunct="0">
              <a:buNone/>
            </a:pPr>
            <a:r>
              <a:rPr lang="fr-FR" sz="2600" i="1" dirty="0">
                <a:latin typeface="Times New Roman" pitchFamily="18" charset="0"/>
                <a:cs typeface="Times New Roman" pitchFamily="18" charset="0"/>
              </a:rPr>
              <a:t>	« Le discours a montré comment les "progrès de l'inégalité" engendraient la servitude ; le traité démontrera que l'établissement de la liberté exige celui de l'égalité. La première démarche était anthropologique et induisait des conséquences politiques, la seconde est politique et requiert un fondement anthropologique. Les problématiques sont fortement distinctes. Leur point de départ commun est un constat : les sociétés humaines sont faites d'inégalité et de servitude ».</a:t>
            </a:r>
          </a:p>
          <a:p>
            <a:pPr algn="just" hangingPunct="0">
              <a:buNone/>
            </a:pPr>
            <a:endParaRPr lang="fr-FR" sz="3400" b="1" dirty="0">
              <a:latin typeface="Times New Roman" pitchFamily="18" charset="0"/>
              <a:cs typeface="Times New Roman" pitchFamily="18" charset="0"/>
            </a:endParaRPr>
          </a:p>
          <a:p>
            <a:pPr algn="just" hangingPunct="0"/>
            <a:r>
              <a:rPr lang="fr-FR" sz="2600" dirty="0">
                <a:latin typeface="Times New Roman" pitchFamily="18" charset="0"/>
                <a:cs typeface="Times New Roman" pitchFamily="18" charset="0"/>
              </a:rPr>
              <a:t>Dans le </a:t>
            </a:r>
            <a:r>
              <a:rPr lang="fr-FR" sz="2600" i="1" dirty="0">
                <a:latin typeface="Times New Roman" pitchFamily="18" charset="0"/>
                <a:cs typeface="Times New Roman" pitchFamily="18" charset="0"/>
              </a:rPr>
              <a:t>Contrat Social</a:t>
            </a:r>
            <a:r>
              <a:rPr lang="fr-FR" sz="2600" dirty="0">
                <a:latin typeface="Times New Roman" pitchFamily="18" charset="0"/>
                <a:cs typeface="Times New Roman" pitchFamily="18" charset="0"/>
              </a:rPr>
              <a:t>, on peut dire que Rousseau part du fait général que nous ne pouvons pas vivre autrement qu'en société, dans l'état civil. Du coup, étant donné que l'état de nature n'est pas un objectif, il s'agit de savoir comment organiser l'état civil.</a:t>
            </a:r>
          </a:p>
          <a:p>
            <a:pPr algn="just" hangingPunct="0"/>
            <a:endParaRPr lang="fr-FR" sz="3400" dirty="0">
              <a:latin typeface="Times New Roman" pitchFamily="18" charset="0"/>
              <a:cs typeface="Times New Roman" pitchFamily="18" charset="0"/>
            </a:endParaRPr>
          </a:p>
          <a:p>
            <a:pPr algn="just" hangingPunct="0">
              <a:buNone/>
            </a:pPr>
            <a:r>
              <a:rPr lang="fr-FR" sz="2600" dirty="0">
                <a:latin typeface="Times New Roman" pitchFamily="18" charset="0"/>
                <a:cs typeface="Times New Roman" pitchFamily="18" charset="0"/>
              </a:rPr>
              <a:t>Livre I chapitre 6 : </a:t>
            </a:r>
          </a:p>
          <a:p>
            <a:pPr algn="just" hangingPunct="0">
              <a:buNone/>
            </a:pPr>
            <a:r>
              <a:rPr lang="fr-FR" sz="2600" i="1" dirty="0">
                <a:latin typeface="Times New Roman" pitchFamily="18" charset="0"/>
                <a:cs typeface="Times New Roman" pitchFamily="18" charset="0"/>
              </a:rPr>
              <a:t>	« Je suppose que les hommes parvenus à ce point où les obstacles qui nuisent à leur conservation dans l'état de nature, l'emportent par leur résistance sur les forces que chaque individu peut employer pour se maintenir dans cet état. Alors cet état primitif ne peut plus subsister, et le genre humain périrait s'il ne changeait sa manière d'être […]. "Or, comme les hommes ne peuvent engendrer de nouvelles forces, mais seulement unir et diriger celles qui existe, ils n'ont plus d'autre moyen pour se conserver, que de former par agrégation une somme de forces qui puisse l'emporter sur la résistance, de les mettre en jeu par un seul mobile et de les faire agir de concert".</a:t>
            </a:r>
          </a:p>
          <a:p>
            <a:pPr>
              <a:buNone/>
            </a:pPr>
            <a:endParaRPr lang="fr-FR" dirty="0"/>
          </a:p>
          <a:p>
            <a:pPr>
              <a:buNone/>
            </a:pPr>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20688"/>
          </a:xfrm>
        </p:spPr>
        <p:txBody>
          <a:bodyPr>
            <a:normAutofit fontScale="90000"/>
          </a:bodyPr>
          <a:lstStyle/>
          <a:p>
            <a:r>
              <a:rPr lang="fr-FR" sz="3600" b="1" i="1" dirty="0">
                <a:latin typeface="Times New Roman" pitchFamily="18" charset="0"/>
                <a:cs typeface="Times New Roman" pitchFamily="18" charset="0"/>
              </a:rPr>
              <a:t>Le « second » discours </a:t>
            </a:r>
            <a:r>
              <a:rPr lang="fr-FR" sz="3600" b="1" dirty="0">
                <a:latin typeface="Times New Roman" pitchFamily="18" charset="0"/>
                <a:cs typeface="Times New Roman" pitchFamily="18" charset="0"/>
              </a:rPr>
              <a:t>(1755).</a:t>
            </a:r>
            <a:endParaRPr lang="fr-FR" sz="3600" b="1" i="1" dirty="0">
              <a:latin typeface="Times New Roman" pitchFamily="18" charset="0"/>
              <a:cs typeface="Times New Roman" pitchFamily="18" charset="0"/>
            </a:endParaRPr>
          </a:p>
        </p:txBody>
      </p:sp>
      <p:sp>
        <p:nvSpPr>
          <p:cNvPr id="3" name="Espace réservé du contenu 2"/>
          <p:cNvSpPr>
            <a:spLocks noGrp="1"/>
          </p:cNvSpPr>
          <p:nvPr>
            <p:ph idx="1"/>
          </p:nvPr>
        </p:nvSpPr>
        <p:spPr>
          <a:xfrm>
            <a:off x="0" y="980728"/>
            <a:ext cx="9144000" cy="5877272"/>
          </a:xfrm>
        </p:spPr>
        <p:txBody>
          <a:bodyPr>
            <a:normAutofit/>
          </a:bodyPr>
          <a:lstStyle/>
          <a:p>
            <a:pPr algn="just"/>
            <a:r>
              <a:rPr lang="fr-FR" sz="2400" b="1" dirty="0">
                <a:latin typeface="Times New Roman" pitchFamily="18" charset="0"/>
                <a:cs typeface="Times New Roman" pitchFamily="18" charset="0"/>
              </a:rPr>
              <a:t>Sortie de l’état de nature et naissance de la corruption : la propriété privée, mal originel.</a:t>
            </a:r>
          </a:p>
          <a:p>
            <a:pPr algn="just">
              <a:buNone/>
            </a:pPr>
            <a:r>
              <a:rPr lang="fr-FR" sz="2400" i="1" dirty="0">
                <a:latin typeface="Times New Roman" pitchFamily="18" charset="0"/>
                <a:cs typeface="Times New Roman" pitchFamily="18" charset="0"/>
              </a:rPr>
              <a:t>	« Le premier qui, ayant enclos un terrain, s'avisa de dire « Ceci est à moi », et trouva des gens assez simples pour le croire, fut le vrai fondateur de la société civile ».</a:t>
            </a:r>
          </a:p>
          <a:p>
            <a:pPr>
              <a:buNone/>
            </a:pPr>
            <a:endParaRPr lang="fr-FR" sz="2400" dirty="0">
              <a:latin typeface="Times New Roman" pitchFamily="18" charset="0"/>
              <a:cs typeface="Times New Roman" pitchFamily="18" charset="0"/>
            </a:endParaRPr>
          </a:p>
          <a:p>
            <a:pPr algn="just"/>
            <a:r>
              <a:rPr lang="fr-FR" sz="2400" dirty="0">
                <a:latin typeface="Times New Roman" pitchFamily="18" charset="0"/>
                <a:cs typeface="Times New Roman" pitchFamily="18" charset="0"/>
              </a:rPr>
              <a:t>L’homme est né libre, et c’est la société qui le corrompt. Rousseau retrace l’idée de la chute de l’homme, dans la droite ligne de la pensée religieuse. </a:t>
            </a:r>
          </a:p>
          <a:p>
            <a:endParaRPr lang="fr-FR" sz="2400" dirty="0">
              <a:latin typeface="Times New Roman" pitchFamily="18" charset="0"/>
              <a:cs typeface="Times New Roman" pitchFamily="18" charset="0"/>
            </a:endParaRPr>
          </a:p>
          <a:p>
            <a:r>
              <a:rPr lang="fr-FR" sz="2400" dirty="0">
                <a:latin typeface="Times New Roman" pitchFamily="18" charset="0"/>
                <a:cs typeface="Times New Roman" pitchFamily="18" charset="0"/>
              </a:rPr>
              <a:t>Le second discours retrace cette chute et aboutit au fait que le contrat civil qui unit les hommes est illégitime.</a:t>
            </a:r>
          </a:p>
          <a:p>
            <a:endParaRPr lang="fr-FR" sz="2400" dirty="0">
              <a:latin typeface="Times New Roman" pitchFamily="18" charset="0"/>
              <a:cs typeface="Times New Roman" pitchFamily="18" charset="0"/>
            </a:endParaRPr>
          </a:p>
          <a:p>
            <a:pPr algn="ctr">
              <a:buNone/>
            </a:pPr>
            <a:r>
              <a:rPr lang="fr-FR" sz="2000" i="1" dirty="0" err="1">
                <a:latin typeface="Times New Roman" pitchFamily="18" charset="0"/>
                <a:cs typeface="Times New Roman" pitchFamily="18" charset="0"/>
              </a:rPr>
              <a:t>Rq</a:t>
            </a:r>
            <a:r>
              <a:rPr lang="fr-FR" sz="2000" i="1" dirty="0">
                <a:latin typeface="Times New Roman" pitchFamily="18" charset="0"/>
                <a:cs typeface="Times New Roman" pitchFamily="18" charset="0"/>
              </a:rPr>
              <a:t> : Ce texte est l’une des lectures suivies du cours de F. </a:t>
            </a:r>
            <a:r>
              <a:rPr lang="fr-FR" sz="2000" i="1" dirty="0" err="1">
                <a:latin typeface="Times New Roman" pitchFamily="18" charset="0"/>
                <a:cs typeface="Times New Roman" pitchFamily="18" charset="0"/>
              </a:rPr>
              <a:t>Matonti</a:t>
            </a:r>
            <a:r>
              <a:rPr lang="fr-FR" sz="2000" i="1" dirty="0">
                <a:latin typeface="Times New Roman" pitchFamily="18" charset="0"/>
                <a:cs typeface="Times New Roman" pitchFamily="18" charset="0"/>
              </a:rPr>
              <a:t> en L3.</a:t>
            </a:r>
          </a:p>
          <a:p>
            <a:endParaRPr lang="fr-FR" sz="24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txBody>
          <a:bodyPr>
            <a:normAutofit fontScale="90000"/>
          </a:bodyPr>
          <a:lstStyle/>
          <a:p>
            <a:r>
              <a:rPr lang="fr-FR" dirty="0">
                <a:latin typeface="Times New Roman" panose="02020603050405020304" pitchFamily="18" charset="0"/>
                <a:cs typeface="Times New Roman" panose="02020603050405020304" pitchFamily="18" charset="0"/>
              </a:rPr>
              <a:t>Le </a:t>
            </a:r>
            <a:r>
              <a:rPr lang="fr-FR" i="1" dirty="0">
                <a:latin typeface="Times New Roman" panose="02020603050405020304" pitchFamily="18" charset="0"/>
                <a:cs typeface="Times New Roman" panose="02020603050405020304" pitchFamily="18" charset="0"/>
              </a:rPr>
              <a:t>Contrat social </a:t>
            </a:r>
            <a:endParaRPr lang="fr-FR"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0" y="1268760"/>
            <a:ext cx="9144000" cy="5589240"/>
          </a:xfrm>
        </p:spPr>
        <p:txBody>
          <a:bodyPr>
            <a:normAutofit fontScale="70000" lnSpcReduction="20000"/>
          </a:bodyPr>
          <a:lstStyle/>
          <a:p>
            <a:pPr algn="just"/>
            <a:r>
              <a:rPr lang="fr-FR" dirty="0">
                <a:latin typeface="Times New Roman" pitchFamily="18" charset="0"/>
                <a:cs typeface="Times New Roman" pitchFamily="18" charset="0"/>
              </a:rPr>
              <a:t>Problématique : Comment conforter dans le cœur de chacun des membres du corps politique le sentiment d'obligation sans lequel il ne saurait y avoir de lien social? (</a:t>
            </a:r>
            <a:r>
              <a:rPr lang="fr-FR" dirty="0" err="1">
                <a:latin typeface="Times New Roman" pitchFamily="18" charset="0"/>
                <a:cs typeface="Times New Roman" pitchFamily="18" charset="0"/>
              </a:rPr>
              <a:t>Bernardi</a:t>
            </a:r>
            <a:r>
              <a:rPr lang="fr-FR" dirty="0">
                <a:latin typeface="Times New Roman" pitchFamily="18" charset="0"/>
                <a:cs typeface="Times New Roman" pitchFamily="18" charset="0"/>
              </a:rPr>
              <a:t>).</a:t>
            </a:r>
          </a:p>
          <a:p>
            <a:pPr algn="just">
              <a:buNone/>
            </a:pPr>
            <a:endParaRPr lang="fr-FR" dirty="0">
              <a:latin typeface="Times New Roman" pitchFamily="18" charset="0"/>
              <a:cs typeface="Times New Roman" pitchFamily="18" charset="0"/>
            </a:endParaRPr>
          </a:p>
          <a:p>
            <a:pPr algn="just" hangingPunct="0"/>
            <a:r>
              <a:rPr lang="fr-FR" dirty="0">
                <a:latin typeface="Times New Roman" pitchFamily="18" charset="0"/>
                <a:cs typeface="Times New Roman" pitchFamily="18" charset="0"/>
              </a:rPr>
              <a:t>Au début du livre I, Rousseau rejette tout ce qui ne peut pas fonder l'état civil : </a:t>
            </a:r>
            <a:r>
              <a:rPr lang="fr-FR" b="1" dirty="0">
                <a:latin typeface="Times New Roman" pitchFamily="18" charset="0"/>
                <a:cs typeface="Times New Roman" pitchFamily="18" charset="0"/>
              </a:rPr>
              <a:t>la force </a:t>
            </a:r>
            <a:r>
              <a:rPr lang="fr-FR" dirty="0">
                <a:latin typeface="Times New Roman" pitchFamily="18" charset="0"/>
                <a:cs typeface="Times New Roman" pitchFamily="18" charset="0"/>
              </a:rPr>
              <a:t>et le droit du « plus fort » (illégitime mais aussi instable, tant « le plus fort n'est jamais assez fort pour être toujours le maître, s'il ne transforme sa force en droit et l'obéissance en devoir ») ; </a:t>
            </a:r>
            <a:r>
              <a:rPr lang="fr-FR" b="1" dirty="0">
                <a:latin typeface="Times New Roman" pitchFamily="18" charset="0"/>
                <a:cs typeface="Times New Roman" pitchFamily="18" charset="0"/>
              </a:rPr>
              <a:t>l’esclavage</a:t>
            </a:r>
            <a:r>
              <a:rPr lang="fr-FR" dirty="0">
                <a:latin typeface="Times New Roman" pitchFamily="18" charset="0"/>
                <a:cs typeface="Times New Roman" pitchFamily="18" charset="0"/>
              </a:rPr>
              <a:t> (« Ces mots, </a:t>
            </a:r>
            <a:r>
              <a:rPr lang="fr-FR" i="1" dirty="0">
                <a:latin typeface="Times New Roman" pitchFamily="18" charset="0"/>
                <a:cs typeface="Times New Roman" pitchFamily="18" charset="0"/>
              </a:rPr>
              <a:t>esclavage</a:t>
            </a:r>
            <a:r>
              <a:rPr lang="fr-FR" dirty="0">
                <a:latin typeface="Times New Roman" pitchFamily="18" charset="0"/>
                <a:cs typeface="Times New Roman" pitchFamily="18" charset="0"/>
              </a:rPr>
              <a:t>, et, </a:t>
            </a:r>
            <a:r>
              <a:rPr lang="fr-FR" i="1" dirty="0">
                <a:latin typeface="Times New Roman" pitchFamily="18" charset="0"/>
                <a:cs typeface="Times New Roman" pitchFamily="18" charset="0"/>
              </a:rPr>
              <a:t>droit</a:t>
            </a:r>
            <a:r>
              <a:rPr lang="fr-FR" dirty="0">
                <a:latin typeface="Times New Roman" pitchFamily="18" charset="0"/>
                <a:cs typeface="Times New Roman" pitchFamily="18" charset="0"/>
              </a:rPr>
              <a:t>, sont contradictoires ; ils s'excluent mutuellement ») ; etc.</a:t>
            </a:r>
          </a:p>
          <a:p>
            <a:pPr algn="just" hangingPunct="0"/>
            <a:endParaRPr lang="fr-FR" dirty="0">
              <a:latin typeface="Times New Roman" pitchFamily="18" charset="0"/>
              <a:cs typeface="Times New Roman" pitchFamily="18" charset="0"/>
            </a:endParaRPr>
          </a:p>
          <a:p>
            <a:pPr algn="just" hangingPunct="0"/>
            <a:r>
              <a:rPr lang="fr-FR" dirty="0">
                <a:latin typeface="Times New Roman" pitchFamily="18" charset="0"/>
                <a:cs typeface="Times New Roman" pitchFamily="18" charset="0"/>
              </a:rPr>
              <a:t>Il arrive au fond à l’exposition de thèse générale : </a:t>
            </a:r>
          </a:p>
          <a:p>
            <a:pPr algn="just" hangingPunct="0">
              <a:buNone/>
            </a:pPr>
            <a:r>
              <a:rPr lang="fr-FR" b="1" i="1" dirty="0">
                <a:latin typeface="Times New Roman" pitchFamily="18" charset="0"/>
                <a:cs typeface="Times New Roman" pitchFamily="18" charset="0"/>
              </a:rPr>
              <a:t>	</a:t>
            </a:r>
            <a:r>
              <a:rPr lang="fr-FR" i="1" dirty="0">
                <a:latin typeface="Times New Roman" pitchFamily="18" charset="0"/>
                <a:cs typeface="Times New Roman" pitchFamily="18" charset="0"/>
              </a:rPr>
              <a:t>« Trouver une forme d'association qui défende et protège de toute la force commune la personne et les biens de chaque associé, et par laquelle chacun s'unissant à tous n'obéisse pourtant qu'à lui-même et reste aussi libre qu'auparavant?" Tel est le problème fondamental dont le contrat social donne la solution ».</a:t>
            </a:r>
          </a:p>
          <a:p>
            <a:pPr hangingPunct="0"/>
            <a:endParaRPr lang="fr-FR" dirty="0">
              <a:latin typeface="Times New Roman" pitchFamily="18" charset="0"/>
              <a:cs typeface="Times New Roman" pitchFamily="18" charset="0"/>
            </a:endParaRPr>
          </a:p>
          <a:p>
            <a:pPr algn="just"/>
            <a:endParaRPr lang="fr-FR" dirty="0">
              <a:latin typeface="Times New Roman" pitchFamily="18" charset="0"/>
              <a:cs typeface="Times New Roman" pitchFamily="18" charset="0"/>
            </a:endParaRPr>
          </a:p>
          <a:p>
            <a:pPr algn="just"/>
            <a:endParaRPr lang="fr-FR" dirty="0">
              <a:latin typeface="Times New Roman" pitchFamily="18" charset="0"/>
              <a:cs typeface="Times New Roman" pitchFamily="18" charset="0"/>
            </a:endParaRPr>
          </a:p>
          <a:p>
            <a:pPr algn="just"/>
            <a:endParaRPr lang="fr-FR" dirty="0">
              <a:latin typeface="Times New Roman" pitchFamily="18" charset="0"/>
              <a:cs typeface="Times New Roman" pitchFamily="18" charset="0"/>
            </a:endParaRPr>
          </a:p>
          <a:p>
            <a:pPr algn="just"/>
            <a:endParaRPr lang="fr-FR"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548680"/>
          </a:xfrm>
        </p:spPr>
        <p:txBody>
          <a:bodyPr>
            <a:normAutofit fontScale="90000"/>
          </a:bodyPr>
          <a:lstStyle/>
          <a:p>
            <a:r>
              <a:rPr lang="fr-FR" dirty="0">
                <a:latin typeface="Times New Roman" panose="02020603050405020304" pitchFamily="18" charset="0"/>
                <a:cs typeface="Times New Roman" panose="02020603050405020304" pitchFamily="18" charset="0"/>
              </a:rPr>
              <a:t>Le </a:t>
            </a:r>
            <a:r>
              <a:rPr lang="fr-FR" i="1" dirty="0">
                <a:latin typeface="Times New Roman" panose="02020603050405020304" pitchFamily="18" charset="0"/>
                <a:cs typeface="Times New Roman" panose="02020603050405020304" pitchFamily="18" charset="0"/>
              </a:rPr>
              <a:t>Contrat social </a:t>
            </a:r>
            <a:endParaRPr lang="fr-FR"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0" y="1052736"/>
            <a:ext cx="9144000" cy="5805264"/>
          </a:xfrm>
        </p:spPr>
        <p:txBody>
          <a:bodyPr>
            <a:normAutofit fontScale="70000" lnSpcReduction="20000"/>
          </a:bodyPr>
          <a:lstStyle/>
          <a:p>
            <a:pPr hangingPunct="0"/>
            <a:r>
              <a:rPr lang="fr-FR" dirty="0">
                <a:latin typeface="Times New Roman" pitchFamily="18" charset="0"/>
                <a:cs typeface="Times New Roman" pitchFamily="18" charset="0"/>
              </a:rPr>
              <a:t>Les clauses (républicaines) du contrat : </a:t>
            </a:r>
          </a:p>
          <a:p>
            <a:pPr algn="just" hangingPunct="0">
              <a:buNone/>
            </a:pPr>
            <a:r>
              <a:rPr lang="fr-FR" sz="3000" dirty="0">
                <a:latin typeface="Times New Roman" pitchFamily="18" charset="0"/>
                <a:cs typeface="Times New Roman" pitchFamily="18" charset="0"/>
              </a:rPr>
              <a:t>	</a:t>
            </a:r>
            <a:r>
              <a:rPr lang="fr-FR" sz="3000" i="1" dirty="0">
                <a:latin typeface="Times New Roman" pitchFamily="18" charset="0"/>
                <a:cs typeface="Times New Roman" pitchFamily="18" charset="0"/>
              </a:rPr>
              <a:t>« Ces clauses se réduisent toutes à une seule, savoir l'aliénation totale de chaque associé avec tous ses droits à toute la communauté : car premièrement, chacun se donnant tout entier, la condition est égale pour tous, et la condition étant égale pour tous, nul n'a intérêt de la rendre onéreuse aux autres ».</a:t>
            </a:r>
            <a:endParaRPr lang="fr-FR" sz="3000" dirty="0">
              <a:latin typeface="Times New Roman" pitchFamily="18" charset="0"/>
              <a:cs typeface="Times New Roman" pitchFamily="18" charset="0"/>
            </a:endParaRPr>
          </a:p>
          <a:p>
            <a:pPr algn="just">
              <a:buNone/>
            </a:pPr>
            <a:endParaRPr lang="fr-FR" sz="4000" dirty="0">
              <a:latin typeface="Times New Roman" pitchFamily="18" charset="0"/>
              <a:cs typeface="Times New Roman" pitchFamily="18" charset="0"/>
            </a:endParaRPr>
          </a:p>
          <a:p>
            <a:pPr algn="just">
              <a:buNone/>
            </a:pPr>
            <a:r>
              <a:rPr lang="fr-FR" sz="3000" i="1" dirty="0">
                <a:latin typeface="Times New Roman" pitchFamily="18" charset="0"/>
                <a:cs typeface="Times New Roman" pitchFamily="18" charset="0"/>
              </a:rPr>
              <a:t>	"Les engagements qui nous lient au corps social ne sont obligatoires que parce qu'ils sont mutuels, et leur nature est telle qu'en les remplissant on ne peut travailler pour autrui sans travailler aussi pour soi. Pourquoi la volonté générale est-elle toujours droite, et pourquoi tous veulent-ils constamment le bonheur de chacun d'eux, si ce n'est parce qu'il n'y a personne qui ne s'approprie ce mot chacun, et qui ne songe à lui-même en votant pour tous? Ce que prouve que l'égalité de droit et la notion de justice qu'elle produit dérivent de la préférence que chacun se donne et par conséquent de la nature de l'homme, que la volonté générale pour être vraiment telle doit l'être dans son objet ainsi que dans son essence, qu'elle doit partir de tous pour s'appliquer à tous, et qu'elle perd sa rectitude naturelle lorsqu'elle tend à quelque objet individuel et déterminé ; parce qu'alors jugeant de ce qui nous est étranger nous n'avons aucun vrai principe d'équité qui nous guide".</a:t>
            </a:r>
          </a:p>
          <a:p>
            <a:pPr algn="just">
              <a:buNone/>
            </a:pPr>
            <a:endParaRPr lang="fr-FR" sz="900" i="1" dirty="0">
              <a:latin typeface="Times New Roman" pitchFamily="18" charset="0"/>
              <a:cs typeface="Times New Roman" pitchFamily="18" charset="0"/>
            </a:endParaRPr>
          </a:p>
          <a:p>
            <a:pPr algn="ctr">
              <a:buNone/>
            </a:pPr>
            <a:r>
              <a:rPr lang="fr-FR" sz="2700" dirty="0">
                <a:latin typeface="Times New Roman" pitchFamily="18" charset="0"/>
                <a:cs typeface="Times New Roman" pitchFamily="18" charset="0"/>
              </a:rPr>
              <a:t>	</a:t>
            </a:r>
            <a:r>
              <a:rPr lang="fr-FR" sz="2700" i="1" dirty="0">
                <a:latin typeface="Times New Roman" pitchFamily="18" charset="0"/>
                <a:cs typeface="Times New Roman" pitchFamily="18" charset="0"/>
              </a:rPr>
              <a:t>Contrat Social, </a:t>
            </a:r>
            <a:r>
              <a:rPr lang="fr-FR" sz="2700" dirty="0">
                <a:latin typeface="Times New Roman" pitchFamily="18" charset="0"/>
                <a:cs typeface="Times New Roman" pitchFamily="18" charset="0"/>
              </a:rPr>
              <a:t>Livre II, Chapitre 4, « Des bornes du pouvoir souverain ».</a:t>
            </a:r>
          </a:p>
          <a:p>
            <a:pPr hangingPunct="0">
              <a:buNone/>
            </a:pPr>
            <a:endParaRPr lang="fr-FR" dirty="0">
              <a:latin typeface="Times New Roman" pitchFamily="18" charset="0"/>
              <a:cs typeface="Times New Roman" pitchFamily="18" charset="0"/>
            </a:endParaRPr>
          </a:p>
          <a:p>
            <a:pPr hangingPunct="0">
              <a:buNone/>
            </a:pPr>
            <a:endParaRPr lang="fr-FR" dirty="0">
              <a:latin typeface="Times New Roman" pitchFamily="18" charset="0"/>
              <a:cs typeface="Times New Roman" pitchFamily="18" charset="0"/>
            </a:endParaRPr>
          </a:p>
          <a:p>
            <a:pPr algn="just"/>
            <a:endParaRPr lang="fr-FR" dirty="0">
              <a:latin typeface="Times New Roman" pitchFamily="18" charset="0"/>
              <a:cs typeface="Times New Roman" pitchFamily="18" charset="0"/>
            </a:endParaRPr>
          </a:p>
          <a:p>
            <a:pPr algn="just"/>
            <a:endParaRPr lang="fr-FR" dirty="0">
              <a:latin typeface="Times New Roman" pitchFamily="18" charset="0"/>
              <a:cs typeface="Times New Roman" pitchFamily="18" charset="0"/>
            </a:endParaRPr>
          </a:p>
          <a:p>
            <a:pPr algn="just"/>
            <a:endParaRPr lang="fr-FR" dirty="0">
              <a:latin typeface="Times New Roman" pitchFamily="18" charset="0"/>
              <a:cs typeface="Times New Roman" pitchFamily="18" charset="0"/>
            </a:endParaRPr>
          </a:p>
          <a:p>
            <a:pPr algn="just"/>
            <a:endParaRPr lang="fr-FR"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794D24-C6F2-2689-32AF-1DFE1D5AE06F}"/>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88FBD845-022A-DB70-ABF9-8B59BD553DC1}"/>
              </a:ext>
            </a:extLst>
          </p:cNvPr>
          <p:cNvSpPr>
            <a:spLocks noGrp="1"/>
          </p:cNvSpPr>
          <p:nvPr>
            <p:ph idx="1"/>
          </p:nvPr>
        </p:nvSpPr>
        <p:spPr/>
        <p:txBody>
          <a:bodyPr/>
          <a:lstStyle/>
          <a:p>
            <a:endParaRPr lang="fr-FR"/>
          </a:p>
        </p:txBody>
      </p:sp>
    </p:spTree>
    <p:extLst>
      <p:ext uri="{BB962C8B-B14F-4D97-AF65-F5344CB8AC3E}">
        <p14:creationId xmlns:p14="http://schemas.microsoft.com/office/powerpoint/2010/main" val="26347762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txBody>
          <a:bodyPr>
            <a:normAutofit fontScale="90000"/>
          </a:bodyPr>
          <a:lstStyle/>
          <a:p>
            <a:r>
              <a:rPr lang="fr-FR" b="1" dirty="0">
                <a:latin typeface="Times New Roman" pitchFamily="18" charset="0"/>
                <a:cs typeface="Times New Roman" pitchFamily="18" charset="0"/>
              </a:rPr>
              <a:t>Le républicanisme de Rousseau</a:t>
            </a:r>
          </a:p>
        </p:txBody>
      </p:sp>
      <p:sp>
        <p:nvSpPr>
          <p:cNvPr id="3" name="Espace réservé du contenu 2"/>
          <p:cNvSpPr>
            <a:spLocks noGrp="1"/>
          </p:cNvSpPr>
          <p:nvPr>
            <p:ph idx="1"/>
          </p:nvPr>
        </p:nvSpPr>
        <p:spPr>
          <a:xfrm>
            <a:off x="0" y="1196752"/>
            <a:ext cx="9144000" cy="5661248"/>
          </a:xfrm>
        </p:spPr>
        <p:txBody>
          <a:bodyPr>
            <a:normAutofit fontScale="62500" lnSpcReduction="20000"/>
          </a:bodyPr>
          <a:lstStyle/>
          <a:p>
            <a:pPr algn="just"/>
            <a:r>
              <a:rPr lang="fr-FR" dirty="0">
                <a:latin typeface="Times New Roman" pitchFamily="18" charset="0"/>
                <a:cs typeface="Times New Roman" pitchFamily="18" charset="0"/>
              </a:rPr>
              <a:t>Termes du contrat : "</a:t>
            </a:r>
            <a:r>
              <a:rPr lang="fr-FR" i="1" dirty="0">
                <a:latin typeface="Times New Roman" pitchFamily="18" charset="0"/>
                <a:cs typeface="Times New Roman" pitchFamily="18" charset="0"/>
              </a:rPr>
              <a:t>Chacun de nous met en commun sa personne et toute sa puissance sous la suprême direction de la volonté générale ; et nous recevons en corps chaque membre comme partie indivisible du tout".</a:t>
            </a:r>
            <a:endParaRPr lang="fr-FR" dirty="0">
              <a:latin typeface="Times New Roman" pitchFamily="18" charset="0"/>
              <a:cs typeface="Times New Roman" pitchFamily="18" charset="0"/>
            </a:endParaRPr>
          </a:p>
          <a:p>
            <a:pPr algn="just">
              <a:buNone/>
            </a:pPr>
            <a:endParaRPr lang="fr-FR" sz="3800"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C’est, pour Rousseau, un contrat Républicain. Il écrit que le nom de République désigne un corps politique dans lequel les associés « prennent collectivement le nom de </a:t>
            </a:r>
            <a:r>
              <a:rPr lang="fr-FR" i="1" dirty="0">
                <a:latin typeface="Times New Roman" pitchFamily="18" charset="0"/>
                <a:cs typeface="Times New Roman" pitchFamily="18" charset="0"/>
              </a:rPr>
              <a:t>peuple</a:t>
            </a:r>
            <a:r>
              <a:rPr lang="fr-FR" dirty="0">
                <a:latin typeface="Times New Roman" pitchFamily="18" charset="0"/>
                <a:cs typeface="Times New Roman" pitchFamily="18" charset="0"/>
              </a:rPr>
              <a:t>, et s'appellent en particulier </a:t>
            </a:r>
            <a:r>
              <a:rPr lang="fr-FR" i="1" dirty="0">
                <a:latin typeface="Times New Roman" pitchFamily="18" charset="0"/>
                <a:cs typeface="Times New Roman" pitchFamily="18" charset="0"/>
              </a:rPr>
              <a:t>citoyens</a:t>
            </a:r>
            <a:r>
              <a:rPr lang="fr-FR" dirty="0">
                <a:latin typeface="Times New Roman" pitchFamily="18" charset="0"/>
                <a:cs typeface="Times New Roman" pitchFamily="18" charset="0"/>
              </a:rPr>
              <a:t> comme participants à l'autorité souveraine, et </a:t>
            </a:r>
            <a:r>
              <a:rPr lang="fr-FR" i="1" dirty="0">
                <a:latin typeface="Times New Roman" pitchFamily="18" charset="0"/>
                <a:cs typeface="Times New Roman" pitchFamily="18" charset="0"/>
              </a:rPr>
              <a:t>Sujets</a:t>
            </a:r>
            <a:r>
              <a:rPr lang="fr-FR" dirty="0">
                <a:latin typeface="Times New Roman" pitchFamily="18" charset="0"/>
                <a:cs typeface="Times New Roman" pitchFamily="18" charset="0"/>
              </a:rPr>
              <a:t> comme soumis aux lois de l'</a:t>
            </a:r>
            <a:r>
              <a:rPr lang="fr-FR" dirty="0" err="1">
                <a:latin typeface="Times New Roman" pitchFamily="18" charset="0"/>
                <a:cs typeface="Times New Roman" pitchFamily="18" charset="0"/>
              </a:rPr>
              <a:t>Etat</a:t>
            </a:r>
            <a:r>
              <a:rPr lang="fr-FR" dirty="0">
                <a:latin typeface="Times New Roman" pitchFamily="18" charset="0"/>
                <a:cs typeface="Times New Roman" pitchFamily="18" charset="0"/>
              </a:rPr>
              <a:t> ». </a:t>
            </a:r>
          </a:p>
          <a:p>
            <a:pPr algn="just">
              <a:buNone/>
            </a:pPr>
            <a:r>
              <a:rPr lang="fr-FR" sz="2900" b="1" dirty="0">
                <a:latin typeface="Times New Roman" pitchFamily="18" charset="0"/>
                <a:cs typeface="Times New Roman" pitchFamily="18" charset="0"/>
                <a:sym typeface="Wingdings" pitchFamily="2" charset="2"/>
              </a:rPr>
              <a:t>Tension et complémentarité entre le « souverain » et le « sujet » comme socle républicain. </a:t>
            </a:r>
          </a:p>
          <a:p>
            <a:pPr algn="just">
              <a:buNone/>
            </a:pPr>
            <a:endParaRPr lang="fr-FR" sz="3800" dirty="0">
              <a:latin typeface="Times New Roman" pitchFamily="18" charset="0"/>
              <a:cs typeface="Times New Roman" pitchFamily="18" charset="0"/>
              <a:sym typeface="Wingdings" pitchFamily="2" charset="2"/>
            </a:endParaRPr>
          </a:p>
          <a:p>
            <a:pPr algn="just">
              <a:buNone/>
            </a:pPr>
            <a:r>
              <a:rPr lang="fr-FR" dirty="0">
                <a:latin typeface="Times New Roman" pitchFamily="18" charset="0"/>
                <a:cs typeface="Times New Roman" pitchFamily="18" charset="0"/>
                <a:sym typeface="Wingdings" pitchFamily="2" charset="2"/>
              </a:rPr>
              <a:t>Chapitre 7, Livre I : « </a:t>
            </a:r>
            <a:r>
              <a:rPr lang="fr-FR" dirty="0">
                <a:latin typeface="Times New Roman" pitchFamily="18" charset="0"/>
                <a:cs typeface="Times New Roman" pitchFamily="18" charset="0"/>
              </a:rPr>
              <a:t> </a:t>
            </a:r>
            <a:r>
              <a:rPr lang="fr-FR" i="1" dirty="0">
                <a:latin typeface="Times New Roman" pitchFamily="18" charset="0"/>
                <a:cs typeface="Times New Roman" pitchFamily="18" charset="0"/>
              </a:rPr>
              <a:t>L'acte d'association renferme un engagement réciproque du public avec les particuliers, et que chaque individu, contractant, pour ainsi dire, avec lui-même, se trouve engagé sous un double rapport ; savoir, comme membre du Souverain envers les particuliers, et comme membre de l'</a:t>
            </a:r>
            <a:r>
              <a:rPr lang="fr-FR" i="1" dirty="0" err="1">
                <a:latin typeface="Times New Roman" pitchFamily="18" charset="0"/>
                <a:cs typeface="Times New Roman" pitchFamily="18" charset="0"/>
              </a:rPr>
              <a:t>Etat</a:t>
            </a:r>
            <a:r>
              <a:rPr lang="fr-FR" i="1" dirty="0">
                <a:latin typeface="Times New Roman" pitchFamily="18" charset="0"/>
                <a:cs typeface="Times New Roman" pitchFamily="18" charset="0"/>
              </a:rPr>
              <a:t> envers le souverain </a:t>
            </a:r>
            <a:r>
              <a:rPr lang="fr-FR" dirty="0">
                <a:latin typeface="Times New Roman" pitchFamily="18" charset="0"/>
                <a:cs typeface="Times New Roman" pitchFamily="18" charset="0"/>
              </a:rPr>
              <a:t>».</a:t>
            </a:r>
            <a:endParaRPr lang="fr-FR" dirty="0">
              <a:latin typeface="Times New Roman" pitchFamily="18" charset="0"/>
              <a:cs typeface="Times New Roman" pitchFamily="18" charset="0"/>
              <a:sym typeface="Wingdings" pitchFamily="2" charset="2"/>
            </a:endParaRPr>
          </a:p>
          <a:p>
            <a:pPr algn="just">
              <a:buNone/>
            </a:pPr>
            <a:endParaRPr lang="fr-FR" sz="3800" dirty="0">
              <a:latin typeface="Times New Roman" pitchFamily="18" charset="0"/>
              <a:cs typeface="Times New Roman" pitchFamily="18" charset="0"/>
            </a:endParaRPr>
          </a:p>
          <a:p>
            <a:pPr algn="just" hangingPunct="0"/>
            <a:r>
              <a:rPr lang="fr-FR" b="1" dirty="0">
                <a:latin typeface="Times New Roman" pitchFamily="18" charset="0"/>
                <a:cs typeface="Times New Roman" pitchFamily="18" charset="0"/>
              </a:rPr>
              <a:t>Le contrat se fonde, centralement, sur l’idée d’une totale égalité politique, seul moyen d’atteindre le bien commun, défini par Rousseau (et par les républicains) comme le but même de l’état civil. C’est par l’égalité absolue que la liberté devient à la fois légitime et réelle.</a:t>
            </a:r>
          </a:p>
          <a:p>
            <a:pPr algn="just"/>
            <a:endParaRPr lang="fr-FR"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20688"/>
          </a:xfrm>
        </p:spPr>
        <p:txBody>
          <a:bodyPr>
            <a:normAutofit fontScale="90000"/>
          </a:bodyPr>
          <a:lstStyle/>
          <a:p>
            <a:r>
              <a:rPr lang="fr-FR" b="1" dirty="0">
                <a:latin typeface="Times New Roman" pitchFamily="18" charset="0"/>
                <a:cs typeface="Times New Roman" pitchFamily="18" charset="0"/>
              </a:rPr>
              <a:t>La loi républicaine</a:t>
            </a:r>
          </a:p>
        </p:txBody>
      </p:sp>
      <p:sp>
        <p:nvSpPr>
          <p:cNvPr id="3" name="Espace réservé du contenu 2"/>
          <p:cNvSpPr>
            <a:spLocks noGrp="1"/>
          </p:cNvSpPr>
          <p:nvPr>
            <p:ph idx="1"/>
          </p:nvPr>
        </p:nvSpPr>
        <p:spPr>
          <a:xfrm>
            <a:off x="0" y="908720"/>
            <a:ext cx="9144000" cy="5949280"/>
          </a:xfrm>
        </p:spPr>
        <p:txBody>
          <a:bodyPr>
            <a:noAutofit/>
          </a:bodyPr>
          <a:lstStyle/>
          <a:p>
            <a:pPr algn="just" hangingPunct="0">
              <a:buNone/>
            </a:pPr>
            <a:r>
              <a:rPr lang="fr-FR" sz="1800" dirty="0">
                <a:latin typeface="Times New Roman" pitchFamily="18" charset="0"/>
                <a:cs typeface="Times New Roman" pitchFamily="18" charset="0"/>
              </a:rPr>
              <a:t>Livre II, Chapitre VI, « De la loi ». </a:t>
            </a:r>
          </a:p>
          <a:p>
            <a:pPr algn="just" hangingPunct="0"/>
            <a:endParaRPr lang="fr-FR" sz="1200" dirty="0">
              <a:latin typeface="Times New Roman" pitchFamily="18" charset="0"/>
              <a:cs typeface="Times New Roman" pitchFamily="18" charset="0"/>
            </a:endParaRPr>
          </a:p>
          <a:p>
            <a:pPr algn="just" hangingPunct="0"/>
            <a:r>
              <a:rPr lang="fr-FR" sz="1700" b="1" dirty="0">
                <a:latin typeface="Times New Roman" pitchFamily="18" charset="0"/>
                <a:cs typeface="Times New Roman" pitchFamily="18" charset="0"/>
              </a:rPr>
              <a:t>Rousseau explique que « par le pacte social nous avons donné l'existence et la vie au corps politique : il s'agit maintenant de lui donner le mouvement et la volonté par la législation. »</a:t>
            </a:r>
          </a:p>
          <a:p>
            <a:pPr algn="just" hangingPunct="0"/>
            <a:endParaRPr lang="fr-FR" sz="1400" dirty="0">
              <a:latin typeface="Times New Roman" pitchFamily="18" charset="0"/>
              <a:cs typeface="Times New Roman" pitchFamily="18" charset="0"/>
            </a:endParaRPr>
          </a:p>
          <a:p>
            <a:pPr algn="just" hangingPunct="0"/>
            <a:r>
              <a:rPr lang="fr-FR" sz="1700" dirty="0">
                <a:latin typeface="Times New Roman" pitchFamily="18" charset="0"/>
                <a:cs typeface="Times New Roman" pitchFamily="18" charset="0"/>
              </a:rPr>
              <a:t>Définition de la loi :</a:t>
            </a:r>
            <a:r>
              <a:rPr lang="fr-FR" sz="1700" b="1" dirty="0">
                <a:latin typeface="Times New Roman" pitchFamily="18" charset="0"/>
                <a:cs typeface="Times New Roman" pitchFamily="18" charset="0"/>
              </a:rPr>
              <a:t> "Mais quand tout le peuple statue sur tout le peuple il ne considère que lui-même, et s'il se forme alors un rapport, c'est de l'objet entier sous un point de vue à l'objet entier sous un autre point de vue, sans aucune division du tout. Alors la matière sur laquelle on statue est générale comme la volonté qui statue. C'est cet acte que j'appelle une loi".</a:t>
            </a:r>
            <a:endParaRPr lang="fr-FR" sz="1700" dirty="0">
              <a:latin typeface="Times New Roman" pitchFamily="18" charset="0"/>
              <a:cs typeface="Times New Roman" pitchFamily="18" charset="0"/>
            </a:endParaRPr>
          </a:p>
          <a:p>
            <a:pPr algn="just" hangingPunct="0"/>
            <a:endParaRPr lang="fr-FR" sz="1400" dirty="0">
              <a:latin typeface="Times New Roman" pitchFamily="18" charset="0"/>
              <a:cs typeface="Times New Roman" pitchFamily="18" charset="0"/>
            </a:endParaRPr>
          </a:p>
          <a:p>
            <a:pPr algn="just" hangingPunct="0"/>
            <a:r>
              <a:rPr lang="fr-FR" sz="1700" dirty="0">
                <a:latin typeface="Times New Roman" pitchFamily="18" charset="0"/>
                <a:cs typeface="Times New Roman" pitchFamily="18" charset="0"/>
              </a:rPr>
              <a:t>Pour R., la loi républicaine affirme qu’il n’y a pas de distinction entre les individus : la loi s’applique à tous, sans distinction. Et c’est pour cela que la volonté générale est droite et que les lois sont bonnes. </a:t>
            </a:r>
          </a:p>
          <a:p>
            <a:pPr algn="just" hangingPunct="0"/>
            <a:endParaRPr lang="fr-FR" sz="1400" b="1" i="1" u="sng" dirty="0">
              <a:latin typeface="Times New Roman" pitchFamily="18" charset="0"/>
              <a:cs typeface="Times New Roman" pitchFamily="18" charset="0"/>
            </a:endParaRPr>
          </a:p>
          <a:p>
            <a:pPr algn="just" hangingPunct="0"/>
            <a:r>
              <a:rPr lang="fr-FR" sz="1700" dirty="0">
                <a:latin typeface="Times New Roman" pitchFamily="18" charset="0"/>
                <a:cs typeface="Times New Roman" pitchFamily="18" charset="0"/>
              </a:rPr>
              <a:t>Rousseau</a:t>
            </a:r>
            <a:r>
              <a:rPr lang="fr-FR" sz="1700" i="1" dirty="0">
                <a:latin typeface="Times New Roman" pitchFamily="18" charset="0"/>
                <a:cs typeface="Times New Roman" pitchFamily="18" charset="0"/>
              </a:rPr>
              <a:t>  "il ne faut plus se demander à qui il appartient de faire des lois, puisqu'elles sont des actes de la volonté générale ; ni si le Prince peut être au-dessus des lois, puisqu'il est membre de l'</a:t>
            </a:r>
            <a:r>
              <a:rPr lang="fr-FR" sz="1700" i="1" dirty="0" err="1">
                <a:latin typeface="Times New Roman" pitchFamily="18" charset="0"/>
                <a:cs typeface="Times New Roman" pitchFamily="18" charset="0"/>
              </a:rPr>
              <a:t>Etat</a:t>
            </a:r>
            <a:r>
              <a:rPr lang="fr-FR" sz="1700" i="1" dirty="0">
                <a:latin typeface="Times New Roman" pitchFamily="18" charset="0"/>
                <a:cs typeface="Times New Roman" pitchFamily="18" charset="0"/>
              </a:rPr>
              <a:t> ; ni si la loi peut être injuste, puisque nul n'est injuste envers lui-même ; ni comment on est libre et soumis aux lois, puisqu'elles ne sont que des registres de nos volontés".</a:t>
            </a:r>
          </a:p>
          <a:p>
            <a:pPr algn="just" hangingPunct="0"/>
            <a:endParaRPr lang="fr-FR" sz="1400" dirty="0">
              <a:latin typeface="Times New Roman" pitchFamily="18" charset="0"/>
              <a:cs typeface="Times New Roman" pitchFamily="18" charset="0"/>
            </a:endParaRPr>
          </a:p>
          <a:p>
            <a:pPr algn="just" hangingPunct="0"/>
            <a:r>
              <a:rPr lang="fr-FR" sz="1700" dirty="0">
                <a:latin typeface="Times New Roman" pitchFamily="18" charset="0"/>
                <a:cs typeface="Times New Roman" pitchFamily="18" charset="0"/>
              </a:rPr>
              <a:t>Il conclut en affirmant que tout gouvernement régi par ce qu'il appelle des lois (qui sont des décisions de la volonté générale) sont forcément des Républiques.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txBody>
          <a:bodyPr>
            <a:normAutofit fontScale="90000"/>
          </a:bodyPr>
          <a:lstStyle/>
          <a:p>
            <a:r>
              <a:rPr lang="fr-FR" b="1" dirty="0">
                <a:latin typeface="Times New Roman" pitchFamily="18" charset="0"/>
                <a:cs typeface="Times New Roman" pitchFamily="18" charset="0"/>
              </a:rPr>
              <a:t>Le républicanisme de Rousseau</a:t>
            </a:r>
          </a:p>
        </p:txBody>
      </p:sp>
      <p:sp>
        <p:nvSpPr>
          <p:cNvPr id="3" name="Espace réservé du contenu 2"/>
          <p:cNvSpPr>
            <a:spLocks noGrp="1"/>
          </p:cNvSpPr>
          <p:nvPr>
            <p:ph idx="1"/>
          </p:nvPr>
        </p:nvSpPr>
        <p:spPr>
          <a:xfrm>
            <a:off x="0" y="980728"/>
            <a:ext cx="9144000" cy="5877272"/>
          </a:xfrm>
        </p:spPr>
        <p:txBody>
          <a:bodyPr>
            <a:normAutofit fontScale="55000" lnSpcReduction="20000"/>
          </a:bodyPr>
          <a:lstStyle/>
          <a:p>
            <a:pPr algn="just">
              <a:buNone/>
            </a:pPr>
            <a:r>
              <a:rPr lang="fr-FR" sz="4500" dirty="0">
                <a:latin typeface="Times New Roman" pitchFamily="18" charset="0"/>
                <a:cs typeface="Times New Roman" pitchFamily="18" charset="0"/>
              </a:rPr>
              <a:t>	« Qu’est-ce qui fait que l’</a:t>
            </a:r>
            <a:r>
              <a:rPr lang="fr-FR" sz="4500" dirty="0" err="1">
                <a:latin typeface="Times New Roman" pitchFamily="18" charset="0"/>
                <a:cs typeface="Times New Roman" pitchFamily="18" charset="0"/>
              </a:rPr>
              <a:t>Etat</a:t>
            </a:r>
            <a:r>
              <a:rPr lang="fr-FR" sz="4500" dirty="0">
                <a:latin typeface="Times New Roman" pitchFamily="18" charset="0"/>
                <a:cs typeface="Times New Roman" pitchFamily="18" charset="0"/>
              </a:rPr>
              <a:t> est un ? C’est l’union de ses membres. Et d’où naît l’union de ses membres ? De l’obligation qui les lie. Tout est d’accord jusqu’ici.</a:t>
            </a:r>
          </a:p>
          <a:p>
            <a:pPr algn="just">
              <a:buNone/>
            </a:pPr>
            <a:r>
              <a:rPr lang="fr-FR" sz="4500" dirty="0">
                <a:latin typeface="Times New Roman" pitchFamily="18" charset="0"/>
                <a:cs typeface="Times New Roman" pitchFamily="18" charset="0"/>
              </a:rPr>
              <a:t>	Mais quel est le fondement de cette obligation ? Voilà où les Auteurs se divisent. Selon les uns, c’est la force ; selon d’autres, l’autorité paternelle ; selon d’autres, la volonté de Dieu. Chacun établit son principe et attaque celui des autres : je n’ai pas moi-même fait autrement et, suivant la plus saine partie de ceux qui ont discuté ces matières, j’ai posé pour fondement du corps politique la convention de ses membres, j’ai réfuté les principes différents du mien.</a:t>
            </a:r>
          </a:p>
          <a:p>
            <a:pPr algn="just">
              <a:buNone/>
            </a:pPr>
            <a:r>
              <a:rPr lang="fr-FR" sz="4500" dirty="0">
                <a:latin typeface="Times New Roman" pitchFamily="18" charset="0"/>
                <a:cs typeface="Times New Roman" pitchFamily="18" charset="0"/>
              </a:rPr>
              <a:t>	Indépendamment de la vérité de ce principe, il l’emporte sur tous les autres par la solidité du fondement qu’il établit ; car quel fondement plus sûr peut avoir l’obligation parmi les hommes que le libre engagement de celui qui s’oblige ? On peut disputer tout autre principe, on ne saurait disputer celui-là ».</a:t>
            </a:r>
          </a:p>
          <a:p>
            <a:pPr algn="just">
              <a:lnSpc>
                <a:spcPct val="120000"/>
              </a:lnSpc>
              <a:spcBef>
                <a:spcPts val="0"/>
              </a:spcBef>
              <a:buNone/>
            </a:pPr>
            <a:endParaRPr lang="fr-FR" sz="3100" dirty="0">
              <a:latin typeface="Times New Roman" pitchFamily="18" charset="0"/>
              <a:cs typeface="Times New Roman" pitchFamily="18" charset="0"/>
            </a:endParaRPr>
          </a:p>
          <a:p>
            <a:pPr algn="ctr">
              <a:buNone/>
            </a:pPr>
            <a:r>
              <a:rPr lang="fr-FR" sz="3300" b="1" dirty="0">
                <a:latin typeface="Times New Roman" pitchFamily="18" charset="0"/>
                <a:cs typeface="Times New Roman" pitchFamily="18" charset="0"/>
              </a:rPr>
              <a:t>	Rousseau, </a:t>
            </a:r>
            <a:r>
              <a:rPr lang="fr-FR" sz="3300" b="1" i="1" dirty="0">
                <a:latin typeface="Times New Roman" pitchFamily="18" charset="0"/>
                <a:cs typeface="Times New Roman" pitchFamily="18" charset="0"/>
              </a:rPr>
              <a:t>Lettres écrites de la montagne</a:t>
            </a:r>
            <a:endParaRPr lang="fr-FR" sz="3300"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DC8666B-5A5A-7662-A505-22E67768984F}"/>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D98E128-EAF9-7741-13C0-289313BAE946}"/>
              </a:ext>
            </a:extLst>
          </p:cNvPr>
          <p:cNvSpPr>
            <a:spLocks noGrp="1"/>
          </p:cNvSpPr>
          <p:nvPr>
            <p:ph idx="1"/>
          </p:nvPr>
        </p:nvSpPr>
        <p:spPr/>
        <p:txBody>
          <a:bodyPr/>
          <a:lstStyle/>
          <a:p>
            <a:endParaRPr lang="fr-FR"/>
          </a:p>
        </p:txBody>
      </p:sp>
    </p:spTree>
    <p:extLst>
      <p:ext uri="{BB962C8B-B14F-4D97-AF65-F5344CB8AC3E}">
        <p14:creationId xmlns:p14="http://schemas.microsoft.com/office/powerpoint/2010/main" val="42002180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980728"/>
          </a:xfrm>
        </p:spPr>
        <p:txBody>
          <a:bodyPr>
            <a:normAutofit fontScale="90000"/>
          </a:bodyPr>
          <a:lstStyle/>
          <a:p>
            <a:r>
              <a:rPr lang="fr-FR" b="1" dirty="0">
                <a:latin typeface="Times New Roman" pitchFamily="18" charset="0"/>
                <a:cs typeface="Times New Roman" pitchFamily="18" charset="0"/>
              </a:rPr>
              <a:t>Républicanisme et Révolution Française </a:t>
            </a:r>
          </a:p>
        </p:txBody>
      </p:sp>
      <p:sp>
        <p:nvSpPr>
          <p:cNvPr id="3" name="Espace réservé du contenu 2"/>
          <p:cNvSpPr>
            <a:spLocks noGrp="1"/>
          </p:cNvSpPr>
          <p:nvPr>
            <p:ph idx="1"/>
          </p:nvPr>
        </p:nvSpPr>
        <p:spPr>
          <a:xfrm>
            <a:off x="0" y="1556792"/>
            <a:ext cx="9144000" cy="5301208"/>
          </a:xfrm>
        </p:spPr>
        <p:txBody>
          <a:bodyPr>
            <a:normAutofit lnSpcReduction="10000"/>
          </a:bodyPr>
          <a:lstStyle/>
          <a:p>
            <a:pPr algn="just"/>
            <a:r>
              <a:rPr lang="fr-FR" sz="2700" dirty="0">
                <a:latin typeface="Times New Roman" pitchFamily="18" charset="0"/>
                <a:cs typeface="Times New Roman" pitchFamily="18" charset="0"/>
              </a:rPr>
              <a:t>Le républicanisme est en constante évolution au fil des XVI, XVIIe et XVIIIe siècle, à mesure que la « société des individus » se développe, que l’</a:t>
            </a:r>
            <a:r>
              <a:rPr lang="fr-FR" sz="2700" dirty="0" err="1">
                <a:latin typeface="Times New Roman" pitchFamily="18" charset="0"/>
                <a:cs typeface="Times New Roman" pitchFamily="18" charset="0"/>
              </a:rPr>
              <a:t>Etat</a:t>
            </a:r>
            <a:r>
              <a:rPr lang="fr-FR" sz="2700" dirty="0">
                <a:latin typeface="Times New Roman" pitchFamily="18" charset="0"/>
                <a:cs typeface="Times New Roman" pitchFamily="18" charset="0"/>
              </a:rPr>
              <a:t> de droit s’impose, que la modernité politique s’installe. </a:t>
            </a:r>
          </a:p>
          <a:p>
            <a:pPr algn="just"/>
            <a:endParaRPr lang="fr-FR" sz="2000" dirty="0">
              <a:latin typeface="Times New Roman" pitchFamily="18" charset="0"/>
              <a:cs typeface="Times New Roman" pitchFamily="18" charset="0"/>
            </a:endParaRPr>
          </a:p>
          <a:p>
            <a:pPr algn="just"/>
            <a:r>
              <a:rPr lang="fr-FR" sz="2700" dirty="0">
                <a:latin typeface="Times New Roman" pitchFamily="18" charset="0"/>
                <a:cs typeface="Times New Roman" pitchFamily="18" charset="0"/>
              </a:rPr>
              <a:t>Un des points d’observation privilégié de ce qu’est l’idée républicaine (et son invention constante), c’est le début de la Révolution Française. </a:t>
            </a:r>
          </a:p>
          <a:p>
            <a:pPr algn="just"/>
            <a:endParaRPr lang="fr-FR" sz="1800" dirty="0">
              <a:latin typeface="Times New Roman" pitchFamily="18" charset="0"/>
              <a:cs typeface="Times New Roman" pitchFamily="18" charset="0"/>
            </a:endParaRPr>
          </a:p>
          <a:p>
            <a:pPr algn="just"/>
            <a:r>
              <a:rPr lang="fr-FR" sz="2700" dirty="0">
                <a:latin typeface="Times New Roman" pitchFamily="18" charset="0"/>
                <a:cs typeface="Times New Roman" pitchFamily="18" charset="0"/>
              </a:rPr>
              <a:t>Le républicanisme se construit alors largement en opposition avec le libéralisme, et plusieurs thèmes apparaissent : l’existence contre la propriété, la critique de la richesse, l’égalité politique, etc…</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txBody>
          <a:bodyPr>
            <a:normAutofit fontScale="90000"/>
          </a:bodyPr>
          <a:lstStyle/>
          <a:p>
            <a:r>
              <a:rPr lang="fr-FR" b="1" dirty="0">
                <a:latin typeface="Times New Roman" panose="02020603050405020304" pitchFamily="18" charset="0"/>
                <a:cs typeface="Times New Roman" panose="02020603050405020304" pitchFamily="18" charset="0"/>
              </a:rPr>
              <a:t>Réflexions sur la crise à partir de </a:t>
            </a:r>
            <a:r>
              <a:rPr lang="fr-FR" b="1" dirty="0" err="1">
                <a:latin typeface="Times New Roman" panose="02020603050405020304" pitchFamily="18" charset="0"/>
                <a:cs typeface="Times New Roman" panose="02020603050405020304" pitchFamily="18" charset="0"/>
              </a:rPr>
              <a:t>Dobry</a:t>
            </a:r>
            <a:endParaRPr lang="fr-FR"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0" y="1268760"/>
            <a:ext cx="9144000" cy="5589240"/>
          </a:xfrm>
        </p:spPr>
        <p:txBody>
          <a:bodyPr>
            <a:normAutofit fontScale="77500" lnSpcReduction="20000"/>
          </a:bodyPr>
          <a:lstStyle/>
          <a:p>
            <a:pPr algn="just"/>
            <a:r>
              <a:rPr lang="fr-FR" dirty="0">
                <a:latin typeface="Times New Roman" pitchFamily="18" charset="0"/>
                <a:cs typeface="Times New Roman" pitchFamily="18" charset="0"/>
              </a:rPr>
              <a:t>En suivant Michel </a:t>
            </a:r>
            <a:r>
              <a:rPr lang="fr-FR" dirty="0" err="1">
                <a:latin typeface="Times New Roman" pitchFamily="18" charset="0"/>
                <a:cs typeface="Times New Roman" pitchFamily="18" charset="0"/>
              </a:rPr>
              <a:t>Dobry</a:t>
            </a:r>
            <a:r>
              <a:rPr lang="fr-FR" dirty="0">
                <a:latin typeface="Times New Roman" pitchFamily="18" charset="0"/>
                <a:cs typeface="Times New Roman" pitchFamily="18" charset="0"/>
              </a:rPr>
              <a:t>, on peut interpréter les crises politiques comme des périodes « d’incertitude structurelle », caractérisées par « l’effacement ou le brouillage des indices et repères et la perte d’efficacité des instruments d’évaluation qui, en tant qu’éléments des logiques sectorielles, servent de support aux appréciations et calculs routiniers des acteurs ». </a:t>
            </a:r>
          </a:p>
          <a:p>
            <a:pPr algn="ctr">
              <a:buNone/>
            </a:pPr>
            <a:r>
              <a:rPr lang="fr-FR" sz="2100" dirty="0">
                <a:latin typeface="Times New Roman" pitchFamily="18" charset="0"/>
                <a:cs typeface="Times New Roman" pitchFamily="18" charset="0"/>
              </a:rPr>
              <a:t>	Michel </a:t>
            </a:r>
            <a:r>
              <a:rPr lang="fr-FR" sz="2100" dirty="0" err="1">
                <a:latin typeface="Times New Roman" pitchFamily="18" charset="0"/>
                <a:cs typeface="Times New Roman" pitchFamily="18" charset="0"/>
              </a:rPr>
              <a:t>Dobry</a:t>
            </a:r>
            <a:r>
              <a:rPr lang="fr-FR" sz="2100" dirty="0">
                <a:latin typeface="Times New Roman" pitchFamily="18" charset="0"/>
                <a:cs typeface="Times New Roman" pitchFamily="18" charset="0"/>
              </a:rPr>
              <a:t>, </a:t>
            </a:r>
            <a:r>
              <a:rPr lang="fr-FR" sz="2100" i="1" dirty="0">
                <a:latin typeface="Times New Roman" pitchFamily="18" charset="0"/>
                <a:cs typeface="Times New Roman" pitchFamily="18" charset="0"/>
              </a:rPr>
              <a:t>Sociologie des crises politiques : la dynamique des mobilisations multisectorielles</a:t>
            </a:r>
            <a:r>
              <a:rPr lang="fr-FR" sz="2100" dirty="0">
                <a:latin typeface="Times New Roman" pitchFamily="18" charset="0"/>
                <a:cs typeface="Times New Roman" pitchFamily="18" charset="0"/>
              </a:rPr>
              <a:t>, Paris, Presses de la FNSP, 1992, p. 150.</a:t>
            </a:r>
            <a:endParaRPr lang="fr-FR" sz="3100" dirty="0">
              <a:latin typeface="Times New Roman" pitchFamily="18" charset="0"/>
              <a:cs typeface="Times New Roman" pitchFamily="18" charset="0"/>
            </a:endParaRPr>
          </a:p>
          <a:p>
            <a:pPr algn="just"/>
            <a:endParaRPr lang="fr-FR" sz="1800"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Michel </a:t>
            </a:r>
            <a:r>
              <a:rPr lang="fr-FR" dirty="0" err="1">
                <a:latin typeface="Times New Roman" pitchFamily="18" charset="0"/>
                <a:cs typeface="Times New Roman" pitchFamily="18" charset="0"/>
              </a:rPr>
              <a:t>Dobry</a:t>
            </a:r>
            <a:r>
              <a:rPr lang="fr-FR" dirty="0">
                <a:latin typeface="Times New Roman" pitchFamily="18" charset="0"/>
                <a:cs typeface="Times New Roman" pitchFamily="18" charset="0"/>
              </a:rPr>
              <a:t> renonce explicitement à une quête des « origines » de la crise pour privilégier la dynamique de l’événement, et pour déplacer « l’énigme de la recherche </a:t>
            </a:r>
            <a:r>
              <a:rPr lang="pt-PT" dirty="0">
                <a:latin typeface="Times New Roman" pitchFamily="18" charset="0"/>
                <a:cs typeface="Times New Roman" pitchFamily="18" charset="0"/>
              </a:rPr>
              <a:t>[</a:t>
            </a:r>
            <a:r>
              <a:rPr lang="fr-FR" dirty="0">
                <a:latin typeface="Times New Roman" pitchFamily="18" charset="0"/>
                <a:cs typeface="Times New Roman" pitchFamily="18" charset="0"/>
              </a:rPr>
              <a:t>…] pour “ce qui se passe’’ dans l’’événement »  et ainsi restituer « les intrigues du temps court […] dans leur dimension inséparablement tactique et symbolique ». On assiste donc au déplacement du « pourquoi » de la crise à un « comment » </a:t>
            </a:r>
          </a:p>
          <a:p>
            <a:pPr algn="ctr">
              <a:buNone/>
            </a:pPr>
            <a:r>
              <a:rPr lang="fr-FR" sz="2100" dirty="0">
                <a:latin typeface="Times New Roman" pitchFamily="18" charset="0"/>
                <a:cs typeface="Times New Roman" pitchFamily="18" charset="0"/>
              </a:rPr>
              <a:t>	Michel </a:t>
            </a:r>
            <a:r>
              <a:rPr lang="fr-FR" sz="2100" dirty="0" err="1">
                <a:latin typeface="Times New Roman" pitchFamily="18" charset="0"/>
                <a:cs typeface="Times New Roman" pitchFamily="18" charset="0"/>
              </a:rPr>
              <a:t>Dobry</a:t>
            </a:r>
            <a:r>
              <a:rPr lang="fr-FR" sz="2100" dirty="0">
                <a:latin typeface="Times New Roman" pitchFamily="18" charset="0"/>
                <a:cs typeface="Times New Roman" pitchFamily="18" charset="0"/>
              </a:rPr>
              <a:t>, « Ce dont sont faites les logiques de situation », in Pierre Favre, Olivier </a:t>
            </a:r>
            <a:r>
              <a:rPr lang="fr-FR" sz="2100" dirty="0" err="1">
                <a:latin typeface="Times New Roman" pitchFamily="18" charset="0"/>
                <a:cs typeface="Times New Roman" pitchFamily="18" charset="0"/>
              </a:rPr>
              <a:t>Fillieule</a:t>
            </a:r>
            <a:r>
              <a:rPr lang="fr-FR" sz="2100" dirty="0">
                <a:latin typeface="Times New Roman" pitchFamily="18" charset="0"/>
                <a:cs typeface="Times New Roman" pitchFamily="18" charset="0"/>
              </a:rPr>
              <a:t> et Fabien Jobard, </a:t>
            </a:r>
            <a:r>
              <a:rPr lang="fr-FR" sz="2100" i="1" dirty="0">
                <a:latin typeface="Times New Roman" pitchFamily="18" charset="0"/>
                <a:cs typeface="Times New Roman" pitchFamily="18" charset="0"/>
              </a:rPr>
              <a:t>L'atelier du politiste. Théories, actions, représentations, </a:t>
            </a:r>
            <a:r>
              <a:rPr lang="fr-FR" sz="2100" dirty="0">
                <a:latin typeface="Times New Roman" pitchFamily="18" charset="0"/>
                <a:cs typeface="Times New Roman" pitchFamily="18" charset="0"/>
              </a:rPr>
              <a:t>Paris, La Découverte, 2007, p. 130.</a:t>
            </a:r>
          </a:p>
          <a:p>
            <a:endParaRPr lang="fr-F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txBody>
          <a:bodyPr>
            <a:normAutofit fontScale="90000"/>
          </a:bodyPr>
          <a:lstStyle/>
          <a:p>
            <a:r>
              <a:rPr lang="fr-FR" b="1" dirty="0">
                <a:latin typeface="Times New Roman" panose="02020603050405020304" pitchFamily="18" charset="0"/>
                <a:cs typeface="Times New Roman" panose="02020603050405020304" pitchFamily="18" charset="0"/>
              </a:rPr>
              <a:t>Réflexions sur la crise à partir de </a:t>
            </a:r>
            <a:r>
              <a:rPr lang="fr-FR" b="1" dirty="0" err="1">
                <a:latin typeface="Times New Roman" panose="02020603050405020304" pitchFamily="18" charset="0"/>
                <a:cs typeface="Times New Roman" panose="02020603050405020304" pitchFamily="18" charset="0"/>
              </a:rPr>
              <a:t>Tackett</a:t>
            </a:r>
            <a:endParaRPr lang="fr-FR"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0" y="1052736"/>
            <a:ext cx="9144000" cy="5805264"/>
          </a:xfrm>
        </p:spPr>
        <p:txBody>
          <a:bodyPr>
            <a:normAutofit fontScale="32500" lnSpcReduction="20000"/>
          </a:bodyPr>
          <a:lstStyle/>
          <a:p>
            <a:pPr algn="just"/>
            <a:r>
              <a:rPr lang="fr-FR" sz="5500" dirty="0" err="1">
                <a:latin typeface="Times New Roman" pitchFamily="18" charset="0"/>
                <a:cs typeface="Times New Roman" pitchFamily="18" charset="0"/>
              </a:rPr>
              <a:t>Tackett</a:t>
            </a:r>
            <a:r>
              <a:rPr lang="fr-FR" sz="5500" dirty="0">
                <a:latin typeface="Times New Roman" pitchFamily="18" charset="0"/>
                <a:cs typeface="Times New Roman" pitchFamily="18" charset="0"/>
              </a:rPr>
              <a:t>, lui aussi, remet de la contingence dans ses analyses, comme lorsqu’il se demande comment les députés de 1789 sont « devenus révolutionnaires », c’est-à-dire comment ils sont passés de représentants du peuple peu radicalisés en mai 1789 à « cette incroyable conclusion, si rare dans le cours des affaires humaines, que le monde politique et institutionnel qu’ils avaient toujours connu devait être renversé et réformé de fond en comble ? ». </a:t>
            </a:r>
          </a:p>
          <a:p>
            <a:pPr algn="just">
              <a:buNone/>
            </a:pPr>
            <a:endParaRPr lang="fr-FR" sz="4900" dirty="0">
              <a:latin typeface="Times New Roman" pitchFamily="18" charset="0"/>
              <a:cs typeface="Times New Roman" pitchFamily="18" charset="0"/>
            </a:endParaRPr>
          </a:p>
          <a:p>
            <a:pPr algn="just"/>
            <a:r>
              <a:rPr lang="fr-FR" sz="5500" dirty="0">
                <a:latin typeface="Times New Roman" pitchFamily="18" charset="0"/>
                <a:cs typeface="Times New Roman" pitchFamily="18" charset="0"/>
              </a:rPr>
              <a:t>De même, quand il étudie la fuite à Varennes de Louis XVI en juin 1791, il s’interroge sur la façon dont celle-ci s’est concrètement passée, heure par heure, et sur les conséquences de ces évolutions sur l’image royale et les idées politiques. Il explique vouloir « examiner l’impact que la tentative du roi pour échapper à la Révolution avait eu sur la nation » et, pour cela, se donne pour tâche d’« explorer le phénomène de Varennes tel qu’il a été vécu par la population »,  Encore très positive en juin 1791, celle-ci est durablement affectée par la fuite (manquée) à Varennes  du 20 juin, qui provoque un déluge d’articles et de pamphlets, qui vont jusqu’à représenter le roi et sa famille en cochons. La fuite à Varennes est donc un point d’inflexion qui inaugure un « processus de radicalisation » qui démarre réellement après juin 1791, même si, « à la veille de Varennes, Paris était déjà sur le point d’exploser ».</a:t>
            </a:r>
          </a:p>
          <a:p>
            <a:pPr algn="just">
              <a:buNone/>
            </a:pPr>
            <a:endParaRPr lang="fr-FR" sz="4900" dirty="0">
              <a:latin typeface="Times New Roman" pitchFamily="18" charset="0"/>
              <a:cs typeface="Times New Roman" pitchFamily="18" charset="0"/>
            </a:endParaRPr>
          </a:p>
          <a:p>
            <a:pPr algn="just"/>
            <a:r>
              <a:rPr lang="fr-FR" sz="5500" dirty="0">
                <a:latin typeface="Times New Roman" pitchFamily="18" charset="0"/>
                <a:cs typeface="Times New Roman" pitchFamily="18" charset="0"/>
              </a:rPr>
              <a:t> Ce processus permet d’expliquer comment l’Assemblée Nationale, largement favorable à une monarchie constitutionnelle jusqu’en juin 1791 (elle a, globalement, une très bonne image du roi excepté quelques parlementaires les plus radicaux autour de Robespierre), a pu basculer dans un républicanisme </a:t>
            </a:r>
            <a:r>
              <a:rPr lang="fr-FR" sz="5500" dirty="0" err="1">
                <a:latin typeface="Times New Roman" pitchFamily="18" charset="0"/>
                <a:cs typeface="Times New Roman" pitchFamily="18" charset="0"/>
              </a:rPr>
              <a:t>anti-royaliste</a:t>
            </a:r>
            <a:r>
              <a:rPr lang="fr-FR" sz="5500" dirty="0">
                <a:latin typeface="Times New Roman" pitchFamily="18" charset="0"/>
                <a:cs typeface="Times New Roman" pitchFamily="18" charset="0"/>
              </a:rPr>
              <a:t> et le vote du régicide (qui a lieu en janvier 1793. Le processus de radicalisation est donc long).</a:t>
            </a:r>
          </a:p>
          <a:p>
            <a:pPr>
              <a:buNone/>
            </a:pPr>
            <a:endParaRPr lang="en-US" sz="3400" dirty="0"/>
          </a:p>
          <a:p>
            <a:pPr algn="ctr">
              <a:buNone/>
            </a:pPr>
            <a:r>
              <a:rPr lang="en-US" sz="4300" dirty="0">
                <a:latin typeface="Times New Roman" pitchFamily="18" charset="0"/>
                <a:cs typeface="Times New Roman" pitchFamily="18" charset="0"/>
              </a:rPr>
              <a:t>Sources : Timothy Tackett,</a:t>
            </a:r>
            <a:r>
              <a:rPr lang="fr-FR" sz="4300" dirty="0">
                <a:latin typeface="Times New Roman" pitchFamily="18" charset="0"/>
                <a:cs typeface="Times New Roman" pitchFamily="18" charset="0"/>
              </a:rPr>
              <a:t> </a:t>
            </a:r>
            <a:r>
              <a:rPr lang="en-US" sz="4300" i="1" dirty="0">
                <a:latin typeface="Times New Roman" pitchFamily="18" charset="0"/>
                <a:cs typeface="Times New Roman" pitchFamily="18" charset="0"/>
              </a:rPr>
              <a:t>Le </a:t>
            </a:r>
            <a:r>
              <a:rPr lang="en-US" sz="4300" i="1" dirty="0" err="1">
                <a:latin typeface="Times New Roman" pitchFamily="18" charset="0"/>
                <a:cs typeface="Times New Roman" pitchFamily="18" charset="0"/>
              </a:rPr>
              <a:t>roi</a:t>
            </a:r>
            <a:r>
              <a:rPr lang="en-US" sz="4300" i="1" dirty="0">
                <a:latin typeface="Times New Roman" pitchFamily="18" charset="0"/>
                <a:cs typeface="Times New Roman" pitchFamily="18" charset="0"/>
              </a:rPr>
              <a:t> </a:t>
            </a:r>
            <a:r>
              <a:rPr lang="en-US" sz="4300" i="1" dirty="0" err="1">
                <a:latin typeface="Times New Roman" pitchFamily="18" charset="0"/>
                <a:cs typeface="Times New Roman" pitchFamily="18" charset="0"/>
              </a:rPr>
              <a:t>s’enfuit</a:t>
            </a:r>
            <a:r>
              <a:rPr lang="en-US" sz="4300" i="1" dirty="0">
                <a:latin typeface="Times New Roman" pitchFamily="18" charset="0"/>
                <a:cs typeface="Times New Roman" pitchFamily="18" charset="0"/>
              </a:rPr>
              <a:t>. </a:t>
            </a:r>
            <a:r>
              <a:rPr lang="fr-FR" sz="4300" i="1" dirty="0">
                <a:latin typeface="Times New Roman" pitchFamily="18" charset="0"/>
                <a:cs typeface="Times New Roman" pitchFamily="18" charset="0"/>
              </a:rPr>
              <a:t>Varennes et l’origine de la terreur, </a:t>
            </a:r>
            <a:r>
              <a:rPr lang="fr-FR" sz="4300" dirty="0">
                <a:latin typeface="Times New Roman" pitchFamily="18" charset="0"/>
                <a:cs typeface="Times New Roman" pitchFamily="18" charset="0"/>
              </a:rPr>
              <a:t>Paris, La Découverte, 2004.</a:t>
            </a:r>
          </a:p>
          <a:p>
            <a:endParaRPr lang="fr-FR" dirty="0"/>
          </a:p>
          <a:p>
            <a:endParaRPr lang="fr-FR" dirty="0"/>
          </a:p>
          <a:p>
            <a:endParaRPr lang="fr-FR" dirty="0"/>
          </a:p>
          <a:p>
            <a:endParaRPr lang="fr-F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548680"/>
          </a:xfrm>
        </p:spPr>
        <p:txBody>
          <a:bodyPr>
            <a:normAutofit fontScale="90000"/>
          </a:bodyPr>
          <a:lstStyle/>
          <a:p>
            <a:r>
              <a:rPr lang="fr-FR" b="1" dirty="0">
                <a:latin typeface="Times New Roman" panose="02020603050405020304" pitchFamily="18" charset="0"/>
                <a:cs typeface="Times New Roman" panose="02020603050405020304" pitchFamily="18" charset="0"/>
              </a:rPr>
              <a:t>Réflexions sur les idées et la crise</a:t>
            </a:r>
          </a:p>
        </p:txBody>
      </p:sp>
      <p:sp>
        <p:nvSpPr>
          <p:cNvPr id="3" name="Espace réservé du contenu 2"/>
          <p:cNvSpPr>
            <a:spLocks noGrp="1"/>
          </p:cNvSpPr>
          <p:nvPr>
            <p:ph idx="1"/>
          </p:nvPr>
        </p:nvSpPr>
        <p:spPr>
          <a:xfrm>
            <a:off x="0" y="908720"/>
            <a:ext cx="9144000" cy="5949280"/>
          </a:xfrm>
        </p:spPr>
        <p:txBody>
          <a:bodyPr>
            <a:normAutofit fontScale="77500" lnSpcReduction="20000"/>
          </a:bodyPr>
          <a:lstStyle/>
          <a:p>
            <a:pPr marL="0" indent="0" algn="just">
              <a:buNone/>
            </a:pPr>
            <a:r>
              <a:rPr lang="fr-FR" sz="2300" dirty="0">
                <a:latin typeface="Times New Roman" pitchFamily="18" charset="0"/>
                <a:cs typeface="Times New Roman" pitchFamily="18" charset="0"/>
              </a:rPr>
              <a:t>       Ces travaux nous renseignent finalement sur trois dimensions :</a:t>
            </a:r>
          </a:p>
          <a:p>
            <a:pPr algn="just">
              <a:buNone/>
            </a:pPr>
            <a:endParaRPr lang="fr-FR" sz="1900" dirty="0">
              <a:latin typeface="Times New Roman" pitchFamily="18" charset="0"/>
              <a:cs typeface="Times New Roman" pitchFamily="18" charset="0"/>
            </a:endParaRPr>
          </a:p>
          <a:p>
            <a:pPr algn="just"/>
            <a:r>
              <a:rPr lang="fr-FR" sz="2200" dirty="0">
                <a:latin typeface="Times New Roman" pitchFamily="18" charset="0"/>
                <a:cs typeface="Times New Roman" pitchFamily="18" charset="0"/>
              </a:rPr>
              <a:t>La 1ère renvoie à l’intensité de la production intellectuelle durant l’événement : les protagonistes produisent des textes, correspondent, veulent constamment comprendre ce qui se joue.</a:t>
            </a:r>
          </a:p>
          <a:p>
            <a:pPr marL="0" indent="0" algn="just">
              <a:buNone/>
            </a:pPr>
            <a:r>
              <a:rPr lang="fr-FR" sz="2100" dirty="0">
                <a:latin typeface="Times New Roman" pitchFamily="18" charset="0"/>
                <a:cs typeface="Times New Roman" pitchFamily="18" charset="0"/>
              </a:rPr>
              <a:t> </a:t>
            </a:r>
          </a:p>
          <a:p>
            <a:pPr algn="just">
              <a:buNone/>
            </a:pPr>
            <a:r>
              <a:rPr lang="fr-FR" sz="1400" dirty="0">
                <a:latin typeface="Times New Roman" pitchFamily="18" charset="0"/>
                <a:cs typeface="Times New Roman" pitchFamily="18" charset="0"/>
              </a:rPr>
              <a:t>RQ  : Un ouvrage classique portant sur la vie intellectuelle durant la RF : </a:t>
            </a:r>
            <a:r>
              <a:rPr lang="fr-FR" sz="1400" dirty="0">
                <a:latin typeface="Times New Roman" pitchFamily="18" charset="0"/>
                <a:cs typeface="Times New Roman" pitchFamily="18" charset="0"/>
                <a:hlinkClick r:id="rId2"/>
              </a:rPr>
              <a:t>https://publishing.cdlib.org/ucpressebooks/view?docId=ft0z09n7hf;brand=ucpress</a:t>
            </a:r>
            <a:endParaRPr lang="fr-FR" sz="1400" dirty="0">
              <a:latin typeface="Times New Roman" pitchFamily="18" charset="0"/>
              <a:cs typeface="Times New Roman" pitchFamily="18" charset="0"/>
            </a:endParaRPr>
          </a:p>
          <a:p>
            <a:pPr algn="just">
              <a:buNone/>
            </a:pPr>
            <a:endParaRPr lang="fr-FR" sz="1900" u="sng" dirty="0">
              <a:latin typeface="Times New Roman" pitchFamily="18" charset="0"/>
              <a:cs typeface="Times New Roman" pitchFamily="18" charset="0"/>
            </a:endParaRPr>
          </a:p>
          <a:p>
            <a:pPr algn="just"/>
            <a:r>
              <a:rPr lang="fr-FR" sz="2200" dirty="0">
                <a:latin typeface="Times New Roman" pitchFamily="18" charset="0"/>
                <a:cs typeface="Times New Roman" pitchFamily="18" charset="0"/>
              </a:rPr>
              <a:t>La 2eme : pour comprendre et orienter la crise, les protagonistes lisent (et non l’inverse). Comme l’écrit </a:t>
            </a:r>
            <a:r>
              <a:rPr lang="fr-FR" sz="2200" dirty="0" err="1">
                <a:latin typeface="Times New Roman" pitchFamily="18" charset="0"/>
                <a:cs typeface="Times New Roman" pitchFamily="18" charset="0"/>
              </a:rPr>
              <a:t>Tackett</a:t>
            </a:r>
            <a:r>
              <a:rPr lang="fr-FR" sz="2200" dirty="0">
                <a:latin typeface="Times New Roman" pitchFamily="18" charset="0"/>
                <a:cs typeface="Times New Roman" pitchFamily="18" charset="0"/>
              </a:rPr>
              <a:t>, si « il n’est pas impossible que les idées de Rousseau aient joué un rôle dans ce processus de radicalisation, il ne fait aucun doute que la langue des philosophes apparait davantage dans les discours et les écrits de certains députés en 1790 et 1791 qu’en 1789 ». </a:t>
            </a:r>
          </a:p>
          <a:p>
            <a:pPr algn="just"/>
            <a:endParaRPr lang="fr-FR" sz="1900" dirty="0">
              <a:latin typeface="Times New Roman" pitchFamily="18" charset="0"/>
              <a:cs typeface="Times New Roman" pitchFamily="18" charset="0"/>
            </a:endParaRPr>
          </a:p>
          <a:p>
            <a:pPr algn="just"/>
            <a:r>
              <a:rPr lang="fr-FR" sz="2200" dirty="0">
                <a:latin typeface="Times New Roman" pitchFamily="18" charset="0"/>
                <a:cs typeface="Times New Roman" pitchFamily="18" charset="0"/>
              </a:rPr>
              <a:t>La 3eme renvoie au rôle de la crise dans la modification des hiérarchies symboliques et intellectuelles. Alors que des penseurs des lumières deviennent pleinement légitimes au fur et à mesure de la crise, d’autres pensées ne sont plus admises (celles qui, par exemple, défendent un ordre politique naturellement inégalitaire en trois ordres). Autrement dit, la crise incite aussi la construction, par les révolutionnaires, de traditions politiques et de justifications légitimes de leurs actions. Ainsi, </a:t>
            </a:r>
            <a:r>
              <a:rPr lang="fr-FR" sz="2200" dirty="0" err="1">
                <a:latin typeface="Times New Roman" pitchFamily="18" charset="0"/>
                <a:cs typeface="Times New Roman" pitchFamily="18" charset="0"/>
              </a:rPr>
              <a:t>Tackett</a:t>
            </a:r>
            <a:r>
              <a:rPr lang="fr-FR" sz="2200" dirty="0">
                <a:latin typeface="Times New Roman" pitchFamily="18" charset="0"/>
                <a:cs typeface="Times New Roman" pitchFamily="18" charset="0"/>
              </a:rPr>
              <a:t> écrit que « pour la grande majorité des députés, la justification intellectuelle de la Révolution sera “découverte’’ après-coup » chez les penseurs des Lumières, analyse comparable à celle de Roger Chartier lorsqu’il affirme que « c’est la Révolution qui a inventé les Lumières en voulant enraciner sa légitimité dans un corpus de textes et d’auteurs fondateurs ».</a:t>
            </a:r>
          </a:p>
          <a:p>
            <a:pPr algn="just"/>
            <a:endParaRPr lang="fr-FR" sz="2100" dirty="0">
              <a:latin typeface="Times New Roman" pitchFamily="18" charset="0"/>
              <a:cs typeface="Times New Roman" pitchFamily="18" charset="0"/>
            </a:endParaRPr>
          </a:p>
          <a:p>
            <a:pPr algn="just">
              <a:buNone/>
            </a:pPr>
            <a:r>
              <a:rPr lang="fr-FR" sz="2000" dirty="0">
                <a:latin typeface="Times New Roman" pitchFamily="18" charset="0"/>
                <a:cs typeface="Times New Roman" pitchFamily="18" charset="0"/>
                <a:sym typeface="Wingdings" pitchFamily="2" charset="2"/>
              </a:rPr>
              <a:t></a:t>
            </a:r>
            <a:r>
              <a:rPr lang="fr-FR" sz="2000" dirty="0">
                <a:latin typeface="Times New Roman" pitchFamily="18" charset="0"/>
                <a:cs typeface="Times New Roman" pitchFamily="18" charset="0"/>
              </a:rPr>
              <a:t>	</a:t>
            </a:r>
            <a:r>
              <a:rPr lang="fr-FR" sz="2200" dirty="0">
                <a:latin typeface="Times New Roman" pitchFamily="18" charset="0"/>
                <a:cs typeface="Times New Roman" pitchFamily="18" charset="0"/>
              </a:rPr>
              <a:t>Au-delà même du bouleversement des hiérarchies, la crise politique est aussi un moment d’invention. Comme l’écrit Samuel Hayat dans un texte programmatique, « une révolution n’est pas seulement un affrontement de pensées déjà constituées ; elle voit aussi l’apparition en situation d’idées qui proposent des solutions irréductibles à des courants préexistants.</a:t>
            </a:r>
          </a:p>
          <a:p>
            <a:pPr>
              <a:buNone/>
            </a:pPr>
            <a:endParaRPr lang="fr-FR" dirty="0"/>
          </a:p>
          <a:p>
            <a:endParaRPr lang="fr-FR" dirty="0"/>
          </a:p>
          <a:p>
            <a:endParaRPr lang="fr-F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2FD7DD-37B5-9FD7-0D7F-8C8A98ACEFFD}"/>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F8B6E79-7C9B-5869-21D2-B7F78B4C61A8}"/>
              </a:ext>
            </a:extLst>
          </p:cNvPr>
          <p:cNvSpPr>
            <a:spLocks noGrp="1"/>
          </p:cNvSpPr>
          <p:nvPr>
            <p:ph idx="1"/>
          </p:nvPr>
        </p:nvSpPr>
        <p:spPr/>
        <p:txBody>
          <a:bodyPr/>
          <a:lstStyle/>
          <a:p>
            <a:endParaRPr lang="fr-FR"/>
          </a:p>
        </p:txBody>
      </p:sp>
    </p:spTree>
    <p:extLst>
      <p:ext uri="{BB962C8B-B14F-4D97-AF65-F5344CB8AC3E}">
        <p14:creationId xmlns:p14="http://schemas.microsoft.com/office/powerpoint/2010/main" val="20502230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908720"/>
          </a:xfrm>
        </p:spPr>
        <p:txBody>
          <a:bodyPr>
            <a:noAutofit/>
          </a:bodyPr>
          <a:lstStyle/>
          <a:p>
            <a:r>
              <a:rPr lang="fr-FR" sz="2800" b="1" dirty="0">
                <a:latin typeface="Times New Roman" pitchFamily="18" charset="0"/>
                <a:cs typeface="Times New Roman" pitchFamily="18" charset="0"/>
              </a:rPr>
              <a:t>Un utopiste en révolution : le cas de G. Babeuf </a:t>
            </a:r>
            <a:br>
              <a:rPr lang="fr-FR" sz="2800" b="1" dirty="0">
                <a:latin typeface="Times New Roman" pitchFamily="18" charset="0"/>
                <a:cs typeface="Times New Roman" pitchFamily="18" charset="0"/>
              </a:rPr>
            </a:br>
            <a:r>
              <a:rPr lang="fr-FR" sz="2400" dirty="0">
                <a:latin typeface="Times New Roman" pitchFamily="18" charset="0"/>
                <a:cs typeface="Times New Roman" pitchFamily="18" charset="0"/>
              </a:rPr>
              <a:t>(Stéphanie </a:t>
            </a:r>
            <a:r>
              <a:rPr lang="fr-FR" sz="2400" dirty="0" err="1">
                <a:latin typeface="Times New Roman" pitchFamily="18" charset="0"/>
                <a:cs typeface="Times New Roman" pitchFamily="18" charset="0"/>
              </a:rPr>
              <a:t>Roza</a:t>
            </a:r>
            <a:r>
              <a:rPr lang="fr-FR" sz="2400" dirty="0">
                <a:latin typeface="Times New Roman" pitchFamily="18" charset="0"/>
                <a:cs typeface="Times New Roman" pitchFamily="18" charset="0"/>
              </a:rPr>
              <a:t>, « Comment la révolution a transformé l’utopie »)</a:t>
            </a:r>
            <a:endParaRPr lang="fr-FR" sz="2800" b="1" dirty="0">
              <a:latin typeface="Times New Roman" pitchFamily="18" charset="0"/>
              <a:cs typeface="Times New Roman" pitchFamily="18" charset="0"/>
            </a:endParaRPr>
          </a:p>
        </p:txBody>
      </p:sp>
      <p:sp>
        <p:nvSpPr>
          <p:cNvPr id="3" name="Espace réservé du contenu 2"/>
          <p:cNvSpPr>
            <a:spLocks noGrp="1"/>
          </p:cNvSpPr>
          <p:nvPr>
            <p:ph idx="1"/>
          </p:nvPr>
        </p:nvSpPr>
        <p:spPr>
          <a:xfrm>
            <a:off x="0" y="1412776"/>
            <a:ext cx="9144000" cy="5445224"/>
          </a:xfrm>
        </p:spPr>
        <p:txBody>
          <a:bodyPr>
            <a:normAutofit fontScale="70000" lnSpcReduction="20000"/>
          </a:bodyPr>
          <a:lstStyle/>
          <a:p>
            <a:pPr algn="just"/>
            <a:r>
              <a:rPr lang="fr-FR" dirty="0">
                <a:latin typeface="Times New Roman" pitchFamily="18" charset="0"/>
                <a:cs typeface="Times New Roman" pitchFamily="18" charset="0"/>
              </a:rPr>
              <a:t>Le but de S. </a:t>
            </a:r>
            <a:r>
              <a:rPr lang="fr-FR" dirty="0" err="1">
                <a:latin typeface="Times New Roman" pitchFamily="18" charset="0"/>
                <a:cs typeface="Times New Roman" pitchFamily="18" charset="0"/>
              </a:rPr>
              <a:t>Roza</a:t>
            </a:r>
            <a:r>
              <a:rPr lang="fr-FR" dirty="0">
                <a:latin typeface="Times New Roman" pitchFamily="18" charset="0"/>
                <a:cs typeface="Times New Roman" pitchFamily="18" charset="0"/>
              </a:rPr>
              <a:t> est de déterminer l’influence que la Révolution a exercée sur les idées et la pratique de Gracchus Babeuf.</a:t>
            </a:r>
          </a:p>
          <a:p>
            <a:pPr algn="just"/>
            <a:endParaRPr lang="fr-FR" sz="1900"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On l’a vu, le genre utopique se diversifie au siècle des Lumières et ses limites deviennent problématiques. </a:t>
            </a:r>
            <a:r>
              <a:rPr lang="fr-FR" dirty="0" err="1">
                <a:latin typeface="Times New Roman" pitchFamily="18" charset="0"/>
                <a:cs typeface="Times New Roman" pitchFamily="18" charset="0"/>
              </a:rPr>
              <a:t>Nicolaas</a:t>
            </a:r>
            <a:r>
              <a:rPr lang="fr-FR" dirty="0">
                <a:latin typeface="Times New Roman" pitchFamily="18" charset="0"/>
                <a:cs typeface="Times New Roman" pitchFamily="18" charset="0"/>
              </a:rPr>
              <a:t> Van </a:t>
            </a:r>
            <a:r>
              <a:rPr lang="fr-FR" dirty="0" err="1">
                <a:latin typeface="Times New Roman" pitchFamily="18" charset="0"/>
                <a:cs typeface="Times New Roman" pitchFamily="18" charset="0"/>
              </a:rPr>
              <a:t>Wijngaarden</a:t>
            </a:r>
            <a:r>
              <a:rPr lang="fr-FR" dirty="0">
                <a:latin typeface="Times New Roman" pitchFamily="18" charset="0"/>
                <a:cs typeface="Times New Roman" pitchFamily="18" charset="0"/>
              </a:rPr>
              <a:t> distingue ainsi les « odyssées philosophiques », voyages romanesques en Utopie, des « utopies sérieuses, pour ainsi dire, les utopies où l’auteur, sans l’invention d’aucune fable, nous expose les mesures à prendre pour transformer le monde plein d’iniquités en un séjour de bienheureux ».</a:t>
            </a:r>
          </a:p>
          <a:p>
            <a:pPr algn="just"/>
            <a:endParaRPr lang="fr-FR" sz="1700"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A. Soboul et I. </a:t>
            </a:r>
            <a:r>
              <a:rPr lang="fr-FR" dirty="0" err="1">
                <a:latin typeface="Times New Roman" pitchFamily="18" charset="0"/>
                <a:cs typeface="Times New Roman" pitchFamily="18" charset="0"/>
              </a:rPr>
              <a:t>Hartig</a:t>
            </a:r>
            <a:r>
              <a:rPr lang="fr-FR" dirty="0">
                <a:latin typeface="Times New Roman" pitchFamily="18" charset="0"/>
                <a:cs typeface="Times New Roman" pitchFamily="18" charset="0"/>
              </a:rPr>
              <a:t>, dans un important article de synthèse, font valoir que les « utopies sociales », qui ont abandonné la forme romanesque (ils visent notamment le </a:t>
            </a:r>
            <a:r>
              <a:rPr lang="fr-FR" i="1" dirty="0">
                <a:latin typeface="Times New Roman" pitchFamily="18" charset="0"/>
                <a:cs typeface="Times New Roman" pitchFamily="18" charset="0"/>
              </a:rPr>
              <a:t>Testament</a:t>
            </a:r>
            <a:r>
              <a:rPr lang="fr-FR" dirty="0">
                <a:latin typeface="Times New Roman" pitchFamily="18" charset="0"/>
                <a:cs typeface="Times New Roman" pitchFamily="18" charset="0"/>
              </a:rPr>
              <a:t> du curé </a:t>
            </a:r>
            <a:r>
              <a:rPr lang="fr-FR" dirty="0" err="1">
                <a:latin typeface="Times New Roman" pitchFamily="18" charset="0"/>
                <a:cs typeface="Times New Roman" pitchFamily="18" charset="0"/>
              </a:rPr>
              <a:t>Meslier</a:t>
            </a:r>
            <a:r>
              <a:rPr lang="fr-FR" dirty="0">
                <a:latin typeface="Times New Roman" pitchFamily="18" charset="0"/>
                <a:cs typeface="Times New Roman" pitchFamily="18" charset="0"/>
              </a:rPr>
              <a:t>, Le </a:t>
            </a:r>
            <a:r>
              <a:rPr lang="fr-FR" i="1" dirty="0">
                <a:latin typeface="Times New Roman" pitchFamily="18" charset="0"/>
                <a:cs typeface="Times New Roman" pitchFamily="18" charset="0"/>
              </a:rPr>
              <a:t>Code de la nature</a:t>
            </a:r>
            <a:r>
              <a:rPr lang="fr-FR" dirty="0">
                <a:latin typeface="Times New Roman" pitchFamily="18" charset="0"/>
                <a:cs typeface="Times New Roman" pitchFamily="18" charset="0"/>
              </a:rPr>
              <a:t> de </a:t>
            </a:r>
            <a:r>
              <a:rPr lang="fr-FR" dirty="0" err="1">
                <a:latin typeface="Times New Roman" pitchFamily="18" charset="0"/>
                <a:cs typeface="Times New Roman" pitchFamily="18" charset="0"/>
              </a:rPr>
              <a:t>Morelly</a:t>
            </a:r>
            <a:r>
              <a:rPr lang="fr-FR" dirty="0">
                <a:latin typeface="Times New Roman" pitchFamily="18" charset="0"/>
                <a:cs typeface="Times New Roman" pitchFamily="18" charset="0"/>
              </a:rPr>
              <a:t>, le </a:t>
            </a:r>
            <a:r>
              <a:rPr lang="fr-FR" i="1" dirty="0">
                <a:latin typeface="Times New Roman" pitchFamily="18" charset="0"/>
                <a:cs typeface="Times New Roman" pitchFamily="18" charset="0"/>
              </a:rPr>
              <a:t>Véritable Système</a:t>
            </a:r>
            <a:r>
              <a:rPr lang="fr-FR" dirty="0">
                <a:latin typeface="Times New Roman" pitchFamily="18" charset="0"/>
                <a:cs typeface="Times New Roman" pitchFamily="18" charset="0"/>
              </a:rPr>
              <a:t> de Dom Deschamps) ont « intégré un des aspects essentiels de la pensée des Lumières » à travers la présence, dans leurs théories, des concepts de l’école du droit naturel. Ce fait est évident, par exemple, dans le </a:t>
            </a:r>
            <a:r>
              <a:rPr lang="fr-FR" i="1" dirty="0">
                <a:latin typeface="Times New Roman" pitchFamily="18" charset="0"/>
                <a:cs typeface="Times New Roman" pitchFamily="18" charset="0"/>
              </a:rPr>
              <a:t>Code de la Nature</a:t>
            </a:r>
            <a:r>
              <a:rPr lang="fr-FR" dirty="0">
                <a:latin typeface="Times New Roman" pitchFamily="18" charset="0"/>
                <a:cs typeface="Times New Roman" pitchFamily="18" charset="0"/>
              </a:rPr>
              <a:t>, texte de 1755 où le plan de législation idéale fait suite à une réflexion sur l’évolution de l’histoire humaine, qui s’insère dans le schéma où l’état civil succède à l’état de nature</a:t>
            </a:r>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836712"/>
          </a:xfrm>
        </p:spPr>
        <p:txBody>
          <a:bodyPr>
            <a:normAutofit/>
          </a:bodyPr>
          <a:lstStyle/>
          <a:p>
            <a:r>
              <a:rPr lang="fr-FR" b="1" dirty="0">
                <a:latin typeface="Times New Roman" pitchFamily="18" charset="0"/>
                <a:cs typeface="Times New Roman" pitchFamily="18" charset="0"/>
              </a:rPr>
              <a:t>Qu’est-ce que les Lumières?</a:t>
            </a:r>
            <a:endParaRPr lang="fr-FR" b="1" dirty="0"/>
          </a:p>
        </p:txBody>
      </p:sp>
      <p:sp>
        <p:nvSpPr>
          <p:cNvPr id="3" name="Espace réservé du contenu 2"/>
          <p:cNvSpPr>
            <a:spLocks noGrp="1"/>
          </p:cNvSpPr>
          <p:nvPr>
            <p:ph idx="1"/>
          </p:nvPr>
        </p:nvSpPr>
        <p:spPr>
          <a:xfrm>
            <a:off x="0" y="1124744"/>
            <a:ext cx="9144000" cy="5733256"/>
          </a:xfrm>
        </p:spPr>
        <p:txBody>
          <a:bodyPr>
            <a:normAutofit fontScale="77500" lnSpcReduction="20000"/>
          </a:bodyPr>
          <a:lstStyle/>
          <a:p>
            <a:pPr algn="just" hangingPunct="0">
              <a:buNone/>
            </a:pPr>
            <a:r>
              <a:rPr lang="fr-FR" dirty="0"/>
              <a:t>	</a:t>
            </a:r>
            <a:r>
              <a:rPr lang="fr-FR" i="1" dirty="0">
                <a:latin typeface="Times New Roman" pitchFamily="18" charset="0"/>
                <a:cs typeface="Times New Roman" pitchFamily="18" charset="0"/>
              </a:rPr>
              <a:t>« Qu’est-ce que les Lumières ? La sortie de l’homme de sa minorité dont il est lui-même responsable. Minorité, c’est-à-dire incapacité de se servir de son entendement (pouvoir de penser) sans la direction d’autrui, minorité dont il est lui-même responsable (faute) puisque la cause en réside non dans un défaut de l’entendement mais dans un manque de décision et de courage de s’en servir sans la direction d’autrui. </a:t>
            </a:r>
            <a:r>
              <a:rPr lang="fr-FR" i="1" dirty="0" err="1">
                <a:latin typeface="Times New Roman" pitchFamily="18" charset="0"/>
                <a:cs typeface="Times New Roman" pitchFamily="18" charset="0"/>
              </a:rPr>
              <a:t>Sapere</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aude</a:t>
            </a:r>
            <a:r>
              <a:rPr lang="fr-FR" i="1" dirty="0">
                <a:latin typeface="Times New Roman" pitchFamily="18" charset="0"/>
                <a:cs typeface="Times New Roman" pitchFamily="18" charset="0"/>
              </a:rPr>
              <a:t> ! (Ose penser) Aie le courage de te servir de ton propre entendement. Voilà la devise des Lumières ». </a:t>
            </a:r>
            <a:r>
              <a:rPr lang="fr-FR" dirty="0">
                <a:latin typeface="Times New Roman" pitchFamily="18" charset="0"/>
                <a:cs typeface="Times New Roman" pitchFamily="18" charset="0"/>
              </a:rPr>
              <a:t>Kant, 1784 </a:t>
            </a:r>
          </a:p>
          <a:p>
            <a:pPr algn="just" hangingPunct="0">
              <a:buNone/>
            </a:pPr>
            <a:endParaRPr lang="fr-FR" dirty="0">
              <a:latin typeface="Times New Roman" pitchFamily="18" charset="0"/>
              <a:cs typeface="Times New Roman" pitchFamily="18" charset="0"/>
            </a:endParaRPr>
          </a:p>
          <a:p>
            <a:pPr algn="just" hangingPunct="0">
              <a:buNone/>
            </a:pPr>
            <a:r>
              <a:rPr lang="fr-FR" dirty="0">
                <a:latin typeface="Times New Roman" pitchFamily="18" charset="0"/>
                <a:cs typeface="Times New Roman" pitchFamily="18" charset="0"/>
              </a:rPr>
              <a:t>	D’Alembert, « </a:t>
            </a:r>
            <a:r>
              <a:rPr lang="fr-FR" i="1" dirty="0">
                <a:latin typeface="Times New Roman" pitchFamily="18" charset="0"/>
                <a:cs typeface="Times New Roman" pitchFamily="18" charset="0"/>
              </a:rPr>
              <a:t>Notre siècle s'est appelé par excellence le siècle de la philosophie. [...] L'invention et l'usage d'une nouvelle méthode de philosopher, l'espèce d'enthousiasme qui accompagne les découvertes, une certaine élévation d'idées que produit en nous le spectacle de l'univers : toutes ces causes ont dû exciter dans les esprits une fermentation vive » </a:t>
            </a:r>
            <a:r>
              <a:rPr lang="fr-FR" dirty="0">
                <a:latin typeface="Times New Roman" pitchFamily="18" charset="0"/>
                <a:cs typeface="Times New Roman" pitchFamily="18" charset="0"/>
              </a:rPr>
              <a:t>et une « eff</a:t>
            </a:r>
            <a:r>
              <a:rPr lang="fr-FR" i="1" dirty="0">
                <a:latin typeface="Times New Roman" pitchFamily="18" charset="0"/>
                <a:cs typeface="Times New Roman" pitchFamily="18" charset="0"/>
              </a:rPr>
              <a:t>ervescence générale des esprits ».</a:t>
            </a:r>
            <a:endParaRPr lang="fr-FR" dirty="0">
              <a:latin typeface="Times New Roman" pitchFamily="18" charset="0"/>
              <a:cs typeface="Times New Roman" pitchFamily="18" charset="0"/>
            </a:endParaRPr>
          </a:p>
          <a:p>
            <a:pPr hangingPunct="0">
              <a:buNone/>
            </a:pPr>
            <a:endParaRPr lang="fr-FR" dirty="0"/>
          </a:p>
          <a:p>
            <a:pPr hangingPunct="0">
              <a:buNone/>
            </a:pPr>
            <a:endParaRPr lang="fr-FR" dirty="0"/>
          </a:p>
          <a:p>
            <a:endParaRPr lang="fr-F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20688"/>
          </a:xfrm>
        </p:spPr>
        <p:txBody>
          <a:bodyPr>
            <a:noAutofit/>
          </a:bodyPr>
          <a:lstStyle/>
          <a:p>
            <a:r>
              <a:rPr lang="fr-FR" sz="2100" b="1" dirty="0">
                <a:latin typeface="Times New Roman" pitchFamily="18" charset="0"/>
                <a:cs typeface="Times New Roman" pitchFamily="18" charset="0"/>
              </a:rPr>
              <a:t>Babeuf avant 1789 : se frotter aux inégalités sociales, questionner la propriété</a:t>
            </a:r>
          </a:p>
        </p:txBody>
      </p:sp>
      <p:sp>
        <p:nvSpPr>
          <p:cNvPr id="3" name="Espace réservé du contenu 2"/>
          <p:cNvSpPr>
            <a:spLocks noGrp="1"/>
          </p:cNvSpPr>
          <p:nvPr>
            <p:ph idx="1"/>
          </p:nvPr>
        </p:nvSpPr>
        <p:spPr>
          <a:xfrm>
            <a:off x="0" y="908720"/>
            <a:ext cx="9144000" cy="5949280"/>
          </a:xfrm>
        </p:spPr>
        <p:txBody>
          <a:bodyPr>
            <a:normAutofit fontScale="62500" lnSpcReduction="20000"/>
          </a:bodyPr>
          <a:lstStyle/>
          <a:p>
            <a:pPr algn="just"/>
            <a:r>
              <a:rPr lang="fr-FR" dirty="0">
                <a:latin typeface="Times New Roman" pitchFamily="18" charset="0"/>
                <a:cs typeface="Times New Roman" pitchFamily="18" charset="0"/>
              </a:rPr>
              <a:t>En 1785, alors que se joue la crise ultime de l’Ancien Régime, Babeuf vient d’ouvrir en Picardie, un cabinet d’arpenteur-géomètre. Il établit la liste des droits seigneuriaux sur les terres pour le compte des nobles. Il s’agit en fait d’assister ces derniers dans leur entreprise d’extorsion de fonds aux paysans (« Ce fut dans la poussière des archives seigneuriales que je découvris les mystères des usurpations de la caste noble »). Dès le début de son cheminement intellectuel, Babeuf est directement aux prises avec la réalité la plus concrète des rapports sociaux à la campagne, et à la racine même, pour ainsi dire, des inégalités de classe et de caste. Ces injustices le scandalisent de bonne heure. </a:t>
            </a:r>
          </a:p>
          <a:p>
            <a:pPr algn="just"/>
            <a:endParaRPr lang="fr-FR"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Dès avant la Révolution, Babeuf aspire plus ou moins clairement à une société de type communautaire. Selon </a:t>
            </a:r>
            <a:r>
              <a:rPr lang="fr-FR" dirty="0" err="1">
                <a:latin typeface="Times New Roman" pitchFamily="18" charset="0"/>
                <a:cs typeface="Times New Roman" pitchFamily="18" charset="0"/>
              </a:rPr>
              <a:t>Daline</a:t>
            </a:r>
            <a:r>
              <a:rPr lang="fr-FR" dirty="0">
                <a:latin typeface="Times New Roman" pitchFamily="18" charset="0"/>
                <a:cs typeface="Times New Roman" pitchFamily="18" charset="0"/>
              </a:rPr>
              <a:t>, il pense en fait à cette époque « qu’il était indispensable, mais encore prématuré, de poser cette question [de la propriété] ». Dans la pratique peut-être, mais pas en théorie. En témoigne encore cette proposition de sujet de concours envoyée par lui en mars 1787 à l’Académie d’Arras :</a:t>
            </a:r>
          </a:p>
          <a:p>
            <a:pPr algn="just">
              <a:buNone/>
            </a:pPr>
            <a:r>
              <a:rPr lang="fr-FR" sz="2900" i="1" dirty="0">
                <a:latin typeface="Times New Roman" pitchFamily="18" charset="0"/>
                <a:cs typeface="Times New Roman" pitchFamily="18" charset="0"/>
              </a:rPr>
              <a:t>	« Avec la somme générale des connaissances maintenant acquises, quel serait l’état d’un peuple dont les institutions sociales seraient telles qu’il règnerait indistinctement, entre chacun de ses membres individuels, la plus parfaite égalité ; que le sol qu’il habiterait ne fût à personne mais appartînt à tous ; qu’enfin, tout fût commun jusqu’aux produits de tous les genres d’industrie ? De semblables institutions seraient-elles autorisées par la loi naturelle ? Serait-il possible que la société subsistât, et même, que les moyens de suivre une répartition absolument égale fussent praticables ? »</a:t>
            </a:r>
          </a:p>
          <a:p>
            <a:pPr algn="just"/>
            <a:endParaRPr lang="fr-FR" dirty="0">
              <a:latin typeface="Times New Roman" pitchFamily="18" charset="0"/>
              <a:cs typeface="Times New Roman" pitchFamily="18" charset="0"/>
            </a:endParaRPr>
          </a:p>
          <a:p>
            <a:endParaRPr lang="fr-F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20688"/>
          </a:xfrm>
        </p:spPr>
        <p:txBody>
          <a:bodyPr>
            <a:noAutofit/>
          </a:bodyPr>
          <a:lstStyle/>
          <a:p>
            <a:r>
              <a:rPr lang="fr-FR" sz="2100" b="1" dirty="0">
                <a:latin typeface="Times New Roman" pitchFamily="18" charset="0"/>
                <a:cs typeface="Times New Roman" pitchFamily="18" charset="0"/>
              </a:rPr>
              <a:t>Babeuf avant 1789 : se frotter aux inégalités sociales, questionner la propriété</a:t>
            </a:r>
          </a:p>
        </p:txBody>
      </p:sp>
      <p:sp>
        <p:nvSpPr>
          <p:cNvPr id="3" name="Espace réservé du contenu 2"/>
          <p:cNvSpPr>
            <a:spLocks noGrp="1"/>
          </p:cNvSpPr>
          <p:nvPr>
            <p:ph idx="1"/>
          </p:nvPr>
        </p:nvSpPr>
        <p:spPr>
          <a:xfrm>
            <a:off x="0" y="908720"/>
            <a:ext cx="9144000" cy="5949280"/>
          </a:xfrm>
        </p:spPr>
        <p:txBody>
          <a:bodyPr>
            <a:normAutofit fontScale="92500"/>
          </a:bodyPr>
          <a:lstStyle/>
          <a:p>
            <a:pPr algn="just"/>
            <a:r>
              <a:rPr lang="fr-FR" sz="1800" dirty="0">
                <a:latin typeface="Times New Roman" panose="02020603050405020304" pitchFamily="18" charset="0"/>
                <a:cs typeface="Times New Roman" pitchFamily="18" charset="0"/>
              </a:rPr>
              <a:t>Avant 1789, Babeuf lit Rousseau et des utopistes (Mercier ; Claude-Boniface Collignon, auteur de </a:t>
            </a:r>
            <a:r>
              <a:rPr lang="fr-FR" sz="1800" i="1" dirty="0">
                <a:latin typeface="Times New Roman" panose="02020603050405020304" pitchFamily="18" charset="0"/>
                <a:cs typeface="Times New Roman" pitchFamily="18" charset="0"/>
              </a:rPr>
              <a:t>L’Avant-Coureur du changement du monde entier)</a:t>
            </a:r>
            <a:r>
              <a:rPr lang="fr-FR" sz="1800" dirty="0">
                <a:latin typeface="Times New Roman" panose="02020603050405020304" pitchFamily="18" charset="0"/>
                <a:cs typeface="Times New Roman" pitchFamily="18" charset="0"/>
              </a:rPr>
              <a:t>. Il écrit également des textes à dimension utopique comme dans une lettre de juin 1786 (non publiée) qui concerne la meilleure forme d’organisation sociale (en réponse à un concours sur l’utilité de la division des fermes. </a:t>
            </a:r>
          </a:p>
          <a:p>
            <a:pPr algn="just"/>
            <a:endParaRPr lang="fr-FR" sz="1700" dirty="0">
              <a:latin typeface="Times New Roman" panose="02020603050405020304" pitchFamily="18" charset="0"/>
              <a:cs typeface="Times New Roman" pitchFamily="18" charset="0"/>
            </a:endParaRPr>
          </a:p>
          <a:p>
            <a:pPr algn="just"/>
            <a:r>
              <a:rPr lang="fr-FR" sz="1800" dirty="0">
                <a:latin typeface="Times New Roman" panose="02020603050405020304" pitchFamily="18" charset="0"/>
                <a:cs typeface="Times New Roman" pitchFamily="18" charset="0"/>
              </a:rPr>
              <a:t>Il écrit : « </a:t>
            </a:r>
            <a:r>
              <a:rPr lang="fr-F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Croyez-moi, Monsieur, aussi longtemps qu’on n’aura rasé l’édifice inapproprié au bonheur de la généralité des hommes pour le reprendre par la base sur un plan entièrement neuf et en parfaite harmonie avec les exigences de leur libre et complet développement, tout sera encore à détruire, tout sera à refaire […] </a:t>
            </a:r>
            <a:r>
              <a:rPr lang="fr-FR" sz="1800" dirty="0">
                <a:solidFill>
                  <a:srgbClr val="000000"/>
                </a:solidFill>
                <a:effectLst/>
                <a:highlight>
                  <a:srgbClr val="FFFFFF"/>
                </a:highlight>
                <a:latin typeface="Times New Roman" panose="02020603050405020304" pitchFamily="18" charset="0"/>
                <a:ea typeface="Times New Roman" panose="02020603050405020304" pitchFamily="18" charset="0"/>
              </a:rPr>
              <a:t>Nécessairement où plusieurs hommes se réunissent pour concourir à un même but, il y a toujours une direction confiée au plus intelligent, au plus expérimenté, au plus probe ; il y a toujours entre tous une surveillance et une émulation réciproques hostiles à toutes les dissipations, à toutes les distractions funestes […] Si l’un d’entre eux tombe malade, rien n’en souffre, ni sa femme, ni ses enfants, ni la ferme, car alors tous redoublent d’activité […] dans cette communauté fraternelle tout le monde se supplée mutuellement ».</a:t>
            </a:r>
            <a:endParaRPr lang="fr-FR" sz="1800" dirty="0">
              <a:effectLst/>
              <a:highlight>
                <a:srgbClr val="FFFFFF"/>
              </a:highlight>
              <a:latin typeface="Times New Roman" panose="02020603050405020304" pitchFamily="18" charset="0"/>
              <a:ea typeface="Times New Roman" panose="02020603050405020304" pitchFamily="18" charset="0"/>
            </a:endParaRPr>
          </a:p>
          <a:p>
            <a:pPr algn="just"/>
            <a:endParaRPr lang="fr-FR" sz="1700" dirty="0">
              <a:latin typeface="Times New Roman" panose="02020603050405020304" pitchFamily="18" charset="0"/>
              <a:cs typeface="Times New Roman" pitchFamily="18" charset="0"/>
            </a:endParaRPr>
          </a:p>
          <a:p>
            <a:pPr algn="just"/>
            <a:r>
              <a:rPr lang="fr-FR" sz="1800" dirty="0">
                <a:latin typeface="Times New Roman" panose="02020603050405020304" pitchFamily="18" charset="0"/>
                <a:cs typeface="Times New Roman" pitchFamily="18" charset="0"/>
              </a:rPr>
              <a:t>Pour </a:t>
            </a:r>
            <a:r>
              <a:rPr lang="fr-FR" sz="1800" dirty="0" err="1">
                <a:latin typeface="Times New Roman" panose="02020603050405020304" pitchFamily="18" charset="0"/>
                <a:cs typeface="Times New Roman" pitchFamily="18" charset="0"/>
              </a:rPr>
              <a:t>Roza</a:t>
            </a:r>
            <a:r>
              <a:rPr lang="fr-FR" sz="1800" dirty="0">
                <a:latin typeface="Times New Roman" panose="02020603050405020304" pitchFamily="18" charset="0"/>
                <a:cs typeface="Times New Roman" pitchFamily="18" charset="0"/>
              </a:rPr>
              <a:t>, « </a:t>
            </a:r>
            <a:r>
              <a:rPr lang="fr-FR" sz="1800" dirty="0">
                <a:solidFill>
                  <a:srgbClr val="000000"/>
                </a:solidFill>
                <a:effectLst/>
                <a:highlight>
                  <a:srgbClr val="FFFFFF"/>
                </a:highlight>
                <a:latin typeface="Times New Roman" panose="02020603050405020304" pitchFamily="18" charset="0"/>
                <a:ea typeface="Times New Roman" panose="02020603050405020304" pitchFamily="18" charset="0"/>
              </a:rPr>
              <a:t>Il est frappant de relever les traits qui, dans ce projet par ailleurs marqué au sceau du pragmatisme et respectueux de la propriété privée de la terre, ressortissent aux thématiques habituelles de l’imaginaire utopique : la direction des opérations confiée à des responsables choisis pour leurs qualités personnelles au-dessus de la moyenne, mais qui n’en tirent aucun privilège matériel ; la transparence de la vie quotidienne, par une « surveillance » bienveillante qui éloigne le vice de la communauté ; la fraternité qui produit une entraide spontanée ».</a:t>
            </a:r>
            <a:endParaRPr lang="fr-FR" sz="1800" dirty="0">
              <a:latin typeface="Times New Roman" panose="02020603050405020304" pitchFamily="18" charset="0"/>
              <a:cs typeface="Times New Roman" pitchFamily="18" charset="0"/>
            </a:endParaRPr>
          </a:p>
          <a:p>
            <a:pPr algn="just"/>
            <a:endParaRPr lang="fr-FR" dirty="0">
              <a:latin typeface="Times New Roman" pitchFamily="18" charset="0"/>
              <a:cs typeface="Times New Roman" pitchFamily="18" charset="0"/>
            </a:endParaRPr>
          </a:p>
          <a:p>
            <a:endParaRPr lang="fr-FR" dirty="0"/>
          </a:p>
        </p:txBody>
      </p:sp>
    </p:spTree>
    <p:extLst>
      <p:ext uri="{BB962C8B-B14F-4D97-AF65-F5344CB8AC3E}">
        <p14:creationId xmlns:p14="http://schemas.microsoft.com/office/powerpoint/2010/main" val="27950403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0B6599-EC75-FBD9-4645-7F715D003F74}"/>
              </a:ext>
            </a:extLst>
          </p:cNvPr>
          <p:cNvSpPr>
            <a:spLocks noGrp="1"/>
          </p:cNvSpPr>
          <p:nvPr>
            <p:ph type="title"/>
          </p:nvPr>
        </p:nvSpPr>
        <p:spPr>
          <a:xfrm>
            <a:off x="457200" y="3794"/>
            <a:ext cx="8229600" cy="688902"/>
          </a:xfrm>
        </p:spPr>
        <p:txBody>
          <a:bodyPr>
            <a:normAutofit fontScale="90000"/>
          </a:bodyPr>
          <a:lstStyle/>
          <a:p>
            <a:endParaRPr lang="fr-FR" dirty="0"/>
          </a:p>
        </p:txBody>
      </p:sp>
      <p:sp>
        <p:nvSpPr>
          <p:cNvPr id="3" name="Espace réservé du contenu 2">
            <a:extLst>
              <a:ext uri="{FF2B5EF4-FFF2-40B4-BE49-F238E27FC236}">
                <a16:creationId xmlns:a16="http://schemas.microsoft.com/office/drawing/2014/main" id="{B29347C4-1374-FFFD-3B39-DA986DFCA1EF}"/>
              </a:ext>
            </a:extLst>
          </p:cNvPr>
          <p:cNvSpPr>
            <a:spLocks noGrp="1"/>
          </p:cNvSpPr>
          <p:nvPr>
            <p:ph idx="1"/>
          </p:nvPr>
        </p:nvSpPr>
        <p:spPr>
          <a:xfrm>
            <a:off x="-12942" y="2060848"/>
            <a:ext cx="9156942" cy="3903106"/>
          </a:xfrm>
        </p:spPr>
        <p:txBody>
          <a:bodyPr/>
          <a:lstStyle/>
          <a:p>
            <a:pPr marL="0" indent="0">
              <a:buNone/>
            </a:pPr>
            <a:endParaRPr lang="fr-FR" dirty="0"/>
          </a:p>
          <a:p>
            <a:pPr marL="0" indent="0" algn="ctr">
              <a:buNone/>
            </a:pPr>
            <a:r>
              <a:rPr lang="fr-FR" dirty="0">
                <a:latin typeface="Times New Roman" panose="02020603050405020304" pitchFamily="18" charset="0"/>
                <a:cs typeface="Times New Roman" panose="02020603050405020304" pitchFamily="18" charset="0"/>
              </a:rPr>
              <a:t>	Lecture : </a:t>
            </a:r>
            <a:r>
              <a:rPr lang="fr-FR" i="1" dirty="0">
                <a:latin typeface="Times New Roman" panose="02020603050405020304" pitchFamily="18" charset="0"/>
                <a:cs typeface="Times New Roman" panose="02020603050405020304" pitchFamily="18" charset="0"/>
              </a:rPr>
              <a:t>Cadastre perpétuel</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29890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747361-31FA-2F5F-B9C9-EBB43485506B}"/>
              </a:ext>
            </a:extLst>
          </p:cNvPr>
          <p:cNvSpPr>
            <a:spLocks noGrp="1"/>
          </p:cNvSpPr>
          <p:nvPr>
            <p:ph type="title"/>
          </p:nvPr>
        </p:nvSpPr>
        <p:spPr>
          <a:xfrm>
            <a:off x="0" y="0"/>
            <a:ext cx="9143999" cy="692696"/>
          </a:xfrm>
        </p:spPr>
        <p:txBody>
          <a:bodyPr>
            <a:noAutofit/>
          </a:bodyPr>
          <a:lstStyle/>
          <a:p>
            <a:r>
              <a:rPr lang="fr-FR" sz="3200" b="1">
                <a:latin typeface="Times New Roman" panose="02020603050405020304" pitchFamily="18" charset="0"/>
                <a:ea typeface="Tahoma" panose="020B0604030504040204" pitchFamily="34" charset="0"/>
                <a:cs typeface="Times New Roman" panose="02020603050405020304" pitchFamily="18" charset="0"/>
              </a:rPr>
              <a:t>Bonus : Quelques </a:t>
            </a:r>
            <a:r>
              <a:rPr lang="fr-FR" sz="3200" b="1" dirty="0">
                <a:latin typeface="Times New Roman" panose="02020603050405020304" pitchFamily="18" charset="0"/>
                <a:ea typeface="Tahoma" panose="020B0604030504040204" pitchFamily="34" charset="0"/>
                <a:cs typeface="Times New Roman" panose="02020603050405020304" pitchFamily="18" charset="0"/>
              </a:rPr>
              <a:t>extraits de Cahiers de Doléances</a:t>
            </a:r>
          </a:p>
        </p:txBody>
      </p:sp>
      <p:sp>
        <p:nvSpPr>
          <p:cNvPr id="3" name="Espace réservé du contenu 2">
            <a:extLst>
              <a:ext uri="{FF2B5EF4-FFF2-40B4-BE49-F238E27FC236}">
                <a16:creationId xmlns:a16="http://schemas.microsoft.com/office/drawing/2014/main" id="{829AAFB6-3539-C7E1-A207-9E6B4625CBB3}"/>
              </a:ext>
            </a:extLst>
          </p:cNvPr>
          <p:cNvSpPr>
            <a:spLocks noGrp="1"/>
          </p:cNvSpPr>
          <p:nvPr>
            <p:ph idx="1"/>
          </p:nvPr>
        </p:nvSpPr>
        <p:spPr>
          <a:xfrm>
            <a:off x="-1" y="1124744"/>
            <a:ext cx="9143999" cy="5733256"/>
          </a:xfrm>
        </p:spPr>
        <p:txBody>
          <a:bodyPr>
            <a:normAutofit/>
          </a:bodyPr>
          <a:lstStyle/>
          <a:p>
            <a:pPr marL="0" indent="0" algn="just">
              <a:buNone/>
            </a:pPr>
            <a:r>
              <a:rPr lang="fr-FR" sz="1700" b="0" i="0" dirty="0">
                <a:solidFill>
                  <a:srgbClr val="222222"/>
                </a:solidFill>
                <a:effectLst/>
                <a:highlight>
                  <a:srgbClr val="FFFFFF"/>
                </a:highlight>
                <a:latin typeface="Times New Roman" panose="02020603050405020304" pitchFamily="18" charset="0"/>
                <a:cs typeface="Times New Roman" panose="02020603050405020304" pitchFamily="18" charset="0"/>
              </a:rPr>
              <a:t>« A l'abri de cette grâce inattendue, et pénétrés de cette bonté royale qui daigne s’</a:t>
            </a:r>
            <a:r>
              <a:rPr lang="fr-FR" sz="1700" dirty="0">
                <a:solidFill>
                  <a:srgbClr val="222222"/>
                </a:solidFill>
                <a:highlight>
                  <a:srgbClr val="FFFFFF"/>
                </a:highlight>
                <a:latin typeface="Times New Roman" panose="02020603050405020304" pitchFamily="18" charset="0"/>
                <a:cs typeface="Times New Roman" panose="02020603050405020304" pitchFamily="18" charset="0"/>
              </a:rPr>
              <a:t>é</a:t>
            </a:r>
            <a:r>
              <a:rPr lang="fr-FR" sz="1700" b="0" i="0" dirty="0">
                <a:solidFill>
                  <a:srgbClr val="222222"/>
                </a:solidFill>
                <a:effectLst/>
                <a:highlight>
                  <a:srgbClr val="FFFFFF"/>
                </a:highlight>
                <a:latin typeface="Times New Roman" panose="02020603050405020304" pitchFamily="18" charset="0"/>
                <a:cs typeface="Times New Roman" panose="02020603050405020304" pitchFamily="18" charset="0"/>
              </a:rPr>
              <a:t>tendre jusqu'à elle, la communauté de </a:t>
            </a:r>
            <a:r>
              <a:rPr lang="fr-FR" sz="1700" b="0" i="0" dirty="0" err="1">
                <a:solidFill>
                  <a:srgbClr val="222222"/>
                </a:solidFill>
                <a:effectLst/>
                <a:highlight>
                  <a:srgbClr val="FFFFFF"/>
                </a:highlight>
                <a:latin typeface="Times New Roman" panose="02020603050405020304" pitchFamily="18" charset="0"/>
                <a:cs typeface="Times New Roman" panose="02020603050405020304" pitchFamily="18" charset="0"/>
              </a:rPr>
              <a:t>Landas</a:t>
            </a:r>
            <a:r>
              <a:rPr lang="fr-FR" sz="1700" b="0" i="0" dirty="0">
                <a:solidFill>
                  <a:srgbClr val="222222"/>
                </a:solidFill>
                <a:effectLst/>
                <a:highlight>
                  <a:srgbClr val="FFFFFF"/>
                </a:highlight>
                <a:latin typeface="Times New Roman" panose="02020603050405020304" pitchFamily="18" charset="0"/>
                <a:cs typeface="Times New Roman" panose="02020603050405020304" pitchFamily="18" charset="0"/>
              </a:rPr>
              <a:t> ose exprimer ses très humbles remontrances et les cris des malheureux tant de fois étouffés avant de parvenir dans le sein de ce souverain chéri, qui n'a pas dédaigné de se déclarer pour leur père ; il leur fallait traverser pour y parvenir une foule innombrable de personne trop vites accoutumées à vivre de la sueur du pauvre pour ne pas empêcher les faibles soupirs de la misère de parvenir à celui qui seul pouvait les alléger ; écrasée par ces ordres et ces états supérieurs dont elle a été jusqu'à présent l'esclave infortunée, elle voyait blanchir ses membres sous le poids du travail, s'efforçant de tirer d'un sol très souvent ingrat de quoi acquitter les enchères redoublées dont leurs maîtres inexorables accablent le théâtre de leurs travaux. Courbée sous le joug impérieux de ses maîtres et propriétaires, elle voyait annoncer le moment fatal où les campagnes n'auraient produit qu'une faible moisson par l’impuissance de se fournir le nécessaire pour aider leur fécondité » (Cahiers de </a:t>
            </a:r>
            <a:r>
              <a:rPr lang="fr-FR" sz="1700" b="0" i="0" dirty="0" err="1">
                <a:solidFill>
                  <a:srgbClr val="222222"/>
                </a:solidFill>
                <a:effectLst/>
                <a:highlight>
                  <a:srgbClr val="FFFFFF"/>
                </a:highlight>
                <a:latin typeface="Times New Roman" panose="02020603050405020304" pitchFamily="18" charset="0"/>
                <a:cs typeface="Times New Roman" panose="02020603050405020304" pitchFamily="18" charset="0"/>
              </a:rPr>
              <a:t>Landas</a:t>
            </a:r>
            <a:r>
              <a:rPr lang="fr-FR" sz="1700" b="0" i="0" dirty="0">
                <a:solidFill>
                  <a:srgbClr val="222222"/>
                </a:solidFill>
                <a:effectLst/>
                <a:highlight>
                  <a:srgbClr val="FFFFFF"/>
                </a:highlight>
                <a:latin typeface="Times New Roman" panose="02020603050405020304" pitchFamily="18" charset="0"/>
                <a:cs typeface="Times New Roman" panose="02020603050405020304" pitchFamily="18" charset="0"/>
              </a:rPr>
              <a:t>).</a:t>
            </a:r>
          </a:p>
          <a:p>
            <a:pPr marL="0" indent="0" algn="just">
              <a:buNone/>
            </a:pPr>
            <a:endParaRPr lang="fr-FR" sz="1100" dirty="0">
              <a:solidFill>
                <a:srgbClr val="222222"/>
              </a:solidFill>
              <a:highlight>
                <a:srgbClr val="FFFFFF"/>
              </a:highlight>
              <a:latin typeface="Times New Roman" panose="02020603050405020304" pitchFamily="18" charset="0"/>
              <a:cs typeface="Times New Roman" panose="02020603050405020304" pitchFamily="18" charset="0"/>
            </a:endParaRPr>
          </a:p>
          <a:p>
            <a:pPr marL="0" indent="0" algn="just">
              <a:buNone/>
            </a:pPr>
            <a:r>
              <a:rPr lang="fr-FR" sz="1700" b="0" i="0" dirty="0">
                <a:solidFill>
                  <a:srgbClr val="222222"/>
                </a:solidFill>
                <a:effectLst/>
                <a:highlight>
                  <a:srgbClr val="FFFFFF"/>
                </a:highlight>
                <a:latin typeface="Times New Roman" panose="02020603050405020304" pitchFamily="18" charset="0"/>
                <a:cs typeface="Times New Roman" panose="02020603050405020304" pitchFamily="18" charset="0"/>
              </a:rPr>
              <a:t>« Messieurs</a:t>
            </a:r>
            <a:r>
              <a:rPr lang="fr-FR" sz="1700" dirty="0">
                <a:solidFill>
                  <a:srgbClr val="222222"/>
                </a:solidFill>
                <a:highlight>
                  <a:srgbClr val="FFFFFF"/>
                </a:highlight>
                <a:latin typeface="Times New Roman" panose="02020603050405020304" pitchFamily="18" charset="0"/>
                <a:cs typeface="Times New Roman" panose="02020603050405020304" pitchFamily="18" charset="0"/>
              </a:rPr>
              <a:t>, </a:t>
            </a:r>
            <a:r>
              <a:rPr lang="fr-FR" sz="1700" b="0" i="0" dirty="0">
                <a:solidFill>
                  <a:srgbClr val="222222"/>
                </a:solidFill>
                <a:effectLst/>
                <a:highlight>
                  <a:srgbClr val="FFFFFF"/>
                </a:highlight>
                <a:latin typeface="Times New Roman" panose="02020603050405020304" pitchFamily="18" charset="0"/>
                <a:cs typeface="Times New Roman" panose="02020603050405020304" pitchFamily="18" charset="0"/>
              </a:rPr>
              <a:t>Quel jour heureux nous luit ! quelle lumière vive et pure va briller sur toute la France ! Louis 16 la fleur des Bourbons veut régénérer son royaume, cet auguste monarque, cet incomparable souverain, pour briser le joug de tous les impôts excessifs qui écrasent ses peuples, les invite eux-mêmes à lui porter leurs doléances ; il veut délibérer dans le Sénat de la nation sur les moyens de rendre ses sujets heureux, d'apaiser le cri de leurs douleurs en brisant leurs chaînes et tarissant la source de leurs maux ; vous allez être délivrés du fardeau énorme de tous les impôts ; vous ne serez plus réduits à la cruelle alternative d'abandonner vos foyers ou d'y périr de désespoir dans la plus cruelle misère, comme 50 d'entre vous l'ont éprouvée l'hiver dernier » (Cahiers du </a:t>
            </a:r>
            <a:r>
              <a:rPr lang="fr-FR" sz="1700" dirty="0" err="1">
                <a:solidFill>
                  <a:srgbClr val="222222"/>
                </a:solidFill>
                <a:highlight>
                  <a:srgbClr val="FFFFFF"/>
                </a:highlight>
                <a:latin typeface="Times New Roman" panose="02020603050405020304" pitchFamily="18" charset="0"/>
                <a:cs typeface="Times New Roman" panose="02020603050405020304" pitchFamily="18" charset="0"/>
              </a:rPr>
              <a:t>P</a:t>
            </a:r>
            <a:r>
              <a:rPr lang="fr-FR" sz="1700" b="0" i="0" dirty="0" err="1">
                <a:solidFill>
                  <a:srgbClr val="222222"/>
                </a:solidFill>
                <a:effectLst/>
                <a:highlight>
                  <a:srgbClr val="FFFFFF"/>
                </a:highlight>
                <a:latin typeface="Times New Roman" panose="02020603050405020304" pitchFamily="18" charset="0"/>
                <a:cs typeface="Times New Roman" panose="02020603050405020304" pitchFamily="18" charset="0"/>
              </a:rPr>
              <a:t>êchereau</a:t>
            </a:r>
            <a:r>
              <a:rPr lang="fr-FR" sz="1700" b="0" i="0" dirty="0">
                <a:solidFill>
                  <a:srgbClr val="222222"/>
                </a:solidFill>
                <a:effectLst/>
                <a:highlight>
                  <a:srgbClr val="FFFFFF"/>
                </a:highlight>
                <a:latin typeface="Times New Roman" panose="02020603050405020304" pitchFamily="18" charset="0"/>
                <a:cs typeface="Times New Roman" panose="02020603050405020304" pitchFamily="18" charset="0"/>
              </a:rPr>
              <a:t>)</a:t>
            </a:r>
            <a:r>
              <a:rPr lang="fr-FR" sz="1700" dirty="0">
                <a:solidFill>
                  <a:srgbClr val="222222"/>
                </a:solidFill>
                <a:highlight>
                  <a:srgbClr val="FFFFFF"/>
                </a:highlight>
                <a:latin typeface="Times New Roman" panose="02020603050405020304" pitchFamily="18" charset="0"/>
                <a:cs typeface="Times New Roman" panose="02020603050405020304" pitchFamily="18" charset="0"/>
              </a:rPr>
              <a:t>.</a:t>
            </a:r>
            <a:endParaRPr lang="fr-FR" sz="1700" b="0" i="0" dirty="0">
              <a:solidFill>
                <a:srgbClr val="222222"/>
              </a:solidFill>
              <a:effectLst/>
              <a:highlight>
                <a:srgbClr val="FFFFFF"/>
              </a:highlight>
              <a:latin typeface="Times New Roman" panose="02020603050405020304" pitchFamily="18" charset="0"/>
              <a:cs typeface="Times New Roman" panose="02020603050405020304" pitchFamily="18" charset="0"/>
            </a:endParaRPr>
          </a:p>
          <a:p>
            <a:pPr marL="0" indent="0" algn="just">
              <a:buNone/>
            </a:pPr>
            <a:endParaRPr lang="fr-FR"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62420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20688"/>
          </a:xfrm>
        </p:spPr>
        <p:txBody>
          <a:bodyPr>
            <a:noAutofit/>
          </a:bodyPr>
          <a:lstStyle/>
          <a:p>
            <a:r>
              <a:rPr lang="fr-FR" sz="2800" b="1" dirty="0">
                <a:latin typeface="Times New Roman" pitchFamily="18" charset="0"/>
                <a:cs typeface="Times New Roman" pitchFamily="18" charset="0"/>
              </a:rPr>
              <a:t>Babeuf et la « cause révolutionnaire »</a:t>
            </a:r>
          </a:p>
        </p:txBody>
      </p:sp>
      <p:sp>
        <p:nvSpPr>
          <p:cNvPr id="3" name="Espace réservé du contenu 2"/>
          <p:cNvSpPr>
            <a:spLocks noGrp="1"/>
          </p:cNvSpPr>
          <p:nvPr>
            <p:ph idx="1"/>
          </p:nvPr>
        </p:nvSpPr>
        <p:spPr>
          <a:xfrm>
            <a:off x="0" y="908720"/>
            <a:ext cx="9144000" cy="5949280"/>
          </a:xfrm>
        </p:spPr>
        <p:txBody>
          <a:bodyPr>
            <a:normAutofit fontScale="40000" lnSpcReduction="20000"/>
          </a:bodyPr>
          <a:lstStyle/>
          <a:p>
            <a:pPr algn="just"/>
            <a:r>
              <a:rPr lang="fr-FR" sz="4800" dirty="0">
                <a:latin typeface="Times New Roman" pitchFamily="18" charset="0"/>
                <a:cs typeface="Times New Roman" pitchFamily="18" charset="0"/>
              </a:rPr>
              <a:t>Fin juillet 1789, Babeuf arrive à Paris pour l’édition de son </a:t>
            </a:r>
            <a:r>
              <a:rPr lang="fr-FR" sz="4800" i="1" dirty="0">
                <a:latin typeface="Times New Roman" pitchFamily="18" charset="0"/>
                <a:cs typeface="Times New Roman" pitchFamily="18" charset="0"/>
              </a:rPr>
              <a:t>Cadastre Perpétuel</a:t>
            </a:r>
            <a:r>
              <a:rPr lang="fr-FR" sz="4800" dirty="0">
                <a:latin typeface="Times New Roman" pitchFamily="18" charset="0"/>
                <a:cs typeface="Times New Roman" pitchFamily="18" charset="0"/>
              </a:rPr>
              <a:t>, auquel il a ajouté un « Discours préliminaire », rédigé entre le printemps et l’été 89 et dédié à l’Assemblée nationale. Plus que jamais, il cherche à présenter « un plan admissible dans l’ordre qui existe », « une réclamation très modérée de la part du peuple laborieux », même si ce plan est placé par son épigraphe, sous le patronage de </a:t>
            </a:r>
            <a:r>
              <a:rPr lang="fr-FR" sz="4800" i="1" dirty="0">
                <a:latin typeface="Times New Roman" pitchFamily="18" charset="0"/>
                <a:cs typeface="Times New Roman" pitchFamily="18" charset="0"/>
              </a:rPr>
              <a:t>L’An 2440</a:t>
            </a:r>
            <a:r>
              <a:rPr lang="fr-FR" sz="4800" dirty="0">
                <a:latin typeface="Times New Roman" pitchFamily="18" charset="0"/>
                <a:cs typeface="Times New Roman" pitchFamily="18" charset="0"/>
              </a:rPr>
              <a:t>.</a:t>
            </a:r>
          </a:p>
          <a:p>
            <a:pPr algn="just"/>
            <a:endParaRPr lang="fr-FR" sz="3000" dirty="0">
              <a:latin typeface="Times New Roman" pitchFamily="18" charset="0"/>
              <a:cs typeface="Times New Roman" pitchFamily="18" charset="0"/>
            </a:endParaRPr>
          </a:p>
          <a:p>
            <a:pPr algn="just"/>
            <a:r>
              <a:rPr lang="fr-FR" sz="4800" dirty="0">
                <a:latin typeface="Times New Roman" pitchFamily="18" charset="0"/>
                <a:cs typeface="Times New Roman" pitchFamily="18" charset="0"/>
              </a:rPr>
              <a:t>Il faut donc bien lire son texte à deux niveaux : on ne peut que noter les efforts rhétoriques et pédagogiques fournis pour montrer les avantages immédiats de ses propositions, notamment pour faire rentrer les impôts sur une base équitable. Babeuf insiste sur la simplicité et la modération du projet, sur les nombreux avantages que pauvres comme riches pourraient en retirer, les uns en termes de justice sociale, les autres en termes de sécurité et de paix. </a:t>
            </a:r>
          </a:p>
          <a:p>
            <a:pPr algn="just"/>
            <a:endParaRPr lang="fr-FR" sz="3000" dirty="0">
              <a:latin typeface="Times New Roman" pitchFamily="18" charset="0"/>
              <a:cs typeface="Times New Roman" pitchFamily="18" charset="0"/>
            </a:endParaRPr>
          </a:p>
          <a:p>
            <a:pPr algn="just"/>
            <a:r>
              <a:rPr lang="fr-FR" sz="4800" dirty="0">
                <a:latin typeface="Times New Roman" pitchFamily="18" charset="0"/>
                <a:cs typeface="Times New Roman" pitchFamily="18" charset="0"/>
              </a:rPr>
              <a:t>Mais derrière les mesures minimales, le programme maximal de refonte du système de propriété foncier se profile, notamment l’objectif de rendre la terre inaliénable et de la répartir en « 6 millions de manoirs de 11 arpents » exactement. Ce souci de précision mathématique et d’égalitarisme strict, rappelle la précision mathématique souvent présente dans les utopies, et censée donner corps à leurs projets. </a:t>
            </a:r>
          </a:p>
          <a:p>
            <a:pPr algn="just"/>
            <a:endParaRPr lang="fr-FR" sz="3500" dirty="0">
              <a:latin typeface="Times New Roman" pitchFamily="18" charset="0"/>
              <a:cs typeface="Times New Roman" pitchFamily="18" charset="0"/>
            </a:endParaRPr>
          </a:p>
          <a:p>
            <a:pPr algn="just"/>
            <a:r>
              <a:rPr lang="fr-FR" sz="4800" dirty="0">
                <a:latin typeface="Times New Roman" pitchFamily="18" charset="0"/>
                <a:cs typeface="Times New Roman" pitchFamily="18" charset="0"/>
              </a:rPr>
              <a:t>Partant de la logique de l’égalité des droits, il la pousse jusqu’au bout dans ces années révolutionnaires. Se confrontant de plus en plus à la pratique, il ne mènera pas à bien le projet des </a:t>
            </a:r>
            <a:r>
              <a:rPr lang="fr-FR" sz="4800" i="1" dirty="0">
                <a:latin typeface="Times New Roman" pitchFamily="18" charset="0"/>
                <a:cs typeface="Times New Roman" pitchFamily="18" charset="0"/>
              </a:rPr>
              <a:t>Lueurs philosophiques</a:t>
            </a:r>
            <a:r>
              <a:rPr lang="fr-FR" sz="4800" dirty="0">
                <a:latin typeface="Times New Roman" pitchFamily="18" charset="0"/>
                <a:cs typeface="Times New Roman" pitchFamily="18" charset="0"/>
              </a:rPr>
              <a:t>, recueil de méditations théoriques écrites entre mars 1790 et le printemps 1791, dont il projetait pourtant de faire une sorte de « code civil de la Cité universelle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20688"/>
          </a:xfrm>
        </p:spPr>
        <p:txBody>
          <a:bodyPr>
            <a:noAutofit/>
          </a:bodyPr>
          <a:lstStyle/>
          <a:p>
            <a:r>
              <a:rPr lang="fr-FR" sz="2800" b="1" dirty="0">
                <a:latin typeface="Times New Roman" pitchFamily="18" charset="0"/>
                <a:cs typeface="Times New Roman" pitchFamily="18" charset="0"/>
              </a:rPr>
              <a:t>Babeuf : de la Terreur à la Conjuration</a:t>
            </a:r>
          </a:p>
        </p:txBody>
      </p:sp>
      <p:sp>
        <p:nvSpPr>
          <p:cNvPr id="3" name="Espace réservé du contenu 2"/>
          <p:cNvSpPr>
            <a:spLocks noGrp="1"/>
          </p:cNvSpPr>
          <p:nvPr>
            <p:ph idx="1"/>
          </p:nvPr>
        </p:nvSpPr>
        <p:spPr>
          <a:xfrm>
            <a:off x="0" y="1052736"/>
            <a:ext cx="9144000" cy="5805264"/>
          </a:xfrm>
        </p:spPr>
        <p:txBody>
          <a:bodyPr>
            <a:normAutofit fontScale="47500" lnSpcReduction="20000"/>
          </a:bodyPr>
          <a:lstStyle/>
          <a:p>
            <a:pPr algn="just"/>
            <a:r>
              <a:rPr lang="fr-FR" sz="3800" dirty="0">
                <a:latin typeface="Times New Roman" pitchFamily="18" charset="0"/>
                <a:cs typeface="Times New Roman" pitchFamily="18" charset="0"/>
              </a:rPr>
              <a:t>Après avoir été élu administrateur de la Somme en septembre 1792, Babeuf tombe sous le coup d’un mandat d’arrêt pour un prétendu faux et usage de faux au profit d’un fermier, et il est contraint de fuir à Paris. Il y est nommé à l’administration des subsistances au printemps-été 1793, mais finira en prison au printemps 94 pour la même affaire. </a:t>
            </a:r>
          </a:p>
          <a:p>
            <a:pPr algn="just"/>
            <a:endParaRPr lang="fr-FR" dirty="0">
              <a:latin typeface="Times New Roman" pitchFamily="18" charset="0"/>
              <a:cs typeface="Times New Roman" pitchFamily="18" charset="0"/>
            </a:endParaRPr>
          </a:p>
          <a:p>
            <a:pPr algn="just"/>
            <a:r>
              <a:rPr lang="fr-FR" sz="3800" dirty="0">
                <a:latin typeface="Times New Roman" pitchFamily="18" charset="0"/>
                <a:cs typeface="Times New Roman" pitchFamily="18" charset="0"/>
              </a:rPr>
              <a:t>Cette période est décisive : il assume de véritables responsabilités au sein de l’administration. Elles l’amènent à viser d’autres objectifs. Si depuis le début de la Révolution, Babeuf s’était borné sur le plan social à exiger la loi agraire, avec une véritable démocratie politique, il prend conscience à Paris, en se mêlant au milieu sans-culotte, des problèmes urbains d’approvisionnement et de distribution, ainsi que des moyens extraordinaires dont dispose l’appareil d’État pour les résoudre. C’est l’expérience de la taxation des marchandises sous le contrôle des sections sans-culottes des faubourgs, </a:t>
            </a:r>
            <a:r>
              <a:rPr lang="fr-FR" sz="3800">
                <a:latin typeface="Times New Roman" pitchFamily="18" charset="0"/>
                <a:cs typeface="Times New Roman" pitchFamily="18" charset="0"/>
              </a:rPr>
              <a:t>du maximum (loi du 4 mai 1793), </a:t>
            </a:r>
            <a:r>
              <a:rPr lang="fr-FR" sz="3800" dirty="0">
                <a:latin typeface="Times New Roman" pitchFamily="18" charset="0"/>
                <a:cs typeface="Times New Roman" pitchFamily="18" charset="0"/>
              </a:rPr>
              <a:t>des réquisitions et du contrôle de la distribution par la Commune ou par les bureaux de la Guerre pour l’armée, qui le convainquent peu à peu de la possibilité d’un communisme distributif, où la production de chacun serait centralisée et redistribuée par la puissance publique. </a:t>
            </a:r>
          </a:p>
          <a:p>
            <a:pPr algn="just"/>
            <a:endParaRPr lang="fr-FR" dirty="0">
              <a:latin typeface="Times New Roman" pitchFamily="18" charset="0"/>
              <a:cs typeface="Times New Roman" pitchFamily="18" charset="0"/>
            </a:endParaRPr>
          </a:p>
          <a:p>
            <a:pPr algn="just"/>
            <a:r>
              <a:rPr lang="fr-FR" sz="3800" dirty="0">
                <a:latin typeface="Times New Roman" pitchFamily="18" charset="0"/>
                <a:cs typeface="Times New Roman" pitchFamily="18" charset="0"/>
              </a:rPr>
              <a:t>En 1793-1795, il se félicite de la chute de Robespierre, publie son </a:t>
            </a:r>
            <a:r>
              <a:rPr lang="fr-FR" sz="3800" i="1" dirty="0">
                <a:latin typeface="Times New Roman" pitchFamily="18" charset="0"/>
                <a:cs typeface="Times New Roman" pitchFamily="18" charset="0"/>
              </a:rPr>
              <a:t>Tribun du peuple </a:t>
            </a:r>
            <a:r>
              <a:rPr lang="fr-FR" sz="3800" dirty="0">
                <a:latin typeface="Times New Roman" pitchFamily="18" charset="0"/>
                <a:cs typeface="Times New Roman" pitchFamily="18" charset="0"/>
              </a:rPr>
              <a:t>et affine sa pensée lors d’un séjour en prison au printemps 1795. A l’automne, il publie dans son journal le « manifeste des plébéiens ». Il y promet l’avènement du gouvernement « </a:t>
            </a:r>
            <a:r>
              <a:rPr lang="fr-FR" sz="3800" i="1" dirty="0">
                <a:latin typeface="Times New Roman" pitchFamily="18" charset="0"/>
                <a:cs typeface="Times New Roman" pitchFamily="18" charset="0"/>
              </a:rPr>
              <a:t>qui fera disparaître les bornes, les haies, les murs, les serrures aux portes, les procès, les disputes, les vols, les assassinats, tous les crimes ; les tribunaux, les prisons, les gibets, les peines, le désespoir que causent toutes ces calamités ; l’envie, la jalousie, l’insatiabilité, l’orgueil, la tromperie, la duplicité, enfin tous les vices ; plus […] le ver rongeur de l’inquiétude générale, particulière, perpétuelle de chacun de nous, sur notre sort du lendemain, du mois, de l’année suivante, de notre vieillesse, de nos enfants et de leurs enfants</a:t>
            </a:r>
            <a:r>
              <a:rPr lang="fr-FR" sz="3800" dirty="0">
                <a:latin typeface="Times New Roman" pitchFamily="18" charset="0"/>
                <a:cs typeface="Times New Roman" pitchFamily="18" charset="0"/>
              </a:rPr>
              <a:t> ». </a:t>
            </a:r>
          </a:p>
          <a:p>
            <a:endParaRPr lang="fr-FR" dirty="0"/>
          </a:p>
          <a:p>
            <a:endParaRPr lang="fr-FR" dirty="0"/>
          </a:p>
          <a:p>
            <a:endParaRPr lang="fr-F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9262E2-B972-657B-2DE0-F9474B6ABBEA}"/>
              </a:ext>
            </a:extLst>
          </p:cNvPr>
          <p:cNvSpPr txBox="1">
            <a:spLocks noGrp="1"/>
          </p:cNvSpPr>
          <p:nvPr>
            <p:ph type="title"/>
          </p:nvPr>
        </p:nvSpPr>
        <p:spPr>
          <a:xfrm>
            <a:off x="3" y="18191"/>
            <a:ext cx="9143997" cy="962537"/>
          </a:xfrm>
        </p:spPr>
        <p:txBody>
          <a:bodyPr anchorCtr="1"/>
          <a:lstStyle/>
          <a:p>
            <a:pPr lvl="0" algn="ctr"/>
            <a:r>
              <a:rPr lang="fr-FR" sz="3000" b="1" dirty="0">
                <a:latin typeface="Times New Roman" pitchFamily="18"/>
                <a:cs typeface="Times New Roman" pitchFamily="18"/>
              </a:rPr>
              <a:t>Un enjeu économique : la subsistance et le </a:t>
            </a:r>
            <a:r>
              <a:rPr lang="fr-FR" sz="3000" b="1" dirty="0" err="1">
                <a:latin typeface="Times New Roman" pitchFamily="18"/>
                <a:cs typeface="Times New Roman" pitchFamily="18"/>
              </a:rPr>
              <a:t>maximin</a:t>
            </a:r>
            <a:endParaRPr lang="fr-FR" sz="3000" b="1" dirty="0">
              <a:latin typeface="Times New Roman" pitchFamily="18"/>
              <a:cs typeface="Times New Roman" pitchFamily="18"/>
            </a:endParaRPr>
          </a:p>
        </p:txBody>
      </p:sp>
      <p:sp>
        <p:nvSpPr>
          <p:cNvPr id="3" name="Espace réservé du contenu 2">
            <a:extLst>
              <a:ext uri="{FF2B5EF4-FFF2-40B4-BE49-F238E27FC236}">
                <a16:creationId xmlns:a16="http://schemas.microsoft.com/office/drawing/2014/main" id="{EB8E0219-B0DA-EFDD-54CD-AE35273074B6}"/>
              </a:ext>
            </a:extLst>
          </p:cNvPr>
          <p:cNvSpPr txBox="1">
            <a:spLocks noGrp="1"/>
          </p:cNvSpPr>
          <p:nvPr>
            <p:ph idx="1"/>
          </p:nvPr>
        </p:nvSpPr>
        <p:spPr>
          <a:xfrm>
            <a:off x="0" y="1412776"/>
            <a:ext cx="9143997" cy="5427032"/>
          </a:xfrm>
        </p:spPr>
        <p:txBody>
          <a:bodyPr>
            <a:normAutofit fontScale="85000" lnSpcReduction="10000"/>
          </a:bodyPr>
          <a:lstStyle/>
          <a:p>
            <a:pPr lvl="0" algn="just"/>
            <a:r>
              <a:rPr lang="fr-FR" dirty="0">
                <a:latin typeface="Times New Roman" pitchFamily="18"/>
                <a:cs typeface="Times New Roman" pitchFamily="18"/>
              </a:rPr>
              <a:t>Question philosophique / politique : est-il légitime de limiter la propriété dans certains cas, ou est-ce toujours illégitime?</a:t>
            </a:r>
          </a:p>
          <a:p>
            <a:pPr lvl="0" algn="just"/>
            <a:endParaRPr lang="fr-FR" sz="2400" dirty="0">
              <a:latin typeface="Times New Roman" pitchFamily="18"/>
              <a:cs typeface="Times New Roman" pitchFamily="18"/>
            </a:endParaRPr>
          </a:p>
          <a:p>
            <a:pPr lvl="0" algn="just"/>
            <a:r>
              <a:rPr lang="fr-FR" dirty="0">
                <a:latin typeface="Times New Roman" pitchFamily="18"/>
                <a:cs typeface="Times New Roman" pitchFamily="18"/>
              </a:rPr>
              <a:t>Dans le cas de la propriété agraire et du commerce des grains, que faire? </a:t>
            </a:r>
          </a:p>
          <a:p>
            <a:pPr lvl="0" algn="just"/>
            <a:endParaRPr lang="fr-FR" sz="2400" dirty="0">
              <a:latin typeface="Times New Roman" pitchFamily="18"/>
              <a:cs typeface="Times New Roman" pitchFamily="18"/>
            </a:endParaRPr>
          </a:p>
          <a:p>
            <a:pPr lvl="0" algn="just"/>
            <a:r>
              <a:rPr lang="fr-FR" dirty="0">
                <a:latin typeface="Times New Roman" pitchFamily="18"/>
                <a:cs typeface="Times New Roman" pitchFamily="18"/>
              </a:rPr>
              <a:t>Textes de Babeuf, Saint-Just, Robespierre, sur l’intervention de l’Etat dans un prix maximum du prix de certaines denrées de base (les subsistances) + possibilité de taxer non pas uniquement en monnaie, mais en matière première, etc…</a:t>
            </a:r>
          </a:p>
          <a:p>
            <a:pPr lvl="0" algn="just"/>
            <a:endParaRPr lang="fr-FR" sz="2400" dirty="0">
              <a:latin typeface="Times New Roman" pitchFamily="18"/>
              <a:cs typeface="Times New Roman" pitchFamily="18"/>
            </a:endParaRPr>
          </a:p>
          <a:p>
            <a:pPr lvl="0" algn="just"/>
            <a:r>
              <a:rPr lang="fr-FR" dirty="0">
                <a:latin typeface="Times New Roman" pitchFamily="18"/>
                <a:cs typeface="Times New Roman" pitchFamily="18"/>
              </a:rPr>
              <a:t>C’est, pendant plusieurs mois, une question absolument décisive de la révolution.</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548680"/>
          </a:xfrm>
        </p:spPr>
        <p:txBody>
          <a:bodyPr>
            <a:noAutofit/>
          </a:bodyPr>
          <a:lstStyle/>
          <a:p>
            <a:r>
              <a:rPr lang="fr-FR" sz="2800" b="1" dirty="0">
                <a:latin typeface="Times New Roman" pitchFamily="18" charset="0"/>
                <a:cs typeface="Times New Roman" pitchFamily="18" charset="0"/>
              </a:rPr>
              <a:t>La tradition républicaine : « Propriété contre subsistance »</a:t>
            </a:r>
          </a:p>
        </p:txBody>
      </p:sp>
      <p:sp>
        <p:nvSpPr>
          <p:cNvPr id="3" name="Espace réservé du contenu 2"/>
          <p:cNvSpPr>
            <a:spLocks noGrp="1"/>
          </p:cNvSpPr>
          <p:nvPr>
            <p:ph idx="1"/>
          </p:nvPr>
        </p:nvSpPr>
        <p:spPr>
          <a:xfrm>
            <a:off x="0" y="980728"/>
            <a:ext cx="9144000" cy="5877272"/>
          </a:xfrm>
        </p:spPr>
        <p:txBody>
          <a:bodyPr>
            <a:normAutofit fontScale="70000" lnSpcReduction="20000"/>
          </a:bodyPr>
          <a:lstStyle/>
          <a:p>
            <a:pPr algn="just"/>
            <a:r>
              <a:rPr lang="fr-FR" dirty="0">
                <a:latin typeface="Times New Roman" pitchFamily="18" charset="0"/>
                <a:cs typeface="Times New Roman" pitchFamily="18" charset="0"/>
              </a:rPr>
              <a:t>Robespierre, décembre 1792, </a:t>
            </a:r>
          </a:p>
          <a:p>
            <a:pPr algn="just">
              <a:buNone/>
            </a:pPr>
            <a:r>
              <a:rPr lang="fr-FR" i="1" dirty="0">
                <a:latin typeface="Times New Roman" pitchFamily="18" charset="0"/>
                <a:cs typeface="Times New Roman" pitchFamily="18" charset="0"/>
              </a:rPr>
              <a:t>	« Dans tout pays où la nature fournit avec prodigalité aux besoins des hommes, la disette ne peut être imputée qu’aux vices de l’administration ou des lois elles-mêmes ; les mauvaises lois et la mauvaise administration ont leur source dans les faux principes et dans les mauvaises mœurs».</a:t>
            </a:r>
          </a:p>
          <a:p>
            <a:pPr algn="just">
              <a:buNone/>
            </a:pPr>
            <a:r>
              <a:rPr lang="fr-FR" i="1" dirty="0">
                <a:latin typeface="Times New Roman" pitchFamily="18" charset="0"/>
                <a:cs typeface="Times New Roman" pitchFamily="18" charset="0"/>
              </a:rPr>
              <a:t>	« Quel est le premier objet de la société ? c’est de maintenir les droits imprescriptibles de l’homme. Quel est le premier de ces droits ? celui d’exister. La première loi sociale est donc celle qui garantit à tous les membres de la société les moyens d’exister ; toutes les autres sont subordonnées à celle-là ; la propriété n’a été instituée ou garantie que pour la cimenter ; c’est pour vivre d’abord que l’on a des propriétés. Il n’est pas vrai que la propriété puisse jamais être en opposition avec la subsistance des hommes. Les aliments nécessaires à l’homme sont aussi sacrés que la vie elle-même. Tout ce qui est indispensable pour la conserver est une propriété commune à la société entière, il n’y a que l’excédent qui soit une propriété individuelle, et qui soit abandonné à l’industrie des commerçants. Toute spéculation mercantile que je fais aux dépens de la vie de mon semblable n’est point un trafic, c’est un brigandage et un fratricide ».</a:t>
            </a:r>
          </a:p>
          <a:p>
            <a:pPr algn="just">
              <a:buNone/>
            </a:pPr>
            <a:endParaRPr lang="fr-FR" sz="2300" dirty="0">
              <a:latin typeface="Times New Roman" pitchFamily="18" charset="0"/>
              <a:cs typeface="Times New Roman" pitchFamily="18" charset="0"/>
              <a:sym typeface="Wingdings" pitchFamily="2" charset="2"/>
            </a:endParaRPr>
          </a:p>
          <a:p>
            <a:pPr algn="ctr">
              <a:buNone/>
            </a:pPr>
            <a:r>
              <a:rPr lang="fr-FR" dirty="0">
                <a:latin typeface="Times New Roman" pitchFamily="18" charset="0"/>
                <a:cs typeface="Times New Roman" pitchFamily="18" charset="0"/>
                <a:sym typeface="Wingdings" pitchFamily="2" charset="2"/>
              </a:rPr>
              <a:t>Idée centrale de </a:t>
            </a:r>
            <a:r>
              <a:rPr lang="fr-FR" b="1" dirty="0">
                <a:latin typeface="Times New Roman" pitchFamily="18" charset="0"/>
                <a:cs typeface="Times New Roman" pitchFamily="18" charset="0"/>
                <a:sym typeface="Wingdings" pitchFamily="2" charset="2"/>
              </a:rPr>
              <a:t>fraternité </a:t>
            </a:r>
            <a:r>
              <a:rPr lang="fr-FR" dirty="0">
                <a:latin typeface="Times New Roman" pitchFamily="18" charset="0"/>
                <a:cs typeface="Times New Roman" pitchFamily="18" charset="0"/>
                <a:sym typeface="Wingdings" pitchFamily="2" charset="2"/>
              </a:rPr>
              <a:t>chez ces penseurs de la république</a:t>
            </a:r>
            <a:r>
              <a:rPr lang="fr-FR" b="1" dirty="0">
                <a:latin typeface="Times New Roman" pitchFamily="18" charset="0"/>
                <a:cs typeface="Times New Roman" pitchFamily="18" charset="0"/>
                <a:sym typeface="Wingdings" pitchFamily="2" charset="2"/>
              </a:rPr>
              <a:t>.</a:t>
            </a:r>
          </a:p>
          <a:p>
            <a:pPr algn="just">
              <a:buNone/>
            </a:pPr>
            <a:endParaRPr lang="fr-FR" dirty="0">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764704"/>
          </a:xfrm>
        </p:spPr>
        <p:txBody>
          <a:bodyPr/>
          <a:lstStyle/>
          <a:p>
            <a:r>
              <a:rPr lang="fr-FR" b="1" dirty="0">
                <a:latin typeface="Times New Roman" pitchFamily="18" charset="0"/>
                <a:cs typeface="Times New Roman" pitchFamily="18" charset="0"/>
              </a:rPr>
              <a:t>Propriété contre subsistance</a:t>
            </a:r>
          </a:p>
        </p:txBody>
      </p:sp>
      <p:sp>
        <p:nvSpPr>
          <p:cNvPr id="3" name="Espace réservé du contenu 2"/>
          <p:cNvSpPr>
            <a:spLocks noGrp="1"/>
          </p:cNvSpPr>
          <p:nvPr>
            <p:ph idx="1"/>
          </p:nvPr>
        </p:nvSpPr>
        <p:spPr>
          <a:xfrm>
            <a:off x="0" y="1196752"/>
            <a:ext cx="9144000" cy="5661248"/>
          </a:xfrm>
        </p:spPr>
        <p:txBody>
          <a:bodyPr>
            <a:normAutofit fontScale="70000" lnSpcReduction="20000"/>
          </a:bodyPr>
          <a:lstStyle/>
          <a:p>
            <a:pPr algn="just"/>
            <a:r>
              <a:rPr lang="fr-FR" dirty="0">
                <a:latin typeface="Times New Roman" pitchFamily="18" charset="0"/>
                <a:cs typeface="Times New Roman" pitchFamily="18" charset="0"/>
              </a:rPr>
              <a:t>Pour Armand de la Meuse, si le droit de propriété n’est pas encadré, les rapports avec les non propriétaire et l’égalité des droits ne sont qu’une « séduction politique ». Dans un discours d’avril 1793, il déclare : </a:t>
            </a:r>
          </a:p>
          <a:p>
            <a:pPr algn="just">
              <a:buNone/>
            </a:pPr>
            <a:r>
              <a:rPr lang="fr-FR" sz="3000" i="1" dirty="0">
                <a:latin typeface="Times New Roman" pitchFamily="18" charset="0"/>
                <a:cs typeface="Times New Roman" pitchFamily="18" charset="0"/>
              </a:rPr>
              <a:t>	« L’erreur la plus funeste et la plus cruelle dans laquelle l’Assemblée constituante, l’Assemblée législative et la Convention nationale sont tombées en marchant servilement sur les pas des législateurs qui les ont précédées, dit-il, c’est de n’avoir pas marqué les limites du droit de propriété et d’avoir abandonné le peuple aux spéculations avides du riche insensible… ».</a:t>
            </a:r>
          </a:p>
          <a:p>
            <a:pPr algn="just"/>
            <a:endParaRPr lang="fr-FR" sz="2600" dirty="0">
              <a:latin typeface="Times New Roman" pitchFamily="18" charset="0"/>
              <a:cs typeface="Times New Roman" pitchFamily="18" charset="0"/>
            </a:endParaRPr>
          </a:p>
          <a:p>
            <a:pPr algn="just">
              <a:buFont typeface="Wingdings"/>
              <a:buChar char="è"/>
            </a:pPr>
            <a:r>
              <a:rPr lang="fr-FR" dirty="0">
                <a:latin typeface="Times New Roman" pitchFamily="18" charset="0"/>
                <a:cs typeface="Times New Roman" pitchFamily="18" charset="0"/>
              </a:rPr>
              <a:t>La propriété légitime, celle que la société doit protéger, ne peut pas comporter un droit d’accès exclusif à ce dont les autres ont un besoin essentiel pour exister de manière indépendante (Spitz).</a:t>
            </a:r>
          </a:p>
          <a:p>
            <a:pPr algn="just">
              <a:buFont typeface="Wingdings"/>
              <a:buChar char="è"/>
            </a:pPr>
            <a:endParaRPr lang="fr-FR" dirty="0">
              <a:latin typeface="Times New Roman" pitchFamily="18" charset="0"/>
              <a:cs typeface="Times New Roman" pitchFamily="18" charset="0"/>
            </a:endParaRPr>
          </a:p>
          <a:p>
            <a:pPr algn="just">
              <a:buFont typeface="Wingdings"/>
              <a:buChar char="è"/>
            </a:pPr>
            <a:r>
              <a:rPr lang="fr-FR" dirty="0">
                <a:latin typeface="Times New Roman" pitchFamily="18" charset="0"/>
                <a:cs typeface="Times New Roman" pitchFamily="18" charset="0"/>
              </a:rPr>
              <a:t>L’idée essentielle de la république est que l’égalité, définie par l’indépendance réciproque et l’absence d’assujettissement à la volonté arbitraire d’autrui, n’est pas une donnée de la nature que l’autorité publique aurait à respecter ou à protéger, mais une conséquence des institutions sociales qui ont pour fonction de la produire et de la préserver.</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908720"/>
          </a:xfrm>
        </p:spPr>
        <p:txBody>
          <a:bodyPr>
            <a:noAutofit/>
          </a:bodyPr>
          <a:lstStyle/>
          <a:p>
            <a:r>
              <a:rPr lang="fr-FR" sz="2800" b="1" dirty="0">
                <a:latin typeface="Times New Roman" pitchFamily="18" charset="0"/>
                <a:cs typeface="Times New Roman" pitchFamily="18" charset="0"/>
              </a:rPr>
              <a:t>Riches contre pauvres, ou l’</a:t>
            </a:r>
            <a:r>
              <a:rPr lang="fr-FR" sz="2800" b="1" dirty="0" err="1">
                <a:latin typeface="Times New Roman" pitchFamily="18" charset="0"/>
                <a:cs typeface="Times New Roman" pitchFamily="18" charset="0"/>
              </a:rPr>
              <a:t>Etat</a:t>
            </a:r>
            <a:r>
              <a:rPr lang="fr-FR" sz="2800" b="1" dirty="0">
                <a:latin typeface="Times New Roman" pitchFamily="18" charset="0"/>
                <a:cs typeface="Times New Roman" pitchFamily="18" charset="0"/>
              </a:rPr>
              <a:t> républicain comme rempart et producteur de liberté</a:t>
            </a:r>
          </a:p>
        </p:txBody>
      </p:sp>
      <p:sp>
        <p:nvSpPr>
          <p:cNvPr id="3" name="Espace réservé du contenu 2"/>
          <p:cNvSpPr>
            <a:spLocks noGrp="1"/>
          </p:cNvSpPr>
          <p:nvPr>
            <p:ph idx="1"/>
          </p:nvPr>
        </p:nvSpPr>
        <p:spPr>
          <a:xfrm>
            <a:off x="0" y="1340768"/>
            <a:ext cx="9144000" cy="5517232"/>
          </a:xfrm>
        </p:spPr>
        <p:txBody>
          <a:bodyPr>
            <a:normAutofit fontScale="47500" lnSpcReduction="20000"/>
          </a:bodyPr>
          <a:lstStyle/>
          <a:p>
            <a:pPr algn="just"/>
            <a:r>
              <a:rPr lang="fr-FR" sz="4200" dirty="0">
                <a:latin typeface="Times New Roman" pitchFamily="18" charset="0"/>
                <a:cs typeface="Times New Roman" pitchFamily="18" charset="0"/>
              </a:rPr>
              <a:t> Dans le </a:t>
            </a:r>
            <a:r>
              <a:rPr lang="fr-FR" sz="4200" i="1" dirty="0">
                <a:latin typeface="Times New Roman" pitchFamily="18" charset="0"/>
                <a:cs typeface="Times New Roman" pitchFamily="18" charset="0"/>
              </a:rPr>
              <a:t>Discours sur l’économie politique, </a:t>
            </a:r>
            <a:r>
              <a:rPr lang="fr-FR" sz="4200" dirty="0">
                <a:latin typeface="Times New Roman" pitchFamily="18" charset="0"/>
                <a:cs typeface="Times New Roman" pitchFamily="18" charset="0"/>
              </a:rPr>
              <a:t>Rousseau avait déjà décelé ce risque de nouvelles formes de domination à l’abri de l’égalité des droits et de l’impartialité des lois, y compris dans des régimes qui donnent aux citoyens le libre choix de leurs gouvernants : </a:t>
            </a:r>
          </a:p>
          <a:p>
            <a:pPr algn="just">
              <a:buNone/>
            </a:pPr>
            <a:r>
              <a:rPr lang="fr-FR" sz="3600" i="1" dirty="0">
                <a:latin typeface="Times New Roman" pitchFamily="18" charset="0"/>
                <a:cs typeface="Times New Roman" pitchFamily="18" charset="0"/>
              </a:rPr>
              <a:t>	« Ces droits, tout beaux qu’ils sont, appartiennent à tous les hommes ; mais sans paraitre les attaquer directement, la mauvaise volonté des chefs en réduit aisément l’effet à rien. La loi dont on abuse sert à la fois au puissant d’arme offensive, et de bouclier contre le faible, et le prétexte du bien public est tjrs le plus dangereux fléau du peuple. Ce qu’il y a de plus nécessaire, et peut être de plus difficile dans le gouvernement, c’est une intégrité sévère à rendre justice à tous, et surtout à </a:t>
            </a:r>
            <a:r>
              <a:rPr lang="fr-FR" sz="3600" b="1" i="1" dirty="0">
                <a:latin typeface="Times New Roman" pitchFamily="18" charset="0"/>
                <a:cs typeface="Times New Roman" pitchFamily="18" charset="0"/>
              </a:rPr>
              <a:t>protéger le pauvre contre la tyrannie du riche</a:t>
            </a:r>
            <a:r>
              <a:rPr lang="fr-FR" sz="3600" i="1" dirty="0">
                <a:latin typeface="Times New Roman" pitchFamily="18" charset="0"/>
                <a:cs typeface="Times New Roman" pitchFamily="18" charset="0"/>
              </a:rPr>
              <a:t>. Le plus grand mal est déjà fait, quand on a des pauvres à défendre et des riches à contenir. C’est sur la médiocrité seule que s’exerce toute la force des lois ;elles sont également impuissantes contre les trésors du riche et contre la misère du pauvre ; le premier les élude, le second leur échappe ; l’un brise la toile, l’autre passe au travers. </a:t>
            </a:r>
            <a:r>
              <a:rPr lang="fr-FR" sz="3600" b="1" i="1" dirty="0">
                <a:latin typeface="Times New Roman" pitchFamily="18" charset="0"/>
                <a:cs typeface="Times New Roman" pitchFamily="18" charset="0"/>
              </a:rPr>
              <a:t>C’est donc une des plus importantes affaires du gouvernement, de prévenir l’extrême inégalité des fortunes, non en enlevant les trésors à leurs possesseurs, mais en ôtant à tous les moyens d’en accumuler, ni en bâtissant des hôpitaux pour les pauvres, mais en garantissant les citoyens de le devenir » </a:t>
            </a:r>
            <a:r>
              <a:rPr lang="fr-FR" sz="3600" i="1" dirty="0">
                <a:latin typeface="Times New Roman" pitchFamily="18" charset="0"/>
                <a:cs typeface="Times New Roman" pitchFamily="18" charset="0"/>
              </a:rPr>
              <a:t>;</a:t>
            </a:r>
            <a:endParaRPr lang="fr-FR" sz="3600" dirty="0">
              <a:latin typeface="Times New Roman" pitchFamily="18" charset="0"/>
              <a:cs typeface="Times New Roman" pitchFamily="18" charset="0"/>
            </a:endParaRPr>
          </a:p>
          <a:p>
            <a:pPr algn="just"/>
            <a:endParaRPr lang="fr-FR" dirty="0">
              <a:latin typeface="Times New Roman" pitchFamily="18" charset="0"/>
              <a:cs typeface="Times New Roman" pitchFamily="18" charset="0"/>
            </a:endParaRPr>
          </a:p>
          <a:p>
            <a:pPr algn="just"/>
            <a:r>
              <a:rPr lang="fr-FR" sz="4200" dirty="0">
                <a:latin typeface="Times New Roman" pitchFamily="18" charset="0"/>
                <a:cs typeface="Times New Roman" pitchFamily="18" charset="0"/>
              </a:rPr>
              <a:t>Babeuf : « Il est des époques où les derniers résultats des meurtrières règles sociales sont que l’universalité des richesses de tous se trouve engloutie sous la main de quelques-uns » ; la société « sera toujours troublée par des dissensions et des révoltes, tant que cette funeste disproportion de ressources n’aura pas cessé d’exister ».</a:t>
            </a:r>
          </a:p>
          <a:p>
            <a:endParaRPr lang="fr-FR" sz="3800" dirty="0"/>
          </a:p>
          <a:p>
            <a:pPr algn="ctr">
              <a:buNone/>
            </a:pPr>
            <a:endParaRPr lang="fr-FR" sz="3600" i="1"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04664"/>
          </a:xfrm>
        </p:spPr>
        <p:txBody>
          <a:bodyPr>
            <a:noAutofit/>
          </a:bodyPr>
          <a:lstStyle/>
          <a:p>
            <a:r>
              <a:rPr lang="fr-FR" sz="2800" b="1" dirty="0">
                <a:latin typeface="Times New Roman" pitchFamily="18" charset="0"/>
                <a:cs typeface="Times New Roman" pitchFamily="18" charset="0"/>
              </a:rPr>
              <a:t>Une bibliographie indicative (et des thèmes phares) (1)</a:t>
            </a:r>
          </a:p>
        </p:txBody>
      </p:sp>
      <p:sp>
        <p:nvSpPr>
          <p:cNvPr id="3" name="Espace réservé du contenu 2"/>
          <p:cNvSpPr>
            <a:spLocks noGrp="1"/>
          </p:cNvSpPr>
          <p:nvPr>
            <p:ph idx="1"/>
          </p:nvPr>
        </p:nvSpPr>
        <p:spPr>
          <a:xfrm>
            <a:off x="107504" y="548680"/>
            <a:ext cx="9036496" cy="6309320"/>
          </a:xfrm>
        </p:spPr>
        <p:txBody>
          <a:bodyPr>
            <a:noAutofit/>
          </a:bodyPr>
          <a:lstStyle/>
          <a:p>
            <a:pPr marL="0" indent="0" algn="just">
              <a:buNone/>
            </a:pPr>
            <a:r>
              <a:rPr lang="fr-FR" sz="1600" dirty="0">
                <a:latin typeface="Times New Roman" pitchFamily="18" charset="0"/>
                <a:cs typeface="Times New Roman" pitchFamily="18" charset="0"/>
              </a:rPr>
              <a:t>-Bayle, </a:t>
            </a:r>
            <a:r>
              <a:rPr lang="fr-FR" sz="1600" i="1" dirty="0">
                <a:latin typeface="Times New Roman" pitchFamily="18" charset="0"/>
                <a:cs typeface="Times New Roman" pitchFamily="18" charset="0"/>
              </a:rPr>
              <a:t>De la tolérance,</a:t>
            </a:r>
            <a:r>
              <a:rPr lang="fr-FR" sz="1600" dirty="0">
                <a:latin typeface="Times New Roman" pitchFamily="18" charset="0"/>
                <a:cs typeface="Times New Roman" pitchFamily="18" charset="0"/>
              </a:rPr>
              <a:t> 1686</a:t>
            </a:r>
          </a:p>
          <a:p>
            <a:pPr marL="0" indent="0" algn="just">
              <a:buNone/>
            </a:pPr>
            <a:r>
              <a:rPr lang="fr-FR" sz="1600" dirty="0">
                <a:latin typeface="Times New Roman" pitchFamily="18" charset="0"/>
                <a:cs typeface="Times New Roman" pitchFamily="18" charset="0"/>
              </a:rPr>
              <a:t>-Locke, </a:t>
            </a:r>
            <a:r>
              <a:rPr lang="fr-FR" sz="1600" i="1" dirty="0">
                <a:latin typeface="Times New Roman" pitchFamily="18" charset="0"/>
                <a:cs typeface="Times New Roman" pitchFamily="18" charset="0"/>
              </a:rPr>
              <a:t>Lettre sur la tolérance,</a:t>
            </a:r>
            <a:r>
              <a:rPr lang="fr-FR" sz="1600" dirty="0">
                <a:latin typeface="Times New Roman" pitchFamily="18" charset="0"/>
                <a:cs typeface="Times New Roman" pitchFamily="18" charset="0"/>
              </a:rPr>
              <a:t> 1689 ; </a:t>
            </a:r>
            <a:r>
              <a:rPr lang="fr-FR" sz="1600" i="1" dirty="0">
                <a:latin typeface="Times New Roman" pitchFamily="18" charset="0"/>
                <a:cs typeface="Times New Roman" pitchFamily="18" charset="0"/>
              </a:rPr>
              <a:t>Essai sur l'entendement humain, </a:t>
            </a:r>
            <a:r>
              <a:rPr lang="fr-FR" sz="1600" dirty="0">
                <a:latin typeface="Times New Roman" pitchFamily="18" charset="0"/>
                <a:cs typeface="Times New Roman" pitchFamily="18" charset="0"/>
              </a:rPr>
              <a:t>1690 ; Locke, </a:t>
            </a:r>
            <a:r>
              <a:rPr lang="fr-FR" sz="1600" i="1" dirty="0">
                <a:latin typeface="Times New Roman" pitchFamily="18" charset="0"/>
                <a:cs typeface="Times New Roman" pitchFamily="18" charset="0"/>
              </a:rPr>
              <a:t>Pensées sur l'éducation,</a:t>
            </a:r>
            <a:r>
              <a:rPr lang="fr-FR" sz="1600" dirty="0">
                <a:latin typeface="Times New Roman" pitchFamily="18" charset="0"/>
                <a:cs typeface="Times New Roman" pitchFamily="18" charset="0"/>
              </a:rPr>
              <a:t> 1693.</a:t>
            </a:r>
          </a:p>
          <a:p>
            <a:pPr marL="0" indent="0" algn="just">
              <a:buNone/>
            </a:pPr>
            <a:r>
              <a:rPr lang="fr-FR" sz="1600" dirty="0">
                <a:latin typeface="Times New Roman" pitchFamily="18" charset="0"/>
                <a:cs typeface="Times New Roman" pitchFamily="18" charset="0"/>
              </a:rPr>
              <a:t>-</a:t>
            </a:r>
            <a:r>
              <a:rPr lang="fr-FR" sz="1600" dirty="0" err="1">
                <a:latin typeface="Times New Roman" pitchFamily="18" charset="0"/>
                <a:cs typeface="Times New Roman" pitchFamily="18" charset="0"/>
              </a:rPr>
              <a:t>Shaftsbury</a:t>
            </a:r>
            <a:r>
              <a:rPr lang="fr-FR" sz="1600" dirty="0">
                <a:latin typeface="Times New Roman" pitchFamily="18" charset="0"/>
                <a:cs typeface="Times New Roman" pitchFamily="18" charset="0"/>
              </a:rPr>
              <a:t>, </a:t>
            </a:r>
            <a:r>
              <a:rPr lang="fr-FR" sz="1600" i="1" dirty="0">
                <a:latin typeface="Times New Roman" pitchFamily="18" charset="0"/>
                <a:cs typeface="Times New Roman" pitchFamily="18" charset="0"/>
              </a:rPr>
              <a:t>Lettre sur l'enthousiasme,</a:t>
            </a:r>
            <a:r>
              <a:rPr lang="fr-FR" sz="1600" dirty="0">
                <a:latin typeface="Times New Roman" pitchFamily="18" charset="0"/>
                <a:cs typeface="Times New Roman" pitchFamily="18" charset="0"/>
              </a:rPr>
              <a:t> 1708</a:t>
            </a:r>
          </a:p>
          <a:p>
            <a:pPr marL="0" indent="0" algn="just">
              <a:buNone/>
            </a:pPr>
            <a:r>
              <a:rPr lang="fr-FR" sz="1600" dirty="0">
                <a:latin typeface="Times New Roman" pitchFamily="18" charset="0"/>
                <a:cs typeface="Times New Roman" pitchFamily="18" charset="0"/>
              </a:rPr>
              <a:t>-Abbé de Saint-Pierre, </a:t>
            </a:r>
            <a:r>
              <a:rPr lang="fr-FR" sz="1600" i="1" dirty="0">
                <a:latin typeface="Times New Roman" pitchFamily="18" charset="0"/>
                <a:cs typeface="Times New Roman" pitchFamily="18" charset="0"/>
              </a:rPr>
              <a:t>Projet pour rendre la paix perpétuelle en Europe, </a:t>
            </a:r>
            <a:r>
              <a:rPr lang="fr-FR" sz="1600" dirty="0">
                <a:latin typeface="Times New Roman" pitchFamily="18" charset="0"/>
                <a:cs typeface="Times New Roman" pitchFamily="18" charset="0"/>
              </a:rPr>
              <a:t>1713.</a:t>
            </a:r>
          </a:p>
          <a:p>
            <a:pPr marL="0" indent="0" algn="just">
              <a:buNone/>
            </a:pPr>
            <a:r>
              <a:rPr lang="fr-FR" sz="1600" dirty="0">
                <a:latin typeface="Times New Roman" pitchFamily="18" charset="0"/>
                <a:cs typeface="Times New Roman" pitchFamily="18" charset="0"/>
              </a:rPr>
              <a:t>-Montesquieu, </a:t>
            </a:r>
            <a:r>
              <a:rPr lang="fr-FR" sz="1600" i="1" dirty="0">
                <a:latin typeface="Times New Roman" pitchFamily="18" charset="0"/>
                <a:cs typeface="Times New Roman" pitchFamily="18" charset="0"/>
              </a:rPr>
              <a:t>Lettres persanes, </a:t>
            </a:r>
            <a:r>
              <a:rPr lang="fr-FR" sz="1600" dirty="0">
                <a:latin typeface="Times New Roman" pitchFamily="18" charset="0"/>
                <a:cs typeface="Times New Roman" pitchFamily="18" charset="0"/>
              </a:rPr>
              <a:t>1721. ; Montesquieu, </a:t>
            </a:r>
            <a:r>
              <a:rPr lang="fr-FR" sz="1600" i="1" dirty="0">
                <a:latin typeface="Times New Roman" pitchFamily="18" charset="0"/>
                <a:cs typeface="Times New Roman" pitchFamily="18" charset="0"/>
              </a:rPr>
              <a:t>Considérations sur les causes et la grandeur des Romains et de leur décadence, </a:t>
            </a:r>
            <a:r>
              <a:rPr lang="fr-FR" sz="1600" dirty="0">
                <a:latin typeface="Times New Roman" pitchFamily="18" charset="0"/>
                <a:cs typeface="Times New Roman" pitchFamily="18" charset="0"/>
              </a:rPr>
              <a:t>1734.</a:t>
            </a:r>
          </a:p>
          <a:p>
            <a:pPr marL="0" indent="0" algn="just">
              <a:buNone/>
            </a:pPr>
            <a:r>
              <a:rPr lang="fr-FR" sz="1600" dirty="0">
                <a:latin typeface="Times New Roman" pitchFamily="18" charset="0"/>
                <a:cs typeface="Times New Roman" pitchFamily="18" charset="0"/>
              </a:rPr>
              <a:t>-Hume, </a:t>
            </a:r>
            <a:r>
              <a:rPr lang="fr-FR" sz="1600" i="1" dirty="0">
                <a:latin typeface="Times New Roman" pitchFamily="18" charset="0"/>
                <a:cs typeface="Times New Roman" pitchFamily="18" charset="0"/>
              </a:rPr>
              <a:t>Traité de la nature humaine, </a:t>
            </a:r>
            <a:r>
              <a:rPr lang="fr-FR" sz="1600" dirty="0">
                <a:latin typeface="Times New Roman" pitchFamily="18" charset="0"/>
                <a:cs typeface="Times New Roman" pitchFamily="18" charset="0"/>
              </a:rPr>
              <a:t>1739-1740.</a:t>
            </a:r>
          </a:p>
          <a:p>
            <a:pPr marL="0" indent="0" algn="just">
              <a:buNone/>
            </a:pPr>
            <a:r>
              <a:rPr lang="fr-FR" sz="1600" dirty="0">
                <a:latin typeface="Times New Roman" pitchFamily="18" charset="0"/>
                <a:cs typeface="Times New Roman" pitchFamily="18" charset="0"/>
              </a:rPr>
              <a:t>-Condillac, </a:t>
            </a:r>
            <a:r>
              <a:rPr lang="fr-FR" sz="1600" i="1" dirty="0">
                <a:latin typeface="Times New Roman" pitchFamily="18" charset="0"/>
                <a:cs typeface="Times New Roman" pitchFamily="18" charset="0"/>
              </a:rPr>
              <a:t>Essai sur l'origine des connaissances humaines, </a:t>
            </a:r>
            <a:r>
              <a:rPr lang="fr-FR" sz="1600" dirty="0">
                <a:latin typeface="Times New Roman" pitchFamily="18" charset="0"/>
                <a:cs typeface="Times New Roman" pitchFamily="18" charset="0"/>
              </a:rPr>
              <a:t>1746.</a:t>
            </a:r>
          </a:p>
          <a:p>
            <a:pPr marL="0" indent="0" algn="just">
              <a:buNone/>
            </a:pPr>
            <a:r>
              <a:rPr lang="fr-FR" sz="1600" dirty="0">
                <a:latin typeface="Times New Roman" pitchFamily="18" charset="0"/>
                <a:cs typeface="Times New Roman" pitchFamily="18" charset="0"/>
              </a:rPr>
              <a:t>-Diderot, </a:t>
            </a:r>
            <a:r>
              <a:rPr lang="fr-FR" sz="1600" i="1" dirty="0">
                <a:latin typeface="Times New Roman" pitchFamily="18" charset="0"/>
                <a:cs typeface="Times New Roman" pitchFamily="18" charset="0"/>
              </a:rPr>
              <a:t>Pensées philosophiques, </a:t>
            </a:r>
            <a:r>
              <a:rPr lang="fr-FR" sz="1600" dirty="0">
                <a:latin typeface="Times New Roman" pitchFamily="18" charset="0"/>
                <a:cs typeface="Times New Roman" pitchFamily="18" charset="0"/>
              </a:rPr>
              <a:t>1746.	</a:t>
            </a:r>
          </a:p>
          <a:p>
            <a:pPr marL="0" indent="0" algn="just">
              <a:buNone/>
            </a:pPr>
            <a:r>
              <a:rPr lang="fr-FR" sz="1600" dirty="0">
                <a:latin typeface="Times New Roman" pitchFamily="18" charset="0"/>
                <a:cs typeface="Times New Roman" pitchFamily="18" charset="0"/>
              </a:rPr>
              <a:t>-Hume, </a:t>
            </a:r>
            <a:r>
              <a:rPr lang="fr-FR" sz="1600" i="1" dirty="0">
                <a:latin typeface="Times New Roman" pitchFamily="18" charset="0"/>
                <a:cs typeface="Times New Roman" pitchFamily="18" charset="0"/>
              </a:rPr>
              <a:t>Enquête sur l'entendement humain,</a:t>
            </a:r>
            <a:r>
              <a:rPr lang="fr-FR" sz="1600" dirty="0">
                <a:latin typeface="Times New Roman" pitchFamily="18" charset="0"/>
                <a:cs typeface="Times New Roman" pitchFamily="18" charset="0"/>
              </a:rPr>
              <a:t>1748 et 1751.</a:t>
            </a:r>
          </a:p>
          <a:p>
            <a:pPr marL="0" indent="0" algn="just">
              <a:buNone/>
            </a:pPr>
            <a:r>
              <a:rPr lang="fr-FR" sz="1600" dirty="0">
                <a:latin typeface="Times New Roman" pitchFamily="18" charset="0"/>
                <a:cs typeface="Times New Roman" pitchFamily="18" charset="0"/>
              </a:rPr>
              <a:t>-Montesquieu, </a:t>
            </a:r>
            <a:r>
              <a:rPr lang="fr-FR" sz="1600" i="1" dirty="0">
                <a:latin typeface="Times New Roman" pitchFamily="18" charset="0"/>
                <a:cs typeface="Times New Roman" pitchFamily="18" charset="0"/>
              </a:rPr>
              <a:t>De L'esprit des lois,</a:t>
            </a:r>
            <a:r>
              <a:rPr lang="fr-FR" sz="1600" dirty="0">
                <a:latin typeface="Times New Roman" pitchFamily="18" charset="0"/>
                <a:cs typeface="Times New Roman" pitchFamily="18" charset="0"/>
              </a:rPr>
              <a:t> 1748</a:t>
            </a:r>
          </a:p>
          <a:p>
            <a:pPr marL="0" indent="0" algn="just">
              <a:buNone/>
            </a:pPr>
            <a:r>
              <a:rPr lang="fr-FR" sz="1600" b="1" dirty="0">
                <a:latin typeface="Times New Roman" pitchFamily="18" charset="0"/>
                <a:cs typeface="Times New Roman" pitchFamily="18" charset="0"/>
              </a:rPr>
              <a:t>-</a:t>
            </a:r>
            <a:r>
              <a:rPr lang="fr-FR" sz="1600" dirty="0">
                <a:latin typeface="Times New Roman" pitchFamily="18" charset="0"/>
                <a:cs typeface="Times New Roman" pitchFamily="18" charset="0"/>
              </a:rPr>
              <a:t>Buffon, </a:t>
            </a:r>
            <a:r>
              <a:rPr lang="fr-FR" sz="1600" i="1" dirty="0">
                <a:latin typeface="Times New Roman" pitchFamily="18" charset="0"/>
                <a:cs typeface="Times New Roman" pitchFamily="18" charset="0"/>
              </a:rPr>
              <a:t>De la manière d'étudier l'histoire naturelle </a:t>
            </a:r>
            <a:r>
              <a:rPr lang="fr-FR" sz="1600" dirty="0">
                <a:latin typeface="Times New Roman" pitchFamily="18" charset="0"/>
                <a:cs typeface="Times New Roman" pitchFamily="18" charset="0"/>
              </a:rPr>
              <a:t>; </a:t>
            </a:r>
            <a:r>
              <a:rPr lang="fr-FR" sz="1600" i="1" dirty="0">
                <a:latin typeface="Times New Roman" pitchFamily="18" charset="0"/>
                <a:cs typeface="Times New Roman" pitchFamily="18" charset="0"/>
              </a:rPr>
              <a:t>Histoire générale des animaux </a:t>
            </a:r>
            <a:r>
              <a:rPr lang="fr-FR" sz="1600" dirty="0">
                <a:latin typeface="Times New Roman" pitchFamily="18" charset="0"/>
                <a:cs typeface="Times New Roman" pitchFamily="18" charset="0"/>
              </a:rPr>
              <a:t>; </a:t>
            </a:r>
            <a:r>
              <a:rPr lang="fr-FR" sz="1600" i="1" dirty="0">
                <a:latin typeface="Times New Roman" pitchFamily="18" charset="0"/>
                <a:cs typeface="Times New Roman" pitchFamily="18" charset="0"/>
              </a:rPr>
              <a:t>Histoire naturelle de l'homme</a:t>
            </a:r>
            <a:r>
              <a:rPr lang="fr-FR" sz="1600" dirty="0">
                <a:latin typeface="Times New Roman" pitchFamily="18" charset="0"/>
                <a:cs typeface="Times New Roman" pitchFamily="18" charset="0"/>
              </a:rPr>
              <a:t>, 1949.</a:t>
            </a:r>
          </a:p>
          <a:p>
            <a:pPr marL="0" indent="0" algn="just">
              <a:buNone/>
            </a:pPr>
            <a:r>
              <a:rPr lang="fr-FR" sz="1600" dirty="0">
                <a:latin typeface="Times New Roman" pitchFamily="18" charset="0"/>
                <a:cs typeface="Times New Roman" pitchFamily="18" charset="0"/>
              </a:rPr>
              <a:t>-Diderot, </a:t>
            </a:r>
            <a:r>
              <a:rPr lang="fr-FR" sz="1600" i="1" dirty="0">
                <a:latin typeface="Times New Roman" pitchFamily="18" charset="0"/>
                <a:cs typeface="Times New Roman" pitchFamily="18" charset="0"/>
              </a:rPr>
              <a:t>Lettres sur les aveugles à ceux qui voient</a:t>
            </a:r>
            <a:r>
              <a:rPr lang="fr-FR" sz="1600" dirty="0">
                <a:latin typeface="Times New Roman" pitchFamily="18" charset="0"/>
                <a:cs typeface="Times New Roman" pitchFamily="18" charset="0"/>
              </a:rPr>
              <a:t>, 1749.</a:t>
            </a:r>
          </a:p>
          <a:p>
            <a:pPr marL="0" indent="0" algn="just">
              <a:buNone/>
            </a:pPr>
            <a:r>
              <a:rPr lang="fr-FR" sz="1600" dirty="0">
                <a:latin typeface="Times New Roman" pitchFamily="18" charset="0"/>
                <a:cs typeface="Times New Roman" pitchFamily="18" charset="0"/>
              </a:rPr>
              <a:t>-Diderot et D'Alembert (</a:t>
            </a:r>
            <a:r>
              <a:rPr lang="fr-FR" sz="1600" dirty="0" err="1">
                <a:latin typeface="Times New Roman" pitchFamily="18" charset="0"/>
                <a:cs typeface="Times New Roman" pitchFamily="18" charset="0"/>
              </a:rPr>
              <a:t>dir</a:t>
            </a:r>
            <a:r>
              <a:rPr lang="fr-FR" sz="1600" dirty="0">
                <a:latin typeface="Times New Roman" pitchFamily="18" charset="0"/>
                <a:cs typeface="Times New Roman" pitchFamily="18" charset="0"/>
              </a:rPr>
              <a:t>.), </a:t>
            </a:r>
            <a:r>
              <a:rPr lang="fr-FR" sz="1600" i="1" dirty="0">
                <a:latin typeface="Times New Roman" pitchFamily="18" charset="0"/>
                <a:cs typeface="Times New Roman" pitchFamily="18" charset="0"/>
              </a:rPr>
              <a:t>L'encyclopédie ou Dictionnaire raisonné des sciences, des arts et des métiers</a:t>
            </a:r>
            <a:r>
              <a:rPr lang="fr-FR" sz="1600" dirty="0">
                <a:latin typeface="Times New Roman" pitchFamily="18" charset="0"/>
                <a:cs typeface="Times New Roman" pitchFamily="18" charset="0"/>
              </a:rPr>
              <a:t>, 1751 à 1772.</a:t>
            </a:r>
          </a:p>
          <a:p>
            <a:pPr marL="0" indent="0" algn="just">
              <a:buNone/>
            </a:pPr>
            <a:r>
              <a:rPr lang="fr-FR" sz="1600" dirty="0">
                <a:latin typeface="Times New Roman" pitchFamily="18" charset="0"/>
                <a:cs typeface="Times New Roman" pitchFamily="18" charset="0"/>
              </a:rPr>
              <a:t>-Condillac, </a:t>
            </a:r>
            <a:r>
              <a:rPr lang="fr-FR" sz="1600" i="1" dirty="0">
                <a:latin typeface="Times New Roman" pitchFamily="18" charset="0"/>
                <a:cs typeface="Times New Roman" pitchFamily="18" charset="0"/>
              </a:rPr>
              <a:t>Traité des animaux</a:t>
            </a:r>
            <a:r>
              <a:rPr lang="fr-FR" sz="1600" dirty="0">
                <a:latin typeface="Times New Roman" pitchFamily="18" charset="0"/>
                <a:cs typeface="Times New Roman" pitchFamily="18" charset="0"/>
              </a:rPr>
              <a:t>, 1755 (discussion critique de Buffon)</a:t>
            </a:r>
          </a:p>
          <a:p>
            <a:pPr marL="0" indent="0" algn="just">
              <a:buNone/>
            </a:pPr>
            <a:r>
              <a:rPr lang="fr-FR" sz="1600" dirty="0">
                <a:latin typeface="Times New Roman" pitchFamily="18" charset="0"/>
                <a:cs typeface="Times New Roman" pitchFamily="18" charset="0"/>
              </a:rPr>
              <a:t>-Hutcheson, </a:t>
            </a:r>
            <a:r>
              <a:rPr lang="fr-FR" sz="1600" i="1" dirty="0">
                <a:latin typeface="Times New Roman" pitchFamily="18" charset="0"/>
                <a:cs typeface="Times New Roman" pitchFamily="18" charset="0"/>
              </a:rPr>
              <a:t>Système de philosophie morale</a:t>
            </a:r>
            <a:r>
              <a:rPr lang="fr-FR" sz="1600" dirty="0">
                <a:latin typeface="Times New Roman" pitchFamily="18" charset="0"/>
                <a:cs typeface="Times New Roman" pitchFamily="18" charset="0"/>
              </a:rPr>
              <a:t>, 1755.</a:t>
            </a:r>
          </a:p>
          <a:p>
            <a:pPr marL="0" indent="0" algn="just">
              <a:buNone/>
            </a:pPr>
            <a:r>
              <a:rPr lang="fr-FR" sz="1600" dirty="0">
                <a:latin typeface="Times New Roman" pitchFamily="18" charset="0"/>
                <a:cs typeface="Times New Roman" pitchFamily="18" charset="0"/>
              </a:rPr>
              <a:t>-Rousseau, </a:t>
            </a:r>
            <a:r>
              <a:rPr lang="fr-FR" sz="1600" i="1" dirty="0">
                <a:latin typeface="Times New Roman" pitchFamily="18" charset="0"/>
                <a:cs typeface="Times New Roman" pitchFamily="18" charset="0"/>
              </a:rPr>
              <a:t>Discours sur l'origine et le fondement de l'inégalité parmi les hommes, </a:t>
            </a:r>
            <a:r>
              <a:rPr lang="fr-FR" sz="1600" dirty="0">
                <a:latin typeface="Times New Roman" pitchFamily="18" charset="0"/>
                <a:cs typeface="Times New Roman" pitchFamily="18" charset="0"/>
              </a:rPr>
              <a:t>1755.</a:t>
            </a:r>
          </a:p>
          <a:p>
            <a:pPr marL="0" indent="0" algn="just">
              <a:buNone/>
            </a:pPr>
            <a:r>
              <a:rPr lang="fr-FR" sz="1600" dirty="0">
                <a:latin typeface="Times New Roman" pitchFamily="18" charset="0"/>
                <a:cs typeface="Times New Roman" pitchFamily="18" charset="0"/>
              </a:rPr>
              <a:t>-Helvétius, </a:t>
            </a:r>
            <a:r>
              <a:rPr lang="fr-FR" sz="1600" i="1" dirty="0">
                <a:latin typeface="Times New Roman" pitchFamily="18" charset="0"/>
                <a:cs typeface="Times New Roman" pitchFamily="18" charset="0"/>
              </a:rPr>
              <a:t>De l'esprit,</a:t>
            </a:r>
            <a:r>
              <a:rPr lang="fr-FR" sz="1600" dirty="0">
                <a:latin typeface="Times New Roman" pitchFamily="18" charset="0"/>
                <a:cs typeface="Times New Roman" pitchFamily="18" charset="0"/>
              </a:rPr>
              <a:t> 1758.</a:t>
            </a:r>
          </a:p>
          <a:p>
            <a:pPr marL="0" indent="0" algn="just">
              <a:buNone/>
            </a:pPr>
            <a:r>
              <a:rPr lang="fr-FR" sz="1600" dirty="0">
                <a:latin typeface="Times New Roman" pitchFamily="18" charset="0"/>
                <a:cs typeface="Times New Roman" pitchFamily="18" charset="0"/>
              </a:rPr>
              <a:t>-D'Alembert, </a:t>
            </a:r>
            <a:r>
              <a:rPr lang="fr-FR" sz="1600" i="1" dirty="0">
                <a:latin typeface="Times New Roman" pitchFamily="18" charset="0"/>
                <a:cs typeface="Times New Roman" pitchFamily="18" charset="0"/>
              </a:rPr>
              <a:t>L'essai sur les éléments de philosophie, </a:t>
            </a:r>
            <a:r>
              <a:rPr lang="fr-FR" sz="1600" dirty="0">
                <a:latin typeface="Times New Roman" pitchFamily="18" charset="0"/>
                <a:cs typeface="Times New Roman" pitchFamily="18" charset="0"/>
              </a:rPr>
              <a:t>1759.</a:t>
            </a:r>
          </a:p>
          <a:p>
            <a:pPr algn="just"/>
            <a:endParaRPr lang="fr-FR" sz="1600" dirty="0">
              <a:latin typeface="Times New Roman" pitchFamily="18" charset="0"/>
              <a:cs typeface="Times New Roman"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0"/>
            <a:ext cx="8229600" cy="836712"/>
          </a:xfrm>
        </p:spPr>
        <p:txBody>
          <a:bodyPr>
            <a:normAutofit fontScale="90000"/>
          </a:bodyPr>
          <a:lstStyle/>
          <a:p>
            <a:r>
              <a:rPr lang="fr-FR" b="1" dirty="0">
                <a:latin typeface="Times New Roman" pitchFamily="18" charset="0"/>
                <a:cs typeface="Times New Roman" pitchFamily="18" charset="0"/>
              </a:rPr>
              <a:t>La propriété contre la citoyenneté</a:t>
            </a:r>
          </a:p>
        </p:txBody>
      </p:sp>
      <p:sp>
        <p:nvSpPr>
          <p:cNvPr id="3" name="Espace réservé du contenu 2"/>
          <p:cNvSpPr>
            <a:spLocks noGrp="1"/>
          </p:cNvSpPr>
          <p:nvPr>
            <p:ph idx="1"/>
          </p:nvPr>
        </p:nvSpPr>
        <p:spPr>
          <a:xfrm>
            <a:off x="0" y="1484784"/>
            <a:ext cx="9144000" cy="5373216"/>
          </a:xfrm>
        </p:spPr>
        <p:txBody>
          <a:bodyPr>
            <a:normAutofit/>
          </a:bodyPr>
          <a:lstStyle/>
          <a:p>
            <a:pPr algn="just"/>
            <a:r>
              <a:rPr lang="fr-FR" dirty="0">
                <a:latin typeface="Times New Roman" panose="02020603050405020304" pitchFamily="18" charset="0"/>
                <a:cs typeface="Times New Roman" pitchFamily="18" charset="0"/>
              </a:rPr>
              <a:t>C</a:t>
            </a:r>
            <a:r>
              <a:rPr lang="fr-FR" sz="3200" dirty="0">
                <a:latin typeface="Times New Roman" pitchFamily="18" charset="0"/>
                <a:cs typeface="Times New Roman" pitchFamily="18" charset="0"/>
              </a:rPr>
              <a:t>ette critique de la propriété et de la richesse est aussi directement politique (vote censitaire, citoyen actif, marc d’argent, etc…).</a:t>
            </a:r>
          </a:p>
          <a:p>
            <a:pPr algn="just"/>
            <a:endParaRPr lang="fr-FR" sz="3200" dirty="0">
              <a:latin typeface="Times New Roman" pitchFamily="18" charset="0"/>
              <a:cs typeface="Times New Roman" pitchFamily="18" charset="0"/>
            </a:endParaRPr>
          </a:p>
          <a:p>
            <a:pPr marL="0" indent="0">
              <a:buNone/>
            </a:pPr>
            <a:r>
              <a:rPr lang="fr-FR" b="1" dirty="0">
                <a:latin typeface="Times New Roman" panose="02020603050405020304" pitchFamily="18" charset="0"/>
                <a:cs typeface="Times New Roman" panose="02020603050405020304" pitchFamily="18" charset="0"/>
                <a:sym typeface="Wingdings" panose="05000000000000000000" pitchFamily="2" charset="2"/>
              </a:rPr>
              <a:t>Lecture Babeuf sur le citoyen pauvre.</a:t>
            </a:r>
          </a:p>
          <a:p>
            <a:pPr marL="0" indent="0">
              <a:buNone/>
            </a:pPr>
            <a:endParaRPr lang="fr-FR" sz="1050" b="1" dirty="0">
              <a:latin typeface="Times New Roman" panose="02020603050405020304" pitchFamily="18" charset="0"/>
              <a:cs typeface="Times New Roman" panose="02020603050405020304" pitchFamily="18" charset="0"/>
              <a:sym typeface="Wingdings" panose="05000000000000000000" pitchFamily="2" charset="2"/>
            </a:endParaRPr>
          </a:p>
          <a:p>
            <a:pPr marL="0" indent="0">
              <a:buNone/>
            </a:pPr>
            <a:r>
              <a:rPr lang="fr-FR" b="1" dirty="0">
                <a:latin typeface="Times New Roman" panose="02020603050405020304" pitchFamily="18" charset="0"/>
                <a:cs typeface="Times New Roman" panose="02020603050405020304" pitchFamily="18" charset="0"/>
                <a:sym typeface="Wingdings" panose="05000000000000000000" pitchFamily="2" charset="2"/>
              </a:rPr>
              <a:t>Faire le point sur l’histoire du vote et de la professionnalisation politique.</a:t>
            </a:r>
            <a:endParaRPr lang="fr-FR" b="1" dirty="0">
              <a:latin typeface="Times New Roman" panose="02020603050405020304" pitchFamily="18" charset="0"/>
              <a:cs typeface="Times New Roman" panose="02020603050405020304" pitchFamily="18" charset="0"/>
            </a:endParaRPr>
          </a:p>
          <a:p>
            <a:endParaRPr lang="fr-FR" b="1" dirty="0">
              <a:latin typeface="Times New Roman" panose="02020603050405020304" pitchFamily="18" charset="0"/>
              <a:cs typeface="Times New Roman" panose="02020603050405020304" pitchFamily="18" charset="0"/>
            </a:endParaRPr>
          </a:p>
          <a:p>
            <a:pPr marL="0" indent="0" algn="ctr">
              <a:buNone/>
            </a:pPr>
            <a:r>
              <a:rPr lang="fr-FR" sz="1700" i="1" dirty="0">
                <a:latin typeface="Times New Roman" panose="02020603050405020304" pitchFamily="18" charset="0"/>
                <a:cs typeface="Times New Roman" panose="02020603050405020304" pitchFamily="18" charset="0"/>
              </a:rPr>
              <a:t>Autres textes en ligne, comme le discours de Robespierre sur le marc d’argent.</a:t>
            </a:r>
          </a:p>
          <a:p>
            <a:pPr marL="0" indent="0" algn="ctr">
              <a:buNone/>
            </a:pPr>
            <a:r>
              <a:rPr lang="fr-FR" sz="1700" i="1" dirty="0">
                <a:latin typeface="Times New Roman" panose="02020603050405020304" pitchFamily="18" charset="0"/>
                <a:cs typeface="Times New Roman" panose="02020603050405020304" pitchFamily="18" charset="0"/>
              </a:rPr>
              <a:t>Podcast : Spitz, « L’hiver républicain », </a:t>
            </a:r>
            <a:r>
              <a:rPr lang="fr-FR" sz="1700" dirty="0">
                <a:latin typeface="Times New Roman" pitchFamily="18" charset="0"/>
                <a:cs typeface="Times New Roman" pitchFamily="18" charset="0"/>
              </a:rPr>
              <a:t>« La suite dans les idées », </a:t>
            </a:r>
            <a:r>
              <a:rPr lang="fr-FR" sz="1700" i="1" dirty="0">
                <a:latin typeface="Times New Roman" panose="02020603050405020304" pitchFamily="18" charset="0"/>
                <a:cs typeface="Times New Roman" panose="02020603050405020304" pitchFamily="18" charset="0"/>
              </a:rPr>
              <a:t>France culture, septembre 2022.</a:t>
            </a:r>
          </a:p>
          <a:p>
            <a:pPr marL="0" indent="0" algn="ctr">
              <a:buNone/>
            </a:pPr>
            <a:endParaRPr lang="fr-FR" sz="1800" i="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E16EED-9A9D-2C3D-3311-78B26A48B39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BE474770-B66B-3681-E6E1-2D26118628EE}"/>
              </a:ext>
            </a:extLst>
          </p:cNvPr>
          <p:cNvSpPr>
            <a:spLocks noGrp="1"/>
          </p:cNvSpPr>
          <p:nvPr>
            <p:ph idx="1"/>
          </p:nvPr>
        </p:nvSpPr>
        <p:spPr/>
        <p:txBody>
          <a:bodyPr/>
          <a:lstStyle/>
          <a:p>
            <a:endParaRPr lang="fr-FR"/>
          </a:p>
        </p:txBody>
      </p:sp>
    </p:spTree>
    <p:extLst>
      <p:ext uri="{BB962C8B-B14F-4D97-AF65-F5344CB8AC3E}">
        <p14:creationId xmlns:p14="http://schemas.microsoft.com/office/powerpoint/2010/main" val="2401852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04664"/>
          </a:xfrm>
        </p:spPr>
        <p:txBody>
          <a:bodyPr>
            <a:noAutofit/>
          </a:bodyPr>
          <a:lstStyle/>
          <a:p>
            <a:r>
              <a:rPr lang="fr-FR" sz="2800" b="1" dirty="0">
                <a:latin typeface="Times New Roman" pitchFamily="18" charset="0"/>
                <a:cs typeface="Times New Roman" pitchFamily="18" charset="0"/>
              </a:rPr>
              <a:t>Une bibliographie indicative (et des thèmes phares) (2)</a:t>
            </a:r>
          </a:p>
        </p:txBody>
      </p:sp>
      <p:sp>
        <p:nvSpPr>
          <p:cNvPr id="3" name="Espace réservé du contenu 2"/>
          <p:cNvSpPr>
            <a:spLocks noGrp="1"/>
          </p:cNvSpPr>
          <p:nvPr>
            <p:ph idx="1"/>
          </p:nvPr>
        </p:nvSpPr>
        <p:spPr>
          <a:xfrm>
            <a:off x="0" y="620688"/>
            <a:ext cx="9144000" cy="6237312"/>
          </a:xfrm>
        </p:spPr>
        <p:txBody>
          <a:bodyPr>
            <a:noAutofit/>
          </a:bodyPr>
          <a:lstStyle/>
          <a:p>
            <a:pPr marL="0" indent="0" algn="just">
              <a:buNone/>
            </a:pPr>
            <a:r>
              <a:rPr lang="fr-FR" sz="1600" dirty="0">
                <a:latin typeface="Times New Roman" pitchFamily="18" charset="0"/>
                <a:cs typeface="Times New Roman" pitchFamily="18" charset="0"/>
              </a:rPr>
              <a:t>-Smith, </a:t>
            </a:r>
            <a:r>
              <a:rPr lang="fr-FR" sz="1600" i="1" dirty="0">
                <a:latin typeface="Times New Roman" pitchFamily="18" charset="0"/>
                <a:cs typeface="Times New Roman" pitchFamily="18" charset="0"/>
              </a:rPr>
              <a:t>Théorie des sentiments moraux, </a:t>
            </a:r>
            <a:r>
              <a:rPr lang="fr-FR" sz="1600" dirty="0">
                <a:latin typeface="Times New Roman" pitchFamily="18" charset="0"/>
                <a:cs typeface="Times New Roman" pitchFamily="18" charset="0"/>
              </a:rPr>
              <a:t>1759.</a:t>
            </a:r>
          </a:p>
          <a:p>
            <a:pPr marL="0" indent="0" algn="just">
              <a:buNone/>
            </a:pPr>
            <a:r>
              <a:rPr lang="fr-FR" sz="1600" dirty="0">
                <a:latin typeface="Times New Roman" pitchFamily="18" charset="0"/>
                <a:cs typeface="Times New Roman" pitchFamily="18" charset="0"/>
              </a:rPr>
              <a:t>-Rousseau, </a:t>
            </a:r>
            <a:r>
              <a:rPr lang="fr-FR" sz="1600" i="1" dirty="0">
                <a:latin typeface="Times New Roman" pitchFamily="18" charset="0"/>
                <a:cs typeface="Times New Roman" pitchFamily="18" charset="0"/>
              </a:rPr>
              <a:t>Du contrat social</a:t>
            </a:r>
            <a:r>
              <a:rPr lang="fr-FR" sz="1600" dirty="0">
                <a:latin typeface="Times New Roman" pitchFamily="18" charset="0"/>
                <a:cs typeface="Times New Roman" pitchFamily="18" charset="0"/>
              </a:rPr>
              <a:t>, 1762 ; Rousseau, </a:t>
            </a:r>
            <a:r>
              <a:rPr lang="fr-FR" sz="1600" i="1" dirty="0" err="1">
                <a:latin typeface="Times New Roman" pitchFamily="18" charset="0"/>
                <a:cs typeface="Times New Roman" pitchFamily="18" charset="0"/>
              </a:rPr>
              <a:t>Emile</a:t>
            </a:r>
            <a:r>
              <a:rPr lang="fr-FR" sz="1600" i="1" dirty="0">
                <a:latin typeface="Times New Roman" pitchFamily="18" charset="0"/>
                <a:cs typeface="Times New Roman" pitchFamily="18" charset="0"/>
              </a:rPr>
              <a:t> ou de l'éducation, </a:t>
            </a:r>
            <a:r>
              <a:rPr lang="fr-FR" sz="1600" dirty="0">
                <a:latin typeface="Times New Roman" pitchFamily="18" charset="0"/>
                <a:cs typeface="Times New Roman" pitchFamily="18" charset="0"/>
              </a:rPr>
              <a:t>1762.</a:t>
            </a:r>
          </a:p>
          <a:p>
            <a:pPr marL="0" indent="0" algn="just">
              <a:buNone/>
            </a:pPr>
            <a:r>
              <a:rPr lang="fr-FR" sz="1600" dirty="0">
                <a:latin typeface="Times New Roman" pitchFamily="18" charset="0"/>
                <a:cs typeface="Times New Roman" pitchFamily="18" charset="0"/>
              </a:rPr>
              <a:t>-Voltaire, </a:t>
            </a:r>
            <a:r>
              <a:rPr lang="fr-FR" sz="1600" i="1" dirty="0">
                <a:latin typeface="Times New Roman" pitchFamily="18" charset="0"/>
                <a:cs typeface="Times New Roman" pitchFamily="18" charset="0"/>
              </a:rPr>
              <a:t>Traité sur la tolérance</a:t>
            </a:r>
            <a:r>
              <a:rPr lang="fr-FR" sz="1600" dirty="0">
                <a:latin typeface="Times New Roman" pitchFamily="18" charset="0"/>
                <a:cs typeface="Times New Roman" pitchFamily="18" charset="0"/>
              </a:rPr>
              <a:t>, 1763 ; Voltaire, </a:t>
            </a:r>
            <a:r>
              <a:rPr lang="fr-FR" sz="1600" i="1" dirty="0">
                <a:latin typeface="Times New Roman" pitchFamily="18" charset="0"/>
                <a:cs typeface="Times New Roman" pitchFamily="18" charset="0"/>
              </a:rPr>
              <a:t>Dictionnaire philosophique</a:t>
            </a:r>
            <a:r>
              <a:rPr lang="fr-FR" sz="1600" dirty="0">
                <a:latin typeface="Times New Roman" pitchFamily="18" charset="0"/>
                <a:cs typeface="Times New Roman" pitchFamily="18" charset="0"/>
              </a:rPr>
              <a:t>, 1767.</a:t>
            </a:r>
          </a:p>
          <a:p>
            <a:pPr marL="0" indent="0" algn="just">
              <a:buNone/>
            </a:pPr>
            <a:r>
              <a:rPr lang="fr-FR" sz="1600" dirty="0">
                <a:latin typeface="Times New Roman" pitchFamily="18" charset="0"/>
                <a:cs typeface="Times New Roman" pitchFamily="18" charset="0"/>
              </a:rPr>
              <a:t>-D'Holbach, </a:t>
            </a:r>
            <a:r>
              <a:rPr lang="fr-FR" sz="1600" i="1" dirty="0">
                <a:latin typeface="Times New Roman" pitchFamily="18" charset="0"/>
                <a:cs typeface="Times New Roman" pitchFamily="18" charset="0"/>
              </a:rPr>
              <a:t>Essai sur les préjugés</a:t>
            </a:r>
            <a:r>
              <a:rPr lang="fr-FR" sz="1600" dirty="0">
                <a:latin typeface="Times New Roman" pitchFamily="18" charset="0"/>
                <a:cs typeface="Times New Roman" pitchFamily="18" charset="0"/>
              </a:rPr>
              <a:t>, 1770 ; </a:t>
            </a:r>
            <a:r>
              <a:rPr lang="fr-FR" sz="1600" i="1" dirty="0">
                <a:latin typeface="Times New Roman" pitchFamily="18" charset="0"/>
                <a:cs typeface="Times New Roman" pitchFamily="18" charset="0"/>
              </a:rPr>
              <a:t>Histoire critique de Jésus-Christ,</a:t>
            </a:r>
            <a:r>
              <a:rPr lang="fr-FR" sz="1600" dirty="0">
                <a:latin typeface="Times New Roman" pitchFamily="18" charset="0"/>
                <a:cs typeface="Times New Roman" pitchFamily="18" charset="0"/>
              </a:rPr>
              <a:t> ; </a:t>
            </a:r>
            <a:r>
              <a:rPr lang="fr-FR" sz="1600" i="1" dirty="0">
                <a:latin typeface="Times New Roman" pitchFamily="18" charset="0"/>
                <a:cs typeface="Times New Roman" pitchFamily="18" charset="0"/>
              </a:rPr>
              <a:t>Le Bon Sens</a:t>
            </a:r>
            <a:r>
              <a:rPr lang="fr-FR" sz="1600" dirty="0">
                <a:latin typeface="Times New Roman" pitchFamily="18" charset="0"/>
                <a:cs typeface="Times New Roman" pitchFamily="18" charset="0"/>
              </a:rPr>
              <a:t>, ou </a:t>
            </a:r>
            <a:r>
              <a:rPr lang="fr-FR" sz="1600" i="1" dirty="0">
                <a:latin typeface="Times New Roman" pitchFamily="18" charset="0"/>
                <a:cs typeface="Times New Roman" pitchFamily="18" charset="0"/>
              </a:rPr>
              <a:t>Idées naturelles opposées aux idées surnaturelles</a:t>
            </a:r>
            <a:r>
              <a:rPr lang="fr-FR" sz="1600" dirty="0">
                <a:latin typeface="Times New Roman" pitchFamily="18" charset="0"/>
                <a:cs typeface="Times New Roman" pitchFamily="18" charset="0"/>
              </a:rPr>
              <a:t>, 1772 ; </a:t>
            </a:r>
            <a:r>
              <a:rPr lang="fr-FR" sz="1600" i="1" dirty="0">
                <a:latin typeface="Times New Roman" pitchFamily="18" charset="0"/>
                <a:cs typeface="Times New Roman" pitchFamily="18" charset="0"/>
              </a:rPr>
              <a:t>Politique naturelle</a:t>
            </a:r>
            <a:r>
              <a:rPr lang="fr-FR" sz="1600" dirty="0">
                <a:latin typeface="Times New Roman" pitchFamily="18" charset="0"/>
                <a:cs typeface="Times New Roman" pitchFamily="18" charset="0"/>
              </a:rPr>
              <a:t> /</a:t>
            </a:r>
            <a:r>
              <a:rPr lang="fr-FR" sz="1600" i="1" dirty="0">
                <a:latin typeface="Times New Roman" pitchFamily="18" charset="0"/>
                <a:cs typeface="Times New Roman" pitchFamily="18" charset="0"/>
              </a:rPr>
              <a:t>Discours sur les vrais principes du Gouvernement, </a:t>
            </a:r>
            <a:r>
              <a:rPr lang="fr-FR" sz="1600" dirty="0">
                <a:latin typeface="Times New Roman" pitchFamily="18" charset="0"/>
                <a:cs typeface="Times New Roman" pitchFamily="18" charset="0"/>
              </a:rPr>
              <a:t>1773.</a:t>
            </a:r>
          </a:p>
          <a:p>
            <a:pPr marL="0" indent="0" algn="just">
              <a:buNone/>
            </a:pPr>
            <a:r>
              <a:rPr lang="fr-FR" sz="1600" dirty="0">
                <a:latin typeface="Times New Roman" pitchFamily="18" charset="0"/>
                <a:cs typeface="Times New Roman" pitchFamily="18" charset="0"/>
              </a:rPr>
              <a:t>-Beccaria, </a:t>
            </a:r>
            <a:r>
              <a:rPr lang="fr-FR" sz="1600" i="1" dirty="0">
                <a:latin typeface="Times New Roman" pitchFamily="18" charset="0"/>
                <a:cs typeface="Times New Roman" pitchFamily="18" charset="0"/>
              </a:rPr>
              <a:t>Des délits et des peines, </a:t>
            </a:r>
            <a:r>
              <a:rPr lang="fr-FR" sz="1600" dirty="0">
                <a:latin typeface="Times New Roman" pitchFamily="18" charset="0"/>
                <a:cs typeface="Times New Roman" pitchFamily="18" charset="0"/>
              </a:rPr>
              <a:t>1773</a:t>
            </a:r>
          </a:p>
          <a:p>
            <a:pPr marL="0" indent="0" algn="just">
              <a:buNone/>
            </a:pPr>
            <a:r>
              <a:rPr lang="fr-FR" sz="1600" dirty="0">
                <a:latin typeface="Times New Roman" pitchFamily="18" charset="0"/>
                <a:cs typeface="Times New Roman" pitchFamily="18" charset="0"/>
              </a:rPr>
              <a:t>-D'Holbach, </a:t>
            </a:r>
            <a:r>
              <a:rPr lang="fr-FR" sz="1600" i="1" dirty="0">
                <a:latin typeface="Times New Roman" pitchFamily="18" charset="0"/>
                <a:cs typeface="Times New Roman" pitchFamily="18" charset="0"/>
              </a:rPr>
              <a:t>Politique naturelle</a:t>
            </a:r>
            <a:r>
              <a:rPr lang="fr-FR" sz="1600" dirty="0">
                <a:latin typeface="Times New Roman" pitchFamily="18" charset="0"/>
                <a:cs typeface="Times New Roman" pitchFamily="18" charset="0"/>
              </a:rPr>
              <a:t>, ou </a:t>
            </a:r>
            <a:r>
              <a:rPr lang="fr-FR" sz="1600" i="1" dirty="0">
                <a:latin typeface="Times New Roman" pitchFamily="18" charset="0"/>
                <a:cs typeface="Times New Roman" pitchFamily="18" charset="0"/>
              </a:rPr>
              <a:t>Discours sur les vrais principes du Gouvernement, </a:t>
            </a:r>
            <a:r>
              <a:rPr lang="fr-FR" sz="1600" dirty="0">
                <a:latin typeface="Times New Roman" pitchFamily="18" charset="0"/>
                <a:cs typeface="Times New Roman" pitchFamily="18" charset="0"/>
              </a:rPr>
              <a:t>1773.</a:t>
            </a:r>
          </a:p>
          <a:p>
            <a:pPr marL="0" indent="0" algn="just">
              <a:buNone/>
            </a:pPr>
            <a:r>
              <a:rPr lang="fr-FR" sz="1600" dirty="0">
                <a:latin typeface="Times New Roman" pitchFamily="18" charset="0"/>
                <a:cs typeface="Times New Roman" pitchFamily="18" charset="0"/>
              </a:rPr>
              <a:t>-Helvétius, </a:t>
            </a:r>
            <a:r>
              <a:rPr lang="fr-FR" sz="1600" i="1" dirty="0">
                <a:latin typeface="Times New Roman" pitchFamily="18" charset="0"/>
                <a:cs typeface="Times New Roman" pitchFamily="18" charset="0"/>
              </a:rPr>
              <a:t>De L'homme (posthume),</a:t>
            </a:r>
            <a:r>
              <a:rPr lang="fr-FR" sz="1600" dirty="0">
                <a:latin typeface="Times New Roman" pitchFamily="18" charset="0"/>
                <a:cs typeface="Times New Roman" pitchFamily="18" charset="0"/>
              </a:rPr>
              <a:t> 1773.</a:t>
            </a:r>
          </a:p>
          <a:p>
            <a:pPr marL="0" indent="0" algn="just">
              <a:buNone/>
            </a:pPr>
            <a:r>
              <a:rPr lang="fr-FR" sz="1600" dirty="0">
                <a:latin typeface="Times New Roman" pitchFamily="18" charset="0"/>
                <a:cs typeface="Times New Roman" pitchFamily="18" charset="0"/>
              </a:rPr>
              <a:t>-Herder, </a:t>
            </a:r>
            <a:r>
              <a:rPr lang="fr-FR" sz="1600" i="1" dirty="0">
                <a:latin typeface="Times New Roman" pitchFamily="18" charset="0"/>
                <a:cs typeface="Times New Roman" pitchFamily="18" charset="0"/>
              </a:rPr>
              <a:t>Une nouvelle philosophie de l'histoire, </a:t>
            </a:r>
            <a:r>
              <a:rPr lang="fr-FR" sz="1600" dirty="0">
                <a:latin typeface="Times New Roman" pitchFamily="18" charset="0"/>
                <a:cs typeface="Times New Roman" pitchFamily="18" charset="0"/>
              </a:rPr>
              <a:t>1774.</a:t>
            </a:r>
          </a:p>
          <a:p>
            <a:pPr marL="0" indent="0" algn="just">
              <a:buNone/>
            </a:pPr>
            <a:r>
              <a:rPr lang="fr-FR" sz="1600" dirty="0">
                <a:latin typeface="Times New Roman" pitchFamily="18" charset="0"/>
                <a:cs typeface="Times New Roman" pitchFamily="18" charset="0"/>
              </a:rPr>
              <a:t>-Condorcet, , </a:t>
            </a:r>
            <a:r>
              <a:rPr lang="fr-FR" sz="1600" i="1" dirty="0">
                <a:latin typeface="Times New Roman" pitchFamily="18" charset="0"/>
                <a:cs typeface="Times New Roman" pitchFamily="18" charset="0"/>
              </a:rPr>
              <a:t>Du calcul intégral,</a:t>
            </a:r>
            <a:r>
              <a:rPr lang="fr-FR" sz="1600" dirty="0">
                <a:latin typeface="Times New Roman" pitchFamily="18" charset="0"/>
                <a:cs typeface="Times New Roman" pitchFamily="18" charset="0"/>
              </a:rPr>
              <a:t> 1765 ; </a:t>
            </a:r>
            <a:r>
              <a:rPr lang="fr-FR" sz="1600" i="1" dirty="0">
                <a:latin typeface="Times New Roman" pitchFamily="18" charset="0"/>
                <a:cs typeface="Times New Roman" pitchFamily="18" charset="0"/>
              </a:rPr>
              <a:t>Réflexions sur le commerce des blés, </a:t>
            </a:r>
            <a:r>
              <a:rPr lang="fr-FR" sz="1600" dirty="0">
                <a:latin typeface="Times New Roman" pitchFamily="18" charset="0"/>
                <a:cs typeface="Times New Roman" pitchFamily="18" charset="0"/>
              </a:rPr>
              <a:t>1776 ; </a:t>
            </a:r>
            <a:r>
              <a:rPr lang="fr-FR" sz="1600" i="1" dirty="0">
                <a:latin typeface="Times New Roman" pitchFamily="18" charset="0"/>
                <a:cs typeface="Times New Roman" pitchFamily="18" charset="0"/>
              </a:rPr>
              <a:t>Fragments sur la liberté de la presse </a:t>
            </a:r>
            <a:r>
              <a:rPr lang="fr-FR" sz="1600" dirty="0">
                <a:latin typeface="Times New Roman" pitchFamily="18" charset="0"/>
                <a:cs typeface="Times New Roman" pitchFamily="18" charset="0"/>
              </a:rPr>
              <a:t>; </a:t>
            </a:r>
            <a:r>
              <a:rPr lang="fr-FR" sz="1600" i="1" dirty="0">
                <a:latin typeface="Times New Roman" pitchFamily="18" charset="0"/>
                <a:cs typeface="Times New Roman" pitchFamily="18" charset="0"/>
              </a:rPr>
              <a:t>Réflexions sur l'esclavage des nègres</a:t>
            </a:r>
            <a:r>
              <a:rPr lang="fr-FR" sz="1600" dirty="0">
                <a:latin typeface="Times New Roman" pitchFamily="18" charset="0"/>
                <a:cs typeface="Times New Roman" pitchFamily="18" charset="0"/>
              </a:rPr>
              <a:t>, 1781 ;  </a:t>
            </a:r>
            <a:r>
              <a:rPr lang="fr-FR" sz="1600" i="1" dirty="0">
                <a:latin typeface="Times New Roman" pitchFamily="18" charset="0"/>
                <a:cs typeface="Times New Roman" pitchFamily="18" charset="0"/>
              </a:rPr>
              <a:t>Sur l'admission des femmes au droit de cité</a:t>
            </a:r>
            <a:r>
              <a:rPr lang="fr-FR" sz="1600" dirty="0">
                <a:latin typeface="Times New Roman" pitchFamily="18" charset="0"/>
                <a:cs typeface="Times New Roman" pitchFamily="18" charset="0"/>
              </a:rPr>
              <a:t>, 1790 ; </a:t>
            </a:r>
            <a:r>
              <a:rPr lang="fr-FR" sz="1600" i="1" dirty="0">
                <a:latin typeface="Times New Roman" pitchFamily="18" charset="0"/>
                <a:cs typeface="Times New Roman" pitchFamily="18" charset="0"/>
              </a:rPr>
              <a:t>De la République, ou Un roi est-il nécessaire à la conservation de la liberté ? </a:t>
            </a:r>
            <a:r>
              <a:rPr lang="fr-FR" sz="1600" dirty="0">
                <a:latin typeface="Times New Roman" pitchFamily="18" charset="0"/>
                <a:cs typeface="Times New Roman" pitchFamily="18" charset="0"/>
              </a:rPr>
              <a:t>1791.</a:t>
            </a:r>
          </a:p>
          <a:p>
            <a:pPr marL="0" indent="0" algn="just">
              <a:buNone/>
            </a:pPr>
            <a:r>
              <a:rPr lang="fr-FR" sz="1600" dirty="0">
                <a:latin typeface="Times New Roman" pitchFamily="18" charset="0"/>
                <a:cs typeface="Times New Roman" pitchFamily="18" charset="0"/>
              </a:rPr>
              <a:t>-Smith, </a:t>
            </a:r>
            <a:r>
              <a:rPr lang="fr-FR" sz="1600" i="1" dirty="0">
                <a:latin typeface="Times New Roman" pitchFamily="18" charset="0"/>
                <a:cs typeface="Times New Roman" pitchFamily="18" charset="0"/>
              </a:rPr>
              <a:t>Recherches sur la nature et les causes de la richesse des nations, </a:t>
            </a:r>
            <a:r>
              <a:rPr lang="fr-FR" sz="1600" dirty="0">
                <a:latin typeface="Times New Roman" pitchFamily="18" charset="0"/>
                <a:cs typeface="Times New Roman" pitchFamily="18" charset="0"/>
              </a:rPr>
              <a:t>1776.</a:t>
            </a:r>
          </a:p>
          <a:p>
            <a:pPr marL="0" indent="0" algn="just">
              <a:buNone/>
            </a:pPr>
            <a:r>
              <a:rPr lang="fr-FR" sz="1600" dirty="0">
                <a:latin typeface="Times New Roman" pitchFamily="18" charset="0"/>
                <a:cs typeface="Times New Roman" pitchFamily="18" charset="0"/>
              </a:rPr>
              <a:t>-Condorcet, </a:t>
            </a:r>
            <a:r>
              <a:rPr lang="fr-FR" sz="1600" i="1" dirty="0">
                <a:latin typeface="Times New Roman" pitchFamily="18" charset="0"/>
                <a:cs typeface="Times New Roman" pitchFamily="18" charset="0"/>
              </a:rPr>
              <a:t>Réflexions sur l'esclavage des nègres</a:t>
            </a:r>
            <a:r>
              <a:rPr lang="fr-FR" sz="1600" dirty="0">
                <a:latin typeface="Times New Roman" pitchFamily="18" charset="0"/>
                <a:cs typeface="Times New Roman" pitchFamily="18" charset="0"/>
              </a:rPr>
              <a:t>, 1781.</a:t>
            </a:r>
          </a:p>
          <a:p>
            <a:pPr marL="0" indent="0" algn="just">
              <a:buNone/>
            </a:pPr>
            <a:r>
              <a:rPr lang="fr-FR" sz="1600" dirty="0">
                <a:latin typeface="Times New Roman" pitchFamily="18" charset="0"/>
                <a:cs typeface="Times New Roman" pitchFamily="18" charset="0"/>
              </a:rPr>
              <a:t>-Rousseau, </a:t>
            </a:r>
            <a:r>
              <a:rPr lang="fr-FR" sz="1600" i="1" dirty="0">
                <a:latin typeface="Times New Roman" pitchFamily="18" charset="0"/>
                <a:cs typeface="Times New Roman" pitchFamily="18" charset="0"/>
              </a:rPr>
              <a:t>Essai sur l'origine des langues, </a:t>
            </a:r>
            <a:r>
              <a:rPr lang="fr-FR" sz="1600" dirty="0">
                <a:latin typeface="Times New Roman" pitchFamily="18" charset="0"/>
                <a:cs typeface="Times New Roman" pitchFamily="18" charset="0"/>
              </a:rPr>
              <a:t>1781.</a:t>
            </a:r>
          </a:p>
          <a:p>
            <a:pPr marL="0" indent="0" algn="just">
              <a:buNone/>
            </a:pPr>
            <a:r>
              <a:rPr lang="fr-FR" sz="1600" dirty="0">
                <a:latin typeface="Times New Roman" pitchFamily="18" charset="0"/>
                <a:cs typeface="Times New Roman" pitchFamily="18" charset="0"/>
              </a:rPr>
              <a:t>-Kant, </a:t>
            </a:r>
            <a:r>
              <a:rPr lang="fr-FR" sz="1600" i="1" dirty="0">
                <a:latin typeface="Times New Roman" pitchFamily="18" charset="0"/>
                <a:cs typeface="Times New Roman" pitchFamily="18" charset="0"/>
              </a:rPr>
              <a:t>Idée d'une histoire universelle d'un point de vue cosmopolitique,</a:t>
            </a:r>
            <a:r>
              <a:rPr lang="fr-FR" sz="1600" dirty="0">
                <a:latin typeface="Times New Roman" pitchFamily="18" charset="0"/>
                <a:cs typeface="Times New Roman" pitchFamily="18" charset="0"/>
              </a:rPr>
              <a:t> 1784 ; -Kant, </a:t>
            </a:r>
            <a:r>
              <a:rPr lang="fr-FR" sz="1600" i="1" dirty="0">
                <a:latin typeface="Times New Roman" pitchFamily="18" charset="0"/>
                <a:cs typeface="Times New Roman" pitchFamily="18" charset="0"/>
              </a:rPr>
              <a:t>Vers la paix perpétuelle</a:t>
            </a:r>
            <a:r>
              <a:rPr lang="fr-FR" sz="1600" dirty="0">
                <a:latin typeface="Times New Roman" pitchFamily="18" charset="0"/>
                <a:cs typeface="Times New Roman" pitchFamily="18" charset="0"/>
              </a:rPr>
              <a:t>, 1795.</a:t>
            </a:r>
          </a:p>
          <a:p>
            <a:pPr marL="0" indent="0" algn="just">
              <a:buNone/>
            </a:pPr>
            <a:r>
              <a:rPr lang="fr-FR" sz="1600" dirty="0">
                <a:latin typeface="Times New Roman" pitchFamily="18" charset="0"/>
                <a:cs typeface="Times New Roman" pitchFamily="18" charset="0"/>
              </a:rPr>
              <a:t>-Herder, </a:t>
            </a:r>
            <a:r>
              <a:rPr lang="fr-FR" sz="1600" i="1" dirty="0">
                <a:latin typeface="Times New Roman" pitchFamily="18" charset="0"/>
                <a:cs typeface="Times New Roman" pitchFamily="18" charset="0"/>
              </a:rPr>
              <a:t>Idées pour une philosophie de l’histoire de l’humanité</a:t>
            </a:r>
            <a:r>
              <a:rPr lang="fr-FR" sz="1600" dirty="0">
                <a:latin typeface="Times New Roman" pitchFamily="18" charset="0"/>
                <a:cs typeface="Times New Roman" pitchFamily="18" charset="0"/>
              </a:rPr>
              <a:t> (1784-1791).</a:t>
            </a:r>
          </a:p>
          <a:p>
            <a:pPr marL="0" indent="0" algn="just">
              <a:buNone/>
            </a:pPr>
            <a:r>
              <a:rPr lang="fr-FR" sz="1600" dirty="0">
                <a:latin typeface="Times New Roman" pitchFamily="18" charset="0"/>
                <a:cs typeface="Times New Roman" pitchFamily="18" charset="0"/>
              </a:rPr>
              <a:t>-Bentham, </a:t>
            </a:r>
            <a:r>
              <a:rPr lang="fr-FR" sz="1600" i="1" dirty="0">
                <a:latin typeface="Times New Roman" pitchFamily="18" charset="0"/>
                <a:cs typeface="Times New Roman" pitchFamily="18" charset="0"/>
              </a:rPr>
              <a:t>Introduction au prince de morale et de législation, </a:t>
            </a:r>
            <a:r>
              <a:rPr lang="fr-FR" sz="1600" dirty="0">
                <a:latin typeface="Times New Roman" pitchFamily="18" charset="0"/>
                <a:cs typeface="Times New Roman" pitchFamily="18" charset="0"/>
              </a:rPr>
              <a:t>1789.</a:t>
            </a:r>
          </a:p>
          <a:p>
            <a:pPr marL="0" indent="0" algn="just">
              <a:buNone/>
            </a:pPr>
            <a:r>
              <a:rPr lang="fr-FR" sz="1600" dirty="0">
                <a:latin typeface="Times New Roman" pitchFamily="18" charset="0"/>
                <a:cs typeface="Times New Roman" pitchFamily="18" charset="0"/>
              </a:rPr>
              <a:t>-Lavoisier, </a:t>
            </a:r>
            <a:r>
              <a:rPr lang="fr-FR" sz="1600" i="1" dirty="0">
                <a:latin typeface="Times New Roman" pitchFamily="18" charset="0"/>
                <a:cs typeface="Times New Roman" pitchFamily="18" charset="0"/>
              </a:rPr>
              <a:t>Traité élémentaire de chimie, </a:t>
            </a:r>
            <a:r>
              <a:rPr lang="fr-FR" sz="1600" dirty="0">
                <a:latin typeface="Times New Roman" pitchFamily="18" charset="0"/>
                <a:cs typeface="Times New Roman" pitchFamily="18" charset="0"/>
              </a:rPr>
              <a:t>1789.</a:t>
            </a:r>
            <a:r>
              <a:rPr lang="fr-FR" sz="1600" i="1" dirty="0">
                <a:latin typeface="Times New Roman" pitchFamily="18" charset="0"/>
                <a:cs typeface="Times New Roman" pitchFamily="18" charset="0"/>
              </a:rPr>
              <a:t>, </a:t>
            </a:r>
            <a:r>
              <a:rPr lang="fr-FR" sz="1600" dirty="0">
                <a:latin typeface="Times New Roman" pitchFamily="18" charset="0"/>
                <a:cs typeface="Times New Roman" pitchFamily="18" charset="0"/>
              </a:rPr>
              <a:t>1791.</a:t>
            </a:r>
          </a:p>
          <a:p>
            <a:pPr marL="0" indent="0" algn="just" fontAlgn="auto">
              <a:buNone/>
            </a:pPr>
            <a:r>
              <a:rPr lang="fr-FR" sz="1600" dirty="0">
                <a:latin typeface="Times New Roman" pitchFamily="18" charset="0"/>
                <a:cs typeface="Times New Roman" pitchFamily="18" charset="0"/>
              </a:rPr>
              <a:t>-Laplace, </a:t>
            </a:r>
            <a:r>
              <a:rPr lang="fr-FR" sz="1600" i="1" dirty="0">
                <a:latin typeface="Times New Roman" pitchFamily="18" charset="0"/>
                <a:cs typeface="Times New Roman" pitchFamily="18" charset="0"/>
              </a:rPr>
              <a:t>Exposition du système du monde</a:t>
            </a:r>
            <a:r>
              <a:rPr lang="fr-FR" sz="1600" dirty="0">
                <a:latin typeface="Times New Roman" pitchFamily="18" charset="0"/>
                <a:cs typeface="Times New Roman" pitchFamily="18" charset="0"/>
              </a:rPr>
              <a:t>, 1796.</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692696"/>
          </a:xfrm>
        </p:spPr>
        <p:txBody>
          <a:bodyPr>
            <a:normAutofit fontScale="90000"/>
          </a:bodyPr>
          <a:lstStyle/>
          <a:p>
            <a:r>
              <a:rPr lang="fr-FR" b="1" dirty="0">
                <a:latin typeface="Times New Roman" panose="02020603050405020304" pitchFamily="18" charset="0"/>
                <a:cs typeface="Times New Roman" panose="02020603050405020304" pitchFamily="18" charset="0"/>
              </a:rPr>
              <a:t>Quelques problèmes classiques</a:t>
            </a:r>
          </a:p>
        </p:txBody>
      </p:sp>
      <p:sp>
        <p:nvSpPr>
          <p:cNvPr id="3" name="Espace réservé du contenu 2"/>
          <p:cNvSpPr>
            <a:spLocks noGrp="1"/>
          </p:cNvSpPr>
          <p:nvPr>
            <p:ph idx="1"/>
          </p:nvPr>
        </p:nvSpPr>
        <p:spPr>
          <a:xfrm>
            <a:off x="0" y="1412776"/>
            <a:ext cx="9144000" cy="5445224"/>
          </a:xfrm>
        </p:spPr>
        <p:txBody>
          <a:bodyPr>
            <a:normAutofit/>
          </a:bodyPr>
          <a:lstStyle/>
          <a:p>
            <a:pPr algn="just"/>
            <a:r>
              <a:rPr lang="fr-FR" dirty="0">
                <a:latin typeface="Times New Roman" pitchFamily="18" charset="0"/>
                <a:cs typeface="Times New Roman" pitchFamily="18" charset="0"/>
              </a:rPr>
              <a:t>Des thèmes clés, mais un mouvement transnational pas si simple à circonscrire.</a:t>
            </a:r>
          </a:p>
          <a:p>
            <a:pPr algn="just"/>
            <a:endParaRPr lang="fr-FR" sz="2400"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Des sociabilités intellectuelles (Salons, </a:t>
            </a:r>
            <a:r>
              <a:rPr lang="fr-FR" dirty="0" err="1">
                <a:latin typeface="Times New Roman" pitchFamily="18" charset="0"/>
                <a:cs typeface="Times New Roman" pitchFamily="18" charset="0"/>
              </a:rPr>
              <a:t>etc</a:t>
            </a:r>
            <a:r>
              <a:rPr lang="fr-FR" dirty="0">
                <a:latin typeface="Times New Roman" pitchFamily="18" charset="0"/>
                <a:cs typeface="Times New Roman" pitchFamily="18" charset="0"/>
              </a:rPr>
              <a:t>…) mais en fait très variées.</a:t>
            </a:r>
          </a:p>
          <a:p>
            <a:pPr algn="just"/>
            <a:endParaRPr lang="fr-FR" sz="2400"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Une reconstruction </a:t>
            </a:r>
            <a:r>
              <a:rPr lang="fr-FR" i="1" dirty="0">
                <a:latin typeface="Times New Roman" pitchFamily="18" charset="0"/>
                <a:cs typeface="Times New Roman" pitchFamily="18" charset="0"/>
              </a:rPr>
              <a:t>a posteriori, </a:t>
            </a:r>
            <a:r>
              <a:rPr lang="fr-FR" dirty="0">
                <a:latin typeface="Times New Roman" pitchFamily="18" charset="0"/>
                <a:cs typeface="Times New Roman" pitchFamily="18" charset="0"/>
              </a:rPr>
              <a:t>notamment de la part des révolutionnaires, et une canonisation des textes les plus théoriquement légitimes au </a:t>
            </a:r>
            <a:r>
              <a:rPr lang="fr-FR" dirty="0" err="1">
                <a:latin typeface="Times New Roman" pitchFamily="18" charset="0"/>
                <a:cs typeface="Times New Roman" pitchFamily="18" charset="0"/>
              </a:rPr>
              <a:t>détrimentdes</a:t>
            </a:r>
            <a:r>
              <a:rPr lang="fr-FR" dirty="0">
                <a:latin typeface="Times New Roman" pitchFamily="18" charset="0"/>
                <a:cs typeface="Times New Roman" pitchFamily="18" charset="0"/>
              </a:rPr>
              <a:t> autres.</a:t>
            </a:r>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txBody>
          <a:bodyPr>
            <a:noAutofit/>
          </a:bodyPr>
          <a:lstStyle/>
          <a:p>
            <a:r>
              <a:rPr lang="fr-FR" sz="3200" b="1" dirty="0">
                <a:latin typeface="Times New Roman" pitchFamily="18" charset="0"/>
                <a:cs typeface="Times New Roman" pitchFamily="18" charset="0"/>
              </a:rPr>
              <a:t>Une histoire sociale des idées avant la Révolution.</a:t>
            </a:r>
            <a:endParaRPr lang="fr-FR" sz="3200" b="1" dirty="0"/>
          </a:p>
        </p:txBody>
      </p:sp>
      <p:sp>
        <p:nvSpPr>
          <p:cNvPr id="3" name="Espace réservé du contenu 2"/>
          <p:cNvSpPr>
            <a:spLocks noGrp="1"/>
          </p:cNvSpPr>
          <p:nvPr>
            <p:ph idx="1"/>
          </p:nvPr>
        </p:nvSpPr>
        <p:spPr>
          <a:xfrm>
            <a:off x="0" y="1196752"/>
            <a:ext cx="9144000" cy="5661248"/>
          </a:xfrm>
        </p:spPr>
        <p:txBody>
          <a:bodyPr>
            <a:normAutofit fontScale="92500" lnSpcReduction="20000"/>
          </a:bodyPr>
          <a:lstStyle/>
          <a:p>
            <a:pPr algn="just"/>
            <a:r>
              <a:rPr lang="fr-FR" dirty="0">
                <a:latin typeface="Times New Roman" pitchFamily="18" charset="0"/>
                <a:cs typeface="Times New Roman" pitchFamily="18" charset="0"/>
              </a:rPr>
              <a:t>Un exemple de causalité évidente : Tocqueville.</a:t>
            </a:r>
          </a:p>
          <a:p>
            <a:pPr algn="just">
              <a:buNone/>
            </a:pPr>
            <a:r>
              <a:rPr lang="fr-FR" i="1" dirty="0">
                <a:latin typeface="Times New Roman" pitchFamily="18" charset="0"/>
                <a:cs typeface="Times New Roman" pitchFamily="18" charset="0"/>
              </a:rPr>
              <a:t>	« Cette circonstance, si nouvelle dans l’histoire, de toute l’éducation politique d’un grand peuple entièrement faite par les gens de lettres, fut ce qui contribua le plus peut-être à donner à la Révolution française son génie propre […]. Les écrivains ne fournirent pas seulement leurs idées au peuple qui la fit ; ils lui donnèrent leur tempérament et leur humeur […] de telle sorte que, quand elle eut enfin à agir, elle transporta dans la politique toutes les habitudes de la littérature ».</a:t>
            </a:r>
            <a:r>
              <a:rPr lang="fr-FR" dirty="0">
                <a:latin typeface="Times New Roman" pitchFamily="18" charset="0"/>
                <a:cs typeface="Times New Roman" pitchFamily="18" charset="0"/>
              </a:rPr>
              <a:t> </a:t>
            </a:r>
          </a:p>
          <a:p>
            <a:pPr algn="just">
              <a:buNone/>
            </a:pPr>
            <a:endParaRPr lang="fr-FR" sz="2600" dirty="0">
              <a:latin typeface="Times New Roman" pitchFamily="18" charset="0"/>
              <a:cs typeface="Times New Roman" pitchFamily="18" charset="0"/>
            </a:endParaRPr>
          </a:p>
          <a:p>
            <a:pPr algn="just">
              <a:buNone/>
            </a:pPr>
            <a:r>
              <a:rPr lang="fr-FR" sz="3000" b="1" dirty="0">
                <a:latin typeface="Times New Roman" pitchFamily="18" charset="0"/>
                <a:cs typeface="Times New Roman" pitchFamily="18" charset="0"/>
                <a:sym typeface="Wingdings" pitchFamily="2" charset="2"/>
              </a:rPr>
              <a:t></a:t>
            </a:r>
            <a:r>
              <a:rPr lang="fr-FR" sz="3000" b="1" dirty="0">
                <a:latin typeface="Times New Roman" pitchFamily="18" charset="0"/>
                <a:cs typeface="Times New Roman" pitchFamily="18" charset="0"/>
              </a:rPr>
              <a:t>C’est donc l’influence des Lumières qui aurait permis la Révolution Française.</a:t>
            </a:r>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txBody>
          <a:bodyPr>
            <a:noAutofit/>
          </a:bodyPr>
          <a:lstStyle/>
          <a:p>
            <a:r>
              <a:rPr lang="fr-FR" sz="2800" b="1" dirty="0">
                <a:latin typeface="Times New Roman" pitchFamily="18" charset="0"/>
                <a:cs typeface="Times New Roman" pitchFamily="18" charset="0"/>
              </a:rPr>
              <a:t>Lumières et révolution : retour sur quelques évidences</a:t>
            </a:r>
          </a:p>
        </p:txBody>
      </p:sp>
      <p:sp>
        <p:nvSpPr>
          <p:cNvPr id="3" name="Espace réservé du contenu 2"/>
          <p:cNvSpPr>
            <a:spLocks noGrp="1"/>
          </p:cNvSpPr>
          <p:nvPr>
            <p:ph idx="1"/>
          </p:nvPr>
        </p:nvSpPr>
        <p:spPr>
          <a:xfrm>
            <a:off x="0" y="980728"/>
            <a:ext cx="9144000" cy="5877272"/>
          </a:xfrm>
        </p:spPr>
        <p:txBody>
          <a:bodyPr>
            <a:normAutofit/>
          </a:bodyPr>
          <a:lstStyle/>
          <a:p>
            <a:pPr algn="just"/>
            <a:r>
              <a:rPr lang="fr-FR" sz="2400" dirty="0">
                <a:latin typeface="Times New Roman" pitchFamily="18" charset="0"/>
                <a:cs typeface="Times New Roman" pitchFamily="18" charset="0"/>
              </a:rPr>
              <a:t>Cette influence supposée des idées des Lumières sur l’événement RF a été progressivement discuté au cours du XX</a:t>
            </a:r>
            <a:r>
              <a:rPr lang="fr-FR" sz="2400" baseline="30000" dirty="0">
                <a:latin typeface="Times New Roman" pitchFamily="18" charset="0"/>
                <a:cs typeface="Times New Roman" pitchFamily="18" charset="0"/>
              </a:rPr>
              <a:t>e</a:t>
            </a:r>
            <a:r>
              <a:rPr lang="fr-FR" sz="2400" dirty="0">
                <a:latin typeface="Times New Roman" pitchFamily="18" charset="0"/>
                <a:cs typeface="Times New Roman" pitchFamily="18" charset="0"/>
              </a:rPr>
              <a:t> siècle. Dans </a:t>
            </a:r>
            <a:r>
              <a:rPr lang="fr-FR" sz="2400" i="1" dirty="0">
                <a:latin typeface="Times New Roman" pitchFamily="18" charset="0"/>
                <a:cs typeface="Times New Roman" pitchFamily="18" charset="0"/>
              </a:rPr>
              <a:t>Les origines intellectuelles de la révolution française </a:t>
            </a:r>
            <a:r>
              <a:rPr lang="fr-FR" sz="2400" dirty="0">
                <a:latin typeface="Times New Roman" pitchFamily="18" charset="0"/>
                <a:cs typeface="Times New Roman" pitchFamily="18" charset="0"/>
              </a:rPr>
              <a:t>(1933), Daniel Mornet, contre Tocqueville, se dote d’une triple exigence : saisir la totalité de la production littéraire et non les seuls « grands » auteurs ; penser l’au-delà des textes avec les institutions littéraires ; appréhender la circulation réelle des œuvres à travers des méthodes statistiques grâce aux inventaires de bibliothèques. Mais </a:t>
            </a:r>
            <a:r>
              <a:rPr lang="fr-FR" sz="2400" dirty="0" err="1">
                <a:latin typeface="Times New Roman" pitchFamily="18" charset="0"/>
                <a:cs typeface="Times New Roman" pitchFamily="18" charset="0"/>
              </a:rPr>
              <a:t>Mornet</a:t>
            </a:r>
            <a:r>
              <a:rPr lang="fr-FR" sz="2400" dirty="0">
                <a:latin typeface="Times New Roman" pitchFamily="18" charset="0"/>
                <a:cs typeface="Times New Roman" pitchFamily="18" charset="0"/>
              </a:rPr>
              <a:t> reste en partie attaché à souligner l’efficacité des idées sur le réel, puisqu’il écrit que « ce sont, pour une part, les idées qui ont déterminé  la Révolution française ».</a:t>
            </a:r>
          </a:p>
          <a:p>
            <a:pPr algn="just"/>
            <a:endParaRPr lang="fr-FR" sz="1200" dirty="0">
              <a:latin typeface="Times New Roman" pitchFamily="18" charset="0"/>
              <a:cs typeface="Times New Roman" pitchFamily="18" charset="0"/>
            </a:endParaRPr>
          </a:p>
          <a:p>
            <a:pPr algn="just"/>
            <a:r>
              <a:rPr lang="fr-FR" sz="2400" dirty="0">
                <a:latin typeface="Times New Roman" pitchFamily="18" charset="0"/>
                <a:cs typeface="Times New Roman" pitchFamily="18" charset="0"/>
              </a:rPr>
              <a:t>Après Mornet mais en allant plus loin, des historiens comme Robert </a:t>
            </a:r>
            <a:r>
              <a:rPr lang="fr-FR" sz="2400" dirty="0" err="1">
                <a:latin typeface="Times New Roman" pitchFamily="18" charset="0"/>
                <a:cs typeface="Times New Roman" pitchFamily="18" charset="0"/>
              </a:rPr>
              <a:t>Darnton</a:t>
            </a:r>
            <a:r>
              <a:rPr lang="fr-FR" sz="2400" dirty="0">
                <a:latin typeface="Times New Roman" pitchFamily="18" charset="0"/>
                <a:cs typeface="Times New Roman" pitchFamily="18" charset="0"/>
              </a:rPr>
              <a:t> et Roger Chartier ont remis en cause le lien entre Lumières et Révolution de plusieurs façons.</a:t>
            </a:r>
            <a:endParaRPr lang="fr-FR" sz="24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1160</TotalTime>
  <Words>9950</Words>
  <Application>Microsoft Office PowerPoint</Application>
  <PresentationFormat>Affichage à l'écran (4:3)</PresentationFormat>
  <Paragraphs>340</Paragraphs>
  <Slides>51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51</vt:i4>
      </vt:variant>
    </vt:vector>
  </HeadingPairs>
  <TitlesOfParts>
    <vt:vector size="56" baseType="lpstr">
      <vt:lpstr>Arial</vt:lpstr>
      <vt:lpstr>Calibri</vt:lpstr>
      <vt:lpstr>Times New Roman</vt:lpstr>
      <vt:lpstr>Wingdings</vt:lpstr>
      <vt:lpstr>Thème Office</vt:lpstr>
      <vt:lpstr>Républicanisme et utopisme des Lumières à la Révolution</vt:lpstr>
      <vt:lpstr>Plan de la séance</vt:lpstr>
      <vt:lpstr>Présentation PowerPoint</vt:lpstr>
      <vt:lpstr>Qu’est-ce que les Lumières?</vt:lpstr>
      <vt:lpstr>Une bibliographie indicative (et des thèmes phares) (1)</vt:lpstr>
      <vt:lpstr>Une bibliographie indicative (et des thèmes phares) (2)</vt:lpstr>
      <vt:lpstr>Quelques problèmes classiques</vt:lpstr>
      <vt:lpstr>Une histoire sociale des idées avant la Révolution.</vt:lpstr>
      <vt:lpstr>Lumières et révolution : retour sur quelques évidences</vt:lpstr>
      <vt:lpstr>L’étude matérielle de la circulation livresque</vt:lpstr>
      <vt:lpstr>Les best-sellers du XVIIIe siècle</vt:lpstr>
      <vt:lpstr>L’étude matérielle de la circulation livresque</vt:lpstr>
      <vt:lpstr>Basses Lumières et « Rousseau des ruisseaux »</vt:lpstr>
      <vt:lpstr>De la lecture à l’action</vt:lpstr>
      <vt:lpstr>De la lecture à l’action</vt:lpstr>
      <vt:lpstr>Les méthodes de lecture</vt:lpstr>
      <vt:lpstr>Un objet d’enquête sur les pensées populaires au XVIIIe : la bibliothèque Bleue de Troyes.</vt:lpstr>
      <vt:lpstr>Présentation PowerPoint</vt:lpstr>
      <vt:lpstr>Brève histoire du républicanisme</vt:lpstr>
      <vt:lpstr>Polype (v. 205-v. 125 av. JC) et les cycles politiques : l’anacyclose</vt:lpstr>
      <vt:lpstr>La république et l’équilibre du régime mixte </vt:lpstr>
      <vt:lpstr>Le républicanisme de Machiavel</vt:lpstr>
      <vt:lpstr>Le républicanisme de Machiavel</vt:lpstr>
      <vt:lpstr>Rousseau entre libéralisme et républicanisme</vt:lpstr>
      <vt:lpstr>Le problème de l’inégalité et comment y remédier</vt:lpstr>
      <vt:lpstr>Penser ensemble le Second Discours et le Contrat Social</vt:lpstr>
      <vt:lpstr>Le « second » discours (1755).</vt:lpstr>
      <vt:lpstr>Le Contrat social </vt:lpstr>
      <vt:lpstr>Le Contrat social </vt:lpstr>
      <vt:lpstr>Le républicanisme de Rousseau</vt:lpstr>
      <vt:lpstr>La loi républicaine</vt:lpstr>
      <vt:lpstr>Le républicanisme de Rousseau</vt:lpstr>
      <vt:lpstr>Présentation PowerPoint</vt:lpstr>
      <vt:lpstr>Républicanisme et Révolution Française </vt:lpstr>
      <vt:lpstr>Réflexions sur la crise à partir de Dobry</vt:lpstr>
      <vt:lpstr>Réflexions sur la crise à partir de Tackett</vt:lpstr>
      <vt:lpstr>Réflexions sur les idées et la crise</vt:lpstr>
      <vt:lpstr>Présentation PowerPoint</vt:lpstr>
      <vt:lpstr>Un utopiste en révolution : le cas de G. Babeuf  (Stéphanie Roza, « Comment la révolution a transformé l’utopie »)</vt:lpstr>
      <vt:lpstr>Babeuf avant 1789 : se frotter aux inégalités sociales, questionner la propriété</vt:lpstr>
      <vt:lpstr>Babeuf avant 1789 : se frotter aux inégalités sociales, questionner la propriété</vt:lpstr>
      <vt:lpstr>Présentation PowerPoint</vt:lpstr>
      <vt:lpstr>Bonus : Quelques extraits de Cahiers de Doléances</vt:lpstr>
      <vt:lpstr>Babeuf et la « cause révolutionnaire »</vt:lpstr>
      <vt:lpstr>Babeuf : de la Terreur à la Conjuration</vt:lpstr>
      <vt:lpstr>Un enjeu économique : la subsistance et le maximin</vt:lpstr>
      <vt:lpstr>La tradition républicaine : « Propriété contre subsistance »</vt:lpstr>
      <vt:lpstr>Propriété contre subsistance</vt:lpstr>
      <vt:lpstr>Riches contre pauvres, ou l’Etat républicain comme rempart et producteur de liberté</vt:lpstr>
      <vt:lpstr>La propriété contre la citoyenneté</vt:lpstr>
      <vt:lpstr>Présentation PowerPoint</vt:lpstr>
    </vt:vector>
  </TitlesOfParts>
  <Company>Mairie de Paris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Philosophie Politique</dc:title>
  <dc:creator>aubertlo</dc:creator>
  <cp:lastModifiedBy>antoine aubert</cp:lastModifiedBy>
  <cp:revision>347</cp:revision>
  <dcterms:created xsi:type="dcterms:W3CDTF">2022-11-14T09:55:05Z</dcterms:created>
  <dcterms:modified xsi:type="dcterms:W3CDTF">2024-10-03T21:39:59Z</dcterms:modified>
</cp:coreProperties>
</file>