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8" r:id="rId2"/>
    <p:sldId id="282" r:id="rId3"/>
    <p:sldId id="301" r:id="rId4"/>
    <p:sldId id="299" r:id="rId5"/>
    <p:sldId id="278" r:id="rId6"/>
    <p:sldId id="277" r:id="rId7"/>
    <p:sldId id="300" r:id="rId8"/>
    <p:sldId id="302" r:id="rId9"/>
    <p:sldId id="303" r:id="rId10"/>
    <p:sldId id="304" r:id="rId11"/>
    <p:sldId id="305" r:id="rId12"/>
    <p:sldId id="30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65"/>
    <p:restoredTop sz="94646"/>
  </p:normalViewPr>
  <p:slideViewPr>
    <p:cSldViewPr snapToGrid="0" snapToObjects="1">
      <p:cViewPr varScale="1">
        <p:scale>
          <a:sx n="100" d="100"/>
          <a:sy n="100" d="100"/>
        </p:scale>
        <p:origin x="17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A08E7E-7B69-1845-9222-0AC5B3AE2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27F1A9-F9ED-0C4F-BDF1-40B13FA46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28A7AF-C769-294A-8341-8010D816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03/10/2024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400FF9-D109-3E41-9DFA-C027A5D7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0C450F-C660-5642-A0E1-34FA75AC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361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9C794-AFEB-8049-9CE9-20C2E9E7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FB9A69-7E7C-8F4B-9CA1-176D228D9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910F9F-C484-A943-919F-980451816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03/10/2024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F24835-B89C-724F-AF24-95A6D772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76596-A1FE-414F-ABB3-635C7F6D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015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0DF4DFA-4777-3C49-87D6-163C78AEB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8F90F3-8D5F-EF47-9AFF-7E9AFFE45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7E2179-ADF4-634F-A2DB-56030CA6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03/10/2024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38497A-AAE3-A94A-9147-98FB5635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2C4715-4FB6-1242-9B9A-E8742C075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06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B7F4EB-3D04-C34D-8E27-DEBF175D4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571402-CAD0-0E43-BA80-7832A4A11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015EC9-8C2E-834E-B6FD-2BDCF674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03/10/2024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AD09BA-8CB4-3945-80E2-8675D0891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BBE377-8B62-B24B-984A-E1FB5E21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88C402-0578-734D-9AD9-BF379C28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A5D002-CCA4-7E42-B38C-D0411114A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D94E09-93EA-D646-B6C6-4DD78900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03/10/2024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4291CA-0B2D-B248-ADAC-5BB381071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B96B3C-30A3-9E44-9171-6B7F5F19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204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CBD399-0916-7843-996B-16BB8191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F66FC6-A898-D44A-83A0-E459351E0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005056-45A9-264A-90BB-BCE6BDA70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6F142B-EFCE-B84B-8763-C082B4767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03/10/2024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0F2BA7-6FE3-5F4E-84F4-1FD8CA6E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ACD055-3B48-7946-A59A-E99CA040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99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EA118-C4FA-DD4D-B9D3-6EC8AE5D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95AE97-3885-7046-B7C7-AE3C520EE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289E57-D7DF-EF4F-90E7-1C529254C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C84863-3D3F-D142-BB70-A7AC29957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E870AD-CB5D-A14C-AAC9-A0878BE83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BA7F0A-261A-0948-AB00-D9D2AEC4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03/10/2024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9A7BE2-D2BE-E34D-B4AD-677F43EA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D6E7D4-1200-F940-9C47-40201D7B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19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53685-18DE-E449-935E-BC52C253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B9A7FB-B306-7442-9E9B-D4EE8D16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03/10/2024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F97910-BC77-EC47-A72E-C36057E5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B34088-2E03-614E-AC88-B65D135A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67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06E4E6-3C3A-8249-91D0-B51CA963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03/10/2024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47FD05-9668-A445-9044-706EA966C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6198FC-3D99-5149-822F-FA7899EF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9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559AD0-0B98-9E4D-A5F5-E93CDCCA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B63511-ED19-344A-B5CB-16FE9E33E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18AA4D-B9D1-C648-912A-19046AB4D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D8910A-20FB-7246-A461-9B9F2865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03/10/2024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F075C8-7271-4C41-92AC-C3E8D4CCA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D5BBE1-7F5E-9A4E-B602-4DA015B4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884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C32F0-38A9-2442-B63C-0FFA0029C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F857F74-1C40-5449-BAE9-39CEBD59A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8DF165-5C32-C444-81DD-F69BB9B93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775C9E-173D-1A42-A68B-0339DE19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0F0A-F1A7-8C48-8383-C106DF2A9933}" type="datetimeFigureOut">
              <a:rPr lang="fr-FR" smtClean="0"/>
              <a:t>03/10/2024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B040FB-7677-1543-B257-7EA028D3D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F60C8D-D1BF-A24E-B59F-2096238D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6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DF59C75-6F9C-FF4D-A769-77CDA844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E05ACE-110E-CC4C-BB44-EDFB24186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B28399-6B12-BD45-B065-E2F39618A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30F0A-F1A7-8C48-8383-C106DF2A9933}" type="datetimeFigureOut">
              <a:rPr lang="fr-FR" smtClean="0"/>
              <a:t>03/10/2024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1B5F94-2B83-9942-868C-7DA9829BE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35523B-1CB5-854C-8583-7A7AC7B27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B3FC-7952-CC4E-A90C-AC4752BEB1A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15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44ABCB3-E49B-FB44-9AB4-1B886DF81643}"/>
              </a:ext>
            </a:extLst>
          </p:cNvPr>
          <p:cNvSpPr txBox="1"/>
          <p:nvPr/>
        </p:nvSpPr>
        <p:spPr>
          <a:xfrm>
            <a:off x="1256216" y="809426"/>
            <a:ext cx="6938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10898C-9D29-A5C9-DF97-EC350099F78E}"/>
              </a:ext>
            </a:extLst>
          </p:cNvPr>
          <p:cNvSpPr txBox="1"/>
          <p:nvPr/>
        </p:nvSpPr>
        <p:spPr>
          <a:xfrm>
            <a:off x="679938" y="5240215"/>
            <a:ext cx="4607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Sculpture du Royaume d’Ifé (Terre cuite) – XIIe à XIVe </a:t>
            </a:r>
            <a:r>
              <a:rPr lang="fr-FR" sz="1600" dirty="0" err="1"/>
              <a:t>siècle</a:t>
            </a:r>
            <a:endParaRPr lang="fr-FR" sz="1600" dirty="0"/>
          </a:p>
        </p:txBody>
      </p:sp>
      <p:pic>
        <p:nvPicPr>
          <p:cNvPr id="6" name="Image 5" descr="Une image contenant Artefact, musée, statue, sculpture&#10;&#10;Description générée automatiquement">
            <a:extLst>
              <a:ext uri="{FF2B5EF4-FFF2-40B4-BE49-F238E27FC236}">
                <a16:creationId xmlns:a16="http://schemas.microsoft.com/office/drawing/2014/main" id="{13A16A31-6D12-3100-892B-6EB1C8CAF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38" y="551543"/>
            <a:ext cx="4318000" cy="431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BD29314-18D4-229F-5D40-E072C7375B08}"/>
              </a:ext>
            </a:extLst>
          </p:cNvPr>
          <p:cNvSpPr txBox="1"/>
          <p:nvPr/>
        </p:nvSpPr>
        <p:spPr>
          <a:xfrm>
            <a:off x="6302830" y="5517213"/>
            <a:ext cx="4728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Tête</a:t>
            </a:r>
            <a:r>
              <a:rPr lang="fr-FR" sz="1600" dirty="0"/>
              <a:t> masculine, probablement un roi ; Ifè. Terre cuite. Nigeria, XIIe – XIVe </a:t>
            </a:r>
            <a:r>
              <a:rPr lang="fr-FR" sz="1600" dirty="0" err="1"/>
              <a:t>siècle</a:t>
            </a:r>
            <a:r>
              <a:rPr lang="fr-FR" sz="1600" dirty="0"/>
              <a:t>. H 26,7 cm. </a:t>
            </a:r>
            <a:r>
              <a:rPr lang="fr-FR" sz="1600" dirty="0" err="1"/>
              <a:t>Musée</a:t>
            </a:r>
            <a:r>
              <a:rPr lang="fr-FR" sz="1600" dirty="0"/>
              <a:t> d'art </a:t>
            </a:r>
            <a:r>
              <a:rPr lang="fr-FR" sz="1600" dirty="0" err="1"/>
              <a:t>Kimbell</a:t>
            </a:r>
            <a:endParaRPr lang="fr-FR" sz="1600" dirty="0"/>
          </a:p>
        </p:txBody>
      </p:sp>
      <p:pic>
        <p:nvPicPr>
          <p:cNvPr id="9" name="Image 8" descr="Une image contenant statue, Artefact, sculpture, sol&#10;&#10;Description générée automatiquement">
            <a:extLst>
              <a:ext uri="{FF2B5EF4-FFF2-40B4-BE49-F238E27FC236}">
                <a16:creationId xmlns:a16="http://schemas.microsoft.com/office/drawing/2014/main" id="{9F8767A6-0504-CF5D-25D0-B93F09A55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064" y="551543"/>
            <a:ext cx="3000493" cy="474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1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86FA4C2-0671-E54A-99A5-5917A52E61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831" y="0"/>
            <a:ext cx="3712043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C2A49D1-D8E3-5947-86C7-3BDB9D760B6F}"/>
              </a:ext>
            </a:extLst>
          </p:cNvPr>
          <p:cNvSpPr txBox="1"/>
          <p:nvPr/>
        </p:nvSpPr>
        <p:spPr>
          <a:xfrm>
            <a:off x="887506" y="1385047"/>
            <a:ext cx="4289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Andrea Mantegna (1431-1506), </a:t>
            </a:r>
          </a:p>
          <a:p>
            <a:r>
              <a:rPr lang="fr-FR" i="1"/>
              <a:t>Le martyr de saint Sébastien</a:t>
            </a:r>
            <a:r>
              <a:rPr lang="fr-FR"/>
              <a:t>, 1480</a:t>
            </a:r>
          </a:p>
          <a:p>
            <a:r>
              <a:rPr lang="fr-FR"/>
              <a:t>Détrempe sur toile, 255x140 cm</a:t>
            </a:r>
          </a:p>
          <a:p>
            <a:r>
              <a:rPr lang="fr-FR"/>
              <a:t>Paris, Musée du Louvre  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23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D30B049-7F61-2845-8E74-CF26DD6C9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953" y="925167"/>
            <a:ext cx="6255871" cy="496389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3F5024A-42C2-D145-99C8-84D32752690D}"/>
              </a:ext>
            </a:extLst>
          </p:cNvPr>
          <p:cNvSpPr txBox="1"/>
          <p:nvPr/>
        </p:nvSpPr>
        <p:spPr>
          <a:xfrm>
            <a:off x="470647" y="1035424"/>
            <a:ext cx="31197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  <a:p>
            <a:r>
              <a:rPr lang="fr-FR"/>
              <a:t>Jean-Baptiste GREUZE (Tournus, 1725 - Paris, 1805)</a:t>
            </a:r>
          </a:p>
          <a:p>
            <a:endParaRPr lang="fr-FR"/>
          </a:p>
          <a:p>
            <a:r>
              <a:rPr lang="fr-FR"/>
              <a:t>L'Empereur Sévère reproche à Caracalla, son fils, d'avoir voulu l'assassiner</a:t>
            </a:r>
          </a:p>
          <a:p>
            <a:endParaRPr lang="fr-FR"/>
          </a:p>
          <a:p>
            <a:r>
              <a:rPr lang="fr-FR"/>
              <a:t>1769</a:t>
            </a:r>
          </a:p>
          <a:p>
            <a:endParaRPr lang="fr-FR"/>
          </a:p>
          <a:p>
            <a:r>
              <a:rPr lang="fr-FR"/>
              <a:t>Paris, Musée du Louvre</a:t>
            </a:r>
          </a:p>
        </p:txBody>
      </p:sp>
    </p:spTree>
    <p:extLst>
      <p:ext uri="{BB962C8B-B14F-4D97-AF65-F5344CB8AC3E}">
        <p14:creationId xmlns:p14="http://schemas.microsoft.com/office/powerpoint/2010/main" val="171801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D8C5CD3-82F1-F546-A0FD-816DA84D7E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36" y="672352"/>
            <a:ext cx="7697740" cy="56343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ED7599F-A60A-C64C-BC2C-00CA1D26FABE}"/>
              </a:ext>
            </a:extLst>
          </p:cNvPr>
          <p:cNvSpPr txBox="1"/>
          <p:nvPr/>
        </p:nvSpPr>
        <p:spPr>
          <a:xfrm>
            <a:off x="403412" y="672352"/>
            <a:ext cx="24070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  <a:p>
            <a:r>
              <a:rPr lang="fr-FR"/>
              <a:t>Guido Reni</a:t>
            </a:r>
          </a:p>
          <a:p>
            <a:endParaRPr lang="fr-FR" i="1"/>
          </a:p>
          <a:p>
            <a:r>
              <a:rPr lang="fr-FR" i="1" err="1"/>
              <a:t>Hippomène</a:t>
            </a:r>
            <a:r>
              <a:rPr lang="fr-FR" i="1"/>
              <a:t> et Atalante</a:t>
            </a:r>
          </a:p>
          <a:p>
            <a:endParaRPr lang="fr-FR"/>
          </a:p>
          <a:p>
            <a:r>
              <a:rPr lang="fr-FR"/>
              <a:t>1618-1619</a:t>
            </a:r>
          </a:p>
          <a:p>
            <a:endParaRPr lang="fr-FR"/>
          </a:p>
          <a:p>
            <a:r>
              <a:rPr lang="fr-FR"/>
              <a:t>Peinture à l’huile sur toile, 206 x 297 cm</a:t>
            </a:r>
          </a:p>
          <a:p>
            <a:endParaRPr lang="fr-FR"/>
          </a:p>
          <a:p>
            <a:r>
              <a:rPr lang="fr-FR"/>
              <a:t>Madrid, Museo nacional del Prado</a:t>
            </a:r>
          </a:p>
        </p:txBody>
      </p:sp>
    </p:spTree>
    <p:extLst>
      <p:ext uri="{BB962C8B-B14F-4D97-AF65-F5344CB8AC3E}">
        <p14:creationId xmlns:p14="http://schemas.microsoft.com/office/powerpoint/2010/main" val="419763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A007A93-8358-9149-9365-4869AB9E4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180" y="671132"/>
            <a:ext cx="7266278" cy="513816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EC0B5DC-3F30-6049-9A6E-C0F9DC100611}"/>
              </a:ext>
            </a:extLst>
          </p:cNvPr>
          <p:cNvSpPr txBox="1"/>
          <p:nvPr/>
        </p:nvSpPr>
        <p:spPr>
          <a:xfrm>
            <a:off x="247228" y="1682073"/>
            <a:ext cx="3812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Claude Vignon (1593-1670)</a:t>
            </a:r>
          </a:p>
          <a:p>
            <a:r>
              <a:rPr lang="fr-FR" i="1" dirty="0"/>
              <a:t>Sainte Catherine refuse de sacrifier aux idoles</a:t>
            </a:r>
          </a:p>
          <a:p>
            <a:r>
              <a:rPr lang="fr-FR" dirty="0"/>
              <a:t>Paris, Musée du Louvre</a:t>
            </a:r>
          </a:p>
        </p:txBody>
      </p:sp>
    </p:spTree>
    <p:extLst>
      <p:ext uri="{BB962C8B-B14F-4D97-AF65-F5344CB8AC3E}">
        <p14:creationId xmlns:p14="http://schemas.microsoft.com/office/powerpoint/2010/main" val="415736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F9AD14A-D2B9-484F-8977-00490F81235D}"/>
              </a:ext>
            </a:extLst>
          </p:cNvPr>
          <p:cNvSpPr txBox="1"/>
          <p:nvPr/>
        </p:nvSpPr>
        <p:spPr>
          <a:xfrm>
            <a:off x="3133165" y="1546412"/>
            <a:ext cx="60242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  <a:p>
            <a:pPr algn="ctr"/>
            <a:r>
              <a:rPr lang="fr-FR"/>
              <a:t>Giorgio Vasari (1511-1574)</a:t>
            </a:r>
          </a:p>
          <a:p>
            <a:pPr algn="ctr"/>
            <a:r>
              <a:rPr lang="fr-FR" i="1"/>
              <a:t>Vite dei più eccellenti pittori, scultori e architettori</a:t>
            </a:r>
          </a:p>
          <a:p>
            <a:pPr algn="ctr"/>
            <a:r>
              <a:rPr lang="fr-FR"/>
              <a:t>1550</a:t>
            </a:r>
            <a:endParaRPr lang="fr-FR" i="1"/>
          </a:p>
          <a:p>
            <a:pPr algn="ctr"/>
            <a:endParaRPr lang="fr-FR" i="1"/>
          </a:p>
          <a:p>
            <a:pPr algn="ctr"/>
            <a:r>
              <a:rPr lang="fr-FR"/>
              <a:t>Joachim Winckelmann (1717-1768)</a:t>
            </a:r>
          </a:p>
          <a:p>
            <a:pPr algn="ctr"/>
            <a:r>
              <a:rPr lang="fr-FR" i="1"/>
              <a:t>Histoire de l’art chez les Anciens</a:t>
            </a:r>
          </a:p>
          <a:p>
            <a:pPr algn="ctr"/>
            <a:r>
              <a:rPr lang="fr-FR"/>
              <a:t>1764</a:t>
            </a:r>
          </a:p>
        </p:txBody>
      </p:sp>
    </p:spTree>
    <p:extLst>
      <p:ext uri="{BB962C8B-B14F-4D97-AF65-F5344CB8AC3E}">
        <p14:creationId xmlns:p14="http://schemas.microsoft.com/office/powerpoint/2010/main" val="89412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1CDE8DD-B413-064E-A92C-59D094E6C311}"/>
              </a:ext>
            </a:extLst>
          </p:cNvPr>
          <p:cNvSpPr txBox="1"/>
          <p:nvPr/>
        </p:nvSpPr>
        <p:spPr>
          <a:xfrm>
            <a:off x="2850776" y="1398494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dirty="0"/>
              <a:t>Heinrich Wölfflin (1864-1945)</a:t>
            </a:r>
          </a:p>
          <a:p>
            <a:pPr algn="ctr"/>
            <a:r>
              <a:rPr lang="fr-FR" i="1" dirty="0"/>
              <a:t>Principes fondamentaux de l’histoire de l’art</a:t>
            </a:r>
          </a:p>
          <a:p>
            <a:pPr algn="ctr"/>
            <a:r>
              <a:rPr lang="fr-FR" dirty="0"/>
              <a:t>1915</a:t>
            </a:r>
          </a:p>
        </p:txBody>
      </p:sp>
    </p:spTree>
    <p:extLst>
      <p:ext uri="{BB962C8B-B14F-4D97-AF65-F5344CB8AC3E}">
        <p14:creationId xmlns:p14="http://schemas.microsoft.com/office/powerpoint/2010/main" val="263634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8F10FC-E198-A540-B0BB-B589BBB04EAA}"/>
              </a:ext>
            </a:extLst>
          </p:cNvPr>
          <p:cNvSpPr/>
          <p:nvPr/>
        </p:nvSpPr>
        <p:spPr>
          <a:xfrm>
            <a:off x="3048000" y="1738649"/>
            <a:ext cx="6366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Iconologie : Science de la représentation </a:t>
            </a:r>
            <a:r>
              <a:rPr lang="en-US" dirty="0" err="1"/>
              <a:t>dans</a:t>
            </a:r>
            <a:r>
              <a:rPr lang="en-US" dirty="0"/>
              <a:t> les arts des figures </a:t>
            </a:r>
            <a:r>
              <a:rPr lang="en-US" dirty="0" err="1"/>
              <a:t>allégoriques</a:t>
            </a:r>
            <a:r>
              <a:rPr lang="en-US" dirty="0"/>
              <a:t>, </a:t>
            </a:r>
            <a:r>
              <a:rPr lang="en-US" dirty="0" err="1"/>
              <a:t>mythiques</a:t>
            </a:r>
            <a:r>
              <a:rPr lang="en-US" dirty="0"/>
              <a:t> et </a:t>
            </a:r>
            <a:r>
              <a:rPr lang="en-US" dirty="0" err="1"/>
              <a:t>emblématiques</a:t>
            </a:r>
            <a:r>
              <a:rPr lang="en-US" dirty="0"/>
              <a:t>, et de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attributs</a:t>
            </a:r>
            <a:r>
              <a:rPr lang="en-US" dirty="0"/>
              <a:t> ; </a:t>
            </a:r>
            <a:r>
              <a:rPr lang="en-US" dirty="0" err="1"/>
              <a:t>répertoire</a:t>
            </a:r>
            <a:r>
              <a:rPr lang="en-US" dirty="0"/>
              <a:t> de </a:t>
            </a:r>
            <a:r>
              <a:rPr lang="en-US" dirty="0" err="1"/>
              <a:t>ces</a:t>
            </a:r>
            <a:r>
              <a:rPr lang="en-US" dirty="0"/>
              <a:t> representations.</a:t>
            </a:r>
          </a:p>
          <a:p>
            <a:endParaRPr lang="en-US" dirty="0"/>
          </a:p>
          <a:p>
            <a:r>
              <a:rPr lang="en-US" dirty="0"/>
              <a:t>Erwin Panofsky (1892-1968)</a:t>
            </a:r>
          </a:p>
          <a:p>
            <a:endParaRPr lang="en-US" dirty="0"/>
          </a:p>
          <a:p>
            <a:r>
              <a:rPr lang="en-US" dirty="0"/>
              <a:t>Erwin Panofsky, </a:t>
            </a:r>
            <a:r>
              <a:rPr lang="fr-FR" dirty="0"/>
              <a:t>« Jan Van </a:t>
            </a:r>
            <a:r>
              <a:rPr lang="fr-FR" dirty="0" err="1"/>
              <a:t>Eyck's</a:t>
            </a:r>
            <a:r>
              <a:rPr lang="fr-FR" dirty="0"/>
              <a:t> </a:t>
            </a:r>
            <a:r>
              <a:rPr lang="fr-FR" dirty="0" err="1"/>
              <a:t>Arnolfini</a:t>
            </a:r>
            <a:r>
              <a:rPr lang="fr-FR" dirty="0"/>
              <a:t> Portrait »</a:t>
            </a:r>
            <a:r>
              <a:rPr lang="en-US" dirty="0"/>
              <a:t>, </a:t>
            </a:r>
            <a:r>
              <a:rPr lang="fr-FR" i="1" dirty="0"/>
              <a:t>The Burlington Magazine</a:t>
            </a:r>
            <a:r>
              <a:rPr lang="en-US" dirty="0"/>
              <a:t>, vol. 64, n</a:t>
            </a:r>
            <a:r>
              <a:rPr lang="en-US" baseline="30000" dirty="0"/>
              <a:t>o</a:t>
            </a:r>
            <a:r>
              <a:rPr lang="en-US" dirty="0"/>
              <a:t> 372,‎ 1934.</a:t>
            </a:r>
          </a:p>
          <a:p>
            <a:pPr algn="ctr"/>
            <a:endParaRPr lang="en-US" dirty="0"/>
          </a:p>
          <a:p>
            <a:r>
              <a:rPr lang="en-US" dirty="0"/>
              <a:t>Erwin Panofsky, </a:t>
            </a:r>
            <a:r>
              <a:rPr lang="fr-FR" i="1" dirty="0"/>
              <a:t>Essais d’iconologie : thèmes humanistes dans l'art de la Renaissance, </a:t>
            </a:r>
            <a:r>
              <a:rPr lang="fr-FR" dirty="0"/>
              <a:t>Paris, Gallimard, 1967 (1</a:t>
            </a:r>
            <a:r>
              <a:rPr lang="fr-FR" baseline="30000" dirty="0"/>
              <a:t>re</a:t>
            </a:r>
            <a:r>
              <a:rPr lang="fr-FR" dirty="0"/>
              <a:t> éd. 1939).</a:t>
            </a:r>
          </a:p>
        </p:txBody>
      </p:sp>
    </p:spTree>
    <p:extLst>
      <p:ext uri="{BB962C8B-B14F-4D97-AF65-F5344CB8AC3E}">
        <p14:creationId xmlns:p14="http://schemas.microsoft.com/office/powerpoint/2010/main" val="396934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21313CD-3811-E143-B629-FC098DE8D9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663" y="0"/>
            <a:ext cx="5009618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3B96FF3-9B9A-EC4E-A84F-AAEAB0699882}"/>
              </a:ext>
            </a:extLst>
          </p:cNvPr>
          <p:cNvSpPr txBox="1"/>
          <p:nvPr/>
        </p:nvSpPr>
        <p:spPr>
          <a:xfrm>
            <a:off x="423081" y="518615"/>
            <a:ext cx="48858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Peintre : Jan Van Eyck (1390-1441)</a:t>
            </a:r>
          </a:p>
          <a:p>
            <a:r>
              <a:rPr lang="fr-FR"/>
              <a:t>Titre : Portrait des époux Arnolfini</a:t>
            </a:r>
          </a:p>
          <a:p>
            <a:r>
              <a:rPr lang="fr-FR"/>
              <a:t>Date : 1434</a:t>
            </a:r>
          </a:p>
          <a:p>
            <a:r>
              <a:rPr lang="fr-FR"/>
              <a:t>Technique : peinture à l’huile </a:t>
            </a:r>
          </a:p>
          <a:p>
            <a:r>
              <a:rPr lang="fr-FR"/>
              <a:t>Support : bois</a:t>
            </a:r>
          </a:p>
          <a:p>
            <a:r>
              <a:rPr lang="fr-FR"/>
              <a:t>Dimensions : h. 82 x l. 60 cm</a:t>
            </a:r>
          </a:p>
          <a:p>
            <a:r>
              <a:rPr lang="fr-FR"/>
              <a:t>Genre : Portrait</a:t>
            </a:r>
          </a:p>
          <a:p>
            <a:r>
              <a:rPr lang="fr-FR"/>
              <a:t>Lieu de conservation : Londres, national Gallery</a:t>
            </a:r>
          </a:p>
          <a:p>
            <a:endParaRPr lang="fr-FR"/>
          </a:p>
          <a:p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42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EF9070F-80A1-7140-A65F-2DB5FD7E6F3B}"/>
              </a:ext>
            </a:extLst>
          </p:cNvPr>
          <p:cNvSpPr txBox="1"/>
          <p:nvPr/>
        </p:nvSpPr>
        <p:spPr>
          <a:xfrm>
            <a:off x="2944906" y="1694329"/>
            <a:ext cx="5836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  <a:p>
            <a:pPr algn="ctr"/>
            <a:r>
              <a:rPr lang="fr-FR"/>
              <a:t>Francis Haskell</a:t>
            </a:r>
          </a:p>
          <a:p>
            <a:pPr algn="ctr"/>
            <a:r>
              <a:rPr lang="fr-FR" i="1"/>
              <a:t>Mécènes et peintres</a:t>
            </a:r>
          </a:p>
          <a:p>
            <a:pPr algn="ctr"/>
            <a:r>
              <a:rPr lang="fr-FR"/>
              <a:t>1963</a:t>
            </a:r>
          </a:p>
        </p:txBody>
      </p:sp>
    </p:spTree>
    <p:extLst>
      <p:ext uri="{BB962C8B-B14F-4D97-AF65-F5344CB8AC3E}">
        <p14:creationId xmlns:p14="http://schemas.microsoft.com/office/powerpoint/2010/main" val="256406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7892443-1A86-0C4E-ACDC-1B2F322D36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495" y="1331257"/>
            <a:ext cx="6916270" cy="518720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6614AF3-4E76-F747-9F7C-788DF35FE928}"/>
              </a:ext>
            </a:extLst>
          </p:cNvPr>
          <p:cNvSpPr txBox="1"/>
          <p:nvPr/>
        </p:nvSpPr>
        <p:spPr>
          <a:xfrm>
            <a:off x="4679575" y="201706"/>
            <a:ext cx="7064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Florence, Santa Maria del Carmine, chapelle Brancacci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40B2A61-7B6D-7640-AAD0-1AC41D670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44" y="0"/>
            <a:ext cx="3091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0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2E2F96C-5381-F847-8224-87EBC9F562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071" y="859491"/>
            <a:ext cx="9418543" cy="52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122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314</Words>
  <Application>Microsoft Macintosh PowerPoint</Application>
  <PresentationFormat>Grand écran</PresentationFormat>
  <Paragraphs>60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Jiméno</dc:creator>
  <cp:lastModifiedBy>Frédéric Jiméno</cp:lastModifiedBy>
  <cp:revision>39</cp:revision>
  <dcterms:created xsi:type="dcterms:W3CDTF">2019-08-31T07:04:33Z</dcterms:created>
  <dcterms:modified xsi:type="dcterms:W3CDTF">2024-10-03T18:40:51Z</dcterms:modified>
</cp:coreProperties>
</file>