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330" r:id="rId2"/>
    <p:sldId id="299" r:id="rId3"/>
    <p:sldId id="321" r:id="rId4"/>
    <p:sldId id="322" r:id="rId5"/>
    <p:sldId id="329" r:id="rId6"/>
    <p:sldId id="287" r:id="rId7"/>
    <p:sldId id="315" r:id="rId8"/>
    <p:sldId id="320" r:id="rId9"/>
    <p:sldId id="323" r:id="rId10"/>
    <p:sldId id="324" r:id="rId11"/>
    <p:sldId id="339" r:id="rId12"/>
    <p:sldId id="297" r:id="rId13"/>
    <p:sldId id="316" r:id="rId14"/>
    <p:sldId id="317" r:id="rId15"/>
    <p:sldId id="318" r:id="rId16"/>
    <p:sldId id="319" r:id="rId17"/>
    <p:sldId id="325" r:id="rId18"/>
    <p:sldId id="326" r:id="rId19"/>
    <p:sldId id="327" r:id="rId20"/>
    <p:sldId id="311" r:id="rId21"/>
    <p:sldId id="332" r:id="rId22"/>
    <p:sldId id="334" r:id="rId23"/>
    <p:sldId id="333" r:id="rId24"/>
    <p:sldId id="335" r:id="rId25"/>
    <p:sldId id="336" r:id="rId26"/>
    <p:sldId id="337" r:id="rId27"/>
    <p:sldId id="338" r:id="rId28"/>
    <p:sldId id="331" r:id="rId29"/>
    <p:sldId id="308" r:id="rId30"/>
    <p:sldId id="313" r:id="rId31"/>
    <p:sldId id="328" r:id="rId32"/>
    <p:sldId id="265" r:id="rId33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1365"/>
    <p:restoredTop sz="94646"/>
  </p:normalViewPr>
  <p:slideViewPr>
    <p:cSldViewPr snapToGrid="0" snapToObjects="1">
      <p:cViewPr varScale="1">
        <p:scale>
          <a:sx n="100" d="100"/>
          <a:sy n="100" d="100"/>
        </p:scale>
        <p:origin x="176" y="5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2A08E7E-7B69-1845-9222-0AC5B3AE2A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6427F1A9-F9ED-0C4F-BDF1-40B13FA46D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F28A7AF-C769-294A-8341-8010D816E1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30F0A-F1A7-8C48-8383-C106DF2A9933}" type="datetimeFigureOut">
              <a:rPr lang="fr-FR" smtClean="0"/>
              <a:t>19/09/2024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1400FF9-D109-3E41-9DFA-C027A5D7D8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30C450F-C660-5642-A0E1-34FA75AC50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1B3FC-7952-CC4E-A90C-AC4752BEB1AC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436114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929C794-AFEB-8049-9CE9-20C2E9E7D1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9CFB9A69-7E7C-8F4B-9CA1-176D228D96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6910F9F-C484-A943-919F-9804518162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30F0A-F1A7-8C48-8383-C106DF2A9933}" type="datetimeFigureOut">
              <a:rPr lang="fr-FR" smtClean="0"/>
              <a:t>19/09/2024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DF24835-B89C-724F-AF24-95A6D77232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B276596-A1FE-414F-ABB3-635C7F6D57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1B3FC-7952-CC4E-A90C-AC4752BEB1AC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901523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D0DF4DFA-4777-3C49-87D6-163C78AEBCE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0E8F90F3-8D5F-EF47-9AFF-7E9AFFE453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B7E2179-ADF4-634F-A2DB-56030CA6B7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30F0A-F1A7-8C48-8383-C106DF2A9933}" type="datetimeFigureOut">
              <a:rPr lang="fr-FR" smtClean="0"/>
              <a:t>19/09/2024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538497A-AAE3-A94A-9147-98FB56354C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D2C4715-4FB6-1242-9B9A-E8742C0755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1B3FC-7952-CC4E-A90C-AC4752BEB1AC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770651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0B7F4EB-3D04-C34D-8E27-DEBF175D48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3571402-CAD0-0E43-BA80-7832A4A11A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2015EC9-8C2E-834E-B6FD-2BDCF674BD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30F0A-F1A7-8C48-8383-C106DF2A9933}" type="datetimeFigureOut">
              <a:rPr lang="fr-FR" smtClean="0"/>
              <a:t>19/09/2024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4AD09BA-8CB4-3945-80E2-8675D08911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ABBE377-8B62-B24B-984A-E1FB5E2161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1B3FC-7952-CC4E-A90C-AC4752BEB1AC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7996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588C402-0578-734D-9AD9-BF379C28AA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EA5D002-CCA4-7E42-B38C-D0411114A2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3D94E09-93EA-D646-B6C6-4DD7890015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30F0A-F1A7-8C48-8383-C106DF2A9933}" type="datetimeFigureOut">
              <a:rPr lang="fr-FR" smtClean="0"/>
              <a:t>19/09/2024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34291CA-0B2D-B248-ADAC-5BB3810715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4B96B3C-30A3-9E44-9171-6B7F5F19FB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1B3FC-7952-CC4E-A90C-AC4752BEB1AC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420477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4CBD399-0916-7843-996B-16BB8191B4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EF66FC6-A898-D44A-83A0-E459351E07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5A005056-45A9-264A-90BB-BCE6BDA70E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16F142B-EFCE-B84B-8763-C082B47671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30F0A-F1A7-8C48-8383-C106DF2A9933}" type="datetimeFigureOut">
              <a:rPr lang="fr-FR" smtClean="0"/>
              <a:t>19/09/2024</a:t>
            </a:fld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20F2BA7-6FE3-5F4E-84F4-1FD8CA6E8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2ACD055-3B48-7946-A59A-E99CA04076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1B3FC-7952-CC4E-A90C-AC4752BEB1AC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419912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38EA118-C4FA-DD4D-B9D3-6EC8AE5D8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295AE97-3885-7046-B7C7-AE3C520EE5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19289E57-D7DF-EF4F-90E7-1C529254CA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30C84863-3D3F-D142-BB70-A7AC29957D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F0E870AD-CB5D-A14C-AAC9-A0878BE83B8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EEBA7F0A-261A-0948-AB00-D9D2AEC42A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30F0A-F1A7-8C48-8383-C106DF2A9933}" type="datetimeFigureOut">
              <a:rPr lang="fr-FR" smtClean="0"/>
              <a:t>19/09/2024</a:t>
            </a:fld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E99A7BE2-D2BE-E34D-B4AD-677F43EAC1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06D6E7D4-1200-F940-9C47-40201D7B0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1B3FC-7952-CC4E-A90C-AC4752BEB1AC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441978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953685-18DE-E449-935E-BC52C253E9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32B9A7FB-B306-7442-9E9B-D4EE8D1680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30F0A-F1A7-8C48-8383-C106DF2A9933}" type="datetimeFigureOut">
              <a:rPr lang="fr-FR" smtClean="0"/>
              <a:t>19/09/2024</a:t>
            </a:fld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0F97910-BC77-EC47-A72E-C36057E57C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CB34088-2E03-614E-AC88-B65D135AD3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1B3FC-7952-CC4E-A90C-AC4752BEB1AC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126729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0A06E4E6-3C3A-8249-91D0-B51CA9630D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30F0A-F1A7-8C48-8383-C106DF2A9933}" type="datetimeFigureOut">
              <a:rPr lang="fr-FR" smtClean="0"/>
              <a:t>19/09/2024</a:t>
            </a:fld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3B47FD05-9668-A445-9044-706EA966C9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C6198FC-3D99-5149-822F-FA7899EF2E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1B3FC-7952-CC4E-A90C-AC4752BEB1AC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779592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559AD0-0B98-9E4D-A5F5-E93CDCCAEF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CB63511-ED19-344A-B5CB-16FE9E33EA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B18AA4D-B9D1-C648-912A-19046AB4D6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6D8910A-20FB-7246-A461-9B9F2865B2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30F0A-F1A7-8C48-8383-C106DF2A9933}" type="datetimeFigureOut">
              <a:rPr lang="fr-FR" smtClean="0"/>
              <a:t>19/09/2024</a:t>
            </a:fld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4F075C8-7271-4C41-92AC-C3E8D4CCA2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FD5BBE1-7F5E-9A4E-B602-4DA015B46E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1B3FC-7952-CC4E-A90C-AC4752BEB1AC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488450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F7C32F0-38A9-2442-B63C-0FFA0029CD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9F857F74-1C40-5449-BAE9-39CEBD59A3F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2F8DF165-5C32-C444-81DD-F69BB9B93F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4775C9E-173D-1A42-A68B-0339DE1919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30F0A-F1A7-8C48-8383-C106DF2A9933}" type="datetimeFigureOut">
              <a:rPr lang="fr-FR" smtClean="0"/>
              <a:t>19/09/2024</a:t>
            </a:fld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BB040FB-7677-1543-B257-7EA028D3D5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DF60C8D-D1BF-A24E-B59F-2096238D23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1B3FC-7952-CC4E-A90C-AC4752BEB1AC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26699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2DF59C75-6F9C-FF4D-A769-77CDA844AC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1E05ACE-110E-CC4C-BB44-EDFB24186C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6B28399-6B12-BD45-B065-E2F39618A15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630F0A-F1A7-8C48-8383-C106DF2A9933}" type="datetimeFigureOut">
              <a:rPr lang="fr-FR" smtClean="0"/>
              <a:t>19/09/2024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31B5F94-2B83-9942-868C-7DA9829BEE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A35523B-1CB5-854C-8583-7A7AC7B272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41B3FC-7952-CC4E-A90C-AC4752BEB1AC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91550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A2B51FF0-F34E-BAE3-7B3B-083F3F2DCB6E}"/>
              </a:ext>
            </a:extLst>
          </p:cNvPr>
          <p:cNvSpPr txBox="1"/>
          <p:nvPr/>
        </p:nvSpPr>
        <p:spPr>
          <a:xfrm>
            <a:off x="2356338" y="1875693"/>
            <a:ext cx="54746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/>
              <a:t>BYZANCE</a:t>
            </a:r>
            <a:endParaRPr lang="fr-FR" sz="2800" b="1" dirty="0"/>
          </a:p>
        </p:txBody>
      </p:sp>
    </p:spTree>
    <p:extLst>
      <p:ext uri="{BB962C8B-B14F-4D97-AF65-F5344CB8AC3E}">
        <p14:creationId xmlns:p14="http://schemas.microsoft.com/office/powerpoint/2010/main" val="13021168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peinture, art, Arts visuels, bâtiment&#10;&#10;Description générée automatiquement">
            <a:extLst>
              <a:ext uri="{FF2B5EF4-FFF2-40B4-BE49-F238E27FC236}">
                <a16:creationId xmlns:a16="http://schemas.microsoft.com/office/drawing/2014/main" id="{67F2BAB1-A539-CC23-ED0A-6F90AB7687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8329" y="0"/>
            <a:ext cx="6830783" cy="6830783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CE6CAD84-12B6-2695-09E7-F0B674CA67E4}"/>
              </a:ext>
            </a:extLst>
          </p:cNvPr>
          <p:cNvSpPr txBox="1"/>
          <p:nvPr/>
        </p:nvSpPr>
        <p:spPr>
          <a:xfrm>
            <a:off x="408214" y="1012371"/>
            <a:ext cx="339634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Cathédrale de </a:t>
            </a:r>
          </a:p>
          <a:p>
            <a:r>
              <a:rPr lang="fr-FR" b="1" dirty="0"/>
              <a:t>Salamanque</a:t>
            </a:r>
          </a:p>
          <a:p>
            <a:endParaRPr lang="fr-FR" b="1" dirty="0"/>
          </a:p>
          <a:p>
            <a:r>
              <a:rPr lang="fr-FR" b="1" dirty="0"/>
              <a:t>Chapelle </a:t>
            </a:r>
          </a:p>
          <a:p>
            <a:r>
              <a:rPr lang="fr-FR" b="1" dirty="0"/>
              <a:t>Saint-Martin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094974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peinture, art, habits, dessin&#10;&#10;Description générée automatiquement">
            <a:extLst>
              <a:ext uri="{FF2B5EF4-FFF2-40B4-BE49-F238E27FC236}">
                <a16:creationId xmlns:a16="http://schemas.microsoft.com/office/drawing/2014/main" id="{8D64D7BA-E149-60F2-4514-F44604784C2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9936" y="652236"/>
            <a:ext cx="9010436" cy="5568950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7D03C367-7A2A-3911-0460-56B4276F4409}"/>
              </a:ext>
            </a:extLst>
          </p:cNvPr>
          <p:cNvSpPr txBox="1"/>
          <p:nvPr/>
        </p:nvSpPr>
        <p:spPr>
          <a:xfrm>
            <a:off x="0" y="930729"/>
            <a:ext cx="233498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  <a:p>
            <a:r>
              <a:rPr lang="fr-FR" dirty="0"/>
              <a:t>Les pleureuses </a:t>
            </a:r>
          </a:p>
          <a:p>
            <a:endParaRPr lang="fr-FR" dirty="0"/>
          </a:p>
          <a:p>
            <a:r>
              <a:rPr lang="fr-FR" dirty="0"/>
              <a:t>1295</a:t>
            </a:r>
          </a:p>
          <a:p>
            <a:endParaRPr lang="fr-FR" dirty="0"/>
          </a:p>
          <a:p>
            <a:r>
              <a:rPr lang="fr-FR"/>
              <a:t>Barcelone, MNAC</a:t>
            </a:r>
          </a:p>
        </p:txBody>
      </p:sp>
    </p:spTree>
    <p:extLst>
      <p:ext uri="{BB962C8B-B14F-4D97-AF65-F5344CB8AC3E}">
        <p14:creationId xmlns:p14="http://schemas.microsoft.com/office/powerpoint/2010/main" val="10766507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E187C460-BAD1-144E-A37A-DA8C83723FC3}"/>
              </a:ext>
            </a:extLst>
          </p:cNvPr>
          <p:cNvSpPr txBox="1"/>
          <p:nvPr/>
        </p:nvSpPr>
        <p:spPr>
          <a:xfrm>
            <a:off x="255494" y="470647"/>
            <a:ext cx="52040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  <a:p>
            <a:endParaRPr lang="fr-FR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B06F607F-53AD-9C8D-4A7F-318410A7A2D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3960" y="0"/>
            <a:ext cx="72440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0453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ACFF3105-3CBA-8ED7-5BB4-EED1135940A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2784" y="0"/>
            <a:ext cx="72664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5113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6F769615-560A-3EF1-CD82-2166E8D2BF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3543" y="0"/>
            <a:ext cx="6955972" cy="664909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3C28D53A-EC9F-9938-1FBF-DA2BE2F772B3}"/>
              </a:ext>
            </a:extLst>
          </p:cNvPr>
          <p:cNvSpPr txBox="1"/>
          <p:nvPr/>
        </p:nvSpPr>
        <p:spPr>
          <a:xfrm>
            <a:off x="179614" y="2155371"/>
            <a:ext cx="2971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Duccio, </a:t>
            </a:r>
            <a:r>
              <a:rPr lang="fr-FR" b="1" i="1" dirty="0"/>
              <a:t>Lavement des pieds</a:t>
            </a:r>
          </a:p>
          <a:p>
            <a:r>
              <a:rPr lang="fr-FR" b="1" dirty="0"/>
              <a:t>sienne</a:t>
            </a:r>
          </a:p>
        </p:txBody>
      </p:sp>
    </p:spTree>
    <p:extLst>
      <p:ext uri="{BB962C8B-B14F-4D97-AF65-F5344CB8AC3E}">
        <p14:creationId xmlns:p14="http://schemas.microsoft.com/office/powerpoint/2010/main" val="28802703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FEA8AF6C-E617-B828-3241-4BFB072177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5186" y="175986"/>
            <a:ext cx="7097485" cy="6506028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F9072E4B-0026-EB71-2CBC-3A3950885C2C}"/>
              </a:ext>
            </a:extLst>
          </p:cNvPr>
          <p:cNvSpPr txBox="1"/>
          <p:nvPr/>
        </p:nvSpPr>
        <p:spPr>
          <a:xfrm>
            <a:off x="293914" y="2024743"/>
            <a:ext cx="32330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Duccio, </a:t>
            </a:r>
            <a:r>
              <a:rPr lang="fr-FR" b="1" i="1" dirty="0"/>
              <a:t>La Flagellation </a:t>
            </a:r>
          </a:p>
          <a:p>
            <a:r>
              <a:rPr lang="fr-FR" b="1" dirty="0"/>
              <a:t>Sienne</a:t>
            </a:r>
          </a:p>
        </p:txBody>
      </p:sp>
    </p:spTree>
    <p:extLst>
      <p:ext uri="{BB962C8B-B14F-4D97-AF65-F5344CB8AC3E}">
        <p14:creationId xmlns:p14="http://schemas.microsoft.com/office/powerpoint/2010/main" val="27160179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A05FA389-1E81-2E6C-80AD-01A4702239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7701" y="315165"/>
            <a:ext cx="6721928" cy="6227669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19CABC3A-7C57-8F91-A236-24A8A7E21983}"/>
              </a:ext>
            </a:extLst>
          </p:cNvPr>
          <p:cNvSpPr txBox="1"/>
          <p:nvPr/>
        </p:nvSpPr>
        <p:spPr>
          <a:xfrm>
            <a:off x="371789" y="2445517"/>
            <a:ext cx="38535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Duccio, </a:t>
            </a:r>
            <a:r>
              <a:rPr lang="fr-FR" b="1" i="1" dirty="0"/>
              <a:t>Trahison de Judas</a:t>
            </a:r>
          </a:p>
          <a:p>
            <a:r>
              <a:rPr lang="fr-FR" b="1" dirty="0"/>
              <a:t>Sienne</a:t>
            </a:r>
          </a:p>
        </p:txBody>
      </p:sp>
    </p:spTree>
    <p:extLst>
      <p:ext uri="{BB962C8B-B14F-4D97-AF65-F5344CB8AC3E}">
        <p14:creationId xmlns:p14="http://schemas.microsoft.com/office/powerpoint/2010/main" val="31158095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DCF099A5-547A-61C4-ED7F-3BA216573E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1672" y="609600"/>
            <a:ext cx="7213600" cy="563880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0104144D-08C6-4587-805E-186769160CA7}"/>
              </a:ext>
            </a:extLst>
          </p:cNvPr>
          <p:cNvSpPr txBox="1"/>
          <p:nvPr/>
        </p:nvSpPr>
        <p:spPr>
          <a:xfrm>
            <a:off x="342900" y="1257300"/>
            <a:ext cx="329837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  <a:p>
            <a:r>
              <a:rPr lang="fr-FR" b="1" dirty="0"/>
              <a:t>Pietro Cavallini</a:t>
            </a:r>
          </a:p>
          <a:p>
            <a:endParaRPr lang="fr-FR" b="1" dirty="0"/>
          </a:p>
          <a:p>
            <a:r>
              <a:rPr lang="fr-FR" b="1" dirty="0"/>
              <a:t>Scène de la vie de saint Jean</a:t>
            </a:r>
          </a:p>
          <a:p>
            <a:endParaRPr lang="fr-FR" b="1" dirty="0"/>
          </a:p>
          <a:p>
            <a:r>
              <a:rPr lang="fr-FR" b="1" dirty="0"/>
              <a:t>Naples, San Domenico </a:t>
            </a:r>
            <a:r>
              <a:rPr lang="fr-FR" b="1" dirty="0" err="1"/>
              <a:t>Maggiore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15116465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2190E259-C00E-D705-7ADE-AEE5964F82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3700" y="410935"/>
            <a:ext cx="7213600" cy="567690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0978697F-2F50-5A83-81B8-C70D7C019D29}"/>
              </a:ext>
            </a:extLst>
          </p:cNvPr>
          <p:cNvSpPr txBox="1"/>
          <p:nvPr/>
        </p:nvSpPr>
        <p:spPr>
          <a:xfrm>
            <a:off x="555171" y="1387929"/>
            <a:ext cx="324938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  <a:p>
            <a:r>
              <a:rPr lang="fr-FR" b="1" dirty="0"/>
              <a:t>Pietro Cavallini</a:t>
            </a:r>
          </a:p>
          <a:p>
            <a:endParaRPr lang="fr-FR" b="1" dirty="0"/>
          </a:p>
          <a:p>
            <a:r>
              <a:rPr lang="fr-FR" b="1" dirty="0"/>
              <a:t>Scènes de la vie de saint Pierre </a:t>
            </a:r>
          </a:p>
          <a:p>
            <a:r>
              <a:rPr lang="fr-FR" b="1" dirty="0"/>
              <a:t>Et saint André</a:t>
            </a:r>
          </a:p>
          <a:p>
            <a:endParaRPr lang="fr-FR" b="1" dirty="0"/>
          </a:p>
          <a:p>
            <a:r>
              <a:rPr lang="fr-FR" b="1" dirty="0"/>
              <a:t>Naples, San Domenico </a:t>
            </a:r>
            <a:r>
              <a:rPr lang="fr-FR" b="1" dirty="0" err="1"/>
              <a:t>Maggiore</a:t>
            </a:r>
            <a:endParaRPr lang="fr-FR" b="1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706569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674D2F2A-10B8-ED5A-0DCD-06C0F708F0F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18312" y="845284"/>
            <a:ext cx="7772400" cy="5167431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C37D6976-A869-8597-5BC3-53390F13935A}"/>
              </a:ext>
            </a:extLst>
          </p:cNvPr>
          <p:cNvSpPr txBox="1"/>
          <p:nvPr/>
        </p:nvSpPr>
        <p:spPr>
          <a:xfrm>
            <a:off x="326571" y="1045029"/>
            <a:ext cx="261257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b="1" dirty="0"/>
          </a:p>
          <a:p>
            <a:r>
              <a:rPr lang="fr-FR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Jacopo Torriti </a:t>
            </a:r>
          </a:p>
          <a:p>
            <a:endParaRPr lang="fr-FR" b="1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fr-FR" b="1" dirty="0">
                <a:latin typeface="Calibri" panose="020F0502020204030204" pitchFamily="34" charset="0"/>
                <a:cs typeface="Times New Roman" panose="02020603050405020304" pitchFamily="18" charset="0"/>
              </a:rPr>
              <a:t>Couronnement de la </a:t>
            </a:r>
          </a:p>
          <a:p>
            <a:r>
              <a:rPr lang="fr-FR" b="1" dirty="0">
                <a:latin typeface="Calibri" panose="020F0502020204030204" pitchFamily="34" charset="0"/>
                <a:cs typeface="Times New Roman" panose="02020603050405020304" pitchFamily="18" charset="0"/>
              </a:rPr>
              <a:t>Vierge</a:t>
            </a:r>
          </a:p>
          <a:p>
            <a:endParaRPr lang="fr-FR" b="1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fr-FR" b="1" dirty="0">
                <a:latin typeface="Calibri" panose="020F0502020204030204" pitchFamily="34" charset="0"/>
                <a:cs typeface="Times New Roman" panose="02020603050405020304" pitchFamily="18" charset="0"/>
              </a:rPr>
              <a:t>Mosaïque</a:t>
            </a:r>
          </a:p>
          <a:p>
            <a:endParaRPr lang="fr-FR" b="1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fr-FR" b="1" dirty="0">
                <a:latin typeface="Calibri" panose="020F0502020204030204" pitchFamily="34" charset="0"/>
                <a:cs typeface="Times New Roman" panose="02020603050405020304" pitchFamily="18" charset="0"/>
              </a:rPr>
              <a:t>Rome, Sainte Marie Majeure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12010451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14811648-A8F7-9C1C-9616-CC6E95BF451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28325" y="0"/>
            <a:ext cx="5405320" cy="685800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B1E2EF9A-48B4-4132-63FF-DAFB36793F4B}"/>
              </a:ext>
            </a:extLst>
          </p:cNvPr>
          <p:cNvSpPr txBox="1"/>
          <p:nvPr/>
        </p:nvSpPr>
        <p:spPr>
          <a:xfrm>
            <a:off x="849086" y="947057"/>
            <a:ext cx="426175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Le Christ Pantocrator : mosaïque byzantine du </a:t>
            </a:r>
            <a:r>
              <a:rPr lang="fr-FR" dirty="0" err="1"/>
              <a:t>XIIIi</a:t>
            </a:r>
            <a:r>
              <a:rPr lang="fr-FR" baseline="30000" dirty="0" err="1"/>
              <a:t>e</a:t>
            </a:r>
            <a:r>
              <a:rPr lang="fr-FR" dirty="0"/>
              <a:t> siècle dans la basilique Sainte-Sophie de Constantinople</a:t>
            </a:r>
          </a:p>
          <a:p>
            <a:endParaRPr lang="fr-FR" dirty="0"/>
          </a:p>
          <a:p>
            <a:r>
              <a:rPr lang="fr-FR" dirty="0"/>
              <a:t>IC XC : acronyme du nom de Jésus</a:t>
            </a:r>
          </a:p>
        </p:txBody>
      </p:sp>
    </p:spTree>
    <p:extLst>
      <p:ext uri="{BB962C8B-B14F-4D97-AF65-F5344CB8AC3E}">
        <p14:creationId xmlns:p14="http://schemas.microsoft.com/office/powerpoint/2010/main" val="26363471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716DA485-E68E-E739-E890-337BCE19C7D2}"/>
              </a:ext>
            </a:extLst>
          </p:cNvPr>
          <p:cNvSpPr txBox="1"/>
          <p:nvPr/>
        </p:nvSpPr>
        <p:spPr>
          <a:xfrm>
            <a:off x="1887415" y="1195754"/>
            <a:ext cx="5791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/>
              <a:t>GIOTTO</a:t>
            </a:r>
          </a:p>
        </p:txBody>
      </p:sp>
    </p:spTree>
    <p:extLst>
      <p:ext uri="{BB962C8B-B14F-4D97-AF65-F5344CB8AC3E}">
        <p14:creationId xmlns:p14="http://schemas.microsoft.com/office/powerpoint/2010/main" val="29463829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CF5EB49F-04A1-23CF-3F67-B199008A3B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2371" y="513442"/>
            <a:ext cx="8290487" cy="5838371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C9FA63BB-89A8-12D2-1256-979B7975F09C}"/>
              </a:ext>
            </a:extLst>
          </p:cNvPr>
          <p:cNvSpPr txBox="1"/>
          <p:nvPr/>
        </p:nvSpPr>
        <p:spPr>
          <a:xfrm>
            <a:off x="375557" y="685800"/>
            <a:ext cx="277585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Giotto</a:t>
            </a:r>
          </a:p>
          <a:p>
            <a:endParaRPr lang="fr-FR" b="1" dirty="0"/>
          </a:p>
          <a:p>
            <a:r>
              <a:rPr lang="fr-FR" b="1" dirty="0"/>
              <a:t>Mort de saint François</a:t>
            </a:r>
          </a:p>
          <a:p>
            <a:endParaRPr lang="fr-FR" b="1" dirty="0"/>
          </a:p>
          <a:p>
            <a:r>
              <a:rPr lang="fr-FR" b="1" dirty="0"/>
              <a:t>Florence, basilique, cloître et musée de Santa Croce</a:t>
            </a:r>
          </a:p>
        </p:txBody>
      </p:sp>
    </p:spTree>
    <p:extLst>
      <p:ext uri="{BB962C8B-B14F-4D97-AF65-F5344CB8AC3E}">
        <p14:creationId xmlns:p14="http://schemas.microsoft.com/office/powerpoint/2010/main" val="1559705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33B929BE-6DBF-94F7-425C-B255712D12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488950"/>
            <a:ext cx="4978400" cy="588010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D6DDF126-4975-B8A8-CDBB-5C97506DEF99}"/>
              </a:ext>
            </a:extLst>
          </p:cNvPr>
          <p:cNvSpPr txBox="1"/>
          <p:nvPr/>
        </p:nvSpPr>
        <p:spPr>
          <a:xfrm>
            <a:off x="261257" y="1289957"/>
            <a:ext cx="450668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  <a:p>
            <a:r>
              <a:rPr lang="fr-FR" dirty="0"/>
              <a:t>Giotto</a:t>
            </a:r>
          </a:p>
          <a:p>
            <a:endParaRPr lang="fr-FR" dirty="0"/>
          </a:p>
          <a:p>
            <a:r>
              <a:rPr lang="fr-FR" dirty="0"/>
              <a:t>Confirmation de la Règle par Innocent III </a:t>
            </a:r>
          </a:p>
          <a:p>
            <a:endParaRPr lang="fr-FR" dirty="0"/>
          </a:p>
          <a:p>
            <a:r>
              <a:rPr lang="fr-FR" dirty="0"/>
              <a:t>1295</a:t>
            </a:r>
          </a:p>
          <a:p>
            <a:endParaRPr lang="fr-FR" dirty="0"/>
          </a:p>
          <a:p>
            <a:r>
              <a:rPr lang="fr-FR" dirty="0"/>
              <a:t>230 x 270 cm</a:t>
            </a:r>
          </a:p>
          <a:p>
            <a:endParaRPr lang="fr-FR" dirty="0"/>
          </a:p>
          <a:p>
            <a:r>
              <a:rPr lang="fr-FR" dirty="0"/>
              <a:t>Assise</a:t>
            </a:r>
          </a:p>
        </p:txBody>
      </p:sp>
    </p:spTree>
    <p:extLst>
      <p:ext uri="{BB962C8B-B14F-4D97-AF65-F5344CB8AC3E}">
        <p14:creationId xmlns:p14="http://schemas.microsoft.com/office/powerpoint/2010/main" val="472068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A7D72FDC-373C-832B-CAF0-4C3B2E806E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3943" y="424543"/>
            <a:ext cx="7213600" cy="571500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9FE62CA4-C56A-2E4E-EB6C-FAE03E2A34F0}"/>
              </a:ext>
            </a:extLst>
          </p:cNvPr>
          <p:cNvSpPr txBox="1"/>
          <p:nvPr/>
        </p:nvSpPr>
        <p:spPr>
          <a:xfrm>
            <a:off x="464457" y="1681605"/>
            <a:ext cx="341267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1400" b="1" dirty="0"/>
          </a:p>
          <a:p>
            <a:r>
              <a:rPr lang="fr-FR" b="1" dirty="0"/>
              <a:t>Giotto</a:t>
            </a:r>
          </a:p>
          <a:p>
            <a:endParaRPr lang="fr-FR" b="1" dirty="0"/>
          </a:p>
          <a:p>
            <a:r>
              <a:rPr lang="fr-FR" b="1" dirty="0"/>
              <a:t>Les Noces de Cana</a:t>
            </a:r>
          </a:p>
          <a:p>
            <a:endParaRPr lang="fr-FR" b="1" dirty="0"/>
          </a:p>
          <a:p>
            <a:br>
              <a:rPr lang="fr-FR" b="1" dirty="0"/>
            </a:br>
            <a:r>
              <a:rPr lang="fr-FR" b="1" i="0" dirty="0">
                <a:solidFill>
                  <a:srgbClr val="545454"/>
                </a:solidFill>
                <a:effectLst/>
              </a:rPr>
              <a:t>Italie, Padoue, chapelle des Scrovegni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616357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159D3437-8B31-E955-C780-18549B905C6D}"/>
              </a:ext>
            </a:extLst>
          </p:cNvPr>
          <p:cNvSpPr txBox="1"/>
          <p:nvPr/>
        </p:nvSpPr>
        <p:spPr>
          <a:xfrm>
            <a:off x="2694214" y="1616529"/>
            <a:ext cx="69069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Lorenzetti</a:t>
            </a:r>
            <a:r>
              <a:rPr lang="fr-FR" dirty="0">
                <a:effectLst/>
              </a:rPr>
              <a:t>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876220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DDDF2AE1-A967-EFC4-E0F3-29678876A5D7}"/>
              </a:ext>
            </a:extLst>
          </p:cNvPr>
          <p:cNvSpPr txBox="1"/>
          <p:nvPr/>
        </p:nvSpPr>
        <p:spPr>
          <a:xfrm>
            <a:off x="996043" y="1436914"/>
            <a:ext cx="271054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  <a:p>
            <a:r>
              <a:rPr lang="fr-FR" b="1" dirty="0"/>
              <a:t>Ambrogio Lorenzetti</a:t>
            </a:r>
          </a:p>
          <a:p>
            <a:endParaRPr lang="fr-FR" b="1" dirty="0"/>
          </a:p>
          <a:p>
            <a:r>
              <a:rPr lang="fr-FR" b="1" dirty="0"/>
              <a:t>Présentation de Jésus au Temple</a:t>
            </a:r>
          </a:p>
          <a:p>
            <a:endParaRPr lang="fr-FR" b="1" dirty="0"/>
          </a:p>
          <a:p>
            <a:r>
              <a:rPr lang="fr-FR" b="1" dirty="0"/>
              <a:t>1342</a:t>
            </a:r>
          </a:p>
          <a:p>
            <a:endParaRPr lang="fr-FR" b="1" dirty="0"/>
          </a:p>
          <a:p>
            <a:r>
              <a:rPr lang="fr-FR" b="1" dirty="0"/>
              <a:t>Florence, Les offices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67791878-D223-DEA6-E899-D80673776DA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0171" y="0"/>
            <a:ext cx="4806045" cy="6997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6874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D8116754-39CF-0410-91EE-40FB2F8260C4}"/>
              </a:ext>
            </a:extLst>
          </p:cNvPr>
          <p:cNvSpPr txBox="1"/>
          <p:nvPr/>
        </p:nvSpPr>
        <p:spPr>
          <a:xfrm>
            <a:off x="1143000" y="1992086"/>
            <a:ext cx="61885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Antiquité</a:t>
            </a:r>
          </a:p>
        </p:txBody>
      </p:sp>
    </p:spTree>
    <p:extLst>
      <p:ext uri="{BB962C8B-B14F-4D97-AF65-F5344CB8AC3E}">
        <p14:creationId xmlns:p14="http://schemas.microsoft.com/office/powerpoint/2010/main" val="199401205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peinture, art, Arts visuels, église&#10;&#10;Description générée automatiquement">
            <a:extLst>
              <a:ext uri="{FF2B5EF4-FFF2-40B4-BE49-F238E27FC236}">
                <a16:creationId xmlns:a16="http://schemas.microsoft.com/office/drawing/2014/main" id="{97492643-A96F-D46A-AF54-CB8515830D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7281" y="261257"/>
            <a:ext cx="7772400" cy="5991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28231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26745AAF-E8EA-1F2D-FACC-8C1910C63341}"/>
              </a:ext>
            </a:extLst>
          </p:cNvPr>
          <p:cNvSpPr txBox="1"/>
          <p:nvPr/>
        </p:nvSpPr>
        <p:spPr>
          <a:xfrm>
            <a:off x="1969476" y="1582615"/>
            <a:ext cx="546295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  <a:p>
            <a:r>
              <a:rPr lang="fr-FR" sz="3200" b="1" dirty="0"/>
              <a:t>Gothique international</a:t>
            </a:r>
          </a:p>
        </p:txBody>
      </p:sp>
    </p:spTree>
    <p:extLst>
      <p:ext uri="{BB962C8B-B14F-4D97-AF65-F5344CB8AC3E}">
        <p14:creationId xmlns:p14="http://schemas.microsoft.com/office/powerpoint/2010/main" val="6632418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1D56491-A806-D4FB-A48C-3EA8C05911F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2579" y="0"/>
            <a:ext cx="59390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6236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art, église, peinture, mur&#10;&#10;Description générée automatiquement">
            <a:extLst>
              <a:ext uri="{FF2B5EF4-FFF2-40B4-BE49-F238E27FC236}">
                <a16:creationId xmlns:a16="http://schemas.microsoft.com/office/drawing/2014/main" id="{CA7C0737-5F01-D05D-3EEC-DB27FE1281C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0648" y="0"/>
            <a:ext cx="4165128" cy="5756031"/>
          </a:xfrm>
          <a:prstGeom prst="rect">
            <a:avLst/>
          </a:prstGeom>
        </p:spPr>
      </p:pic>
      <p:pic>
        <p:nvPicPr>
          <p:cNvPr id="5" name="Image 4" descr="Une image contenant église, peinture, art, Prophète&#10;&#10;Description générée automatiquement">
            <a:extLst>
              <a:ext uri="{FF2B5EF4-FFF2-40B4-BE49-F238E27FC236}">
                <a16:creationId xmlns:a16="http://schemas.microsoft.com/office/drawing/2014/main" id="{62A5DFE8-342F-22CC-0818-82DF5EE0FCD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6775" y="0"/>
            <a:ext cx="5229225" cy="685800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320B94EC-E606-51E3-AEB4-8253B8762826}"/>
              </a:ext>
            </a:extLst>
          </p:cNvPr>
          <p:cNvSpPr txBox="1"/>
          <p:nvPr/>
        </p:nvSpPr>
        <p:spPr>
          <a:xfrm>
            <a:off x="7160097" y="6037385"/>
            <a:ext cx="41045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Sant </a:t>
            </a:r>
            <a:r>
              <a:rPr lang="fr-FR" b="1" dirty="0" err="1"/>
              <a:t>Climent</a:t>
            </a:r>
            <a:r>
              <a:rPr lang="fr-FR" b="1" dirty="0"/>
              <a:t> de </a:t>
            </a:r>
            <a:r>
              <a:rPr lang="fr-FR" b="1" dirty="0" err="1"/>
              <a:t>Taüll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56123369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art, bâtiment, arche, Symétrie&#10;&#10;Description générée automatiquement">
            <a:extLst>
              <a:ext uri="{FF2B5EF4-FFF2-40B4-BE49-F238E27FC236}">
                <a16:creationId xmlns:a16="http://schemas.microsoft.com/office/drawing/2014/main" id="{9ED4765D-080E-6CDE-23FC-7CC88CCF62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0157" y="507999"/>
            <a:ext cx="8756650" cy="5851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7213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art, peinture, dessin, Arts visuels&#10;&#10;Description générée automatiquement">
            <a:extLst>
              <a:ext uri="{FF2B5EF4-FFF2-40B4-BE49-F238E27FC236}">
                <a16:creationId xmlns:a16="http://schemas.microsoft.com/office/drawing/2014/main" id="{445432FC-7504-44D4-6200-7415313C3A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6343" y="839106"/>
            <a:ext cx="7844971" cy="5224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63563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89457ED8-44A9-4849-A022-1C2FE5FF92E4}"/>
              </a:ext>
            </a:extLst>
          </p:cNvPr>
          <p:cNvSpPr txBox="1"/>
          <p:nvPr/>
        </p:nvSpPr>
        <p:spPr>
          <a:xfrm>
            <a:off x="313899" y="600501"/>
            <a:ext cx="382137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/>
              <a:t>Gentile di Fabriano (vers 1370-1427), Pala Strozzi, </a:t>
            </a:r>
            <a:r>
              <a:rPr lang="fr-FR" i="1"/>
              <a:t>Adoration des rois</a:t>
            </a:r>
            <a:r>
              <a:rPr lang="fr-FR"/>
              <a:t>, 1423 tempera sur panneau, 300x283 cm Florence, Galerie des Offices</a:t>
            </a:r>
          </a:p>
          <a:p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FEA57E51-8D29-954A-AE02-3A93510016E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5107" y="0"/>
            <a:ext cx="62791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8301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art, peinture, Arts visuels, bâtiment&#10;&#10;Description générée automatiquement">
            <a:extLst>
              <a:ext uri="{FF2B5EF4-FFF2-40B4-BE49-F238E27FC236}">
                <a16:creationId xmlns:a16="http://schemas.microsoft.com/office/drawing/2014/main" id="{0A6D1882-487A-C4D3-F869-4961098524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9195" y="502557"/>
            <a:ext cx="8242748" cy="547370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A5EC011A-9E1F-849F-AF38-63D2BFB88BE1}"/>
              </a:ext>
            </a:extLst>
          </p:cNvPr>
          <p:cNvSpPr txBox="1"/>
          <p:nvPr/>
        </p:nvSpPr>
        <p:spPr>
          <a:xfrm>
            <a:off x="375557" y="1224643"/>
            <a:ext cx="222068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Cathédrale de </a:t>
            </a:r>
          </a:p>
          <a:p>
            <a:r>
              <a:rPr lang="fr-FR" b="1" dirty="0"/>
              <a:t>Salamanque</a:t>
            </a:r>
          </a:p>
          <a:p>
            <a:endParaRPr lang="fr-FR" b="1" dirty="0"/>
          </a:p>
          <a:p>
            <a:r>
              <a:rPr lang="fr-FR" b="1" dirty="0"/>
              <a:t>Chapelle </a:t>
            </a:r>
          </a:p>
          <a:p>
            <a:r>
              <a:rPr lang="fr-FR" b="1" dirty="0"/>
              <a:t>Saint-Martin</a:t>
            </a:r>
          </a:p>
        </p:txBody>
      </p:sp>
    </p:spTree>
    <p:extLst>
      <p:ext uri="{BB962C8B-B14F-4D97-AF65-F5344CB8AC3E}">
        <p14:creationId xmlns:p14="http://schemas.microsoft.com/office/powerpoint/2010/main" val="1951202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52B72B17-AED8-574C-1C1B-EC946148BA8B}"/>
              </a:ext>
            </a:extLst>
          </p:cNvPr>
          <p:cNvSpPr txBox="1"/>
          <p:nvPr/>
        </p:nvSpPr>
        <p:spPr>
          <a:xfrm>
            <a:off x="1852246" y="1641231"/>
            <a:ext cx="757310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kern="1800" dirty="0">
                <a:solidFill>
                  <a:srgbClr val="323232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Les précurseurs de Giotto</a:t>
            </a:r>
            <a:endParaRPr lang="fr-FR" sz="32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617132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Une image contenant art, Arts visuels, statue, peinture&#10;&#10;Description générée automatiquement">
            <a:extLst>
              <a:ext uri="{FF2B5EF4-FFF2-40B4-BE49-F238E27FC236}">
                <a16:creationId xmlns:a16="http://schemas.microsoft.com/office/drawing/2014/main" id="{E446EB7C-2C60-FFB0-9633-20B0C3124A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5971" y="882650"/>
            <a:ext cx="7213600" cy="5092700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E1E85C81-6A49-9412-E69F-FA9C7D4F1D96}"/>
              </a:ext>
            </a:extLst>
          </p:cNvPr>
          <p:cNvSpPr txBox="1"/>
          <p:nvPr/>
        </p:nvSpPr>
        <p:spPr>
          <a:xfrm>
            <a:off x="979714" y="1126671"/>
            <a:ext cx="313508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  <a:p>
            <a:r>
              <a:rPr lang="fr-FR" b="1" dirty="0"/>
              <a:t>Cimabue (dit), </a:t>
            </a:r>
            <a:r>
              <a:rPr lang="fr-FR" b="1" dirty="0" err="1"/>
              <a:t>Gualtieri</a:t>
            </a:r>
            <a:r>
              <a:rPr lang="fr-FR" b="1" dirty="0"/>
              <a:t> Giovanni (vers 1240-1302)</a:t>
            </a:r>
          </a:p>
          <a:p>
            <a:endParaRPr lang="fr-FR" b="1" dirty="0"/>
          </a:p>
          <a:p>
            <a:r>
              <a:rPr lang="fr-FR" b="1" dirty="0"/>
              <a:t>Italie, Florence, basilique, cloître et musée de Santa Croce</a:t>
            </a:r>
          </a:p>
        </p:txBody>
      </p:sp>
    </p:spTree>
    <p:extLst>
      <p:ext uri="{BB962C8B-B14F-4D97-AF65-F5344CB8AC3E}">
        <p14:creationId xmlns:p14="http://schemas.microsoft.com/office/powerpoint/2010/main" val="15246669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5CE229F6-CF23-23C3-D1E1-3FCE279594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7371" y="336550"/>
            <a:ext cx="4902200" cy="618490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7A24C20D-A527-05AA-AB20-9037A9D570AD}"/>
              </a:ext>
            </a:extLst>
          </p:cNvPr>
          <p:cNvSpPr txBox="1"/>
          <p:nvPr/>
        </p:nvSpPr>
        <p:spPr>
          <a:xfrm>
            <a:off x="865414" y="1894114"/>
            <a:ext cx="37392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br>
              <a:rPr lang="fr-FR" dirty="0"/>
            </a:br>
            <a:r>
              <a:rPr lang="fr-FR" b="1" i="0" dirty="0">
                <a:effectLst/>
                <a:latin typeface="Arial" panose="020B0604020202020204" pitchFamily="34" charset="0"/>
              </a:rPr>
              <a:t>Italie, Arezzo, église San Domenico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6443220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C45B061B-31BB-767D-D4E1-9CBDA6B8D0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1046" y="466480"/>
            <a:ext cx="7776307" cy="5908171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155970CE-61D0-AA5E-126C-8E99CF5F3698}"/>
              </a:ext>
            </a:extLst>
          </p:cNvPr>
          <p:cNvSpPr txBox="1"/>
          <p:nvPr/>
        </p:nvSpPr>
        <p:spPr>
          <a:xfrm>
            <a:off x="175846" y="1781908"/>
            <a:ext cx="29307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Christ de </a:t>
            </a:r>
            <a:r>
              <a:rPr lang="fr-FR" b="1" dirty="0" err="1"/>
              <a:t>Siresa</a:t>
            </a:r>
            <a:endParaRPr lang="fr-FR" b="1" dirty="0"/>
          </a:p>
          <a:p>
            <a:r>
              <a:rPr lang="fr-FR" b="1" dirty="0"/>
              <a:t>XIIIe siècle</a:t>
            </a:r>
          </a:p>
          <a:p>
            <a:r>
              <a:rPr lang="fr-FR" b="1" dirty="0"/>
              <a:t>Découvert en 1995</a:t>
            </a:r>
          </a:p>
        </p:txBody>
      </p:sp>
    </p:spTree>
    <p:extLst>
      <p:ext uri="{BB962C8B-B14F-4D97-AF65-F5344CB8AC3E}">
        <p14:creationId xmlns:p14="http://schemas.microsoft.com/office/powerpoint/2010/main" val="361794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peinture, art, banc, bâtiment&#10;&#10;Description générée automatiquement">
            <a:extLst>
              <a:ext uri="{FF2B5EF4-FFF2-40B4-BE49-F238E27FC236}">
                <a16:creationId xmlns:a16="http://schemas.microsoft.com/office/drawing/2014/main" id="{17967FA9-E45E-2DA7-1E14-A64AC56705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0369" y="402011"/>
            <a:ext cx="7999046" cy="6030531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E76108FF-9730-9273-2828-92A329334214}"/>
              </a:ext>
            </a:extLst>
          </p:cNvPr>
          <p:cNvSpPr txBox="1"/>
          <p:nvPr/>
        </p:nvSpPr>
        <p:spPr>
          <a:xfrm>
            <a:off x="515815" y="1395046"/>
            <a:ext cx="257907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Cathédrale de </a:t>
            </a:r>
          </a:p>
          <a:p>
            <a:r>
              <a:rPr lang="fr-FR" b="1" dirty="0"/>
              <a:t>Salamanque</a:t>
            </a:r>
          </a:p>
          <a:p>
            <a:endParaRPr lang="fr-FR" b="1" dirty="0"/>
          </a:p>
          <a:p>
            <a:r>
              <a:rPr lang="fr-FR" b="1" dirty="0"/>
              <a:t>Chapelle </a:t>
            </a:r>
          </a:p>
          <a:p>
            <a:r>
              <a:rPr lang="fr-FR" b="1" dirty="0"/>
              <a:t>Saint-Martin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20580644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1018</TotalTime>
  <Words>236</Words>
  <Application>Microsoft Macintosh PowerPoint</Application>
  <PresentationFormat>Grand écran</PresentationFormat>
  <Paragraphs>98</Paragraphs>
  <Slides>32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32</vt:i4>
      </vt:variant>
    </vt:vector>
  </HeadingPairs>
  <TitlesOfParts>
    <vt:vector size="37" baseType="lpstr">
      <vt:lpstr>Arial</vt:lpstr>
      <vt:lpstr>Calibri</vt:lpstr>
      <vt:lpstr>Calibri Light</vt:lpstr>
      <vt:lpstr>Times New Roman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Frédéric Jiméno</dc:creator>
  <cp:lastModifiedBy>Frédéric Jiméno</cp:lastModifiedBy>
  <cp:revision>45</cp:revision>
  <dcterms:created xsi:type="dcterms:W3CDTF">2019-08-31T07:04:33Z</dcterms:created>
  <dcterms:modified xsi:type="dcterms:W3CDTF">2024-09-19T16:38:22Z</dcterms:modified>
</cp:coreProperties>
</file>