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9" r:id="rId2"/>
    <p:sldId id="287" r:id="rId3"/>
    <p:sldId id="281" r:id="rId4"/>
    <p:sldId id="288" r:id="rId5"/>
    <p:sldId id="305" r:id="rId6"/>
    <p:sldId id="306" r:id="rId7"/>
    <p:sldId id="312" r:id="rId8"/>
    <p:sldId id="276" r:id="rId9"/>
    <p:sldId id="263" r:id="rId10"/>
    <p:sldId id="264" r:id="rId11"/>
    <p:sldId id="274" r:id="rId12"/>
    <p:sldId id="313" r:id="rId13"/>
    <p:sldId id="269" r:id="rId14"/>
    <p:sldId id="286" r:id="rId15"/>
    <p:sldId id="308" r:id="rId16"/>
    <p:sldId id="309" r:id="rId17"/>
    <p:sldId id="310" r:id="rId18"/>
    <p:sldId id="311" r:id="rId19"/>
    <p:sldId id="262" r:id="rId20"/>
    <p:sldId id="275" r:id="rId21"/>
    <p:sldId id="289" r:id="rId22"/>
    <p:sldId id="290" r:id="rId23"/>
    <p:sldId id="258" r:id="rId24"/>
    <p:sldId id="314" r:id="rId25"/>
    <p:sldId id="291" r:id="rId26"/>
    <p:sldId id="292" r:id="rId27"/>
    <p:sldId id="293" r:id="rId28"/>
    <p:sldId id="294" r:id="rId29"/>
    <p:sldId id="315" r:id="rId30"/>
    <p:sldId id="295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1"/>
    <p:restoredTop sz="94595"/>
  </p:normalViewPr>
  <p:slideViewPr>
    <p:cSldViewPr snapToGrid="0" snapToObjects="1">
      <p:cViewPr varScale="1">
        <p:scale>
          <a:sx n="99" d="100"/>
          <a:sy n="99" d="100"/>
        </p:scale>
        <p:origin x="18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AB60-0C4B-5D44-8C57-4D2564485ED9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3A42C-BB81-0A41-A090-80A49F2515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350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Donatello, David, vers 1440, h. 158 cm, Florence (Bargello) : premier nu monumental, en bronze, installé au milieu de la</a:t>
            </a:r>
            <a:r>
              <a:rPr lang="fr-FR" baseline="0"/>
              <a:t> cour du palais Médicis, volonté de </a:t>
            </a:r>
            <a:r>
              <a:rPr lang="fr-FR" baseline="0" err="1"/>
              <a:t>fuionner</a:t>
            </a:r>
            <a:r>
              <a:rPr lang="fr-FR" baseline="0"/>
              <a:t> David avec Hercule ou Mercure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49D06-C01B-EE45-912D-9948E6C4037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971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3A42C-BB81-0A41-A090-80A49F2515E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62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D4A65C-0EE1-F14D-9853-8AF2A24A3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11AFE9-AE1E-3C42-A76E-D9E30CE18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09E138-6985-044A-BB47-E16046F8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8045FE-C3F2-6D48-A632-80DFA94C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A01A8F-DCD0-BC41-98B2-92B11F6D6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2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83AEF-E496-1C4C-B1BD-5DA452F0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4C4CF6-DEB2-E744-AD5C-F3BBB5066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3D81B1-06C0-8443-B430-08E416AF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A1998B-EA81-1E4C-9BEF-45BF6DF1E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71B580-F013-7445-8825-2339A767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25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9032973-A05E-7647-9770-343CF8D36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06591B-44EB-5C45-AD12-35D4D48A3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A9C0B-76B5-EB42-83C4-B3138A8F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87578-E183-0A42-BF8B-C5C70E10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1A50DA-DCF8-FD42-BCAF-BFA03316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28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33E71-E2A2-9E44-93EE-DAD76F1C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FFC6AD-6B2F-BE48-A853-B9EBEF6B6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AE0544-536C-B84A-B6EB-42F5D432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FAE2DD-953F-C541-9384-EBF6A27E4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85B7B7-A585-6949-9F1B-8DD8343D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85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1BB39-0CF9-8645-A87B-7AE0E82EC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0EE0AF-0401-034F-80B8-5267CC058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A19428-F5A9-F846-929D-057B03E7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14BBA1-00A8-3E4F-A768-012AD200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D9F159-B093-3246-970D-AAD2EF02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18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A1F827-831D-024D-A912-AF56D2F2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442343-C58C-F647-AFB8-6E98E7C37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0045AC-1BCD-FF4A-B226-4E7C48CFE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34B760-6946-FF4F-A1D8-A9EDC8702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39F797-3352-CF4E-AEFC-C827FDFE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F1FADC-A2B3-9148-B660-29A6983C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10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EACDB6-AB34-4E4F-B740-5E597091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29CB95-628D-AB4B-9DD5-5E5FECF6A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FEBF4E-6F39-8045-A7CA-A6330E193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C1CB79-393A-F04D-B9D6-2C9F6447D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7354595-2713-B640-96C5-A8EC8BC5E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C84D13-7DA8-7741-B32C-AF0ED3BE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7448A5-489A-EB4F-A4D2-F961C27DC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C8686E-D436-6B46-93B3-81FCCA143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08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BCC5E-B5DC-1C4B-BA88-B8CCF501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F19C71-F09C-AC44-BC28-CC22E2728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28E9AD-88C0-CA41-8169-741924C3A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278620-BCE1-C64E-ACCB-26E08FA2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62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FEAAB9-E5E1-954D-85FA-C59A5D65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30BAB03-41F7-4D43-B5B5-BFA035503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AB95FC-2A1C-EC41-AB61-6CCFFC7C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33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442AC5-9921-5748-BDBC-121B56FD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992CBF-7C06-2740-9F49-B0B03C8C2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852F5F-FC3F-3248-81C3-A35098304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6E920E-4039-2346-895C-D51E65D86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13FD9E-E0D0-2D4C-9723-C4CB857C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A1DF3A-EE9C-2647-8334-7271566E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16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679143-E0FD-FA4F-A78C-2E0BE49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802C234-9529-D445-BA7B-D9AE1A0D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A450B8-8B5D-694A-A29D-C51540011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B12BB1-D9C8-1747-AA67-720F675D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258B99-D5C5-7A4C-9D38-4A5945DFE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E7F73D-A262-DE4F-B146-1931A22C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49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45BAFE8-93F1-CD4C-AC4E-911CB36A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87AF24-2CF0-E449-9C5C-8B662494C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88DEDD-EE43-D448-A443-EE5FE7C64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26571-3C20-094B-B060-8A2361919242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AC7D8E-3796-C440-A8DC-EFBD8D8D9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D3ECDA-9F94-C446-99F2-532F93F68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DE8C1-1434-C943-8F4D-683475E4E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62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FDEBAD-7E8A-1E48-BA95-51CBC84C6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34" y="1439559"/>
            <a:ext cx="4384589" cy="35076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919D12-6A5B-3247-9656-82DC42D89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259" y="1439560"/>
            <a:ext cx="4384589" cy="35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80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2E609E-793D-9643-9D39-25883BFA15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137"/>
            <a:ext cx="12192000" cy="56197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05BD88-F3F6-C146-A169-AE112258A4F4}"/>
              </a:ext>
            </a:extLst>
          </p:cNvPr>
          <p:cNvSpPr txBox="1"/>
          <p:nvPr/>
        </p:nvSpPr>
        <p:spPr>
          <a:xfrm>
            <a:off x="1037231" y="245660"/>
            <a:ext cx="978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Masaccio (1401-1428), </a:t>
            </a:r>
            <a:r>
              <a:rPr lang="fr-FR" i="1"/>
              <a:t>Le Tribut</a:t>
            </a:r>
            <a:r>
              <a:rPr lang="fr-FR"/>
              <a:t>, 1425-1427, Florence, Santa Maria del Carmine, chapelle Brancacci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88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C34004-D3C3-9E4B-B7F0-1B296167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436" y="607421"/>
            <a:ext cx="7620000" cy="5397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B3958FB-2EE1-CC4D-AA99-BF04A4DD7568}"/>
              </a:ext>
            </a:extLst>
          </p:cNvPr>
          <p:cNvSpPr txBox="1"/>
          <p:nvPr/>
        </p:nvSpPr>
        <p:spPr>
          <a:xfrm>
            <a:off x="327546" y="607421"/>
            <a:ext cx="3152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Masolino</a:t>
            </a:r>
          </a:p>
          <a:p>
            <a:r>
              <a:rPr lang="en-US"/>
              <a:t>Festin d’Hérode, 1436 Castiglione Olona, baptistère</a:t>
            </a:r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084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47EC34B-5CB3-1215-A0D8-AA9999172353}"/>
              </a:ext>
            </a:extLst>
          </p:cNvPr>
          <p:cNvSpPr txBox="1"/>
          <p:nvPr/>
        </p:nvSpPr>
        <p:spPr>
          <a:xfrm>
            <a:off x="2593298" y="2188564"/>
            <a:ext cx="470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perspective</a:t>
            </a:r>
          </a:p>
        </p:txBody>
      </p:sp>
    </p:spTree>
    <p:extLst>
      <p:ext uri="{BB962C8B-B14F-4D97-AF65-F5344CB8AC3E}">
        <p14:creationId xmlns:p14="http://schemas.microsoft.com/office/powerpoint/2010/main" val="2200184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5643182-42D6-1F4D-94D0-893DC10DBEBC}"/>
              </a:ext>
            </a:extLst>
          </p:cNvPr>
          <p:cNvSpPr txBox="1"/>
          <p:nvPr/>
        </p:nvSpPr>
        <p:spPr>
          <a:xfrm>
            <a:off x="2459865" y="1532586"/>
            <a:ext cx="631064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« La peinture sera donc une section de la pyramide visuelle à une distance donnée, le centre étant posé » </a:t>
            </a:r>
          </a:p>
          <a:p>
            <a:pPr>
              <a:lnSpc>
                <a:spcPct val="150000"/>
              </a:lnSpc>
            </a:pPr>
            <a:endParaRPr lang="fr-FR" dirty="0"/>
          </a:p>
          <a:p>
            <a:pPr>
              <a:lnSpc>
                <a:spcPct val="150000"/>
              </a:lnSpc>
            </a:pPr>
            <a:r>
              <a:rPr lang="fr-FR" dirty="0" err="1"/>
              <a:t>Leon</a:t>
            </a:r>
            <a:r>
              <a:rPr lang="fr-FR" dirty="0"/>
              <a:t> </a:t>
            </a:r>
            <a:r>
              <a:rPr lang="fr-FR" dirty="0" err="1"/>
              <a:t>Battista</a:t>
            </a:r>
            <a:r>
              <a:rPr lang="fr-FR" dirty="0"/>
              <a:t> Alberti (1404-1472)</a:t>
            </a:r>
          </a:p>
          <a:p>
            <a:pPr>
              <a:lnSpc>
                <a:spcPct val="150000"/>
              </a:lnSpc>
            </a:pPr>
            <a:r>
              <a:rPr lang="fr-FR" i="1" dirty="0"/>
              <a:t>De </a:t>
            </a:r>
            <a:r>
              <a:rPr lang="fr-FR" i="1" dirty="0" err="1"/>
              <a:t>Pictura</a:t>
            </a:r>
            <a:r>
              <a:rPr lang="fr-FR" i="1" dirty="0"/>
              <a:t> </a:t>
            </a:r>
            <a:r>
              <a:rPr lang="fr-FR" dirty="0"/>
              <a:t>(</a:t>
            </a:r>
            <a:r>
              <a:rPr lang="fr-FR" i="1" dirty="0"/>
              <a:t>De la Peinture</a:t>
            </a:r>
            <a:r>
              <a:rPr lang="fr-FR" dirty="0"/>
              <a:t>)</a:t>
            </a:r>
          </a:p>
          <a:p>
            <a:pPr>
              <a:lnSpc>
                <a:spcPct val="150000"/>
              </a:lnSpc>
            </a:pPr>
            <a:r>
              <a:rPr lang="fr-FR" dirty="0"/>
              <a:t>1435 : version latine</a:t>
            </a:r>
          </a:p>
          <a:p>
            <a:pPr>
              <a:lnSpc>
                <a:spcPct val="150000"/>
              </a:lnSpc>
            </a:pPr>
            <a:r>
              <a:rPr lang="fr-FR" dirty="0"/>
              <a:t>1436 : version italienne</a:t>
            </a:r>
          </a:p>
          <a:p>
            <a:pPr>
              <a:lnSpc>
                <a:spcPct val="150000"/>
              </a:lnSpc>
            </a:pPr>
            <a:endParaRPr lang="fr-FR" dirty="0"/>
          </a:p>
          <a:p>
            <a:pPr>
              <a:lnSpc>
                <a:spcPct val="150000"/>
              </a:lnSpc>
            </a:pPr>
            <a:r>
              <a:rPr lang="fr-FR" i="1" dirty="0"/>
              <a:t>De </a:t>
            </a:r>
            <a:r>
              <a:rPr lang="fr-FR" i="1" dirty="0" err="1"/>
              <a:t>pictura</a:t>
            </a:r>
            <a:r>
              <a:rPr lang="fr-FR" dirty="0"/>
              <a:t>, traduction française de Danielle </a:t>
            </a:r>
            <a:r>
              <a:rPr lang="fr-FR" dirty="0" err="1"/>
              <a:t>Sonnier</a:t>
            </a:r>
            <a:r>
              <a:rPr lang="fr-FR" dirty="0"/>
              <a:t>, Allia, 2019.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6018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829D2B-F475-1A45-A7AC-857AF464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4336CF8-DD8D-8740-83E1-C8D637195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39" y="730875"/>
            <a:ext cx="7160654" cy="53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64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568C83-DA12-F04E-BAE5-B7469FF9AC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243" y="182898"/>
            <a:ext cx="3124200" cy="63119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37F3A82-5C35-8741-9725-9A5E31817C90}"/>
              </a:ext>
            </a:extLst>
          </p:cNvPr>
          <p:cNvSpPr txBox="1"/>
          <p:nvPr/>
        </p:nvSpPr>
        <p:spPr>
          <a:xfrm>
            <a:off x="1815920" y="1236372"/>
            <a:ext cx="3490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Masaccio (1401-1428)</a:t>
            </a:r>
          </a:p>
          <a:p>
            <a:endParaRPr lang="fr-FR" dirty="0"/>
          </a:p>
          <a:p>
            <a:r>
              <a:rPr lang="fr-FR" dirty="0"/>
              <a:t>La Trinité</a:t>
            </a:r>
          </a:p>
          <a:p>
            <a:endParaRPr lang="fr-FR" dirty="0"/>
          </a:p>
          <a:p>
            <a:r>
              <a:rPr lang="fr-FR" dirty="0"/>
              <a:t>1425-1428</a:t>
            </a:r>
          </a:p>
          <a:p>
            <a:endParaRPr lang="fr-FR" dirty="0"/>
          </a:p>
          <a:p>
            <a:r>
              <a:rPr lang="fr-FR" dirty="0"/>
              <a:t>Fresque, 667 x 317 cm</a:t>
            </a:r>
          </a:p>
          <a:p>
            <a:endParaRPr lang="fr-FR" dirty="0"/>
          </a:p>
          <a:p>
            <a:r>
              <a:rPr lang="fr-FR" dirty="0"/>
              <a:t>Florence, Santa-Maria-</a:t>
            </a:r>
            <a:r>
              <a:rPr lang="fr-FR" dirty="0" err="1"/>
              <a:t>Novella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822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3B90B0-56BA-914C-A170-EA8A6703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366" y="918603"/>
            <a:ext cx="6584682" cy="50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9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D827D4B-1870-034D-BD03-D691C7FF5F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870" y="0"/>
            <a:ext cx="9667665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6C2C52-D161-774F-A2F5-84E7A20A1567}"/>
              </a:ext>
            </a:extLst>
          </p:cNvPr>
          <p:cNvSpPr txBox="1"/>
          <p:nvPr/>
        </p:nvSpPr>
        <p:spPr>
          <a:xfrm>
            <a:off x="103031" y="1249251"/>
            <a:ext cx="21378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Pierro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Francesca</a:t>
            </a:r>
          </a:p>
          <a:p>
            <a:r>
              <a:rPr lang="fr-FR" dirty="0"/>
              <a:t>(1444-1478)</a:t>
            </a:r>
          </a:p>
          <a:p>
            <a:r>
              <a:rPr lang="fr-FR" i="1" dirty="0"/>
              <a:t>La Flagellation</a:t>
            </a:r>
          </a:p>
          <a:p>
            <a:r>
              <a:rPr lang="fr-FR" dirty="0"/>
              <a:t>Tempera sur bois</a:t>
            </a:r>
          </a:p>
          <a:p>
            <a:r>
              <a:rPr lang="fr-FR" dirty="0"/>
              <a:t>58,4 x 81,5 cm</a:t>
            </a:r>
          </a:p>
          <a:p>
            <a:r>
              <a:rPr lang="fr-FR" dirty="0" err="1"/>
              <a:t>Urbin</a:t>
            </a:r>
            <a:r>
              <a:rPr lang="fr-FR" dirty="0"/>
              <a:t>, </a:t>
            </a:r>
            <a:r>
              <a:rPr lang="fr-FR" dirty="0" err="1"/>
              <a:t>Galleria</a:t>
            </a:r>
            <a:r>
              <a:rPr lang="fr-FR" dirty="0"/>
              <a:t> Nazionale</a:t>
            </a:r>
          </a:p>
          <a:p>
            <a:r>
              <a:rPr lang="fr-FR" dirty="0"/>
              <a:t>Delle Marche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0397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E7EAF9C-9BB5-5440-BB13-B8745B9C8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719" y="724078"/>
            <a:ext cx="7578179" cy="53805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8AB7B9-FBE4-8F47-846F-D33DB66B24A3}"/>
              </a:ext>
            </a:extLst>
          </p:cNvPr>
          <p:cNvSpPr txBox="1"/>
          <p:nvPr/>
        </p:nvSpPr>
        <p:spPr>
          <a:xfrm>
            <a:off x="643944" y="875763"/>
            <a:ext cx="24341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 err="1"/>
              <a:t>Pierro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Francesca</a:t>
            </a:r>
          </a:p>
          <a:p>
            <a:r>
              <a:rPr lang="fr-FR" dirty="0"/>
              <a:t>(1444-1478)</a:t>
            </a:r>
          </a:p>
          <a:p>
            <a:r>
              <a:rPr lang="fr-FR" i="1" dirty="0"/>
              <a:t>La Flagellation</a:t>
            </a:r>
          </a:p>
          <a:p>
            <a:r>
              <a:rPr lang="fr-FR" dirty="0"/>
              <a:t>Tempera sur bois</a:t>
            </a:r>
          </a:p>
          <a:p>
            <a:r>
              <a:rPr lang="fr-FR" dirty="0"/>
              <a:t>58,4 x 81,5 cm</a:t>
            </a:r>
          </a:p>
          <a:p>
            <a:r>
              <a:rPr lang="fr-FR" dirty="0" err="1"/>
              <a:t>Urbin</a:t>
            </a:r>
            <a:r>
              <a:rPr lang="fr-FR" dirty="0"/>
              <a:t>, </a:t>
            </a:r>
            <a:r>
              <a:rPr lang="fr-FR" dirty="0" err="1"/>
              <a:t>Galleria</a:t>
            </a:r>
            <a:r>
              <a:rPr lang="fr-FR" dirty="0"/>
              <a:t> Nazionale</a:t>
            </a:r>
          </a:p>
          <a:p>
            <a:r>
              <a:rPr lang="fr-FR" dirty="0"/>
              <a:t>Delle Marche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2748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4ECDC3-1663-AE44-B43E-0E8CA90C4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225" y="163773"/>
            <a:ext cx="5581067" cy="66163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6D3307D-6A3F-3A40-BC43-706A16793F39}"/>
              </a:ext>
            </a:extLst>
          </p:cNvPr>
          <p:cNvSpPr txBox="1"/>
          <p:nvPr/>
        </p:nvSpPr>
        <p:spPr>
          <a:xfrm>
            <a:off x="846161" y="641445"/>
            <a:ext cx="3439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Filippo Lippi (1406-1469)</a:t>
            </a:r>
          </a:p>
          <a:p>
            <a:r>
              <a:rPr lang="fr-FR" i="1"/>
              <a:t>Annonciation</a:t>
            </a:r>
            <a:r>
              <a:rPr lang="fr-FR"/>
              <a:t>, vers 1440</a:t>
            </a:r>
          </a:p>
          <a:p>
            <a:r>
              <a:rPr lang="fr-FR"/>
              <a:t>Florence, église Saint Laurent</a:t>
            </a:r>
          </a:p>
        </p:txBody>
      </p:sp>
    </p:spTree>
    <p:extLst>
      <p:ext uri="{BB962C8B-B14F-4D97-AF65-F5344CB8AC3E}">
        <p14:creationId xmlns:p14="http://schemas.microsoft.com/office/powerpoint/2010/main" val="236593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35F635E-A5EF-0846-8E27-367A0552DF8B}"/>
              </a:ext>
            </a:extLst>
          </p:cNvPr>
          <p:cNvSpPr txBox="1"/>
          <p:nvPr/>
        </p:nvSpPr>
        <p:spPr>
          <a:xfrm>
            <a:off x="2940908" y="1841157"/>
            <a:ext cx="62772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Marsile Ficin, 1492, écrit dans une lettre à Paul de Middelburg :</a:t>
            </a:r>
          </a:p>
          <a:p>
            <a:endParaRPr lang="fr-FR" dirty="0"/>
          </a:p>
          <a:p>
            <a:r>
              <a:rPr lang="fr-FR" dirty="0"/>
              <a:t> « Ce siècle, nouvel âge d’or, a ranimé la flamme presque éteinte des arts libéraux : grammaire, rhétorique, poésie, peinture, sculpture, architecture, musique et le chant des anciens poèmes orphiques aux accents de la lyre, et tout ceci à Florence. Ce siècle réalise ce qui l’honneur des Anciens, et tenu pour négligeable depuis ».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870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6499C2B-D5E2-3C42-90E9-2690F0032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49" y="310453"/>
            <a:ext cx="6214755" cy="59835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BBF2CB3-603B-EF4F-A961-AD47B5C41F35}"/>
              </a:ext>
            </a:extLst>
          </p:cNvPr>
          <p:cNvSpPr txBox="1"/>
          <p:nvPr/>
        </p:nvSpPr>
        <p:spPr>
          <a:xfrm>
            <a:off x="477672" y="627797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Fra Angelico, </a:t>
            </a:r>
            <a:r>
              <a:rPr lang="fr-FR" i="1"/>
              <a:t>L’annonciation</a:t>
            </a:r>
          </a:p>
          <a:p>
            <a:r>
              <a:rPr lang="fr-FR"/>
              <a:t>Cortone, musée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447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8EB4ED5-B9F7-4249-A0DD-0502E59D6E2D}"/>
              </a:ext>
            </a:extLst>
          </p:cNvPr>
          <p:cNvSpPr txBox="1"/>
          <p:nvPr/>
        </p:nvSpPr>
        <p:spPr>
          <a:xfrm>
            <a:off x="345989" y="691978"/>
            <a:ext cx="3719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Andrea </a:t>
            </a:r>
            <a:r>
              <a:rPr lang="fr-FR" err="1"/>
              <a:t>del</a:t>
            </a:r>
            <a:r>
              <a:rPr lang="fr-FR"/>
              <a:t> Castagno, </a:t>
            </a:r>
            <a:r>
              <a:rPr lang="fr-FR" i="1"/>
              <a:t>La Cène</a:t>
            </a:r>
            <a:r>
              <a:rPr lang="fr-FR"/>
              <a:t>, 1445-1450, fresque, 453 x 975 cm, Florence, </a:t>
            </a:r>
            <a:r>
              <a:rPr lang="fr-FR" err="1"/>
              <a:t>Cenacolo</a:t>
            </a:r>
            <a:r>
              <a:rPr lang="fr-FR"/>
              <a:t> di </a:t>
            </a:r>
            <a:r>
              <a:rPr lang="fr-FR" err="1"/>
              <a:t>Sant’Apollonia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163828-A16A-9B42-9585-E6EE21204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015" y="691978"/>
            <a:ext cx="5985990" cy="54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53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78ACA3C-5897-534A-88C6-41C8919869AF}"/>
              </a:ext>
            </a:extLst>
          </p:cNvPr>
          <p:cNvSpPr txBox="1"/>
          <p:nvPr/>
        </p:nvSpPr>
        <p:spPr>
          <a:xfrm>
            <a:off x="420130" y="729049"/>
            <a:ext cx="3459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Andrea </a:t>
            </a:r>
            <a:r>
              <a:rPr lang="fr-FR" err="1"/>
              <a:t>del</a:t>
            </a:r>
            <a:r>
              <a:rPr lang="fr-FR"/>
              <a:t> Castagno, </a:t>
            </a:r>
            <a:r>
              <a:rPr lang="fr-FR" i="1"/>
              <a:t>La Cène</a:t>
            </a:r>
            <a:r>
              <a:rPr lang="fr-FR"/>
              <a:t>, 1445-1450, fresque, 453 x 975 cm, Florence, </a:t>
            </a:r>
            <a:r>
              <a:rPr lang="fr-FR" err="1"/>
              <a:t>Cenacolo</a:t>
            </a:r>
            <a:r>
              <a:rPr lang="fr-FR"/>
              <a:t> di </a:t>
            </a:r>
            <a:r>
              <a:rPr lang="fr-FR" err="1"/>
              <a:t>Sant’Apollonia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79ACAB-22CF-B641-8730-79D339208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199" y="1790700"/>
            <a:ext cx="9232317" cy="45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13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9-501900.jpg">
            <a:extLst>
              <a:ext uri="{FF2B5EF4-FFF2-40B4-BE49-F238E27FC236}">
                <a16:creationId xmlns:a16="http://schemas.microsoft.com/office/drawing/2014/main" id="{37411A7F-FE91-CA44-94DF-E20EE54E5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0215" y="0"/>
            <a:ext cx="4846638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F7CE56-C0E3-134C-BFBD-221354F4FFC7}"/>
              </a:ext>
            </a:extLst>
          </p:cNvPr>
          <p:cNvSpPr txBox="1"/>
          <p:nvPr/>
        </p:nvSpPr>
        <p:spPr>
          <a:xfrm>
            <a:off x="1378039" y="759854"/>
            <a:ext cx="37477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>
                <a:latin typeface="Calibri" pitchFamily="34" charset="0"/>
              </a:rPr>
              <a:t>Carlo Crivelli (1430/1435-1493/1495)</a:t>
            </a:r>
            <a:endParaRPr lang="fr-FR" i="1" dirty="0">
              <a:latin typeface="Calibri" pitchFamily="34" charset="0"/>
            </a:endParaRPr>
          </a:p>
          <a:p>
            <a:r>
              <a:rPr lang="fr-FR" i="1" dirty="0">
                <a:latin typeface="Calibri" pitchFamily="34" charset="0"/>
              </a:rPr>
              <a:t>L’Annonciation avec saint </a:t>
            </a:r>
            <a:r>
              <a:rPr lang="fr-FR" i="1" dirty="0" err="1">
                <a:latin typeface="Calibri" pitchFamily="34" charset="0"/>
              </a:rPr>
              <a:t>Emidius</a:t>
            </a:r>
            <a:endParaRPr lang="fr-FR" dirty="0">
              <a:latin typeface="Calibri" pitchFamily="34" charset="0"/>
            </a:endParaRPr>
          </a:p>
          <a:p>
            <a:r>
              <a:rPr lang="fr-FR" dirty="0">
                <a:latin typeface="Calibri" pitchFamily="34" charset="0"/>
              </a:rPr>
              <a:t>Vers 1494</a:t>
            </a:r>
          </a:p>
          <a:p>
            <a:r>
              <a:rPr lang="fr-FR" dirty="0">
                <a:latin typeface="Calibri" pitchFamily="34" charset="0"/>
              </a:rPr>
              <a:t>Détrempe, 207 x 146.7 cm</a:t>
            </a:r>
          </a:p>
          <a:p>
            <a:r>
              <a:rPr lang="fr-FR" dirty="0">
                <a:latin typeface="Calibri" pitchFamily="34" charset="0"/>
              </a:rPr>
              <a:t>Londres, National </a:t>
            </a:r>
            <a:r>
              <a:rPr lang="fr-FR" dirty="0" err="1">
                <a:latin typeface="Calibri" pitchFamily="34" charset="0"/>
              </a:rPr>
              <a:t>Gallery</a:t>
            </a:r>
            <a:endParaRPr lang="fr-FR" dirty="0">
              <a:latin typeface="Calibri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7737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73526B4-D677-6922-BC9E-56DAD5B8B756}"/>
              </a:ext>
            </a:extLst>
          </p:cNvPr>
          <p:cNvSpPr txBox="1"/>
          <p:nvPr/>
        </p:nvSpPr>
        <p:spPr>
          <a:xfrm>
            <a:off x="2083633" y="2038662"/>
            <a:ext cx="686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Mutations techniques et quête d’une beauté nouvelle (1470-1490)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559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D983CF2-1FAB-FB4B-9CA2-F521A65262EC}"/>
              </a:ext>
            </a:extLst>
          </p:cNvPr>
          <p:cNvSpPr txBox="1"/>
          <p:nvPr/>
        </p:nvSpPr>
        <p:spPr>
          <a:xfrm>
            <a:off x="593124" y="840259"/>
            <a:ext cx="4547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Juan de Flandres </a:t>
            </a:r>
          </a:p>
          <a:p>
            <a:r>
              <a:rPr lang="fr-FR" dirty="0"/>
              <a:t>(Gand, 1460-Palencia, 1519), </a:t>
            </a:r>
            <a:r>
              <a:rPr lang="fr-FR" i="1" dirty="0"/>
              <a:t>Portrait de l’infante Catherine d’Aragon</a:t>
            </a:r>
          </a:p>
          <a:p>
            <a:r>
              <a:rPr lang="fr-FR" dirty="0"/>
              <a:t>peinture à l’huile sur bois, 31 x 21 cm</a:t>
            </a:r>
          </a:p>
          <a:p>
            <a:r>
              <a:rPr lang="fr-FR" dirty="0"/>
              <a:t>Madrid, Musée Thyssen-</a:t>
            </a:r>
            <a:r>
              <a:rPr lang="fr-FR" dirty="0" err="1"/>
              <a:t>Bornemisza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0A5128-A288-F743-9087-D36ECC4F4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29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4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55844FE-F125-DF49-B0BC-390BA350745B}"/>
              </a:ext>
            </a:extLst>
          </p:cNvPr>
          <p:cNvSpPr txBox="1"/>
          <p:nvPr/>
        </p:nvSpPr>
        <p:spPr>
          <a:xfrm>
            <a:off x="877330" y="877330"/>
            <a:ext cx="3459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Lluís</a:t>
            </a:r>
            <a:r>
              <a:rPr lang="fr-FR"/>
              <a:t> Dalmau (vers 1400-1460), </a:t>
            </a:r>
            <a:r>
              <a:rPr lang="fr-FR" i="1"/>
              <a:t>La Vierge aux conseillers</a:t>
            </a:r>
            <a:r>
              <a:rPr lang="fr-FR"/>
              <a:t>, vers 1443-1445, peinture à l’huile sur planche, 316 x 312 x 32,5 cm, Barcelone, MNAC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F9CEF4-EEC9-AB49-94AD-0CF2B482EE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913" y="0"/>
            <a:ext cx="6940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63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BF14C3-88A8-FB40-A0ED-BF7A3965E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544" y="0"/>
            <a:ext cx="5573344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3DA67D-3ACF-1345-AC90-38ACC4B80316}"/>
              </a:ext>
            </a:extLst>
          </p:cNvPr>
          <p:cNvSpPr txBox="1"/>
          <p:nvPr/>
        </p:nvSpPr>
        <p:spPr>
          <a:xfrm>
            <a:off x="543697" y="1013254"/>
            <a:ext cx="3991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r>
              <a:rPr lang="fr-FR"/>
              <a:t>Antonello de Messine</a:t>
            </a:r>
          </a:p>
          <a:p>
            <a:r>
              <a:rPr lang="fr-FR"/>
              <a:t>Portrait de jeune homme </a:t>
            </a:r>
          </a:p>
          <a:p>
            <a:r>
              <a:rPr lang="fr-FR"/>
              <a:t>Vers 1478</a:t>
            </a:r>
          </a:p>
          <a:p>
            <a:r>
              <a:rPr lang="fr-FR"/>
              <a:t>Peinture à l’huile sur une planche de noyer, 20,4 cm × 14,5 cm</a:t>
            </a:r>
          </a:p>
          <a:p>
            <a:r>
              <a:rPr lang="fr-FR"/>
              <a:t>Berlin, </a:t>
            </a:r>
            <a:r>
              <a:rPr lang="fr-FR" err="1"/>
              <a:t>Staatliche</a:t>
            </a:r>
            <a:r>
              <a:rPr lang="fr-FR"/>
              <a:t> </a:t>
            </a:r>
            <a:r>
              <a:rPr lang="fr-FR" err="1"/>
              <a:t>Museen</a:t>
            </a:r>
            <a:r>
              <a:rPr lang="fr-FR"/>
              <a:t>, </a:t>
            </a:r>
            <a:r>
              <a:rPr lang="fr-FR" err="1"/>
              <a:t>Gemäldegalerie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653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E2878D-22C9-6446-A3AE-CF28F4091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1949"/>
            <a:ext cx="12192000" cy="519410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5FF76B-CA9A-8847-96DB-574B3A4465FC}"/>
              </a:ext>
            </a:extLst>
          </p:cNvPr>
          <p:cNvSpPr txBox="1"/>
          <p:nvPr/>
        </p:nvSpPr>
        <p:spPr>
          <a:xfrm>
            <a:off x="2199503" y="123568"/>
            <a:ext cx="712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/>
              <a:t>Triptyque Portinari </a:t>
            </a:r>
            <a:r>
              <a:rPr lang="fr-FR"/>
              <a:t>peint par Hugo Van der Goes (1440-1482), vers 1475</a:t>
            </a:r>
          </a:p>
        </p:txBody>
      </p:sp>
    </p:spTree>
    <p:extLst>
      <p:ext uri="{BB962C8B-B14F-4D97-AF65-F5344CB8AC3E}">
        <p14:creationId xmlns:p14="http://schemas.microsoft.com/office/powerpoint/2010/main" val="3796468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B512AD5-A5B6-0AE1-70A5-A6C04714C7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0"/>
            <a:ext cx="5557589" cy="666186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C8E0B0-18FD-6070-6988-26E0AA99054B}"/>
              </a:ext>
            </a:extLst>
          </p:cNvPr>
          <p:cNvSpPr txBox="1"/>
          <p:nvPr/>
        </p:nvSpPr>
        <p:spPr>
          <a:xfrm>
            <a:off x="87683" y="2514600"/>
            <a:ext cx="5574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Robert Campin, </a:t>
            </a:r>
            <a:r>
              <a:rPr lang="fr-F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Nativité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vers 1420-1425, peinture à l’huile sur panneau, 84 x 69,9 cm, Dijon, MBA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8417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346" y="0"/>
            <a:ext cx="7559570" cy="69926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36A15A5-575D-5440-AFB1-A9E65CA3FF83}"/>
              </a:ext>
            </a:extLst>
          </p:cNvPr>
          <p:cNvSpPr txBox="1"/>
          <p:nvPr/>
        </p:nvSpPr>
        <p:spPr>
          <a:xfrm>
            <a:off x="0" y="959370"/>
            <a:ext cx="34627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r>
              <a:rPr lang="fr-FR"/>
              <a:t>Donatello,</a:t>
            </a:r>
          </a:p>
          <a:p>
            <a:r>
              <a:rPr lang="fr-FR"/>
              <a:t>David</a:t>
            </a:r>
          </a:p>
          <a:p>
            <a:r>
              <a:rPr lang="fr-FR"/>
              <a:t>vers 1440</a:t>
            </a:r>
          </a:p>
          <a:p>
            <a:r>
              <a:rPr lang="fr-FR"/>
              <a:t>h. 158 cm</a:t>
            </a:r>
          </a:p>
          <a:p>
            <a:r>
              <a:rPr lang="fr-FR"/>
              <a:t>Florence, Musée du Bargello </a:t>
            </a:r>
          </a:p>
          <a:p>
            <a:endParaRPr lang="fr-FR"/>
          </a:p>
          <a:p>
            <a:r>
              <a:rPr lang="fr-FR"/>
              <a:t>premier nu monumental, en bronze, installé au milieu de la cour du palais Médicis, volonté de fusionner David avec Hercule ou Mercure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131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D95EE8-842A-4E44-B87C-3E71C9BD4D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039" y="1161535"/>
            <a:ext cx="8028471" cy="46337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F0D56A-1D82-484B-A391-6C829140DF88}"/>
              </a:ext>
            </a:extLst>
          </p:cNvPr>
          <p:cNvSpPr txBox="1"/>
          <p:nvPr/>
        </p:nvSpPr>
        <p:spPr>
          <a:xfrm>
            <a:off x="617838" y="1272746"/>
            <a:ext cx="25207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r>
              <a:rPr lang="fr-FR"/>
              <a:t>Pérugin (1448-1523), </a:t>
            </a:r>
            <a:r>
              <a:rPr lang="fr-FR" i="1"/>
              <a:t>Le Baptême du Christ</a:t>
            </a:r>
            <a:r>
              <a:rPr lang="fr-FR"/>
              <a:t>, vers 1497, peinture à l’huile sur bois, 39 x 68 cm, Rouen, MBA.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9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97C35F2-056C-DF42-8C0F-E9ADA78B4DDB}"/>
              </a:ext>
            </a:extLst>
          </p:cNvPr>
          <p:cNvSpPr txBox="1"/>
          <p:nvPr/>
        </p:nvSpPr>
        <p:spPr>
          <a:xfrm>
            <a:off x="3039762" y="1445741"/>
            <a:ext cx="5869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Jean de Gênes, </a:t>
            </a:r>
            <a:r>
              <a:rPr lang="fr-FR" i="1" dirty="0"/>
              <a:t>Catholicon</a:t>
            </a:r>
            <a:r>
              <a:rPr lang="fr-FR" dirty="0"/>
              <a:t>, 1497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Francesco </a:t>
            </a:r>
            <a:r>
              <a:rPr lang="fr-FR" dirty="0" err="1"/>
              <a:t>del</a:t>
            </a:r>
            <a:r>
              <a:rPr lang="fr-FR" dirty="0"/>
              <a:t> Cossa pour le palais  </a:t>
            </a:r>
            <a:r>
              <a:rPr lang="fr-FR" dirty="0" err="1"/>
              <a:t>Schiffanoia</a:t>
            </a:r>
            <a:r>
              <a:rPr lang="fr-FR" dirty="0"/>
              <a:t> de Ferrare dont le programme fut élaboré par Pellegrino </a:t>
            </a:r>
            <a:r>
              <a:rPr lang="fr-FR" dirty="0" err="1"/>
              <a:t>Prisciani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7792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uage, ciel, fenêtre&#10;&#10;Description générée automatiquement">
            <a:extLst>
              <a:ext uri="{FF2B5EF4-FFF2-40B4-BE49-F238E27FC236}">
                <a16:creationId xmlns:a16="http://schemas.microsoft.com/office/drawing/2014/main" id="{B92BEC12-97C6-D745-D5C3-A92A6D70B2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151" y="514350"/>
            <a:ext cx="7772400" cy="58293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BF328D-F99D-AAFC-0908-E1D127CDC06A}"/>
              </a:ext>
            </a:extLst>
          </p:cNvPr>
          <p:cNvSpPr txBox="1"/>
          <p:nvPr/>
        </p:nvSpPr>
        <p:spPr>
          <a:xfrm>
            <a:off x="10171134" y="514350"/>
            <a:ext cx="159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Palais de Ferrare</a:t>
            </a:r>
          </a:p>
        </p:txBody>
      </p:sp>
    </p:spTree>
    <p:extLst>
      <p:ext uri="{BB962C8B-B14F-4D97-AF65-F5344CB8AC3E}">
        <p14:creationId xmlns:p14="http://schemas.microsoft.com/office/powerpoint/2010/main" val="360178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art, Arts visuels, intérieur&#10;&#10;Description générée automatiquement">
            <a:extLst>
              <a:ext uri="{FF2B5EF4-FFF2-40B4-BE49-F238E27FC236}">
                <a16:creationId xmlns:a16="http://schemas.microsoft.com/office/drawing/2014/main" id="{9FD19FA8-3A62-9085-F1BD-49D5C07A8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21893" y="857250"/>
            <a:ext cx="6858000" cy="5143500"/>
          </a:xfrm>
          <a:prstGeom prst="rect">
            <a:avLst/>
          </a:prstGeom>
        </p:spPr>
      </p:pic>
      <p:pic>
        <p:nvPicPr>
          <p:cNvPr id="5" name="Image 4" descr="Une image contenant peinture, art, habits, Arts visuels&#10;&#10;Description générée automatiquement">
            <a:extLst>
              <a:ext uri="{FF2B5EF4-FFF2-40B4-BE49-F238E27FC236}">
                <a16:creationId xmlns:a16="http://schemas.microsoft.com/office/drawing/2014/main" id="{D313E811-50C8-8678-56FA-8A79C39AAE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59" y="601249"/>
            <a:ext cx="5284940" cy="39637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EBA0B91-F5EC-3BB9-1C2E-95CD4E5EF8D1}"/>
              </a:ext>
            </a:extLst>
          </p:cNvPr>
          <p:cNvSpPr txBox="1"/>
          <p:nvPr/>
        </p:nvSpPr>
        <p:spPr>
          <a:xfrm>
            <a:off x="375259" y="5047989"/>
            <a:ext cx="4008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Palais  </a:t>
            </a:r>
            <a:r>
              <a:rPr lang="fr-FR" dirty="0" err="1"/>
              <a:t>Schiffanoia</a:t>
            </a:r>
            <a:r>
              <a:rPr lang="fr-FR" dirty="0"/>
              <a:t> de Ferrare</a:t>
            </a:r>
          </a:p>
        </p:txBody>
      </p:sp>
    </p:spTree>
    <p:extLst>
      <p:ext uri="{BB962C8B-B14F-4D97-AF65-F5344CB8AC3E}">
        <p14:creationId xmlns:p14="http://schemas.microsoft.com/office/powerpoint/2010/main" val="4220509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90DDD28-5508-5C2C-581C-9EC790D3B40F}"/>
              </a:ext>
            </a:extLst>
          </p:cNvPr>
          <p:cNvSpPr txBox="1"/>
          <p:nvPr/>
        </p:nvSpPr>
        <p:spPr>
          <a:xfrm>
            <a:off x="3050498" y="3203710"/>
            <a:ext cx="610099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Florence et la Toscane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23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942004-8002-2842-9466-14100EC5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490" y="269164"/>
            <a:ext cx="6066051" cy="61937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88F643-8236-6E47-9E4B-0B81F2048444}"/>
              </a:ext>
            </a:extLst>
          </p:cNvPr>
          <p:cNvSpPr txBox="1"/>
          <p:nvPr/>
        </p:nvSpPr>
        <p:spPr>
          <a:xfrm>
            <a:off x="545910" y="873457"/>
            <a:ext cx="378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Masaccio, Polyptique de Pise, 1525</a:t>
            </a:r>
          </a:p>
        </p:txBody>
      </p:sp>
    </p:spTree>
    <p:extLst>
      <p:ext uri="{BB962C8B-B14F-4D97-AF65-F5344CB8AC3E}">
        <p14:creationId xmlns:p14="http://schemas.microsoft.com/office/powerpoint/2010/main" val="2825701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A0B3F7-EF5F-924F-8863-EEBAE77940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85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3760</TotalTime>
  <Words>592</Words>
  <Application>Microsoft Macintosh PowerPoint</Application>
  <PresentationFormat>Grand écran</PresentationFormat>
  <Paragraphs>91</Paragraphs>
  <Slides>30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Frédéric Jiméno</dc:creator>
  <cp:keywords/>
  <dc:description/>
  <cp:lastModifiedBy>Frédéric Jiméno</cp:lastModifiedBy>
  <cp:revision>79</cp:revision>
  <dcterms:created xsi:type="dcterms:W3CDTF">2019-07-12T07:32:56Z</dcterms:created>
  <dcterms:modified xsi:type="dcterms:W3CDTF">2024-10-04T15:48:32Z</dcterms:modified>
  <cp:category/>
</cp:coreProperties>
</file>