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1" r:id="rId2"/>
    <p:sldId id="277" r:id="rId3"/>
    <p:sldId id="280" r:id="rId4"/>
    <p:sldId id="281" r:id="rId5"/>
    <p:sldId id="282" r:id="rId6"/>
    <p:sldId id="283" r:id="rId7"/>
    <p:sldId id="278" r:id="rId8"/>
    <p:sldId id="284" r:id="rId9"/>
    <p:sldId id="285" r:id="rId10"/>
    <p:sldId id="272" r:id="rId11"/>
    <p:sldId id="273" r:id="rId12"/>
    <p:sldId id="274" r:id="rId13"/>
    <p:sldId id="275" r:id="rId14"/>
    <p:sldId id="286" r:id="rId15"/>
    <p:sldId id="279" r:id="rId16"/>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100" d="100"/>
          <a:sy n="100" d="100"/>
        </p:scale>
        <p:origin x="96" y="1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25B3CAA-AEB8-8CDE-AB82-64F04237114D}"/>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C6A1E68E-775B-EF96-382D-338C6B0A140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C768DFA6-DD30-47FB-A6E4-1555947A8639}"/>
              </a:ext>
            </a:extLst>
          </p:cNvPr>
          <p:cNvSpPr>
            <a:spLocks noGrp="1"/>
          </p:cNvSpPr>
          <p:nvPr>
            <p:ph type="dt" sz="half" idx="10"/>
          </p:nvPr>
        </p:nvSpPr>
        <p:spPr/>
        <p:txBody>
          <a:bodyPr/>
          <a:lstStyle/>
          <a:p>
            <a:fld id="{993A2AC4-1203-48E0-9E78-CAD3828F6111}" type="datetimeFigureOut">
              <a:rPr lang="fr-FR" smtClean="0"/>
              <a:t>24/09/2024</a:t>
            </a:fld>
            <a:endParaRPr lang="fr-FR"/>
          </a:p>
        </p:txBody>
      </p:sp>
      <p:sp>
        <p:nvSpPr>
          <p:cNvPr id="5" name="Espace réservé du pied de page 4">
            <a:extLst>
              <a:ext uri="{FF2B5EF4-FFF2-40B4-BE49-F238E27FC236}">
                <a16:creationId xmlns:a16="http://schemas.microsoft.com/office/drawing/2014/main" id="{63BFD9A3-AFF7-D8D7-23BF-3C6815A7799D}"/>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C78EE144-B818-727D-4C0A-BDA1CAE7000F}"/>
              </a:ext>
            </a:extLst>
          </p:cNvPr>
          <p:cNvSpPr>
            <a:spLocks noGrp="1"/>
          </p:cNvSpPr>
          <p:nvPr>
            <p:ph type="sldNum" sz="quarter" idx="12"/>
          </p:nvPr>
        </p:nvSpPr>
        <p:spPr/>
        <p:txBody>
          <a:bodyPr/>
          <a:lstStyle/>
          <a:p>
            <a:fld id="{C0D79DBF-7715-4E4B-8FC3-898BABA15931}" type="slidenum">
              <a:rPr lang="fr-FR" smtClean="0"/>
              <a:t>‹N°›</a:t>
            </a:fld>
            <a:endParaRPr lang="fr-FR"/>
          </a:p>
        </p:txBody>
      </p:sp>
    </p:spTree>
    <p:extLst>
      <p:ext uri="{BB962C8B-B14F-4D97-AF65-F5344CB8AC3E}">
        <p14:creationId xmlns:p14="http://schemas.microsoft.com/office/powerpoint/2010/main" val="13156830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8CBA36A-96B6-E5E7-E737-6982245670FA}"/>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F6E09183-639D-6DC6-A401-E74E3D94B180}"/>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6CA17F49-12C1-0313-A89C-6649F0BE42D5}"/>
              </a:ext>
            </a:extLst>
          </p:cNvPr>
          <p:cNvSpPr>
            <a:spLocks noGrp="1"/>
          </p:cNvSpPr>
          <p:nvPr>
            <p:ph type="dt" sz="half" idx="10"/>
          </p:nvPr>
        </p:nvSpPr>
        <p:spPr/>
        <p:txBody>
          <a:bodyPr/>
          <a:lstStyle/>
          <a:p>
            <a:fld id="{993A2AC4-1203-48E0-9E78-CAD3828F6111}" type="datetimeFigureOut">
              <a:rPr lang="fr-FR" smtClean="0"/>
              <a:t>24/09/2024</a:t>
            </a:fld>
            <a:endParaRPr lang="fr-FR"/>
          </a:p>
        </p:txBody>
      </p:sp>
      <p:sp>
        <p:nvSpPr>
          <p:cNvPr id="5" name="Espace réservé du pied de page 4">
            <a:extLst>
              <a:ext uri="{FF2B5EF4-FFF2-40B4-BE49-F238E27FC236}">
                <a16:creationId xmlns:a16="http://schemas.microsoft.com/office/drawing/2014/main" id="{6E7F7657-C216-B0A3-91E5-3B613A1C6C82}"/>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374284C8-9673-DDB5-78B2-5FECA9995863}"/>
              </a:ext>
            </a:extLst>
          </p:cNvPr>
          <p:cNvSpPr>
            <a:spLocks noGrp="1"/>
          </p:cNvSpPr>
          <p:nvPr>
            <p:ph type="sldNum" sz="quarter" idx="12"/>
          </p:nvPr>
        </p:nvSpPr>
        <p:spPr/>
        <p:txBody>
          <a:bodyPr/>
          <a:lstStyle/>
          <a:p>
            <a:fld id="{C0D79DBF-7715-4E4B-8FC3-898BABA15931}" type="slidenum">
              <a:rPr lang="fr-FR" smtClean="0"/>
              <a:t>‹N°›</a:t>
            </a:fld>
            <a:endParaRPr lang="fr-FR"/>
          </a:p>
        </p:txBody>
      </p:sp>
    </p:spTree>
    <p:extLst>
      <p:ext uri="{BB962C8B-B14F-4D97-AF65-F5344CB8AC3E}">
        <p14:creationId xmlns:p14="http://schemas.microsoft.com/office/powerpoint/2010/main" val="9165384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D5D984A7-F114-19D0-3810-7BF750A7AB4A}"/>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5EDE30A4-C32A-841A-3AB2-3A36C5F8552D}"/>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259A335F-0C93-85E9-B40F-425A8E80246A}"/>
              </a:ext>
            </a:extLst>
          </p:cNvPr>
          <p:cNvSpPr>
            <a:spLocks noGrp="1"/>
          </p:cNvSpPr>
          <p:nvPr>
            <p:ph type="dt" sz="half" idx="10"/>
          </p:nvPr>
        </p:nvSpPr>
        <p:spPr/>
        <p:txBody>
          <a:bodyPr/>
          <a:lstStyle/>
          <a:p>
            <a:fld id="{993A2AC4-1203-48E0-9E78-CAD3828F6111}" type="datetimeFigureOut">
              <a:rPr lang="fr-FR" smtClean="0"/>
              <a:t>24/09/2024</a:t>
            </a:fld>
            <a:endParaRPr lang="fr-FR"/>
          </a:p>
        </p:txBody>
      </p:sp>
      <p:sp>
        <p:nvSpPr>
          <p:cNvPr id="5" name="Espace réservé du pied de page 4">
            <a:extLst>
              <a:ext uri="{FF2B5EF4-FFF2-40B4-BE49-F238E27FC236}">
                <a16:creationId xmlns:a16="http://schemas.microsoft.com/office/drawing/2014/main" id="{E06F23F8-CC02-6664-654D-6D35932C5836}"/>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6B81B4B6-BE39-3A37-0885-2789ED867623}"/>
              </a:ext>
            </a:extLst>
          </p:cNvPr>
          <p:cNvSpPr>
            <a:spLocks noGrp="1"/>
          </p:cNvSpPr>
          <p:nvPr>
            <p:ph type="sldNum" sz="quarter" idx="12"/>
          </p:nvPr>
        </p:nvSpPr>
        <p:spPr/>
        <p:txBody>
          <a:bodyPr/>
          <a:lstStyle/>
          <a:p>
            <a:fld id="{C0D79DBF-7715-4E4B-8FC3-898BABA15931}" type="slidenum">
              <a:rPr lang="fr-FR" smtClean="0"/>
              <a:t>‹N°›</a:t>
            </a:fld>
            <a:endParaRPr lang="fr-FR"/>
          </a:p>
        </p:txBody>
      </p:sp>
    </p:spTree>
    <p:extLst>
      <p:ext uri="{BB962C8B-B14F-4D97-AF65-F5344CB8AC3E}">
        <p14:creationId xmlns:p14="http://schemas.microsoft.com/office/powerpoint/2010/main" val="12590107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029229F-0E58-44FD-881B-8C1CC21BAD90}"/>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0FFEB432-577B-FC3C-A73B-5D59F6DA06E1}"/>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12CD2435-43A0-B69F-3EEA-854544AF6736}"/>
              </a:ext>
            </a:extLst>
          </p:cNvPr>
          <p:cNvSpPr>
            <a:spLocks noGrp="1"/>
          </p:cNvSpPr>
          <p:nvPr>
            <p:ph type="dt" sz="half" idx="10"/>
          </p:nvPr>
        </p:nvSpPr>
        <p:spPr/>
        <p:txBody>
          <a:bodyPr/>
          <a:lstStyle/>
          <a:p>
            <a:fld id="{993A2AC4-1203-48E0-9E78-CAD3828F6111}" type="datetimeFigureOut">
              <a:rPr lang="fr-FR" smtClean="0"/>
              <a:t>24/09/2024</a:t>
            </a:fld>
            <a:endParaRPr lang="fr-FR"/>
          </a:p>
        </p:txBody>
      </p:sp>
      <p:sp>
        <p:nvSpPr>
          <p:cNvPr id="5" name="Espace réservé du pied de page 4">
            <a:extLst>
              <a:ext uri="{FF2B5EF4-FFF2-40B4-BE49-F238E27FC236}">
                <a16:creationId xmlns:a16="http://schemas.microsoft.com/office/drawing/2014/main" id="{DB3A2F7B-4C83-B43D-74B9-AF7E567F4C2D}"/>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9F571366-64C2-7C91-AB29-4946FA77363B}"/>
              </a:ext>
            </a:extLst>
          </p:cNvPr>
          <p:cNvSpPr>
            <a:spLocks noGrp="1"/>
          </p:cNvSpPr>
          <p:nvPr>
            <p:ph type="sldNum" sz="quarter" idx="12"/>
          </p:nvPr>
        </p:nvSpPr>
        <p:spPr/>
        <p:txBody>
          <a:bodyPr/>
          <a:lstStyle/>
          <a:p>
            <a:fld id="{C0D79DBF-7715-4E4B-8FC3-898BABA15931}" type="slidenum">
              <a:rPr lang="fr-FR" smtClean="0"/>
              <a:t>‹N°›</a:t>
            </a:fld>
            <a:endParaRPr lang="fr-FR"/>
          </a:p>
        </p:txBody>
      </p:sp>
    </p:spTree>
    <p:extLst>
      <p:ext uri="{BB962C8B-B14F-4D97-AF65-F5344CB8AC3E}">
        <p14:creationId xmlns:p14="http://schemas.microsoft.com/office/powerpoint/2010/main" val="37737009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F68E6AF-5DE5-53FA-419B-BF3076D7A0D0}"/>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65915F51-2CFF-C097-583E-51954525A419}"/>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0E381006-951F-426F-3616-2D3F43411AFB}"/>
              </a:ext>
            </a:extLst>
          </p:cNvPr>
          <p:cNvSpPr>
            <a:spLocks noGrp="1"/>
          </p:cNvSpPr>
          <p:nvPr>
            <p:ph type="dt" sz="half" idx="10"/>
          </p:nvPr>
        </p:nvSpPr>
        <p:spPr/>
        <p:txBody>
          <a:bodyPr/>
          <a:lstStyle/>
          <a:p>
            <a:fld id="{993A2AC4-1203-48E0-9E78-CAD3828F6111}" type="datetimeFigureOut">
              <a:rPr lang="fr-FR" smtClean="0"/>
              <a:t>24/09/2024</a:t>
            </a:fld>
            <a:endParaRPr lang="fr-FR"/>
          </a:p>
        </p:txBody>
      </p:sp>
      <p:sp>
        <p:nvSpPr>
          <p:cNvPr id="5" name="Espace réservé du pied de page 4">
            <a:extLst>
              <a:ext uri="{FF2B5EF4-FFF2-40B4-BE49-F238E27FC236}">
                <a16:creationId xmlns:a16="http://schemas.microsoft.com/office/drawing/2014/main" id="{850CEF14-3016-BAE4-A52B-4AC791C046B7}"/>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2D5DC6E7-49B6-48E9-16BB-04883CCDBB4D}"/>
              </a:ext>
            </a:extLst>
          </p:cNvPr>
          <p:cNvSpPr>
            <a:spLocks noGrp="1"/>
          </p:cNvSpPr>
          <p:nvPr>
            <p:ph type="sldNum" sz="quarter" idx="12"/>
          </p:nvPr>
        </p:nvSpPr>
        <p:spPr/>
        <p:txBody>
          <a:bodyPr/>
          <a:lstStyle/>
          <a:p>
            <a:fld id="{C0D79DBF-7715-4E4B-8FC3-898BABA15931}" type="slidenum">
              <a:rPr lang="fr-FR" smtClean="0"/>
              <a:t>‹N°›</a:t>
            </a:fld>
            <a:endParaRPr lang="fr-FR"/>
          </a:p>
        </p:txBody>
      </p:sp>
    </p:spTree>
    <p:extLst>
      <p:ext uri="{BB962C8B-B14F-4D97-AF65-F5344CB8AC3E}">
        <p14:creationId xmlns:p14="http://schemas.microsoft.com/office/powerpoint/2010/main" val="4207116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2C12EC8-63A4-7FDF-3968-A57233393E42}"/>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7385BD29-73F6-1412-27B2-1FB10A73B3F8}"/>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ED683E79-CD7F-F0C7-6A89-ABEF9EF02214}"/>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FAAC9EB2-1071-38AE-BEEB-40994612181D}"/>
              </a:ext>
            </a:extLst>
          </p:cNvPr>
          <p:cNvSpPr>
            <a:spLocks noGrp="1"/>
          </p:cNvSpPr>
          <p:nvPr>
            <p:ph type="dt" sz="half" idx="10"/>
          </p:nvPr>
        </p:nvSpPr>
        <p:spPr/>
        <p:txBody>
          <a:bodyPr/>
          <a:lstStyle/>
          <a:p>
            <a:fld id="{993A2AC4-1203-48E0-9E78-CAD3828F6111}" type="datetimeFigureOut">
              <a:rPr lang="fr-FR" smtClean="0"/>
              <a:t>24/09/2024</a:t>
            </a:fld>
            <a:endParaRPr lang="fr-FR"/>
          </a:p>
        </p:txBody>
      </p:sp>
      <p:sp>
        <p:nvSpPr>
          <p:cNvPr id="6" name="Espace réservé du pied de page 5">
            <a:extLst>
              <a:ext uri="{FF2B5EF4-FFF2-40B4-BE49-F238E27FC236}">
                <a16:creationId xmlns:a16="http://schemas.microsoft.com/office/drawing/2014/main" id="{35220EBA-8F66-6B73-C926-3602D1B1288C}"/>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959DDADE-4E05-7073-E834-8B378F29367D}"/>
              </a:ext>
            </a:extLst>
          </p:cNvPr>
          <p:cNvSpPr>
            <a:spLocks noGrp="1"/>
          </p:cNvSpPr>
          <p:nvPr>
            <p:ph type="sldNum" sz="quarter" idx="12"/>
          </p:nvPr>
        </p:nvSpPr>
        <p:spPr/>
        <p:txBody>
          <a:bodyPr/>
          <a:lstStyle/>
          <a:p>
            <a:fld id="{C0D79DBF-7715-4E4B-8FC3-898BABA15931}" type="slidenum">
              <a:rPr lang="fr-FR" smtClean="0"/>
              <a:t>‹N°›</a:t>
            </a:fld>
            <a:endParaRPr lang="fr-FR"/>
          </a:p>
        </p:txBody>
      </p:sp>
    </p:spTree>
    <p:extLst>
      <p:ext uri="{BB962C8B-B14F-4D97-AF65-F5344CB8AC3E}">
        <p14:creationId xmlns:p14="http://schemas.microsoft.com/office/powerpoint/2010/main" val="3223600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727F356-B86C-1AF4-30A7-B055C2180555}"/>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709B1F71-ECF1-D5F3-793C-6291AAF4C13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F5B57E12-D206-C1A5-3CB5-5E4F56060FBE}"/>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37E27080-D906-B54F-9AF2-A1386C6203A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83C6F6DC-4A9F-F5FB-0FEA-45213EA3BCAC}"/>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CE204400-CF7E-1BFD-D219-93535DCC4757}"/>
              </a:ext>
            </a:extLst>
          </p:cNvPr>
          <p:cNvSpPr>
            <a:spLocks noGrp="1"/>
          </p:cNvSpPr>
          <p:nvPr>
            <p:ph type="dt" sz="half" idx="10"/>
          </p:nvPr>
        </p:nvSpPr>
        <p:spPr/>
        <p:txBody>
          <a:bodyPr/>
          <a:lstStyle/>
          <a:p>
            <a:fld id="{993A2AC4-1203-48E0-9E78-CAD3828F6111}" type="datetimeFigureOut">
              <a:rPr lang="fr-FR" smtClean="0"/>
              <a:t>24/09/2024</a:t>
            </a:fld>
            <a:endParaRPr lang="fr-FR"/>
          </a:p>
        </p:txBody>
      </p:sp>
      <p:sp>
        <p:nvSpPr>
          <p:cNvPr id="8" name="Espace réservé du pied de page 7">
            <a:extLst>
              <a:ext uri="{FF2B5EF4-FFF2-40B4-BE49-F238E27FC236}">
                <a16:creationId xmlns:a16="http://schemas.microsoft.com/office/drawing/2014/main" id="{0E3A110F-F53F-97D2-E208-BBF348E1924E}"/>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51CA9D5C-B3B2-9F72-F083-FEB1B32719B9}"/>
              </a:ext>
            </a:extLst>
          </p:cNvPr>
          <p:cNvSpPr>
            <a:spLocks noGrp="1"/>
          </p:cNvSpPr>
          <p:nvPr>
            <p:ph type="sldNum" sz="quarter" idx="12"/>
          </p:nvPr>
        </p:nvSpPr>
        <p:spPr/>
        <p:txBody>
          <a:bodyPr/>
          <a:lstStyle/>
          <a:p>
            <a:fld id="{C0D79DBF-7715-4E4B-8FC3-898BABA15931}" type="slidenum">
              <a:rPr lang="fr-FR" smtClean="0"/>
              <a:t>‹N°›</a:t>
            </a:fld>
            <a:endParaRPr lang="fr-FR"/>
          </a:p>
        </p:txBody>
      </p:sp>
    </p:spTree>
    <p:extLst>
      <p:ext uri="{BB962C8B-B14F-4D97-AF65-F5344CB8AC3E}">
        <p14:creationId xmlns:p14="http://schemas.microsoft.com/office/powerpoint/2010/main" val="17858295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608C679-EE28-9240-4625-130FC985223E}"/>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DE67BCE8-7D60-C7C3-AD0F-02F1CB8F5F32}"/>
              </a:ext>
            </a:extLst>
          </p:cNvPr>
          <p:cNvSpPr>
            <a:spLocks noGrp="1"/>
          </p:cNvSpPr>
          <p:nvPr>
            <p:ph type="dt" sz="half" idx="10"/>
          </p:nvPr>
        </p:nvSpPr>
        <p:spPr/>
        <p:txBody>
          <a:bodyPr/>
          <a:lstStyle/>
          <a:p>
            <a:fld id="{993A2AC4-1203-48E0-9E78-CAD3828F6111}" type="datetimeFigureOut">
              <a:rPr lang="fr-FR" smtClean="0"/>
              <a:t>24/09/2024</a:t>
            </a:fld>
            <a:endParaRPr lang="fr-FR"/>
          </a:p>
        </p:txBody>
      </p:sp>
      <p:sp>
        <p:nvSpPr>
          <p:cNvPr id="4" name="Espace réservé du pied de page 3">
            <a:extLst>
              <a:ext uri="{FF2B5EF4-FFF2-40B4-BE49-F238E27FC236}">
                <a16:creationId xmlns:a16="http://schemas.microsoft.com/office/drawing/2014/main" id="{73B4E323-45F8-FAE9-05B6-66E4DF69EC6B}"/>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5720456E-77F0-7A65-330D-85B5A337C95F}"/>
              </a:ext>
            </a:extLst>
          </p:cNvPr>
          <p:cNvSpPr>
            <a:spLocks noGrp="1"/>
          </p:cNvSpPr>
          <p:nvPr>
            <p:ph type="sldNum" sz="quarter" idx="12"/>
          </p:nvPr>
        </p:nvSpPr>
        <p:spPr/>
        <p:txBody>
          <a:bodyPr/>
          <a:lstStyle/>
          <a:p>
            <a:fld id="{C0D79DBF-7715-4E4B-8FC3-898BABA15931}" type="slidenum">
              <a:rPr lang="fr-FR" smtClean="0"/>
              <a:t>‹N°›</a:t>
            </a:fld>
            <a:endParaRPr lang="fr-FR"/>
          </a:p>
        </p:txBody>
      </p:sp>
    </p:spTree>
    <p:extLst>
      <p:ext uri="{BB962C8B-B14F-4D97-AF65-F5344CB8AC3E}">
        <p14:creationId xmlns:p14="http://schemas.microsoft.com/office/powerpoint/2010/main" val="26149751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45FC2340-3F66-7E53-BB61-8F8A23B20F43}"/>
              </a:ext>
            </a:extLst>
          </p:cNvPr>
          <p:cNvSpPr>
            <a:spLocks noGrp="1"/>
          </p:cNvSpPr>
          <p:nvPr>
            <p:ph type="dt" sz="half" idx="10"/>
          </p:nvPr>
        </p:nvSpPr>
        <p:spPr/>
        <p:txBody>
          <a:bodyPr/>
          <a:lstStyle/>
          <a:p>
            <a:fld id="{993A2AC4-1203-48E0-9E78-CAD3828F6111}" type="datetimeFigureOut">
              <a:rPr lang="fr-FR" smtClean="0"/>
              <a:t>24/09/2024</a:t>
            </a:fld>
            <a:endParaRPr lang="fr-FR"/>
          </a:p>
        </p:txBody>
      </p:sp>
      <p:sp>
        <p:nvSpPr>
          <p:cNvPr id="3" name="Espace réservé du pied de page 2">
            <a:extLst>
              <a:ext uri="{FF2B5EF4-FFF2-40B4-BE49-F238E27FC236}">
                <a16:creationId xmlns:a16="http://schemas.microsoft.com/office/drawing/2014/main" id="{815E922B-D625-6849-4131-C25ABDB6EFF8}"/>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E2DA23CA-B4ED-F67F-4C73-E31126B83802}"/>
              </a:ext>
            </a:extLst>
          </p:cNvPr>
          <p:cNvSpPr>
            <a:spLocks noGrp="1"/>
          </p:cNvSpPr>
          <p:nvPr>
            <p:ph type="sldNum" sz="quarter" idx="12"/>
          </p:nvPr>
        </p:nvSpPr>
        <p:spPr/>
        <p:txBody>
          <a:bodyPr/>
          <a:lstStyle/>
          <a:p>
            <a:fld id="{C0D79DBF-7715-4E4B-8FC3-898BABA15931}" type="slidenum">
              <a:rPr lang="fr-FR" smtClean="0"/>
              <a:t>‹N°›</a:t>
            </a:fld>
            <a:endParaRPr lang="fr-FR"/>
          </a:p>
        </p:txBody>
      </p:sp>
    </p:spTree>
    <p:extLst>
      <p:ext uri="{BB962C8B-B14F-4D97-AF65-F5344CB8AC3E}">
        <p14:creationId xmlns:p14="http://schemas.microsoft.com/office/powerpoint/2010/main" val="30349624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0450C09-4FEF-8495-30AF-2A3F7C7B0DEC}"/>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61A264DC-77CC-C8BE-7D9F-1614778667C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2FABAF24-B9EE-F589-10F6-2D7AE67926A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D21506D2-C63F-772B-7B1A-AEA1D3F9F075}"/>
              </a:ext>
            </a:extLst>
          </p:cNvPr>
          <p:cNvSpPr>
            <a:spLocks noGrp="1"/>
          </p:cNvSpPr>
          <p:nvPr>
            <p:ph type="dt" sz="half" idx="10"/>
          </p:nvPr>
        </p:nvSpPr>
        <p:spPr/>
        <p:txBody>
          <a:bodyPr/>
          <a:lstStyle/>
          <a:p>
            <a:fld id="{993A2AC4-1203-48E0-9E78-CAD3828F6111}" type="datetimeFigureOut">
              <a:rPr lang="fr-FR" smtClean="0"/>
              <a:t>24/09/2024</a:t>
            </a:fld>
            <a:endParaRPr lang="fr-FR"/>
          </a:p>
        </p:txBody>
      </p:sp>
      <p:sp>
        <p:nvSpPr>
          <p:cNvPr id="6" name="Espace réservé du pied de page 5">
            <a:extLst>
              <a:ext uri="{FF2B5EF4-FFF2-40B4-BE49-F238E27FC236}">
                <a16:creationId xmlns:a16="http://schemas.microsoft.com/office/drawing/2014/main" id="{84007D6F-B271-16F6-7A80-1207D2984A23}"/>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F65D0BEE-69BB-52A7-4BC7-3187F5A6BA73}"/>
              </a:ext>
            </a:extLst>
          </p:cNvPr>
          <p:cNvSpPr>
            <a:spLocks noGrp="1"/>
          </p:cNvSpPr>
          <p:nvPr>
            <p:ph type="sldNum" sz="quarter" idx="12"/>
          </p:nvPr>
        </p:nvSpPr>
        <p:spPr/>
        <p:txBody>
          <a:bodyPr/>
          <a:lstStyle/>
          <a:p>
            <a:fld id="{C0D79DBF-7715-4E4B-8FC3-898BABA15931}" type="slidenum">
              <a:rPr lang="fr-FR" smtClean="0"/>
              <a:t>‹N°›</a:t>
            </a:fld>
            <a:endParaRPr lang="fr-FR"/>
          </a:p>
        </p:txBody>
      </p:sp>
    </p:spTree>
    <p:extLst>
      <p:ext uri="{BB962C8B-B14F-4D97-AF65-F5344CB8AC3E}">
        <p14:creationId xmlns:p14="http://schemas.microsoft.com/office/powerpoint/2010/main" val="20496730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B46C149-924E-709C-725A-01C740B5047B}"/>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2EBBC44F-10E0-4765-BEA3-E323422558D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22003579-6716-F1B5-6AFE-BA6F69DE576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0A3978E7-3DBB-321D-1973-ADD9B0DB7798}"/>
              </a:ext>
            </a:extLst>
          </p:cNvPr>
          <p:cNvSpPr>
            <a:spLocks noGrp="1"/>
          </p:cNvSpPr>
          <p:nvPr>
            <p:ph type="dt" sz="half" idx="10"/>
          </p:nvPr>
        </p:nvSpPr>
        <p:spPr/>
        <p:txBody>
          <a:bodyPr/>
          <a:lstStyle/>
          <a:p>
            <a:fld id="{993A2AC4-1203-48E0-9E78-CAD3828F6111}" type="datetimeFigureOut">
              <a:rPr lang="fr-FR" smtClean="0"/>
              <a:t>24/09/2024</a:t>
            </a:fld>
            <a:endParaRPr lang="fr-FR"/>
          </a:p>
        </p:txBody>
      </p:sp>
      <p:sp>
        <p:nvSpPr>
          <p:cNvPr id="6" name="Espace réservé du pied de page 5">
            <a:extLst>
              <a:ext uri="{FF2B5EF4-FFF2-40B4-BE49-F238E27FC236}">
                <a16:creationId xmlns:a16="http://schemas.microsoft.com/office/drawing/2014/main" id="{EE1B2B0A-2C6E-4A5A-2397-764494891810}"/>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4A98C85C-FC44-911A-29DA-EBFA754DC5C7}"/>
              </a:ext>
            </a:extLst>
          </p:cNvPr>
          <p:cNvSpPr>
            <a:spLocks noGrp="1"/>
          </p:cNvSpPr>
          <p:nvPr>
            <p:ph type="sldNum" sz="quarter" idx="12"/>
          </p:nvPr>
        </p:nvSpPr>
        <p:spPr/>
        <p:txBody>
          <a:bodyPr/>
          <a:lstStyle/>
          <a:p>
            <a:fld id="{C0D79DBF-7715-4E4B-8FC3-898BABA15931}" type="slidenum">
              <a:rPr lang="fr-FR" smtClean="0"/>
              <a:t>‹N°›</a:t>
            </a:fld>
            <a:endParaRPr lang="fr-FR"/>
          </a:p>
        </p:txBody>
      </p:sp>
    </p:spTree>
    <p:extLst>
      <p:ext uri="{BB962C8B-B14F-4D97-AF65-F5344CB8AC3E}">
        <p14:creationId xmlns:p14="http://schemas.microsoft.com/office/powerpoint/2010/main" val="11144740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FB6141D8-8340-9936-28ED-923011C17FE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BBEC609F-CDD4-70F5-1148-F3AB0CF6F36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E0CDDCA7-2DB9-00B6-A755-466DCECA4B6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993A2AC4-1203-48E0-9E78-CAD3828F6111}" type="datetimeFigureOut">
              <a:rPr lang="fr-FR" smtClean="0"/>
              <a:t>24/09/2024</a:t>
            </a:fld>
            <a:endParaRPr lang="fr-FR"/>
          </a:p>
        </p:txBody>
      </p:sp>
      <p:sp>
        <p:nvSpPr>
          <p:cNvPr id="5" name="Espace réservé du pied de page 4">
            <a:extLst>
              <a:ext uri="{FF2B5EF4-FFF2-40B4-BE49-F238E27FC236}">
                <a16:creationId xmlns:a16="http://schemas.microsoft.com/office/drawing/2014/main" id="{2072A8C1-2812-434E-48CC-FFAC3CCBB56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E92E1978-DE83-8B8E-7106-E414154AEB8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C0D79DBF-7715-4E4B-8FC3-898BABA15931}" type="slidenum">
              <a:rPr lang="fr-FR" smtClean="0"/>
              <a:t>‹N°›</a:t>
            </a:fld>
            <a:endParaRPr lang="fr-FR"/>
          </a:p>
        </p:txBody>
      </p:sp>
    </p:spTree>
    <p:extLst>
      <p:ext uri="{BB962C8B-B14F-4D97-AF65-F5344CB8AC3E}">
        <p14:creationId xmlns:p14="http://schemas.microsoft.com/office/powerpoint/2010/main" val="34740122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a:extLst>
              <a:ext uri="{FF2B5EF4-FFF2-40B4-BE49-F238E27FC236}">
                <a16:creationId xmlns:a16="http://schemas.microsoft.com/office/drawing/2014/main" id="{5B1E2CDA-DD5F-90F5-7D07-A993BEB53D7D}"/>
              </a:ext>
            </a:extLst>
          </p:cNvPr>
          <p:cNvPicPr>
            <a:picLocks noChangeAspect="1"/>
          </p:cNvPicPr>
          <p:nvPr/>
        </p:nvPicPr>
        <p:blipFill>
          <a:blip r:embed="rId2"/>
          <a:stretch>
            <a:fillRect/>
          </a:stretch>
        </p:blipFill>
        <p:spPr>
          <a:xfrm>
            <a:off x="1966911" y="946860"/>
            <a:ext cx="8015289" cy="4964280"/>
          </a:xfrm>
          <a:prstGeom prst="rect">
            <a:avLst/>
          </a:prstGeom>
        </p:spPr>
      </p:pic>
      <p:sp>
        <p:nvSpPr>
          <p:cNvPr id="3" name="Espace réservé du contenu 2"/>
          <p:cNvSpPr>
            <a:spLocks noGrp="1"/>
          </p:cNvSpPr>
          <p:nvPr>
            <p:ph idx="1"/>
          </p:nvPr>
        </p:nvSpPr>
        <p:spPr>
          <a:xfrm>
            <a:off x="757237" y="228600"/>
            <a:ext cx="10906125" cy="971550"/>
          </a:xfrm>
        </p:spPr>
        <p:txBody>
          <a:bodyPr>
            <a:normAutofit/>
          </a:bodyPr>
          <a:lstStyle/>
          <a:p>
            <a:pPr>
              <a:buNone/>
            </a:pPr>
            <a:r>
              <a:rPr lang="fr-FR" sz="4400" b="1" dirty="0">
                <a:solidFill>
                  <a:srgbClr val="FF0000"/>
                </a:solidFill>
              </a:rPr>
              <a:t>Méthodes de recherches technologiques</a:t>
            </a:r>
          </a:p>
          <a:p>
            <a:pPr>
              <a:buNone/>
            </a:pPr>
            <a:endParaRPr lang="fr-FR" sz="4400" b="1" dirty="0">
              <a:solidFill>
                <a:srgbClr val="FF0000"/>
              </a:solidFill>
            </a:endParaRPr>
          </a:p>
          <a:p>
            <a:pPr>
              <a:buNone/>
            </a:pPr>
            <a:endParaRPr lang="fr-FR" sz="4400" b="1" dirty="0">
              <a:solidFill>
                <a:srgbClr val="FF0000"/>
              </a:solidFill>
            </a:endParaRPr>
          </a:p>
          <a:p>
            <a:pPr>
              <a:buNone/>
            </a:pPr>
            <a:endParaRPr lang="fr-FR" sz="4400" b="1" dirty="0">
              <a:solidFill>
                <a:srgbClr val="FF0000"/>
              </a:solidFill>
            </a:endParaRPr>
          </a:p>
          <a:p>
            <a:pPr>
              <a:buNone/>
            </a:pPr>
            <a:endParaRPr lang="fr-FR" sz="4400" b="1" dirty="0"/>
          </a:p>
        </p:txBody>
      </p:sp>
      <p:sp>
        <p:nvSpPr>
          <p:cNvPr id="5" name="ZoneTexte 4">
            <a:extLst>
              <a:ext uri="{FF2B5EF4-FFF2-40B4-BE49-F238E27FC236}">
                <a16:creationId xmlns:a16="http://schemas.microsoft.com/office/drawing/2014/main" id="{1D099BD9-5137-1DCA-B225-4E3651E0517C}"/>
              </a:ext>
            </a:extLst>
          </p:cNvPr>
          <p:cNvSpPr txBox="1"/>
          <p:nvPr/>
        </p:nvSpPr>
        <p:spPr>
          <a:xfrm>
            <a:off x="1062037" y="5911140"/>
            <a:ext cx="10601325" cy="984885"/>
          </a:xfrm>
          <a:prstGeom prst="rect">
            <a:avLst/>
          </a:prstGeom>
          <a:noFill/>
        </p:spPr>
        <p:txBody>
          <a:bodyPr wrap="square" rtlCol="0">
            <a:spAutoFit/>
          </a:bodyPr>
          <a:lstStyle/>
          <a:p>
            <a:r>
              <a:rPr lang="fr-FR" sz="4000" b="1" dirty="0"/>
              <a:t>L’étude technologique et la criminalistique</a:t>
            </a:r>
          </a:p>
          <a:p>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38125" y="332657"/>
            <a:ext cx="11677650" cy="6220543"/>
          </a:xfrm>
        </p:spPr>
        <p:txBody>
          <a:bodyPr>
            <a:normAutofit/>
          </a:bodyPr>
          <a:lstStyle/>
          <a:p>
            <a:pPr>
              <a:buNone/>
            </a:pPr>
            <a:r>
              <a:rPr lang="fr-FR" dirty="0"/>
              <a:t>L’on peut constater que si les sciences des matériaux culturels ont évoluées vers plus en plus de précision dans la caractérisation de la matière, la science de la criminalistique (</a:t>
            </a:r>
            <a:r>
              <a:rPr lang="fr-FR" i="1" dirty="0" err="1"/>
              <a:t>forensic</a:t>
            </a:r>
            <a:r>
              <a:rPr lang="fr-FR" i="1" dirty="0"/>
              <a:t> science</a:t>
            </a:r>
            <a:r>
              <a:rPr lang="fr-FR" dirty="0"/>
              <a:t> en anglais), en revanche, a évoluée vers des analyses plus holistiques des matériaux </a:t>
            </a:r>
            <a:r>
              <a:rPr lang="fr-FR" b="1" dirty="0"/>
              <a:t>chargés de sens </a:t>
            </a:r>
            <a:r>
              <a:rPr lang="fr-FR" dirty="0"/>
              <a:t>:  « rechercher les signes de l’action, savoir les prélever et au final les interpréter, telle est la démarche, complexe bien entendu car une telle construction nécessite aussi une connaissance de la sémiotique. » </a:t>
            </a:r>
          </a:p>
          <a:p>
            <a:pPr>
              <a:buNone/>
            </a:pPr>
            <a:r>
              <a:rPr lang="fr-FR" dirty="0"/>
              <a:t>Sans une méthode scientifique d’</a:t>
            </a:r>
            <a:r>
              <a:rPr lang="fr-FR" b="1" dirty="0"/>
              <a:t>actualisation</a:t>
            </a:r>
            <a:r>
              <a:rPr lang="fr-FR" dirty="0"/>
              <a:t> d’articulation par un agent récepteur, les matériaux de l’artefact culturel restent insignifiants. </a:t>
            </a:r>
          </a:p>
          <a:p>
            <a:pPr>
              <a:buNone/>
            </a:pPr>
            <a:endParaRPr lang="fr-FR" dirty="0"/>
          </a:p>
          <a:p>
            <a:pPr>
              <a:buNone/>
            </a:pPr>
            <a:endParaRPr lang="fr-FR" dirty="0"/>
          </a:p>
          <a:p>
            <a:pPr>
              <a:buNone/>
            </a:pPr>
            <a:r>
              <a:rPr lang="fr-FR" sz="1700" dirty="0" err="1"/>
              <a:t>Locard</a:t>
            </a:r>
            <a:r>
              <a:rPr lang="fr-FR" sz="1700" dirty="0"/>
              <a:t> E., </a:t>
            </a:r>
            <a:r>
              <a:rPr lang="fr-FR" sz="1700" i="1" dirty="0"/>
              <a:t>L’Enquête criminelle et les Méthodes scientifiques</a:t>
            </a:r>
            <a:r>
              <a:rPr lang="fr-FR" sz="1700" dirty="0"/>
              <a:t>, Paris, Flammarion, 1920. </a:t>
            </a:r>
            <a:r>
              <a:rPr lang="fr-FR" sz="1700" dirty="0" err="1"/>
              <a:t>Locard</a:t>
            </a:r>
            <a:r>
              <a:rPr lang="fr-FR" sz="1700" dirty="0"/>
              <a:t> explique, dans son ouvrage, </a:t>
            </a:r>
            <a:r>
              <a:rPr lang="fr-FR" sz="1700" i="1" dirty="0"/>
              <a:t>Policiers de roman et policiers de laboratoire</a:t>
            </a:r>
            <a:r>
              <a:rPr lang="fr-FR" sz="1700" dirty="0"/>
              <a:t>, Paris, Payot, 11924, p.96-97 que c’est en lisant </a:t>
            </a:r>
            <a:r>
              <a:rPr lang="fr-FR" sz="1700" i="1" dirty="0"/>
              <a:t>Une étude en rouge</a:t>
            </a:r>
            <a:r>
              <a:rPr lang="fr-FR" sz="1700" dirty="0"/>
              <a:t> de Sir Conan Doyle qu’il lui a emprunté cette vision.</a:t>
            </a:r>
          </a:p>
          <a:p>
            <a:pPr>
              <a:buNone/>
            </a:pP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90550" y="332657"/>
            <a:ext cx="11353800" cy="5793507"/>
          </a:xfrm>
        </p:spPr>
        <p:txBody>
          <a:bodyPr>
            <a:normAutofit/>
          </a:bodyPr>
          <a:lstStyle/>
          <a:p>
            <a:pPr>
              <a:buNone/>
            </a:pPr>
            <a:r>
              <a:rPr lang="fr-FR" dirty="0"/>
              <a:t>« Rechercher les signes de l’action, savoir les prélever et au final les interpréter, telle est la démarche, complexe bien entendu car une telle construction nécessite aussi une connaissance de la sémiotique. […] Le principe de l’échange, dit principe de </a:t>
            </a:r>
            <a:r>
              <a:rPr lang="fr-FR" dirty="0" err="1"/>
              <a:t>Locard</a:t>
            </a:r>
            <a:r>
              <a:rPr lang="fr-FR" dirty="0"/>
              <a:t>, a été énoncé comme suit : </a:t>
            </a:r>
          </a:p>
          <a:p>
            <a:pPr>
              <a:buNone/>
            </a:pPr>
            <a:r>
              <a:rPr lang="fr-FR" dirty="0"/>
              <a:t>« La vérité est que nul ne peut agir avec l’intensité que suppose l’action criminelle [lire également </a:t>
            </a:r>
            <a:r>
              <a:rPr lang="fr-FR" i="1" dirty="0"/>
              <a:t>artistique</a:t>
            </a:r>
            <a:r>
              <a:rPr lang="fr-FR" dirty="0"/>
              <a:t>] sans laisser des marques multiples de son passage. »</a:t>
            </a:r>
          </a:p>
          <a:p>
            <a:pPr>
              <a:buNone/>
            </a:pPr>
            <a:endParaRPr lang="fr-FR" dirty="0"/>
          </a:p>
          <a:p>
            <a:pPr>
              <a:buNone/>
            </a:pPr>
            <a:endParaRPr lang="fr-FR" dirty="0"/>
          </a:p>
          <a:p>
            <a:pPr>
              <a:buNone/>
            </a:pPr>
            <a:endParaRPr lang="fr-FR" dirty="0"/>
          </a:p>
          <a:p>
            <a:pPr>
              <a:buNone/>
            </a:pPr>
            <a:r>
              <a:rPr lang="fr-FR" sz="1600" dirty="0" err="1"/>
              <a:t>Locard</a:t>
            </a:r>
            <a:r>
              <a:rPr lang="fr-FR" sz="1600" dirty="0"/>
              <a:t> E., </a:t>
            </a:r>
            <a:r>
              <a:rPr lang="fr-FR" sz="1600" i="1" dirty="0"/>
              <a:t>L’Enquête criminelle et les Méthodes scientifiques</a:t>
            </a:r>
            <a:r>
              <a:rPr lang="fr-FR" sz="1600" dirty="0"/>
              <a:t>, Paris, Flammarion, 1920. </a:t>
            </a:r>
            <a:r>
              <a:rPr lang="fr-FR" sz="1600" dirty="0" err="1"/>
              <a:t>Locard</a:t>
            </a:r>
            <a:r>
              <a:rPr lang="fr-FR" sz="1600" dirty="0"/>
              <a:t> explique, dans son ouvrage, </a:t>
            </a:r>
            <a:r>
              <a:rPr lang="fr-FR" sz="1600" i="1" dirty="0"/>
              <a:t>Policiers de roman et policiers de laboratoire</a:t>
            </a:r>
            <a:r>
              <a:rPr lang="fr-FR" sz="1600" dirty="0"/>
              <a:t>, Paris, Payot, 11924, p.96-97 que c’est en lisant </a:t>
            </a:r>
            <a:r>
              <a:rPr lang="fr-FR" sz="1600" i="1" dirty="0"/>
              <a:t>Une étude en rouge</a:t>
            </a:r>
            <a:r>
              <a:rPr lang="fr-FR" sz="1600" dirty="0"/>
              <a:t> de Sir Conan Doyle qu’il lui a emprunté cette vision.</a:t>
            </a:r>
          </a:p>
          <a:p>
            <a:pPr>
              <a:buNone/>
            </a:pP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fade">
                                      <p:cBhvr>
                                        <p:cTn id="17"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47649" y="260648"/>
            <a:ext cx="11763375" cy="6597352"/>
          </a:xfrm>
        </p:spPr>
        <p:txBody>
          <a:bodyPr>
            <a:normAutofit/>
          </a:bodyPr>
          <a:lstStyle/>
          <a:p>
            <a:pPr>
              <a:buNone/>
            </a:pPr>
            <a:r>
              <a:rPr lang="fr-FR" dirty="0"/>
              <a:t>« Paul Kirk en 1953 confirme toute l’importance du principe de l’échange, dit principe de </a:t>
            </a:r>
            <a:r>
              <a:rPr lang="fr-FR" dirty="0" err="1"/>
              <a:t>Locard</a:t>
            </a:r>
            <a:r>
              <a:rPr lang="fr-FR" dirty="0"/>
              <a:t> qu’il détaille plus encore :</a:t>
            </a:r>
          </a:p>
          <a:p>
            <a:pPr>
              <a:buNone/>
            </a:pPr>
            <a:r>
              <a:rPr lang="fr-FR" dirty="0"/>
              <a:t>« Où qu’il marche, quoiqu’il touche ou laisse même inconsciemment, servira de preuve silencieuse contre lui. Pas seulement ses empreintes digitales ou ses traces de pas, mais ses cheveux, ses poils, les fibres de ses vêtements, le verre qu’il brise, les traces d’outils qu’il dépose […] – tout cela et plus encore est un témoin muet contre lui. […] C’est une preuve factuelle. Une preuve matérielle ne peut pas être fausse ; elle ne peut pas parjurer ; […] Seule son interprétation peut être erronée. </a:t>
            </a:r>
            <a:r>
              <a:rPr lang="fr-FR" b="1" dirty="0"/>
              <a:t>Seule l’incapacité à la trouver, à l’étudier et à le comprendre peut en diminuer sa valeur</a:t>
            </a:r>
            <a:r>
              <a:rPr lang="fr-FR" dirty="0"/>
              <a:t>. »</a:t>
            </a:r>
          </a:p>
          <a:p>
            <a:pPr>
              <a:buNone/>
            </a:pPr>
            <a:endParaRPr lang="fr-FR" dirty="0"/>
          </a:p>
          <a:p>
            <a:pPr>
              <a:buNone/>
            </a:pPr>
            <a:endParaRPr lang="fr-FR" dirty="0"/>
          </a:p>
          <a:p>
            <a:pPr>
              <a:buNone/>
            </a:pPr>
            <a:r>
              <a:rPr lang="en-GB" sz="2100" dirty="0"/>
              <a:t>Paul Kirk, </a:t>
            </a:r>
            <a:r>
              <a:rPr lang="en-GB" sz="2100" i="1" dirty="0"/>
              <a:t>Crime Investigation</a:t>
            </a:r>
            <a:r>
              <a:rPr lang="en-GB" sz="2100" dirty="0"/>
              <a:t>, New York, John Wiley, Sons, 1974.</a:t>
            </a:r>
            <a:endParaRPr lang="fr-FR" sz="2100" dirty="0"/>
          </a:p>
          <a:p>
            <a:pPr>
              <a:buNone/>
            </a:pP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71500" y="332657"/>
            <a:ext cx="11391900" cy="6163393"/>
          </a:xfrm>
        </p:spPr>
        <p:txBody>
          <a:bodyPr>
            <a:normAutofit/>
          </a:bodyPr>
          <a:lstStyle/>
          <a:p>
            <a:pPr>
              <a:buNone/>
            </a:pPr>
            <a:r>
              <a:rPr lang="fr-FR" dirty="0"/>
              <a:t>Les recherches (de Kirk) le conduisent à introduire un principe fondamental pour la criminalistique, celui de l’unicité, son identité, qui vient accroître la valeur des résultats. [Cette principe de] l’unicité [est] la propriété unique que possède tout objet dans l’univers. Cette caractéristique est déterminante dans l’interprétation en criminalistique, elle est à la base du renforcement de la valeur de toute identification par l’</a:t>
            </a:r>
            <a:r>
              <a:rPr lang="fr-FR" b="1" i="1" dirty="0"/>
              <a:t>individualisation</a:t>
            </a:r>
            <a:r>
              <a:rPr lang="fr-FR" dirty="0"/>
              <a:t> : </a:t>
            </a:r>
          </a:p>
          <a:p>
            <a:pPr>
              <a:buNone/>
            </a:pPr>
            <a:r>
              <a:rPr lang="fr-FR" dirty="0"/>
              <a:t>«Une chose ne peut être </a:t>
            </a:r>
            <a:r>
              <a:rPr lang="fr-FR" b="1" dirty="0"/>
              <a:t>identique</a:t>
            </a:r>
            <a:r>
              <a:rPr lang="fr-FR" dirty="0"/>
              <a:t> seulement avec elle-même, jamais avec un autre objet, puisque tous les objets dans l’univers sont uniques. Si cela n’était pas vrai, il ne pourrait y avoir d’identification au sens employé par le criminaliste. » </a:t>
            </a:r>
          </a:p>
          <a:p>
            <a:pPr>
              <a:buNone/>
            </a:pPr>
            <a:endParaRPr lang="fr-FR" dirty="0"/>
          </a:p>
          <a:p>
            <a:pPr>
              <a:buNone/>
            </a:pPr>
            <a:endParaRPr lang="fr-FR" dirty="0"/>
          </a:p>
          <a:p>
            <a:pPr>
              <a:buNone/>
            </a:pPr>
            <a:r>
              <a:rPr lang="en-GB" sz="1600" dirty="0"/>
              <a:t>Paul Kirk, The Ontogeny of </a:t>
            </a:r>
            <a:r>
              <a:rPr lang="en-GB" sz="1600" dirty="0" err="1"/>
              <a:t>Criminalistics</a:t>
            </a:r>
            <a:r>
              <a:rPr lang="en-GB" sz="1600" dirty="0"/>
              <a:t> », </a:t>
            </a:r>
            <a:r>
              <a:rPr lang="en-GB" sz="1600" i="1" dirty="0"/>
              <a:t>Journal of Criminal Law, Criminology and Science</a:t>
            </a:r>
            <a:r>
              <a:rPr lang="en-GB" sz="1600" dirty="0"/>
              <a:t>, 54, 1963, p.235-238.</a:t>
            </a:r>
            <a:endParaRPr lang="fr-FR" sz="1600" dirty="0"/>
          </a:p>
          <a:p>
            <a:pPr>
              <a:buNone/>
            </a:pP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CB612798-D839-AF05-80A5-10BBD6D554B4}"/>
              </a:ext>
            </a:extLst>
          </p:cNvPr>
          <p:cNvSpPr>
            <a:spLocks noGrp="1"/>
          </p:cNvSpPr>
          <p:nvPr>
            <p:ph idx="1"/>
          </p:nvPr>
        </p:nvSpPr>
        <p:spPr>
          <a:xfrm>
            <a:off x="838200" y="866775"/>
            <a:ext cx="10515600" cy="5310188"/>
          </a:xfrm>
        </p:spPr>
        <p:txBody>
          <a:bodyPr>
            <a:normAutofit/>
          </a:bodyPr>
          <a:lstStyle/>
          <a:p>
            <a:pPr marL="0" indent="0">
              <a:buNone/>
            </a:pPr>
            <a:r>
              <a:rPr lang="fr-FR" sz="8000" dirty="0"/>
              <a:t>identité et individuation</a:t>
            </a:r>
          </a:p>
        </p:txBody>
      </p:sp>
    </p:spTree>
    <p:extLst>
      <p:ext uri="{BB962C8B-B14F-4D97-AF65-F5344CB8AC3E}">
        <p14:creationId xmlns:p14="http://schemas.microsoft.com/office/powerpoint/2010/main" val="39024508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endParaRPr lang="fr-F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703512" y="188640"/>
            <a:ext cx="8964488" cy="6408712"/>
          </a:xfrm>
        </p:spPr>
        <p:txBody>
          <a:bodyPr>
            <a:normAutofit/>
          </a:bodyPr>
          <a:lstStyle/>
          <a:p>
            <a:pPr>
              <a:buNone/>
            </a:pPr>
            <a:r>
              <a:rPr lang="fr-FR" sz="4000" dirty="0"/>
              <a:t>En 1927 Henri Verne, nouveau directeur des musées nationaux demande à Jean-François </a:t>
            </a:r>
            <a:r>
              <a:rPr lang="fr-FR" sz="4000" dirty="0" err="1"/>
              <a:t>Cellerier</a:t>
            </a:r>
            <a:r>
              <a:rPr lang="fr-FR" sz="4000" dirty="0"/>
              <a:t>, directeur du </a:t>
            </a:r>
            <a:r>
              <a:rPr lang="fr-FR" sz="4000" b="1" i="1" dirty="0"/>
              <a:t>Laboratoire de recherche du Centre National des Arts et Métiers</a:t>
            </a:r>
            <a:r>
              <a:rPr lang="fr-FR" sz="4000" dirty="0"/>
              <a:t> de proposer un projet pour un laboratoire de recherche au Louvre. </a:t>
            </a:r>
          </a:p>
          <a:p>
            <a:pPr>
              <a:buNone/>
            </a:pPr>
            <a:endParaRPr lang="fr-FR" sz="4000" dirty="0"/>
          </a:p>
          <a:p>
            <a:pPr>
              <a:buNone/>
            </a:pPr>
            <a:endParaRPr lang="fr-FR" sz="4000" dirty="0"/>
          </a:p>
          <a:p>
            <a:pPr>
              <a:buNone/>
            </a:pPr>
            <a:r>
              <a:rPr lang="fr-FR" sz="2300" dirty="0"/>
              <a:t>Amandine </a:t>
            </a:r>
            <a:r>
              <a:rPr lang="fr-FR" sz="2300" dirty="0" err="1"/>
              <a:t>Pequignot</a:t>
            </a:r>
            <a:r>
              <a:rPr lang="fr-FR" sz="2300" dirty="0"/>
              <a:t>, « La </a:t>
            </a:r>
            <a:r>
              <a:rPr lang="fr-FR" sz="2300" dirty="0" err="1"/>
              <a:t>pinacologie</a:t>
            </a:r>
            <a:r>
              <a:rPr lang="fr-FR" sz="2300" dirty="0"/>
              <a:t> de Fernando Perez et l’Institut </a:t>
            </a:r>
            <a:r>
              <a:rPr lang="fr-FR" sz="2300" dirty="0" err="1"/>
              <a:t>Mainini</a:t>
            </a:r>
            <a:r>
              <a:rPr lang="fr-FR" sz="2300" dirty="0"/>
              <a:t> : quand la science de la conservation s’implante au musée », Cahiers des Amériques latines, n° 83,  2016, p.133-150. </a:t>
            </a:r>
          </a:p>
          <a:p>
            <a:pPr>
              <a:buNone/>
            </a:pP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F5B423E7-F07B-3EA7-3AFC-B1D77A554F74}"/>
              </a:ext>
            </a:extLst>
          </p:cNvPr>
          <p:cNvSpPr>
            <a:spLocks noGrp="1"/>
          </p:cNvSpPr>
          <p:nvPr>
            <p:ph idx="1"/>
          </p:nvPr>
        </p:nvSpPr>
        <p:spPr>
          <a:xfrm>
            <a:off x="838200" y="657225"/>
            <a:ext cx="10515600" cy="5943600"/>
          </a:xfrm>
        </p:spPr>
        <p:txBody>
          <a:bodyPr>
            <a:normAutofit fontScale="92500" lnSpcReduction="20000"/>
          </a:bodyPr>
          <a:lstStyle/>
          <a:p>
            <a:pPr marL="0" indent="0">
              <a:buNone/>
            </a:pPr>
            <a:r>
              <a:rPr lang="fr-FR" sz="4300" dirty="0"/>
              <a:t>Le 20 mars 1930, Verne nomme une commission pour étudier l’organisation d’un </a:t>
            </a:r>
            <a:r>
              <a:rPr lang="fr-FR" sz="4300" b="1" i="1" dirty="0"/>
              <a:t>Laboratoire d’essai et d’identification des peintures et des œuvres d’art</a:t>
            </a:r>
            <a:r>
              <a:rPr lang="fr-FR" sz="4300" dirty="0"/>
              <a:t>, </a:t>
            </a:r>
          </a:p>
          <a:p>
            <a:pPr marL="0" indent="0">
              <a:buNone/>
            </a:pPr>
            <a:r>
              <a:rPr lang="fr-FR" sz="4300" dirty="0"/>
              <a:t>	dont Jacques </a:t>
            </a:r>
            <a:r>
              <a:rPr lang="fr-FR" sz="4300" dirty="0" err="1"/>
              <a:t>Maroger</a:t>
            </a:r>
            <a:r>
              <a:rPr lang="fr-FR" sz="4300" dirty="0"/>
              <a:t>, Secrétaire Général des experts internationaux, et </a:t>
            </a:r>
            <a:r>
              <a:rPr lang="fr-FR" sz="4300" b="1" dirty="0"/>
              <a:t>président de l’association des restaurateurs de France</a:t>
            </a:r>
            <a:r>
              <a:rPr lang="fr-FR" sz="4300" dirty="0"/>
              <a:t>. </a:t>
            </a:r>
          </a:p>
          <a:p>
            <a:pPr marL="0" indent="0">
              <a:buNone/>
            </a:pPr>
            <a:endParaRPr lang="fr-FR" sz="4000" dirty="0"/>
          </a:p>
          <a:p>
            <a:pPr marL="0" indent="0">
              <a:buNone/>
            </a:pPr>
            <a:endParaRPr lang="fr-FR" sz="4000" dirty="0"/>
          </a:p>
          <a:p>
            <a:pPr marL="0" indent="0">
              <a:buNone/>
            </a:pPr>
            <a:endParaRPr lang="fr-FR" sz="4000" dirty="0"/>
          </a:p>
          <a:p>
            <a:pPr marL="0" indent="0">
              <a:buNone/>
            </a:pPr>
            <a:r>
              <a:rPr lang="fr-FR" sz="2600" dirty="0"/>
              <a:t>Amandine </a:t>
            </a:r>
            <a:r>
              <a:rPr lang="fr-FR" sz="2600" dirty="0" err="1"/>
              <a:t>Pequignot</a:t>
            </a:r>
            <a:r>
              <a:rPr lang="fr-FR" sz="2600" dirty="0"/>
              <a:t>, « La </a:t>
            </a:r>
            <a:r>
              <a:rPr lang="fr-FR" sz="2600" dirty="0" err="1"/>
              <a:t>pinacologie</a:t>
            </a:r>
            <a:r>
              <a:rPr lang="fr-FR" sz="2600" dirty="0"/>
              <a:t> de Fernando Perez et l’Institut </a:t>
            </a:r>
            <a:r>
              <a:rPr lang="fr-FR" sz="2600" dirty="0" err="1"/>
              <a:t>Mainini</a:t>
            </a:r>
            <a:r>
              <a:rPr lang="fr-FR" sz="2600" dirty="0"/>
              <a:t> : quand la science de la conservation s’implante au musée », Cahiers des Amériques latines, n° 83,  2016, p.133-150. </a:t>
            </a:r>
          </a:p>
          <a:p>
            <a:pPr marL="0" indent="0">
              <a:buNone/>
            </a:pPr>
            <a:endParaRPr lang="fr-FR" sz="4000" dirty="0"/>
          </a:p>
        </p:txBody>
      </p:sp>
    </p:spTree>
    <p:extLst>
      <p:ext uri="{BB962C8B-B14F-4D97-AF65-F5344CB8AC3E}">
        <p14:creationId xmlns:p14="http://schemas.microsoft.com/office/powerpoint/2010/main" val="19172234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3D642C66-4652-975B-8628-1D7CE960B47A}"/>
              </a:ext>
            </a:extLst>
          </p:cNvPr>
          <p:cNvSpPr>
            <a:spLocks noGrp="1"/>
          </p:cNvSpPr>
          <p:nvPr>
            <p:ph idx="1"/>
          </p:nvPr>
        </p:nvSpPr>
        <p:spPr>
          <a:xfrm>
            <a:off x="838200" y="304800"/>
            <a:ext cx="10515600" cy="6438899"/>
          </a:xfrm>
        </p:spPr>
        <p:txBody>
          <a:bodyPr>
            <a:normAutofit fontScale="92500" lnSpcReduction="10000"/>
          </a:bodyPr>
          <a:lstStyle/>
          <a:p>
            <a:pPr marL="0" indent="0">
              <a:buNone/>
            </a:pPr>
            <a:r>
              <a:rPr lang="fr-FR" sz="4000" dirty="0"/>
              <a:t>Le 30 novembre de la même année, </a:t>
            </a:r>
            <a:r>
              <a:rPr lang="fr-FR" sz="4000" b="1" dirty="0" err="1"/>
              <a:t>Maroger</a:t>
            </a:r>
            <a:r>
              <a:rPr lang="fr-FR" sz="4000" dirty="0"/>
              <a:t> est nommé également à la Commission de la conservation des peintures des musées nationaux. </a:t>
            </a:r>
          </a:p>
          <a:p>
            <a:pPr marL="0" indent="0">
              <a:buNone/>
            </a:pPr>
            <a:r>
              <a:rPr lang="fr-FR" sz="4000" dirty="0"/>
              <a:t>Six ans plus tard, le 10 mars 1938, </a:t>
            </a:r>
            <a:r>
              <a:rPr lang="fr-FR" sz="4000" dirty="0" err="1"/>
              <a:t>Maroger</a:t>
            </a:r>
            <a:r>
              <a:rPr lang="fr-FR" sz="4000" dirty="0"/>
              <a:t> devient </a:t>
            </a:r>
            <a:r>
              <a:rPr lang="fr-FR" sz="4000" b="1" dirty="0"/>
              <a:t>directeur d’études techniques</a:t>
            </a:r>
            <a:r>
              <a:rPr lang="fr-FR" sz="4000" dirty="0"/>
              <a:t> du </a:t>
            </a:r>
            <a:r>
              <a:rPr lang="fr-FR" sz="4000" b="1" i="1" dirty="0"/>
              <a:t>Laboratoire d’essai et d’identification des peintures et des œuvres d’art</a:t>
            </a:r>
            <a:r>
              <a:rPr lang="fr-FR" sz="4000" dirty="0"/>
              <a:t>. </a:t>
            </a:r>
          </a:p>
          <a:p>
            <a:pPr marL="0" indent="0">
              <a:buNone/>
            </a:pPr>
            <a:r>
              <a:rPr lang="fr-FR" sz="4000" dirty="0"/>
              <a:t>En tant que tel, il est responsable de ce que </a:t>
            </a:r>
            <a:r>
              <a:rPr lang="fr-FR" sz="4000" dirty="0" err="1"/>
              <a:t>Cellerier</a:t>
            </a:r>
            <a:r>
              <a:rPr lang="fr-FR" sz="4000" dirty="0"/>
              <a:t> appelait « l’expérimentation technique » des œuvres d’art.</a:t>
            </a:r>
          </a:p>
          <a:p>
            <a:pPr marL="0" indent="0">
              <a:buNone/>
            </a:pPr>
            <a:endParaRPr lang="fr-FR" dirty="0"/>
          </a:p>
          <a:p>
            <a:pPr marL="0" indent="0">
              <a:buNone/>
            </a:pPr>
            <a:r>
              <a:rPr lang="fr-FR" sz="2400" dirty="0"/>
              <a:t>Amandine </a:t>
            </a:r>
            <a:r>
              <a:rPr lang="fr-FR" sz="2400" dirty="0" err="1"/>
              <a:t>Pequignot</a:t>
            </a:r>
            <a:r>
              <a:rPr lang="fr-FR" sz="2400" dirty="0"/>
              <a:t>, « La </a:t>
            </a:r>
            <a:r>
              <a:rPr lang="fr-FR" sz="2400" dirty="0" err="1"/>
              <a:t>pinacologie</a:t>
            </a:r>
            <a:r>
              <a:rPr lang="fr-FR" sz="2400" dirty="0"/>
              <a:t> de Fernando Perez et l’Institut </a:t>
            </a:r>
            <a:r>
              <a:rPr lang="fr-FR" sz="2400" dirty="0" err="1"/>
              <a:t>Mainini</a:t>
            </a:r>
            <a:r>
              <a:rPr lang="fr-FR" sz="2400" dirty="0"/>
              <a:t> : quand la science de la conservation s’implante au musée », Cahiers des Amériques latines, n° 83,  2016, p.133-150. </a:t>
            </a:r>
          </a:p>
          <a:p>
            <a:pPr marL="0" indent="0">
              <a:buNone/>
            </a:pPr>
            <a:endParaRPr lang="fr-FR" dirty="0"/>
          </a:p>
        </p:txBody>
      </p:sp>
    </p:spTree>
    <p:extLst>
      <p:ext uri="{BB962C8B-B14F-4D97-AF65-F5344CB8AC3E}">
        <p14:creationId xmlns:p14="http://schemas.microsoft.com/office/powerpoint/2010/main" val="25311104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FE56BB49-E8B5-1941-A576-F47448777DCD}"/>
              </a:ext>
            </a:extLst>
          </p:cNvPr>
          <p:cNvSpPr>
            <a:spLocks noGrp="1"/>
          </p:cNvSpPr>
          <p:nvPr>
            <p:ph idx="1"/>
          </p:nvPr>
        </p:nvSpPr>
        <p:spPr>
          <a:xfrm>
            <a:off x="833437" y="185738"/>
            <a:ext cx="10525125" cy="5153025"/>
          </a:xfrm>
        </p:spPr>
        <p:txBody>
          <a:bodyPr>
            <a:normAutofit/>
          </a:bodyPr>
          <a:lstStyle/>
          <a:p>
            <a:pPr marL="0" indent="0">
              <a:buNone/>
            </a:pPr>
            <a:r>
              <a:rPr lang="fr-FR" sz="4000" dirty="0"/>
              <a:t>Avant d’être nommé aux commissions du Louvre, </a:t>
            </a:r>
            <a:r>
              <a:rPr lang="fr-FR" sz="4000" dirty="0" err="1"/>
              <a:t>Maroger</a:t>
            </a:r>
            <a:r>
              <a:rPr lang="fr-FR" sz="4000" dirty="0"/>
              <a:t> occupait une position au </a:t>
            </a:r>
            <a:r>
              <a:rPr lang="fr-FR" sz="4000" b="1" i="1" dirty="0"/>
              <a:t>Laboratoire d’identification judiciaire</a:t>
            </a:r>
            <a:r>
              <a:rPr lang="fr-FR" sz="2800" dirty="0"/>
              <a:t>. </a:t>
            </a:r>
          </a:p>
          <a:p>
            <a:endParaRPr lang="fr-FR" dirty="0"/>
          </a:p>
        </p:txBody>
      </p:sp>
      <p:pic>
        <p:nvPicPr>
          <p:cNvPr id="4" name="Image 3">
            <a:extLst>
              <a:ext uri="{FF2B5EF4-FFF2-40B4-BE49-F238E27FC236}">
                <a16:creationId xmlns:a16="http://schemas.microsoft.com/office/drawing/2014/main" id="{7CC7CC23-AFD4-D63D-748F-CD118F574B00}"/>
              </a:ext>
            </a:extLst>
          </p:cNvPr>
          <p:cNvPicPr>
            <a:picLocks noChangeAspect="1"/>
          </p:cNvPicPr>
          <p:nvPr/>
        </p:nvPicPr>
        <p:blipFill>
          <a:blip r:embed="rId2"/>
          <a:stretch>
            <a:fillRect/>
          </a:stretch>
        </p:blipFill>
        <p:spPr>
          <a:xfrm>
            <a:off x="3581400" y="1947862"/>
            <a:ext cx="3810000" cy="4791075"/>
          </a:xfrm>
          <a:prstGeom prst="rect">
            <a:avLst/>
          </a:prstGeom>
        </p:spPr>
      </p:pic>
      <p:sp>
        <p:nvSpPr>
          <p:cNvPr id="5" name="ZoneTexte 4">
            <a:extLst>
              <a:ext uri="{FF2B5EF4-FFF2-40B4-BE49-F238E27FC236}">
                <a16:creationId xmlns:a16="http://schemas.microsoft.com/office/drawing/2014/main" id="{AE1E9005-4860-449C-A6B4-05676B753B7C}"/>
              </a:ext>
            </a:extLst>
          </p:cNvPr>
          <p:cNvSpPr txBox="1"/>
          <p:nvPr/>
        </p:nvSpPr>
        <p:spPr>
          <a:xfrm>
            <a:off x="7781925" y="5338763"/>
            <a:ext cx="2466975" cy="646331"/>
          </a:xfrm>
          <a:prstGeom prst="rect">
            <a:avLst/>
          </a:prstGeom>
          <a:noFill/>
        </p:spPr>
        <p:txBody>
          <a:bodyPr wrap="square" rtlCol="0">
            <a:spAutoFit/>
          </a:bodyPr>
          <a:lstStyle/>
          <a:p>
            <a:r>
              <a:rPr lang="fr-FR" dirty="0"/>
              <a:t>Autoportrait de Jacques </a:t>
            </a:r>
            <a:r>
              <a:rPr lang="fr-FR" dirty="0" err="1"/>
              <a:t>Maroger</a:t>
            </a:r>
            <a:endParaRPr lang="fr-FR" dirty="0"/>
          </a:p>
        </p:txBody>
      </p:sp>
    </p:spTree>
    <p:extLst>
      <p:ext uri="{BB962C8B-B14F-4D97-AF65-F5344CB8AC3E}">
        <p14:creationId xmlns:p14="http://schemas.microsoft.com/office/powerpoint/2010/main" val="20273018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C2D0C3E-24D6-A6BC-E47E-66F67EC2BFD8}"/>
              </a:ext>
            </a:extLst>
          </p:cNvPr>
          <p:cNvSpPr>
            <a:spLocks noGrp="1"/>
          </p:cNvSpPr>
          <p:nvPr>
            <p:ph idx="1"/>
          </p:nvPr>
        </p:nvSpPr>
        <p:spPr>
          <a:xfrm>
            <a:off x="409575" y="438150"/>
            <a:ext cx="10944225" cy="1724025"/>
          </a:xfrm>
        </p:spPr>
        <p:txBody>
          <a:bodyPr/>
          <a:lstStyle/>
          <a:p>
            <a:pPr marL="0" indent="0">
              <a:buNone/>
            </a:pPr>
            <a:r>
              <a:rPr lang="fr-FR" sz="2800" dirty="0"/>
              <a:t>La dactyloscopie est un procédé mis en place par Alphonse Bertillon (1853-1914), responsable du </a:t>
            </a:r>
            <a:r>
              <a:rPr lang="fr-FR" sz="2800" i="1" dirty="0"/>
              <a:t>Laboratoire d’identification judiciaire</a:t>
            </a:r>
            <a:r>
              <a:rPr lang="fr-FR" sz="2800" dirty="0"/>
              <a:t> de la préfecture de police de Paris et inventeur de </a:t>
            </a:r>
            <a:r>
              <a:rPr lang="fr-FR" sz="2800" b="1" dirty="0"/>
              <a:t>l’anthropométrie judiciaire.</a:t>
            </a:r>
          </a:p>
          <a:p>
            <a:pPr marL="0" indent="0">
              <a:buNone/>
            </a:pPr>
            <a:endParaRPr lang="fr-FR" sz="2800" dirty="0"/>
          </a:p>
          <a:p>
            <a:pPr marL="0" indent="0">
              <a:buNone/>
            </a:pPr>
            <a:endParaRPr lang="fr-FR" dirty="0"/>
          </a:p>
        </p:txBody>
      </p:sp>
      <p:pic>
        <p:nvPicPr>
          <p:cNvPr id="1028" name="Picture 4" descr="Alphonse Bertillon et l'anthropométrie | ECHOSCIENCES - Occitanie">
            <a:extLst>
              <a:ext uri="{FF2B5EF4-FFF2-40B4-BE49-F238E27FC236}">
                <a16:creationId xmlns:a16="http://schemas.microsoft.com/office/drawing/2014/main" id="{B8D62102-CEC9-4093-C9F6-CE8DAC188DC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38375" y="2295724"/>
            <a:ext cx="7810500" cy="42306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89888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028"/>
                                        </p:tgtEl>
                                        <p:attrNameLst>
                                          <p:attrName>style.visibility</p:attrName>
                                        </p:attrNameLst>
                                      </p:cBhvr>
                                      <p:to>
                                        <p:strVal val="visible"/>
                                      </p:to>
                                    </p:set>
                                    <p:animEffect transition="in" filter="fade">
                                      <p:cBhvr>
                                        <p:cTn id="12" dur="500"/>
                                        <p:tgtEl>
                                          <p:spTgt spid="10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19100" y="971550"/>
            <a:ext cx="11239500" cy="5154614"/>
          </a:xfrm>
        </p:spPr>
        <p:txBody>
          <a:bodyPr>
            <a:normAutofit/>
          </a:bodyPr>
          <a:lstStyle/>
          <a:p>
            <a:pPr>
              <a:buNone/>
            </a:pPr>
            <a:r>
              <a:rPr lang="fr-FR" sz="4000" dirty="0"/>
              <a:t>Dans les années 1930, grâce à deux médecins argentins, Fernando Perez et Carlos </a:t>
            </a:r>
            <a:r>
              <a:rPr lang="fr-FR" sz="4000" dirty="0" err="1"/>
              <a:t>Mainini</a:t>
            </a:r>
            <a:r>
              <a:rPr lang="fr-FR" sz="4000" dirty="0"/>
              <a:t>, un deuxième laboratoire de recherche va s’implanter au Louvre et une nouvelle science, la </a:t>
            </a:r>
            <a:r>
              <a:rPr lang="fr-FR" sz="4000" dirty="0" err="1"/>
              <a:t>pinacologie</a:t>
            </a:r>
            <a:r>
              <a:rPr lang="fr-FR" sz="4000" dirty="0"/>
              <a:t>. </a:t>
            </a:r>
          </a:p>
          <a:p>
            <a:pPr>
              <a:buNone/>
            </a:pPr>
            <a:r>
              <a:rPr lang="fr-FR" sz="4000" dirty="0"/>
              <a:t>Elle est fondée sur </a:t>
            </a:r>
            <a:r>
              <a:rPr lang="fr-FR" sz="4000" b="1" dirty="0"/>
              <a:t>la dactyloscopie de Bertillon </a:t>
            </a:r>
            <a:r>
              <a:rPr lang="fr-FR" sz="4000" dirty="0"/>
              <a:t>et elle est appliquée à la peinture pour leur authentification.</a:t>
            </a:r>
          </a:p>
          <a:p>
            <a:pPr>
              <a:buNone/>
            </a:pP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0F04647D-F2D4-25EA-DF8E-AEA05CC01573}"/>
              </a:ext>
            </a:extLst>
          </p:cNvPr>
          <p:cNvSpPr>
            <a:spLocks noGrp="1"/>
          </p:cNvSpPr>
          <p:nvPr>
            <p:ph idx="1"/>
          </p:nvPr>
        </p:nvSpPr>
        <p:spPr>
          <a:xfrm>
            <a:off x="838200" y="781050"/>
            <a:ext cx="10515600" cy="752475"/>
          </a:xfrm>
        </p:spPr>
        <p:txBody>
          <a:bodyPr>
            <a:normAutofit fontScale="92500" lnSpcReduction="10000"/>
          </a:bodyPr>
          <a:lstStyle/>
          <a:p>
            <a:pPr marL="0" indent="0">
              <a:buNone/>
            </a:pPr>
            <a:r>
              <a:rPr lang="fr-FR" dirty="0"/>
              <a:t>Jacques </a:t>
            </a:r>
            <a:r>
              <a:rPr lang="fr-FR" dirty="0" err="1"/>
              <a:t>Maroger</a:t>
            </a:r>
            <a:r>
              <a:rPr lang="fr-FR" dirty="0"/>
              <a:t> est connu pour son livre et pour sa proposition d’un médium « flamand ».</a:t>
            </a:r>
          </a:p>
        </p:txBody>
      </p:sp>
      <p:pic>
        <p:nvPicPr>
          <p:cNvPr id="2050" name="Picture 2" descr="Jacques Maroger - Xavier de Langlais">
            <a:extLst>
              <a:ext uri="{FF2B5EF4-FFF2-40B4-BE49-F238E27FC236}">
                <a16:creationId xmlns:a16="http://schemas.microsoft.com/office/drawing/2014/main" id="{E4816A5D-19B2-8F41-4258-0EB27D6B5A5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76449" y="1657499"/>
            <a:ext cx="4276725" cy="4696404"/>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Andre Lucero - Page - Painting Medium">
            <a:extLst>
              <a:ext uri="{FF2B5EF4-FFF2-40B4-BE49-F238E27FC236}">
                <a16:creationId xmlns:a16="http://schemas.microsoft.com/office/drawing/2014/main" id="{F6A25EC1-D2C2-2350-99C7-4DD7D149507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72300" y="1657499"/>
            <a:ext cx="3371849" cy="45565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652393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050"/>
                                        </p:tgtEl>
                                        <p:attrNameLst>
                                          <p:attrName>style.visibility</p:attrName>
                                        </p:attrNameLst>
                                      </p:cBhvr>
                                      <p:to>
                                        <p:strVal val="visible"/>
                                      </p:to>
                                    </p:set>
                                    <p:animEffect transition="in" filter="fade">
                                      <p:cBhvr>
                                        <p:cTn id="12" dur="500"/>
                                        <p:tgtEl>
                                          <p:spTgt spid="2050"/>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052"/>
                                        </p:tgtEl>
                                        <p:attrNameLst>
                                          <p:attrName>style.visibility</p:attrName>
                                        </p:attrNameLst>
                                      </p:cBhvr>
                                      <p:to>
                                        <p:strVal val="visible"/>
                                      </p:to>
                                    </p:set>
                                    <p:animEffect transition="in" filter="fade">
                                      <p:cBhvr>
                                        <p:cTn id="17" dur="500"/>
                                        <p:tgtEl>
                                          <p:spTgt spid="20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88922CF8-FA42-0ED8-96BC-9312726D80C5}"/>
              </a:ext>
            </a:extLst>
          </p:cNvPr>
          <p:cNvSpPr>
            <a:spLocks noGrp="1"/>
          </p:cNvSpPr>
          <p:nvPr>
            <p:ph idx="1"/>
          </p:nvPr>
        </p:nvSpPr>
        <p:spPr>
          <a:xfrm>
            <a:off x="323851" y="1295400"/>
            <a:ext cx="11572874" cy="4881563"/>
          </a:xfrm>
        </p:spPr>
        <p:txBody>
          <a:bodyPr>
            <a:normAutofit/>
          </a:bodyPr>
          <a:lstStyle/>
          <a:p>
            <a:pPr marL="0" indent="0">
              <a:buNone/>
            </a:pPr>
            <a:r>
              <a:rPr lang="fr-FR" sz="8000" dirty="0"/>
              <a:t>L’évolution du </a:t>
            </a:r>
            <a:r>
              <a:rPr lang="fr-FR" sz="8000" i="1" dirty="0"/>
              <a:t>Laboratoire d’identification judiciaire</a:t>
            </a:r>
          </a:p>
          <a:p>
            <a:pPr marL="0" indent="0" algn="ctr">
              <a:buNone/>
            </a:pPr>
            <a:r>
              <a:rPr lang="fr-FR" sz="8000" i="1" dirty="0"/>
              <a:t>au XXe siècle</a:t>
            </a:r>
            <a:endParaRPr lang="fr-FR" sz="8000" dirty="0"/>
          </a:p>
        </p:txBody>
      </p:sp>
    </p:spTree>
    <p:extLst>
      <p:ext uri="{BB962C8B-B14F-4D97-AF65-F5344CB8AC3E}">
        <p14:creationId xmlns:p14="http://schemas.microsoft.com/office/powerpoint/2010/main" val="35342389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38</TotalTime>
  <Words>1020</Words>
  <Application>Microsoft Office PowerPoint</Application>
  <PresentationFormat>Grand écran</PresentationFormat>
  <Paragraphs>49</Paragraphs>
  <Slides>15</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15</vt:i4>
      </vt:variant>
    </vt:vector>
  </HeadingPairs>
  <TitlesOfParts>
    <vt:vector size="19" baseType="lpstr">
      <vt:lpstr>Aptos</vt:lpstr>
      <vt:lpstr>Aptos Display</vt:lpstr>
      <vt:lpstr>Arial</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William Whitney</dc:creator>
  <cp:lastModifiedBy>William Whitney</cp:lastModifiedBy>
  <cp:revision>1</cp:revision>
  <dcterms:created xsi:type="dcterms:W3CDTF">2024-09-24T13:11:00Z</dcterms:created>
  <dcterms:modified xsi:type="dcterms:W3CDTF">2024-09-24T13:49:37Z</dcterms:modified>
</cp:coreProperties>
</file>