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56" r:id="rId4"/>
    <p:sldId id="260" r:id="rId5"/>
    <p:sldId id="258" r:id="rId6"/>
    <p:sldId id="261" r:id="rId7"/>
    <p:sldId id="262" r:id="rId8"/>
    <p:sldId id="259" r:id="rId9"/>
    <p:sldId id="263" r:id="rId10"/>
    <p:sldId id="264" r:id="rId11"/>
    <p:sldId id="265" r:id="rId12"/>
    <p:sldId id="266"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64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C94F91C2-392F-4253-B1A3-31B4B047B9F6}"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2535401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94F91C2-392F-4253-B1A3-31B4B047B9F6}"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65902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94F91C2-392F-4253-B1A3-31B4B047B9F6}"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2939857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94F91C2-392F-4253-B1A3-31B4B047B9F6}"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352702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94F91C2-392F-4253-B1A3-31B4B047B9F6}" type="datetimeFigureOut">
              <a:rPr lang="fr-FR" smtClean="0"/>
              <a:t>02/10/2024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3258899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94F91C2-392F-4253-B1A3-31B4B047B9F6}" type="datetimeFigureOut">
              <a:rPr lang="fr-FR" smtClean="0"/>
              <a:t>02/10/2024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1440568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94F91C2-392F-4253-B1A3-31B4B047B9F6}" type="datetimeFigureOut">
              <a:rPr lang="fr-FR" smtClean="0"/>
              <a:t>02/10/2024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2947546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94F91C2-392F-4253-B1A3-31B4B047B9F6}" type="datetimeFigureOut">
              <a:rPr lang="fr-FR" smtClean="0"/>
              <a:t>02/10/2024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4183271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4F91C2-392F-4253-B1A3-31B4B047B9F6}" type="datetimeFigureOut">
              <a:rPr lang="fr-FR" smtClean="0"/>
              <a:t>02/10/2024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308149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94F91C2-392F-4253-B1A3-31B4B047B9F6}" type="datetimeFigureOut">
              <a:rPr lang="fr-FR" smtClean="0"/>
              <a:t>02/10/2024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3848043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94F91C2-392F-4253-B1A3-31B4B047B9F6}" type="datetimeFigureOut">
              <a:rPr lang="fr-FR" smtClean="0"/>
              <a:t>02/10/2024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7F8DA3-9613-4652-848A-271C4099FD87}" type="slidenum">
              <a:rPr lang="fr-FR" smtClean="0"/>
              <a:t>‹N°›</a:t>
            </a:fld>
            <a:endParaRPr lang="fr-FR"/>
          </a:p>
        </p:txBody>
      </p:sp>
    </p:spTree>
    <p:extLst>
      <p:ext uri="{BB962C8B-B14F-4D97-AF65-F5344CB8AC3E}">
        <p14:creationId xmlns:p14="http://schemas.microsoft.com/office/powerpoint/2010/main" val="2672453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F91C2-392F-4253-B1A3-31B4B047B9F6}" type="datetimeFigureOut">
              <a:rPr lang="fr-FR" smtClean="0"/>
              <a:t>02/10/2024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7F8DA3-9613-4652-848A-271C4099FD87}" type="slidenum">
              <a:rPr lang="fr-FR" smtClean="0"/>
              <a:t>‹N°›</a:t>
            </a:fld>
            <a:endParaRPr lang="fr-FR"/>
          </a:p>
        </p:txBody>
      </p:sp>
    </p:spTree>
    <p:extLst>
      <p:ext uri="{BB962C8B-B14F-4D97-AF65-F5344CB8AC3E}">
        <p14:creationId xmlns:p14="http://schemas.microsoft.com/office/powerpoint/2010/main" val="1250305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journals.openedition.org/archeosciences/3103#tocfrom2n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journals.openedition.org/archeosciences/287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96242"/>
            <a:ext cx="8229600" cy="5865515"/>
          </a:xfrm>
        </p:spPr>
        <p:txBody>
          <a:bodyPr/>
          <a:lstStyle/>
          <a:p>
            <a:pPr marL="0" indent="0" algn="ctr">
              <a:buNone/>
            </a:pPr>
            <a:r>
              <a:rPr lang="fr-FR" sz="6000" dirty="0"/>
              <a:t>Valeurs et matérialité:</a:t>
            </a:r>
            <a:endParaRPr lang="fr-FR" dirty="0"/>
          </a:p>
          <a:p>
            <a:pPr marL="0" indent="0" algn="ctr">
              <a:buNone/>
            </a:pPr>
            <a:r>
              <a:rPr lang="fr-FR" sz="3600" dirty="0"/>
              <a:t>Des objets composites, une tour d’ivoire ?</a:t>
            </a:r>
          </a:p>
          <a:p>
            <a:pPr marL="0" indent="0" algn="ctr">
              <a:buNone/>
            </a:pPr>
            <a:endParaRPr lang="fr-FR" sz="3600" dirty="0"/>
          </a:p>
          <a:p>
            <a:pPr marL="0" indent="0" algn="ctr">
              <a:buNone/>
            </a:pPr>
            <a:endParaRPr lang="fr-FR" sz="6000" dirty="0"/>
          </a:p>
          <a:p>
            <a:pPr marL="0" indent="0" algn="ctr">
              <a:buNone/>
            </a:pPr>
            <a:endParaRPr lang="fr-FR" sz="6000" dirty="0"/>
          </a:p>
          <a:p>
            <a:pPr marL="0" indent="0">
              <a:buNone/>
            </a:pPr>
            <a:endParaRPr lang="fr-FR" dirty="0"/>
          </a:p>
        </p:txBody>
      </p:sp>
      <p:pic>
        <p:nvPicPr>
          <p:cNvPr id="3076" name="Picture 4">
            <a:extLst>
              <a:ext uri="{FF2B5EF4-FFF2-40B4-BE49-F238E27FC236}">
                <a16:creationId xmlns:a16="http://schemas.microsoft.com/office/drawing/2014/main" id="{C2E81766-D151-4A53-A8C7-46C6AED1C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7706" y="2420888"/>
            <a:ext cx="3268588" cy="4324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89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6"/>
                                        </p:tgtEl>
                                        <p:attrNameLst>
                                          <p:attrName>style.visibility</p:attrName>
                                        </p:attrNameLst>
                                      </p:cBhvr>
                                      <p:to>
                                        <p:strVal val="visible"/>
                                      </p:to>
                                    </p:set>
                                    <p:animEffect transition="in" filter="fade">
                                      <p:cBhvr>
                                        <p:cTn id="17" dur="5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02989BF-B670-45B5-88BA-9EF48405DC49}"/>
              </a:ext>
            </a:extLst>
          </p:cNvPr>
          <p:cNvSpPr>
            <a:spLocks noGrp="1"/>
          </p:cNvSpPr>
          <p:nvPr>
            <p:ph idx="1"/>
          </p:nvPr>
        </p:nvSpPr>
        <p:spPr>
          <a:xfrm>
            <a:off x="457200" y="476672"/>
            <a:ext cx="8229600" cy="5649491"/>
          </a:xfrm>
        </p:spPr>
        <p:txBody>
          <a:bodyPr/>
          <a:lstStyle/>
          <a:p>
            <a:pPr marL="0" indent="0" algn="l">
              <a:buNone/>
            </a:pPr>
            <a:endParaRPr lang="fr-FR" b="1" u="none" strike="noStrike" dirty="0">
              <a:effectLst/>
              <a:latin typeface="Georgia" panose="02040502050405020303" pitchFamily="18" charset="0"/>
              <a:hlinkClick r:id="rId2">
                <a:extLst>
                  <a:ext uri="{A12FA001-AC4F-418D-AE19-62706E023703}">
                    <ahyp:hlinkClr xmlns:ahyp="http://schemas.microsoft.com/office/drawing/2018/hyperlinkcolor" val="tx"/>
                  </a:ext>
                </a:extLst>
              </a:hlinkClick>
            </a:endParaRPr>
          </a:p>
          <a:p>
            <a:pPr marL="0" indent="0" algn="l">
              <a:buNone/>
            </a:pPr>
            <a:r>
              <a:rPr lang="fr-FR" b="1" u="none" strike="noStrike" dirty="0">
                <a:effectLst/>
                <a:latin typeface="Georgia" panose="02040502050405020303" pitchFamily="18" charset="0"/>
                <a:hlinkClick r:id="rId2">
                  <a:extLst>
                    <a:ext uri="{A12FA001-AC4F-418D-AE19-62706E023703}">
                      <ahyp:hlinkClr xmlns:ahyp="http://schemas.microsoft.com/office/drawing/2018/hyperlinkcolor" val="tx"/>
                    </a:ext>
                  </a:extLst>
                </a:hlinkClick>
              </a:rPr>
              <a:t>Composition des phases minérale et organique</a:t>
            </a:r>
            <a:endParaRPr lang="fr-FR" b="1" dirty="0">
              <a:effectLst/>
              <a:latin typeface="Georgia" panose="02040502050405020303" pitchFamily="18" charset="0"/>
            </a:endParaRPr>
          </a:p>
          <a:p>
            <a:pPr marL="0" indent="0" algn="just">
              <a:buNone/>
            </a:pPr>
            <a:r>
              <a:rPr lang="fr-FR" b="0" i="0" dirty="0">
                <a:solidFill>
                  <a:srgbClr val="000000"/>
                </a:solidFill>
                <a:effectLst/>
                <a:latin typeface="latin_ext"/>
              </a:rPr>
              <a:t>Les analyses </a:t>
            </a:r>
            <a:r>
              <a:rPr lang="fr-FR" b="0" i="0" dirty="0" err="1">
                <a:solidFill>
                  <a:srgbClr val="000000"/>
                </a:solidFill>
                <a:effectLst/>
                <a:latin typeface="latin_ext"/>
              </a:rPr>
              <a:t>microPIXE</a:t>
            </a:r>
            <a:r>
              <a:rPr lang="fr-FR" b="0" i="0" dirty="0">
                <a:solidFill>
                  <a:srgbClr val="000000"/>
                </a:solidFill>
                <a:effectLst/>
                <a:latin typeface="latin_ext"/>
              </a:rPr>
              <a:t> permettent de déterminer la composition élémentaire de l’ivoire en éléments majeurs, mineurs et traces à partir du sodium (tableau 3).</a:t>
            </a:r>
          </a:p>
          <a:p>
            <a:pPr marL="0" indent="0">
              <a:buNone/>
            </a:pPr>
            <a:endParaRPr lang="fr-FR" dirty="0"/>
          </a:p>
        </p:txBody>
      </p:sp>
    </p:spTree>
    <p:extLst>
      <p:ext uri="{BB962C8B-B14F-4D97-AF65-F5344CB8AC3E}">
        <p14:creationId xmlns:p14="http://schemas.microsoft.com/office/powerpoint/2010/main" val="150170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E8E905-3669-4EED-A8A0-2776FC8DAFD8}"/>
              </a:ext>
            </a:extLst>
          </p:cNvPr>
          <p:cNvSpPr>
            <a:spLocks noGrp="1"/>
          </p:cNvSpPr>
          <p:nvPr>
            <p:ph idx="1"/>
          </p:nvPr>
        </p:nvSpPr>
        <p:spPr>
          <a:xfrm>
            <a:off x="457200" y="548680"/>
            <a:ext cx="8229600" cy="5577483"/>
          </a:xfrm>
        </p:spPr>
        <p:txBody>
          <a:bodyPr/>
          <a:lstStyle/>
          <a:p>
            <a:pPr marL="0" indent="0">
              <a:buNone/>
            </a:pPr>
            <a:r>
              <a:rPr lang="fr-FR" b="0" i="0" dirty="0">
                <a:solidFill>
                  <a:srgbClr val="000000"/>
                </a:solidFill>
                <a:effectLst/>
                <a:latin typeface="latin_ext"/>
              </a:rPr>
              <a:t>Pour les échantillons archéologiques de </a:t>
            </a:r>
            <a:r>
              <a:rPr lang="fr-FR" b="0" i="1" dirty="0" err="1">
                <a:solidFill>
                  <a:srgbClr val="000000"/>
                </a:solidFill>
                <a:effectLst/>
                <a:latin typeface="latin_ext"/>
              </a:rPr>
              <a:t>Jinsha</a:t>
            </a:r>
            <a:r>
              <a:rPr lang="fr-FR" b="0" i="0" dirty="0">
                <a:solidFill>
                  <a:srgbClr val="000000"/>
                </a:solidFill>
                <a:effectLst/>
                <a:latin typeface="latin_ext"/>
              </a:rPr>
              <a:t>, et par rapport à la référence moderne, on note en particulier la perte relative du phosphore et du magnésium, ainsi que l’enrichissement relatif en calcium, silicium, fer et manganèse. </a:t>
            </a:r>
          </a:p>
          <a:p>
            <a:pPr marL="0" indent="0">
              <a:buNone/>
            </a:pPr>
            <a:r>
              <a:rPr lang="fr-FR" b="0" i="0" dirty="0">
                <a:solidFill>
                  <a:srgbClr val="000000"/>
                </a:solidFill>
                <a:effectLst/>
                <a:latin typeface="latin_ext"/>
              </a:rPr>
              <a:t>De plus, les rapports </a:t>
            </a:r>
            <a:r>
              <a:rPr lang="fr-FR" b="0" i="0" dirty="0" err="1">
                <a:solidFill>
                  <a:srgbClr val="000000"/>
                </a:solidFill>
                <a:effectLst/>
                <a:latin typeface="latin_ext"/>
              </a:rPr>
              <a:t>CaO</a:t>
            </a:r>
            <a:r>
              <a:rPr lang="fr-FR" b="0" i="0" dirty="0">
                <a:solidFill>
                  <a:srgbClr val="000000"/>
                </a:solidFill>
                <a:effectLst/>
                <a:latin typeface="latin_ext"/>
              </a:rPr>
              <a:t>/MgO pour les différents échantillons (fig. 8) permettent de différencier les trois défenses.</a:t>
            </a:r>
            <a:endParaRPr lang="fr-FR" dirty="0"/>
          </a:p>
        </p:txBody>
      </p:sp>
    </p:spTree>
    <p:extLst>
      <p:ext uri="{BB962C8B-B14F-4D97-AF65-F5344CB8AC3E}">
        <p14:creationId xmlns:p14="http://schemas.microsoft.com/office/powerpoint/2010/main" val="112496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E8B3487-B8E4-43C4-9505-9B6066299776}"/>
              </a:ext>
            </a:extLst>
          </p:cNvPr>
          <p:cNvSpPr>
            <a:spLocks noGrp="1"/>
          </p:cNvSpPr>
          <p:nvPr>
            <p:ph idx="1"/>
          </p:nvPr>
        </p:nvSpPr>
        <p:spPr>
          <a:xfrm>
            <a:off x="457200" y="836712"/>
            <a:ext cx="8229600" cy="5289451"/>
          </a:xfrm>
        </p:spPr>
        <p:txBody>
          <a:bodyPr/>
          <a:lstStyle/>
          <a:p>
            <a:pPr marL="0" indent="0">
              <a:buNone/>
            </a:pPr>
            <a:r>
              <a:rPr lang="fr-FR" b="0" i="0" dirty="0">
                <a:solidFill>
                  <a:srgbClr val="000000"/>
                </a:solidFill>
                <a:effectLst/>
                <a:latin typeface="latin_ext"/>
              </a:rPr>
              <a:t>L’augmentation de la cristallinité est notable pour les échantillons archéologiques, ainsi que l’appauvrissement en carbonates, particulièrement pour les défenses JI01 et JI03. </a:t>
            </a:r>
          </a:p>
          <a:p>
            <a:pPr marL="0" indent="0">
              <a:buNone/>
            </a:pPr>
            <a:r>
              <a:rPr lang="fr-FR" b="0" i="0" dirty="0">
                <a:solidFill>
                  <a:srgbClr val="000000"/>
                </a:solidFill>
                <a:effectLst/>
                <a:latin typeface="latin_ext"/>
              </a:rPr>
              <a:t>De plus, les trois échantillons archéologiques montrent une perte d’environ 90 % de leur phase organique par rapport à l’ivoire moderne.</a:t>
            </a:r>
            <a:endParaRPr lang="fr-FR" dirty="0"/>
          </a:p>
        </p:txBody>
      </p:sp>
    </p:spTree>
    <p:extLst>
      <p:ext uri="{BB962C8B-B14F-4D97-AF65-F5344CB8AC3E}">
        <p14:creationId xmlns:p14="http://schemas.microsoft.com/office/powerpoint/2010/main" val="141951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5AD32B9-9D6E-4B57-8A7D-AD558A9389F5}"/>
              </a:ext>
            </a:extLst>
          </p:cNvPr>
          <p:cNvSpPr>
            <a:spLocks noGrp="1"/>
          </p:cNvSpPr>
          <p:nvPr>
            <p:ph idx="1"/>
          </p:nvPr>
        </p:nvSpPr>
        <p:spPr>
          <a:xfrm>
            <a:off x="457200" y="332656"/>
            <a:ext cx="8229600" cy="5793507"/>
          </a:xfrm>
        </p:spPr>
        <p:txBody>
          <a:bodyPr/>
          <a:lstStyle/>
          <a:p>
            <a:pPr marL="0" indent="0" algn="ctr">
              <a:buNone/>
            </a:pPr>
            <a:r>
              <a:rPr lang="fr-FR" sz="4800" dirty="0"/>
              <a:t>« Quel rapport avec VMBC ? »</a:t>
            </a:r>
          </a:p>
          <a:p>
            <a:pPr marL="0" indent="0">
              <a:buNone/>
            </a:pPr>
            <a:endParaRPr lang="fr-FR" dirty="0"/>
          </a:p>
          <a:p>
            <a:pPr marL="0" indent="0" algn="ctr">
              <a:buNone/>
            </a:pPr>
            <a:r>
              <a:rPr lang="fr-FR" dirty="0"/>
              <a:t>Le bien culturel est </a:t>
            </a:r>
            <a:r>
              <a:rPr lang="fr-FR" b="1" dirty="0"/>
              <a:t>composite</a:t>
            </a:r>
            <a:r>
              <a:rPr lang="fr-FR" dirty="0"/>
              <a:t>.</a:t>
            </a:r>
          </a:p>
          <a:p>
            <a:pPr marL="0" indent="0">
              <a:buNone/>
            </a:pPr>
            <a:endParaRPr lang="fr-FR" dirty="0"/>
          </a:p>
          <a:p>
            <a:pPr marL="0" indent="0">
              <a:buNone/>
            </a:pPr>
            <a:r>
              <a:rPr lang="fr-FR" dirty="0"/>
              <a:t>Il est constitué de valeurs et de matérialités, </a:t>
            </a:r>
          </a:p>
          <a:p>
            <a:pPr marL="0" indent="0">
              <a:buNone/>
            </a:pPr>
            <a:r>
              <a:rPr lang="fr-FR" dirty="0"/>
              <a:t>dont les interactions sont aussi constitutives que les phases minérale et organiques de l’ivoire…</a:t>
            </a:r>
          </a:p>
          <a:p>
            <a:pPr marL="0" indent="0">
              <a:buNone/>
            </a:pPr>
            <a:endParaRPr lang="fr-FR" dirty="0"/>
          </a:p>
          <a:p>
            <a:pPr marL="0" indent="0">
              <a:buNone/>
            </a:pPr>
            <a:r>
              <a:rPr lang="fr-FR" sz="4800" dirty="0"/>
              <a:t>Comment étudier les valeurs ?</a:t>
            </a:r>
          </a:p>
        </p:txBody>
      </p:sp>
    </p:spTree>
    <p:extLst>
      <p:ext uri="{BB962C8B-B14F-4D97-AF65-F5344CB8AC3E}">
        <p14:creationId xmlns:p14="http://schemas.microsoft.com/office/powerpoint/2010/main" val="401688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6C320B5-0823-4181-BB6D-ECC21909CC7C}"/>
              </a:ext>
            </a:extLst>
          </p:cNvPr>
          <p:cNvSpPr>
            <a:spLocks noGrp="1"/>
          </p:cNvSpPr>
          <p:nvPr>
            <p:ph idx="1"/>
          </p:nvPr>
        </p:nvSpPr>
        <p:spPr>
          <a:xfrm>
            <a:off x="467544" y="332656"/>
            <a:ext cx="8229600" cy="6336704"/>
          </a:xfrm>
        </p:spPr>
        <p:txBody>
          <a:bodyPr>
            <a:normAutofit fontScale="85000" lnSpcReduction="10000"/>
          </a:bodyPr>
          <a:lstStyle/>
          <a:p>
            <a:pPr marL="0" indent="0" algn="l">
              <a:buNone/>
            </a:pPr>
            <a:r>
              <a:rPr lang="fr-FR" b="1" i="0" u="sng" strike="noStrike" cap="all" dirty="0" err="1">
                <a:effectLst/>
                <a:latin typeface="latin_ext"/>
                <a:hlinkClick r:id="rId2">
                  <a:extLst>
                    <a:ext uri="{A12FA001-AC4F-418D-AE19-62706E023703}">
                      <ahyp:hlinkClr xmlns:ahyp="http://schemas.microsoft.com/office/drawing/2018/hyperlinkcolor" val="tx"/>
                    </a:ext>
                  </a:extLst>
                </a:hlinkClick>
              </a:rPr>
              <a:t>ArchéoSciences</a:t>
            </a:r>
            <a:endParaRPr lang="fr-FR" b="1" i="0" u="sng" strike="noStrike" cap="all" dirty="0">
              <a:effectLst/>
              <a:latin typeface="latin_ext"/>
              <a:hlinkClick r:id="rId2">
                <a:extLst>
                  <a:ext uri="{A12FA001-AC4F-418D-AE19-62706E023703}">
                    <ahyp:hlinkClr xmlns:ahyp="http://schemas.microsoft.com/office/drawing/2018/hyperlinkcolor" val="tx"/>
                  </a:ext>
                </a:extLst>
              </a:hlinkClick>
            </a:endParaRPr>
          </a:p>
          <a:p>
            <a:pPr marL="0" indent="0" algn="l">
              <a:buNone/>
            </a:pPr>
            <a:r>
              <a:rPr lang="fr-FR" b="1" i="0" u="sng" strike="noStrike" cap="all" dirty="0">
                <a:effectLst/>
                <a:latin typeface="latin_ext"/>
                <a:hlinkClick r:id="rId2">
                  <a:extLst>
                    <a:ext uri="{A12FA001-AC4F-418D-AE19-62706E023703}">
                      <ahyp:hlinkClr xmlns:ahyp="http://schemas.microsoft.com/office/drawing/2018/hyperlinkcolor" val="tx"/>
                    </a:ext>
                  </a:extLst>
                </a:hlinkClick>
              </a:rPr>
              <a:t>35 | 201</a:t>
            </a:r>
            <a:br>
              <a:rPr lang="fr-FR" b="1" i="0" u="sng" strike="noStrike" dirty="0">
                <a:effectLst/>
                <a:latin typeface="latin_ext"/>
                <a:hlinkClick r:id="rId2">
                  <a:extLst>
                    <a:ext uri="{A12FA001-AC4F-418D-AE19-62706E023703}">
                      <ahyp:hlinkClr xmlns:ahyp="http://schemas.microsoft.com/office/drawing/2018/hyperlinkcolor" val="tx"/>
                    </a:ext>
                  </a:extLst>
                </a:hlinkClick>
              </a:rPr>
            </a:br>
            <a:r>
              <a:rPr lang="fr-FR" b="1" i="0" u="sng" strike="noStrike" dirty="0">
                <a:effectLst/>
                <a:latin typeface="Georgia" panose="02040502050405020303" pitchFamily="18" charset="0"/>
                <a:hlinkClick r:id="rId2">
                  <a:extLst>
                    <a:ext uri="{A12FA001-AC4F-418D-AE19-62706E023703}">
                      <ahyp:hlinkClr xmlns:ahyp="http://schemas.microsoft.com/office/drawing/2018/hyperlinkcolor" val="tx"/>
                    </a:ext>
                  </a:extLst>
                </a:hlinkClick>
              </a:rPr>
              <a:t>Varia / International </a:t>
            </a:r>
            <a:r>
              <a:rPr lang="fr-FR" b="1" i="0" u="sng" strike="noStrike" dirty="0" err="1">
                <a:effectLst/>
                <a:latin typeface="Georgia" panose="02040502050405020303" pitchFamily="18" charset="0"/>
                <a:hlinkClick r:id="rId2">
                  <a:extLst>
                    <a:ext uri="{A12FA001-AC4F-418D-AE19-62706E023703}">
                      <ahyp:hlinkClr xmlns:ahyp="http://schemas.microsoft.com/office/drawing/2018/hyperlinkcolor" val="tx"/>
                    </a:ext>
                  </a:extLst>
                </a:hlinkClick>
              </a:rPr>
              <a:t>ArBoCo</a:t>
            </a:r>
            <a:r>
              <a:rPr lang="fr-FR" b="1" i="0" u="sng" strike="noStrike" dirty="0">
                <a:effectLst/>
                <a:latin typeface="Georgia" panose="02040502050405020303" pitchFamily="18" charset="0"/>
                <a:hlinkClick r:id="rId2">
                  <a:extLst>
                    <a:ext uri="{A12FA001-AC4F-418D-AE19-62706E023703}">
                      <ahyp:hlinkClr xmlns:ahyp="http://schemas.microsoft.com/office/drawing/2018/hyperlinkcolor" val="tx"/>
                    </a:ext>
                  </a:extLst>
                </a:hlinkClick>
              </a:rPr>
              <a:t> Workshop</a:t>
            </a:r>
            <a:endParaRPr lang="fr-FR" b="1" i="0" u="sng" dirty="0">
              <a:effectLst/>
              <a:latin typeface="latin_ext"/>
            </a:endParaRPr>
          </a:p>
          <a:p>
            <a:pPr marL="0" indent="0" algn="l">
              <a:buNone/>
            </a:pPr>
            <a:r>
              <a:rPr lang="fr-FR" b="1" i="1" dirty="0">
                <a:effectLst/>
                <a:latin typeface="Georgia" panose="02040502050405020303" pitchFamily="18" charset="0"/>
              </a:rPr>
              <a:t>Dossier Thématique : The international </a:t>
            </a:r>
            <a:r>
              <a:rPr lang="fr-FR" b="1" i="1" dirty="0" err="1">
                <a:effectLst/>
                <a:latin typeface="Georgia" panose="02040502050405020303" pitchFamily="18" charset="0"/>
              </a:rPr>
              <a:t>Arboco</a:t>
            </a:r>
            <a:r>
              <a:rPr lang="fr-FR" b="1" i="1" dirty="0">
                <a:effectLst/>
                <a:latin typeface="Georgia" panose="02040502050405020303" pitchFamily="18" charset="0"/>
              </a:rPr>
              <a:t> workshop </a:t>
            </a:r>
            <a:r>
              <a:rPr lang="fr-FR" b="1" i="1" dirty="0" err="1">
                <a:effectLst/>
                <a:latin typeface="Georgia" panose="02040502050405020303" pitchFamily="18" charset="0"/>
              </a:rPr>
              <a:t>towards</a:t>
            </a:r>
            <a:r>
              <a:rPr lang="fr-FR" b="1" i="1" dirty="0">
                <a:effectLst/>
                <a:latin typeface="Georgia" panose="02040502050405020303" pitchFamily="18" charset="0"/>
              </a:rPr>
              <a:t> a </a:t>
            </a:r>
            <a:r>
              <a:rPr lang="fr-FR" b="1" i="1" dirty="0" err="1">
                <a:effectLst/>
                <a:latin typeface="Georgia" panose="02040502050405020303" pitchFamily="18" charset="0"/>
              </a:rPr>
              <a:t>better</a:t>
            </a:r>
            <a:r>
              <a:rPr lang="fr-FR" b="1" i="1" dirty="0">
                <a:effectLst/>
                <a:latin typeface="Georgia" panose="02040502050405020303" pitchFamily="18" charset="0"/>
              </a:rPr>
              <a:t> </a:t>
            </a:r>
            <a:r>
              <a:rPr lang="fr-FR" b="1" i="1" dirty="0" err="1">
                <a:effectLst/>
                <a:latin typeface="Georgia" panose="02040502050405020303" pitchFamily="18" charset="0"/>
              </a:rPr>
              <a:t>understanding</a:t>
            </a:r>
            <a:r>
              <a:rPr lang="fr-FR" b="1" i="1" dirty="0">
                <a:effectLst/>
                <a:latin typeface="Georgia" panose="02040502050405020303" pitchFamily="18" charset="0"/>
              </a:rPr>
              <a:t> and </a:t>
            </a:r>
            <a:r>
              <a:rPr lang="fr-FR" b="1" i="1" dirty="0" err="1">
                <a:effectLst/>
                <a:latin typeface="Georgia" panose="02040502050405020303" pitchFamily="18" charset="0"/>
              </a:rPr>
              <a:t>preservation</a:t>
            </a:r>
            <a:r>
              <a:rPr lang="fr-FR" b="1" i="1" dirty="0">
                <a:effectLst/>
                <a:latin typeface="Georgia" panose="02040502050405020303" pitchFamily="18" charset="0"/>
              </a:rPr>
              <a:t> of </a:t>
            </a:r>
            <a:r>
              <a:rPr lang="fr-FR" b="1" i="1" dirty="0" err="1">
                <a:effectLst/>
                <a:latin typeface="Georgia" panose="02040502050405020303" pitchFamily="18" charset="0"/>
              </a:rPr>
              <a:t>ancient</a:t>
            </a:r>
            <a:r>
              <a:rPr lang="fr-FR" b="1" i="1" dirty="0">
                <a:effectLst/>
                <a:latin typeface="Georgia" panose="02040502050405020303" pitchFamily="18" charset="0"/>
              </a:rPr>
              <a:t> </a:t>
            </a:r>
            <a:r>
              <a:rPr lang="fr-FR" b="1" i="1" dirty="0" err="1">
                <a:effectLst/>
                <a:latin typeface="Georgia" panose="02040502050405020303" pitchFamily="18" charset="0"/>
              </a:rPr>
              <a:t>bone</a:t>
            </a:r>
            <a:r>
              <a:rPr lang="fr-FR" b="1" i="1" dirty="0">
                <a:effectLst/>
                <a:latin typeface="Georgia" panose="02040502050405020303" pitchFamily="18" charset="0"/>
              </a:rPr>
              <a:t> </a:t>
            </a:r>
            <a:r>
              <a:rPr lang="fr-FR" b="1" i="1" dirty="0" err="1">
                <a:effectLst/>
                <a:latin typeface="Georgia" panose="02040502050405020303" pitchFamily="18" charset="0"/>
              </a:rPr>
              <a:t>materials</a:t>
            </a:r>
            <a:endParaRPr lang="fr-FR" b="0" i="0" dirty="0">
              <a:effectLst/>
              <a:latin typeface="latin_ext"/>
            </a:endParaRPr>
          </a:p>
          <a:p>
            <a:pPr marL="0" indent="0" algn="l" rtl="0">
              <a:buNone/>
            </a:pPr>
            <a:r>
              <a:rPr lang="fr-FR" b="1" dirty="0">
                <a:effectLst/>
                <a:latin typeface="Georgia" panose="02040502050405020303" pitchFamily="18" charset="0"/>
              </a:rPr>
              <a:t>Approche analytique pour l’étude des ivoires archéologiques. Les défenses d’éléphant du site de </a:t>
            </a:r>
            <a:r>
              <a:rPr lang="fr-FR" b="1" dirty="0" err="1">
                <a:effectLst/>
                <a:latin typeface="Georgia" panose="02040502050405020303" pitchFamily="18" charset="0"/>
              </a:rPr>
              <a:t>Jinsha</a:t>
            </a:r>
            <a:r>
              <a:rPr lang="fr-FR" b="1" dirty="0">
                <a:effectLst/>
                <a:latin typeface="Georgia" panose="02040502050405020303" pitchFamily="18" charset="0"/>
              </a:rPr>
              <a:t> (1200-650 BC, Sichuan, Chine)</a:t>
            </a:r>
          </a:p>
          <a:p>
            <a:pPr marL="0" indent="0" algn="l" rtl="0">
              <a:buNone/>
            </a:pPr>
            <a:r>
              <a:rPr lang="fr-FR" b="0" i="1" dirty="0" err="1">
                <a:effectLst/>
                <a:latin typeface="Verdana" panose="020B0604030504040204" pitchFamily="34" charset="0"/>
              </a:rPr>
              <a:t>Analytical</a:t>
            </a:r>
            <a:r>
              <a:rPr lang="fr-FR" b="0" i="1" dirty="0">
                <a:effectLst/>
                <a:latin typeface="Verdana" panose="020B0604030504040204" pitchFamily="34" charset="0"/>
              </a:rPr>
              <a:t> </a:t>
            </a:r>
            <a:r>
              <a:rPr lang="fr-FR" b="0" i="1" dirty="0" err="1">
                <a:effectLst/>
                <a:latin typeface="Verdana" panose="020B0604030504040204" pitchFamily="34" charset="0"/>
              </a:rPr>
              <a:t>Approach</a:t>
            </a:r>
            <a:r>
              <a:rPr lang="fr-FR" b="0" i="1" dirty="0">
                <a:effectLst/>
                <a:latin typeface="Verdana" panose="020B0604030504040204" pitchFamily="34" charset="0"/>
              </a:rPr>
              <a:t> for the </a:t>
            </a:r>
            <a:r>
              <a:rPr lang="fr-FR" b="0" i="1" dirty="0" err="1">
                <a:effectLst/>
                <a:latin typeface="Verdana" panose="020B0604030504040204" pitchFamily="34" charset="0"/>
              </a:rPr>
              <a:t>Study</a:t>
            </a:r>
            <a:r>
              <a:rPr lang="fr-FR" b="0" i="1" dirty="0">
                <a:effectLst/>
                <a:latin typeface="Verdana" panose="020B0604030504040204" pitchFamily="34" charset="0"/>
              </a:rPr>
              <a:t> of </a:t>
            </a:r>
            <a:r>
              <a:rPr lang="fr-FR" b="0" i="1" dirty="0" err="1">
                <a:effectLst/>
                <a:latin typeface="Verdana" panose="020B0604030504040204" pitchFamily="34" charset="0"/>
              </a:rPr>
              <a:t>Archaeological</a:t>
            </a:r>
            <a:r>
              <a:rPr lang="fr-FR" b="0" i="1" dirty="0">
                <a:effectLst/>
                <a:latin typeface="Verdana" panose="020B0604030504040204" pitchFamily="34" charset="0"/>
              </a:rPr>
              <a:t> Ivory </a:t>
            </a:r>
            <a:r>
              <a:rPr lang="fr-FR" b="0" i="1" dirty="0" err="1">
                <a:effectLst/>
                <a:latin typeface="Verdana" panose="020B0604030504040204" pitchFamily="34" charset="0"/>
              </a:rPr>
              <a:t>Elephant</a:t>
            </a:r>
            <a:r>
              <a:rPr lang="fr-FR" b="0" i="1" dirty="0">
                <a:effectLst/>
                <a:latin typeface="Verdana" panose="020B0604030504040204" pitchFamily="34" charset="0"/>
              </a:rPr>
              <a:t> </a:t>
            </a:r>
            <a:r>
              <a:rPr lang="fr-FR" b="0" i="1" dirty="0" err="1">
                <a:effectLst/>
                <a:latin typeface="Verdana" panose="020B0604030504040204" pitchFamily="34" charset="0"/>
              </a:rPr>
              <a:t>Tusks</a:t>
            </a:r>
            <a:r>
              <a:rPr lang="fr-FR" b="0" i="1" dirty="0">
                <a:effectLst/>
                <a:latin typeface="Verdana" panose="020B0604030504040204" pitchFamily="34" charset="0"/>
              </a:rPr>
              <a:t> </a:t>
            </a:r>
            <a:r>
              <a:rPr lang="fr-FR" b="0" i="1" dirty="0" err="1">
                <a:effectLst/>
                <a:latin typeface="Verdana" panose="020B0604030504040204" pitchFamily="34" charset="0"/>
              </a:rPr>
              <a:t>from</a:t>
            </a:r>
            <a:r>
              <a:rPr lang="fr-FR" b="0" i="1" dirty="0">
                <a:effectLst/>
                <a:latin typeface="Verdana" panose="020B0604030504040204" pitchFamily="34" charset="0"/>
              </a:rPr>
              <a:t> the Site of </a:t>
            </a:r>
            <a:r>
              <a:rPr lang="fr-FR" b="0" i="1" dirty="0" err="1">
                <a:effectLst/>
                <a:latin typeface="Verdana" panose="020B0604030504040204" pitchFamily="34" charset="0"/>
              </a:rPr>
              <a:t>Jinsha</a:t>
            </a:r>
            <a:r>
              <a:rPr lang="fr-FR" b="0" i="1" dirty="0">
                <a:effectLst/>
                <a:latin typeface="Verdana" panose="020B0604030504040204" pitchFamily="34" charset="0"/>
              </a:rPr>
              <a:t> (1200-650 BC, Sichuan, China)</a:t>
            </a:r>
          </a:p>
          <a:p>
            <a:pPr marL="0" indent="0" algn="l">
              <a:buNone/>
            </a:pPr>
            <a:r>
              <a:rPr lang="fr-FR" b="1" i="0" dirty="0">
                <a:effectLst/>
                <a:latin typeface="latin_ext"/>
              </a:rPr>
              <a:t>Dounia Large, Katharina Müller et Ina </a:t>
            </a:r>
            <a:r>
              <a:rPr lang="fr-FR" b="1" i="0" dirty="0" err="1">
                <a:effectLst/>
                <a:latin typeface="latin_ext"/>
              </a:rPr>
              <a:t>Reiche</a:t>
            </a:r>
            <a:endParaRPr lang="fr-FR" b="0" i="0" dirty="0">
              <a:effectLst/>
              <a:latin typeface="latin_ext"/>
            </a:endParaRPr>
          </a:p>
          <a:p>
            <a:pPr marL="0" indent="0" algn="l">
              <a:buNone/>
            </a:pPr>
            <a:r>
              <a:rPr lang="fr-FR" b="0" i="0" dirty="0">
                <a:effectLst/>
                <a:latin typeface="latin_ext"/>
              </a:rPr>
              <a:t>p. 167-177</a:t>
            </a:r>
          </a:p>
          <a:p>
            <a:endParaRPr lang="fr-FR" dirty="0"/>
          </a:p>
        </p:txBody>
      </p:sp>
    </p:spTree>
    <p:extLst>
      <p:ext uri="{BB962C8B-B14F-4D97-AF65-F5344CB8AC3E}">
        <p14:creationId xmlns:p14="http://schemas.microsoft.com/office/powerpoint/2010/main" val="246398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332656"/>
            <a:ext cx="8568952" cy="5832648"/>
          </a:xfrm>
        </p:spPr>
        <p:txBody>
          <a:bodyPr>
            <a:normAutofit/>
          </a:bodyPr>
          <a:lstStyle/>
          <a:p>
            <a:pPr algn="just"/>
            <a:r>
              <a:rPr lang="fr-FR" dirty="0">
                <a:solidFill>
                  <a:schemeClr val="tx1"/>
                </a:solidFill>
              </a:rPr>
              <a:t>Composé de </a:t>
            </a:r>
            <a:r>
              <a:rPr lang="fr-FR" i="1" dirty="0">
                <a:solidFill>
                  <a:schemeClr val="tx1"/>
                </a:solidFill>
              </a:rPr>
              <a:t>tour</a:t>
            </a:r>
            <a:r>
              <a:rPr lang="fr-FR" dirty="0">
                <a:solidFill>
                  <a:schemeClr val="tx1"/>
                </a:solidFill>
              </a:rPr>
              <a:t> et de </a:t>
            </a:r>
            <a:r>
              <a:rPr lang="fr-FR" i="1" dirty="0">
                <a:solidFill>
                  <a:schemeClr val="tx1"/>
                </a:solidFill>
              </a:rPr>
              <a:t>ivoire</a:t>
            </a:r>
            <a:r>
              <a:rPr lang="fr-FR" dirty="0">
                <a:solidFill>
                  <a:schemeClr val="tx1"/>
                </a:solidFill>
              </a:rPr>
              <a:t>. </a:t>
            </a:r>
          </a:p>
          <a:p>
            <a:pPr algn="just"/>
            <a:r>
              <a:rPr lang="fr-FR" dirty="0">
                <a:solidFill>
                  <a:schemeClr val="tx1"/>
                </a:solidFill>
              </a:rPr>
              <a:t>On attribue à Sainte-Beuve le premier emploi de cette expression dans son sens actuel, dans son recueil </a:t>
            </a:r>
            <a:r>
              <a:rPr lang="fr-FR" i="1" dirty="0">
                <a:solidFill>
                  <a:schemeClr val="tx1"/>
                </a:solidFill>
              </a:rPr>
              <a:t>Les Consolations</a:t>
            </a:r>
            <a:r>
              <a:rPr lang="fr-FR" dirty="0">
                <a:solidFill>
                  <a:schemeClr val="tx1"/>
                </a:solidFill>
              </a:rPr>
              <a:t> (1830).</a:t>
            </a:r>
          </a:p>
          <a:p>
            <a:pPr algn="just"/>
            <a:r>
              <a:rPr lang="fr-FR" dirty="0">
                <a:solidFill>
                  <a:schemeClr val="tx1"/>
                </a:solidFill>
              </a:rPr>
              <a:t> Il compare Victor Hugo, qui « combattit sous l’armure », à Alfred de Vigny, « plus secret, comme en sa tour d’ivoire ». </a:t>
            </a:r>
          </a:p>
          <a:p>
            <a:pPr algn="just"/>
            <a:r>
              <a:rPr lang="fr-FR" dirty="0">
                <a:solidFill>
                  <a:schemeClr val="tx1"/>
                </a:solidFill>
              </a:rPr>
              <a:t>L’image de la </a:t>
            </a:r>
            <a:r>
              <a:rPr lang="fr-FR" i="1" dirty="0">
                <a:solidFill>
                  <a:schemeClr val="tx1"/>
                </a:solidFill>
              </a:rPr>
              <a:t>tour d’ivoire</a:t>
            </a:r>
            <a:r>
              <a:rPr lang="fr-FR" dirty="0">
                <a:solidFill>
                  <a:schemeClr val="tx1"/>
                </a:solidFill>
              </a:rPr>
              <a:t> qu’on trouve dans le </a:t>
            </a:r>
            <a:r>
              <a:rPr lang="fr-FR" i="1" dirty="0">
                <a:solidFill>
                  <a:schemeClr val="tx1"/>
                </a:solidFill>
              </a:rPr>
              <a:t>Cantique des cantiques</a:t>
            </a:r>
            <a:r>
              <a:rPr lang="fr-FR" dirty="0">
                <a:solidFill>
                  <a:schemeClr val="tx1"/>
                </a:solidFill>
              </a:rPr>
              <a:t> (7:5) (« Ton cou est comme une tour d’ivoire ») semble sans rapport avec l’expression française.</a:t>
            </a:r>
          </a:p>
        </p:txBody>
      </p:sp>
    </p:spTree>
    <p:extLst>
      <p:ext uri="{BB962C8B-B14F-4D97-AF65-F5344CB8AC3E}">
        <p14:creationId xmlns:p14="http://schemas.microsoft.com/office/powerpoint/2010/main" val="371318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435280" cy="6336704"/>
          </a:xfrm>
        </p:spPr>
        <p:txBody>
          <a:bodyPr>
            <a:normAutofit fontScale="92500" lnSpcReduction="20000"/>
          </a:bodyPr>
          <a:lstStyle/>
          <a:p>
            <a:pPr marL="0" indent="0">
              <a:buNone/>
            </a:pPr>
            <a:r>
              <a:rPr lang="fr-FR" dirty="0"/>
              <a:t>L’ivoire est composite</a:t>
            </a:r>
          </a:p>
          <a:p>
            <a:pPr marL="0" indent="0">
              <a:buNone/>
            </a:pPr>
            <a:r>
              <a:rPr lang="fr-FR" dirty="0"/>
              <a:t>La dentine est un tissu connectif </a:t>
            </a:r>
            <a:r>
              <a:rPr lang="fr-FR" b="1" dirty="0">
                <a:solidFill>
                  <a:srgbClr val="FF0000"/>
                </a:solidFill>
              </a:rPr>
              <a:t>minéralisé</a:t>
            </a:r>
            <a:r>
              <a:rPr lang="fr-FR" dirty="0"/>
              <a:t> avec une </a:t>
            </a:r>
            <a:r>
              <a:rPr lang="fr-FR" b="1" dirty="0"/>
              <a:t>matrice </a:t>
            </a:r>
            <a:r>
              <a:rPr lang="fr-FR" b="1" dirty="0">
                <a:solidFill>
                  <a:srgbClr val="92D050"/>
                </a:solidFill>
              </a:rPr>
              <a:t>organique</a:t>
            </a:r>
            <a:r>
              <a:rPr lang="fr-FR" dirty="0"/>
              <a:t> de </a:t>
            </a:r>
            <a:r>
              <a:rPr lang="fr-FR" b="1" dirty="0"/>
              <a:t>protéines de collagène</a:t>
            </a:r>
            <a:r>
              <a:rPr lang="fr-FR" dirty="0"/>
              <a:t>.</a:t>
            </a:r>
          </a:p>
          <a:p>
            <a:pPr marL="0" indent="0">
              <a:buNone/>
            </a:pPr>
            <a:r>
              <a:rPr lang="fr-FR" dirty="0"/>
              <a:t>Le composant inorganique de la dentine est la </a:t>
            </a:r>
            <a:r>
              <a:rPr lang="fr-FR" dirty="0" err="1"/>
              <a:t>dahllite</a:t>
            </a:r>
            <a:r>
              <a:rPr lang="fr-FR" dirty="0"/>
              <a:t>. </a:t>
            </a:r>
          </a:p>
          <a:p>
            <a:pPr marL="0" indent="0">
              <a:buNone/>
            </a:pPr>
            <a:r>
              <a:rPr lang="fr-FR" dirty="0"/>
              <a:t>La dentine contient une structure microscopique appelée tubule </a:t>
            </a:r>
            <a:r>
              <a:rPr lang="fr-FR" dirty="0" err="1"/>
              <a:t>dentinal</a:t>
            </a:r>
            <a:r>
              <a:rPr lang="fr-FR" dirty="0"/>
              <a:t> : ce sont des micro-canaux qui rayonnent vers l'extérieur par le dentine à partir de la cavité de la pulpe jusqu'à la frontière externe du cément. Ces canaux ont des configurations différentes selon les ivoires et leurs diamètres sont compris entre 0,8 et 2,2 micromètres. Leur longueur est déterminée par le rayon de la défense. La configuration tridimensionnelle du tubule </a:t>
            </a:r>
            <a:r>
              <a:rPr lang="fr-FR" dirty="0" err="1"/>
              <a:t>dentinal</a:t>
            </a:r>
            <a:r>
              <a:rPr lang="fr-FR" dirty="0"/>
              <a:t> est déterminée génétiquement et est donc une caractéristique spécifique à l'ordre biologique. </a:t>
            </a:r>
          </a:p>
        </p:txBody>
      </p:sp>
    </p:spTree>
    <p:extLst>
      <p:ext uri="{BB962C8B-B14F-4D97-AF65-F5344CB8AC3E}">
        <p14:creationId xmlns:p14="http://schemas.microsoft.com/office/powerpoint/2010/main" val="117618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052736"/>
            <a:ext cx="8806411" cy="4038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00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30CBE1-0A86-4F54-8B31-533FAF9105C8}"/>
              </a:ext>
            </a:extLst>
          </p:cNvPr>
          <p:cNvSpPr>
            <a:spLocks noGrp="1"/>
          </p:cNvSpPr>
          <p:nvPr>
            <p:ph idx="1"/>
          </p:nvPr>
        </p:nvSpPr>
        <p:spPr>
          <a:xfrm>
            <a:off x="457200" y="404664"/>
            <a:ext cx="8229600" cy="5721499"/>
          </a:xfrm>
        </p:spPr>
        <p:txBody>
          <a:bodyPr>
            <a:normAutofit lnSpcReduction="10000"/>
          </a:bodyPr>
          <a:lstStyle/>
          <a:p>
            <a:pPr marL="0" indent="0" algn="just">
              <a:buNone/>
            </a:pPr>
            <a:r>
              <a:rPr lang="fr-FR" b="0" i="0" dirty="0">
                <a:solidFill>
                  <a:srgbClr val="000000"/>
                </a:solidFill>
                <a:effectLst/>
                <a:latin typeface="latin_ext"/>
              </a:rPr>
              <a:t>L’ivoire archéologique montre aussi localement des zones de matrice qui paraissent plus claires sur les micrographies électroniques en mode BSE, donc plus denses en phase minérale, entourant des pores bien plus larges que ceux normalement observés dans l’ivoire (fig. 5c) : il s’agit des signes caractéristiques d’une attaque microbienne ou microbiologique [14].</a:t>
            </a:r>
          </a:p>
          <a:p>
            <a:pPr marL="0" indent="0" algn="just">
              <a:buNone/>
            </a:pPr>
            <a:r>
              <a:rPr lang="fr-FR" b="0" i="0" dirty="0">
                <a:solidFill>
                  <a:srgbClr val="000000"/>
                </a:solidFill>
                <a:effectLst/>
                <a:latin typeface="latin_ext"/>
              </a:rPr>
              <a:t>L’image en trois dimensions des porosités obtenue par SR-</a:t>
            </a:r>
            <a:r>
              <a:rPr lang="fr-FR" b="0" i="0" dirty="0" err="1">
                <a:solidFill>
                  <a:srgbClr val="000000"/>
                </a:solidFill>
                <a:effectLst/>
                <a:latin typeface="latin_ext"/>
              </a:rPr>
              <a:t>microCT</a:t>
            </a:r>
            <a:r>
              <a:rPr lang="fr-FR" b="0" i="0" dirty="0">
                <a:solidFill>
                  <a:srgbClr val="000000"/>
                </a:solidFill>
                <a:effectLst/>
                <a:latin typeface="latin_ext"/>
              </a:rPr>
              <a:t> sur l’ivoire moderne montre des espaces vides continus et parallèles (fig. 6).</a:t>
            </a:r>
          </a:p>
          <a:p>
            <a:pPr marL="0" indent="0">
              <a:buNone/>
            </a:pPr>
            <a:endParaRPr lang="fr-FR" dirty="0"/>
          </a:p>
        </p:txBody>
      </p:sp>
    </p:spTree>
    <p:extLst>
      <p:ext uri="{BB962C8B-B14F-4D97-AF65-F5344CB8AC3E}">
        <p14:creationId xmlns:p14="http://schemas.microsoft.com/office/powerpoint/2010/main" val="269888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gure 6 : Visualisation de l’orientation des tubules de l’ivoire moderne d’éléphant à partir de mesures de SR-microCT.Figure 6: Representation of porosity and tubules orientation in modern ivory resulting from SR-microCT measurements.">
            <a:extLst>
              <a:ext uri="{FF2B5EF4-FFF2-40B4-BE49-F238E27FC236}">
                <a16:creationId xmlns:a16="http://schemas.microsoft.com/office/drawing/2014/main" id="{89551940-186D-43F1-99FD-1F0FE6DDCE2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83967"/>
            <a:ext cx="7920880" cy="6369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07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lstStyle/>
          <a:p>
            <a:pPr marL="0" indent="0">
              <a:buNone/>
            </a:pPr>
            <a:r>
              <a:rPr lang="fr-FR" b="0" i="0" dirty="0">
                <a:solidFill>
                  <a:srgbClr val="000000"/>
                </a:solidFill>
                <a:effectLst/>
                <a:latin typeface="latin_ext"/>
              </a:rPr>
              <a:t>Les micrographies électroniques en transmission sur coupes ultrafines permettent d’observer directement la structure de l’ivoire à l’échelle nanométrique et en particulier les particules minérales dans la trame collagénique de la dentine. </a:t>
            </a:r>
          </a:p>
          <a:p>
            <a:pPr marL="0" indent="0">
              <a:buNone/>
            </a:pPr>
            <a:r>
              <a:rPr lang="fr-FR" b="0" i="0" dirty="0">
                <a:solidFill>
                  <a:srgbClr val="000000"/>
                </a:solidFill>
                <a:effectLst/>
                <a:latin typeface="latin_ext"/>
              </a:rPr>
              <a:t>Deux types de cristaux semblent exister : certains, plus gros, sont distribués entre les fibres de collagène alors que d’autres, plus petits, se trouvent dans les fibrilles.</a:t>
            </a:r>
            <a:endParaRPr lang="fr-FR" dirty="0"/>
          </a:p>
        </p:txBody>
      </p:sp>
    </p:spTree>
    <p:extLst>
      <p:ext uri="{BB962C8B-B14F-4D97-AF65-F5344CB8AC3E}">
        <p14:creationId xmlns:p14="http://schemas.microsoft.com/office/powerpoint/2010/main" val="302912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C297DEF0-5E1D-4B92-83C2-1B03F76EB844}"/>
              </a:ext>
            </a:extLst>
          </p:cNvPr>
          <p:cNvPicPr>
            <a:picLocks noGrp="1" noChangeAspect="1"/>
          </p:cNvPicPr>
          <p:nvPr>
            <p:ph idx="1"/>
          </p:nvPr>
        </p:nvPicPr>
        <p:blipFill rotWithShape="1">
          <a:blip r:embed="rId2"/>
          <a:srcRect l="3948" t="18567" r="1316"/>
          <a:stretch/>
        </p:blipFill>
        <p:spPr>
          <a:xfrm>
            <a:off x="1403648" y="324568"/>
            <a:ext cx="6192688" cy="6208863"/>
          </a:xfrm>
        </p:spPr>
      </p:pic>
    </p:spTree>
    <p:extLst>
      <p:ext uri="{BB962C8B-B14F-4D97-AF65-F5344CB8AC3E}">
        <p14:creationId xmlns:p14="http://schemas.microsoft.com/office/powerpoint/2010/main" val="234996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633</Words>
  <Application>Microsoft Office PowerPoint</Application>
  <PresentationFormat>Affichage à l'écran (4:3)</PresentationFormat>
  <Paragraphs>38</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Georgia</vt:lpstr>
      <vt:lpstr>latin_ext</vt:lpstr>
      <vt:lpstr>Verdana</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Université Paris 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dc:creator>
  <cp:lastModifiedBy>William Whitney</cp:lastModifiedBy>
  <cp:revision>15</cp:revision>
  <dcterms:created xsi:type="dcterms:W3CDTF">2022-12-14T16:59:01Z</dcterms:created>
  <dcterms:modified xsi:type="dcterms:W3CDTF">2024-10-02T12:18:42Z</dcterms:modified>
</cp:coreProperties>
</file>