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5" r:id="rId3"/>
    <p:sldId id="290" r:id="rId4"/>
    <p:sldId id="291" r:id="rId5"/>
    <p:sldId id="292" r:id="rId6"/>
    <p:sldId id="293" r:id="rId7"/>
    <p:sldId id="282" r:id="rId8"/>
    <p:sldId id="283" r:id="rId9"/>
    <p:sldId id="284" r:id="rId10"/>
    <p:sldId id="288" r:id="rId11"/>
    <p:sldId id="289" r:id="rId12"/>
    <p:sldId id="285" r:id="rId13"/>
    <p:sldId id="286" r:id="rId14"/>
    <p:sldId id="294" r:id="rId15"/>
    <p:sldId id="257" r:id="rId16"/>
    <p:sldId id="264" r:id="rId17"/>
    <p:sldId id="265" r:id="rId18"/>
    <p:sldId id="266" r:id="rId19"/>
    <p:sldId id="267" r:id="rId20"/>
    <p:sldId id="268" r:id="rId21"/>
    <p:sldId id="270" r:id="rId22"/>
    <p:sldId id="271" r:id="rId23"/>
    <p:sldId id="274" r:id="rId24"/>
    <p:sldId id="272" r:id="rId25"/>
    <p:sldId id="275" r:id="rId26"/>
    <p:sldId id="260" r:id="rId27"/>
    <p:sldId id="287" r:id="rId28"/>
    <p:sldId id="261" r:id="rId29"/>
    <p:sldId id="277" r:id="rId30"/>
    <p:sldId id="262" r:id="rId31"/>
    <p:sldId id="278" r:id="rId32"/>
    <p:sldId id="281" r:id="rId33"/>
    <p:sldId id="279" r:id="rId34"/>
    <p:sldId id="280" r:id="rId35"/>
    <p:sldId id="276" r:id="rId36"/>
    <p:sldId id="263" r:id="rId37"/>
    <p:sldId id="273" r:id="rId3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0000"/>
    <a:srgbClr val="FFFF00"/>
    <a:srgbClr val="E46C0A"/>
    <a:srgbClr val="00CC00"/>
    <a:srgbClr val="77933C"/>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0" d="100"/>
          <a:sy n="80" d="100"/>
        </p:scale>
        <p:origin x="1522"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29CEED94-8C45-4902-916E-6C2FE708BAF3}" type="datetimeFigureOut">
              <a:rPr lang="fr-FR" smtClean="0"/>
              <a:pPr/>
              <a:t>03/10/2024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38E9B3-8EF2-4291-8C2C-0F28667A260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9CEED94-8C45-4902-916E-6C2FE708BAF3}" type="datetimeFigureOut">
              <a:rPr lang="fr-FR" smtClean="0"/>
              <a:pPr/>
              <a:t>03/10/2024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38E9B3-8EF2-4291-8C2C-0F28667A260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9CEED94-8C45-4902-916E-6C2FE708BAF3}" type="datetimeFigureOut">
              <a:rPr lang="fr-FR" smtClean="0"/>
              <a:pPr/>
              <a:t>03/10/2024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38E9B3-8EF2-4291-8C2C-0F28667A260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29CEED94-8C45-4902-916E-6C2FE708BAF3}" type="datetimeFigureOut">
              <a:rPr lang="fr-FR" smtClean="0"/>
              <a:pPr/>
              <a:t>03/10/2024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38E9B3-8EF2-4291-8C2C-0F28667A260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29CEED94-8C45-4902-916E-6C2FE708BAF3}" type="datetimeFigureOut">
              <a:rPr lang="fr-FR" smtClean="0"/>
              <a:pPr/>
              <a:t>03/10/2024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D38E9B3-8EF2-4291-8C2C-0F28667A260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29CEED94-8C45-4902-916E-6C2FE708BAF3}" type="datetimeFigureOut">
              <a:rPr lang="fr-FR" smtClean="0"/>
              <a:pPr/>
              <a:t>03/10/2024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38E9B3-8EF2-4291-8C2C-0F28667A260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29CEED94-8C45-4902-916E-6C2FE708BAF3}" type="datetimeFigureOut">
              <a:rPr lang="fr-FR" smtClean="0"/>
              <a:pPr/>
              <a:t>03/10/2024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D38E9B3-8EF2-4291-8C2C-0F28667A260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29CEED94-8C45-4902-916E-6C2FE708BAF3}" type="datetimeFigureOut">
              <a:rPr lang="fr-FR" smtClean="0"/>
              <a:pPr/>
              <a:t>03/10/2024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D38E9B3-8EF2-4291-8C2C-0F28667A260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9CEED94-8C45-4902-916E-6C2FE708BAF3}" type="datetimeFigureOut">
              <a:rPr lang="fr-FR" smtClean="0"/>
              <a:pPr/>
              <a:t>03/10/2024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D38E9B3-8EF2-4291-8C2C-0F28667A260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29CEED94-8C45-4902-916E-6C2FE708BAF3}" type="datetimeFigureOut">
              <a:rPr lang="fr-FR" smtClean="0"/>
              <a:pPr/>
              <a:t>03/10/2024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38E9B3-8EF2-4291-8C2C-0F28667A260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29CEED94-8C45-4902-916E-6C2FE708BAF3}" type="datetimeFigureOut">
              <a:rPr lang="fr-FR" smtClean="0"/>
              <a:pPr/>
              <a:t>03/10/2024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D38E9B3-8EF2-4291-8C2C-0F28667A260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CEED94-8C45-4902-916E-6C2FE708BAF3}" type="datetimeFigureOut">
              <a:rPr lang="fr-FR" smtClean="0"/>
              <a:pPr/>
              <a:t>03/10/2024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38E9B3-8EF2-4291-8C2C-0F28667A260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fr.wikipedia.org/wiki/Survie_du_plus_apte"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692696"/>
            <a:ext cx="7772400" cy="1470025"/>
          </a:xfrm>
        </p:spPr>
        <p:txBody>
          <a:bodyPr/>
          <a:lstStyle/>
          <a:p>
            <a:r>
              <a:rPr lang="fr-FR" dirty="0"/>
              <a:t>Valeur et matérialité des biens culturels</a:t>
            </a:r>
          </a:p>
        </p:txBody>
      </p:sp>
      <p:sp>
        <p:nvSpPr>
          <p:cNvPr id="3" name="Sous-titre 2"/>
          <p:cNvSpPr>
            <a:spLocks noGrp="1"/>
          </p:cNvSpPr>
          <p:nvPr>
            <p:ph type="subTitle" idx="1"/>
          </p:nvPr>
        </p:nvSpPr>
        <p:spPr>
          <a:xfrm>
            <a:off x="1331640" y="2780928"/>
            <a:ext cx="6400800" cy="1752600"/>
          </a:xfrm>
        </p:spPr>
        <p:txBody>
          <a:bodyPr/>
          <a:lstStyle/>
          <a:p>
            <a:r>
              <a:rPr lang="fr-FR" dirty="0">
                <a:solidFill>
                  <a:schemeClr val="tx1"/>
                </a:solidFill>
              </a:rPr>
              <a:t>3 octobre 2024</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endParaRPr lang="fr-FR" dirty="0"/>
          </a:p>
        </p:txBody>
      </p:sp>
      <p:sp>
        <p:nvSpPr>
          <p:cNvPr id="4" name="Ellipse 3"/>
          <p:cNvSpPr/>
          <p:nvPr/>
        </p:nvSpPr>
        <p:spPr>
          <a:xfrm>
            <a:off x="611560" y="692696"/>
            <a:ext cx="5112568" cy="489654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p:cNvSpPr/>
          <p:nvPr/>
        </p:nvSpPr>
        <p:spPr>
          <a:xfrm>
            <a:off x="3563888" y="692696"/>
            <a:ext cx="5112568" cy="489654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331640" y="5877272"/>
            <a:ext cx="1656184" cy="707886"/>
          </a:xfrm>
          <a:prstGeom prst="rect">
            <a:avLst/>
          </a:prstGeom>
          <a:noFill/>
        </p:spPr>
        <p:txBody>
          <a:bodyPr wrap="square" rtlCol="0">
            <a:spAutoFit/>
          </a:bodyPr>
          <a:lstStyle/>
          <a:p>
            <a:r>
              <a:rPr lang="fr-FR" sz="4000" b="1" dirty="0"/>
              <a:t>agent</a:t>
            </a:r>
          </a:p>
        </p:txBody>
      </p:sp>
      <p:sp>
        <p:nvSpPr>
          <p:cNvPr id="8" name="ZoneTexte 7"/>
          <p:cNvSpPr txBox="1"/>
          <p:nvPr/>
        </p:nvSpPr>
        <p:spPr>
          <a:xfrm>
            <a:off x="6732240" y="5949280"/>
            <a:ext cx="1656184" cy="707886"/>
          </a:xfrm>
          <a:prstGeom prst="rect">
            <a:avLst/>
          </a:prstGeom>
          <a:noFill/>
        </p:spPr>
        <p:txBody>
          <a:bodyPr wrap="square" rtlCol="0">
            <a:spAutoFit/>
          </a:bodyPr>
          <a:lstStyle/>
          <a:p>
            <a:r>
              <a:rPr lang="fr-FR" sz="4000" b="1" dirty="0"/>
              <a:t>milieu</a:t>
            </a:r>
          </a:p>
        </p:txBody>
      </p:sp>
      <p:sp>
        <p:nvSpPr>
          <p:cNvPr id="11" name="ZoneTexte 10"/>
          <p:cNvSpPr txBox="1"/>
          <p:nvPr/>
        </p:nvSpPr>
        <p:spPr>
          <a:xfrm>
            <a:off x="3347864" y="5517232"/>
            <a:ext cx="2664296" cy="707886"/>
          </a:xfrm>
          <a:prstGeom prst="rect">
            <a:avLst/>
          </a:prstGeom>
          <a:noFill/>
        </p:spPr>
        <p:txBody>
          <a:bodyPr wrap="square" rtlCol="0">
            <a:spAutoFit/>
          </a:bodyPr>
          <a:lstStyle/>
          <a:p>
            <a:r>
              <a:rPr lang="fr-FR" sz="4000" b="1" dirty="0" err="1"/>
              <a:t>inter-action</a:t>
            </a:r>
            <a:endParaRPr lang="fr-FR" sz="4000" b="1" dirty="0"/>
          </a:p>
        </p:txBody>
      </p:sp>
      <p:sp>
        <p:nvSpPr>
          <p:cNvPr id="12" name="Arc 11"/>
          <p:cNvSpPr/>
          <p:nvPr/>
        </p:nvSpPr>
        <p:spPr>
          <a:xfrm rot="5400000">
            <a:off x="2699792" y="2060848"/>
            <a:ext cx="3888432" cy="2160240"/>
          </a:xfrm>
          <a:prstGeom prst="arc">
            <a:avLst>
              <a:gd name="adj1" fmla="val 16200000"/>
              <a:gd name="adj2" fmla="val 16142547"/>
            </a:avLst>
          </a:prstGeom>
          <a:solidFill>
            <a:srgbClr val="7030A0">
              <a:alpha val="50196"/>
            </a:srgb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2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p:bldP spid="8" grpId="0"/>
      <p:bldP spid="11" grpId="0"/>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67544" y="1628800"/>
            <a:ext cx="8229600" cy="4525963"/>
          </a:xfrm>
        </p:spPr>
        <p:txBody>
          <a:bodyPr/>
          <a:lstStyle/>
          <a:p>
            <a:pPr>
              <a:buNone/>
            </a:pPr>
            <a:endParaRPr lang="fr-FR" dirty="0"/>
          </a:p>
        </p:txBody>
      </p:sp>
      <p:sp>
        <p:nvSpPr>
          <p:cNvPr id="4" name="Ellipse 3"/>
          <p:cNvSpPr/>
          <p:nvPr/>
        </p:nvSpPr>
        <p:spPr>
          <a:xfrm>
            <a:off x="611560" y="692696"/>
            <a:ext cx="5112568" cy="489654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p:cNvSpPr/>
          <p:nvPr/>
        </p:nvSpPr>
        <p:spPr>
          <a:xfrm>
            <a:off x="3563888" y="692696"/>
            <a:ext cx="5112568" cy="489654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331640" y="5877272"/>
            <a:ext cx="1656184" cy="707886"/>
          </a:xfrm>
          <a:prstGeom prst="rect">
            <a:avLst/>
          </a:prstGeom>
          <a:noFill/>
        </p:spPr>
        <p:txBody>
          <a:bodyPr wrap="square" rtlCol="0">
            <a:spAutoFit/>
          </a:bodyPr>
          <a:lstStyle/>
          <a:p>
            <a:r>
              <a:rPr lang="fr-FR" sz="4000" b="1" dirty="0"/>
              <a:t>agent</a:t>
            </a:r>
          </a:p>
        </p:txBody>
      </p:sp>
      <p:sp>
        <p:nvSpPr>
          <p:cNvPr id="8" name="ZoneTexte 7"/>
          <p:cNvSpPr txBox="1"/>
          <p:nvPr/>
        </p:nvSpPr>
        <p:spPr>
          <a:xfrm>
            <a:off x="6732240" y="5949280"/>
            <a:ext cx="1656184" cy="707886"/>
          </a:xfrm>
          <a:prstGeom prst="rect">
            <a:avLst/>
          </a:prstGeom>
          <a:noFill/>
        </p:spPr>
        <p:txBody>
          <a:bodyPr wrap="square" rtlCol="0">
            <a:spAutoFit/>
          </a:bodyPr>
          <a:lstStyle/>
          <a:p>
            <a:r>
              <a:rPr lang="fr-FR" sz="4000" b="1" dirty="0"/>
              <a:t>milieu</a:t>
            </a:r>
          </a:p>
        </p:txBody>
      </p:sp>
      <p:sp>
        <p:nvSpPr>
          <p:cNvPr id="11" name="ZoneTexte 10"/>
          <p:cNvSpPr txBox="1"/>
          <p:nvPr/>
        </p:nvSpPr>
        <p:spPr>
          <a:xfrm>
            <a:off x="3347864" y="5517232"/>
            <a:ext cx="2664296" cy="707886"/>
          </a:xfrm>
          <a:prstGeom prst="rect">
            <a:avLst/>
          </a:prstGeom>
          <a:noFill/>
        </p:spPr>
        <p:txBody>
          <a:bodyPr wrap="square" rtlCol="0">
            <a:spAutoFit/>
          </a:bodyPr>
          <a:lstStyle/>
          <a:p>
            <a:r>
              <a:rPr lang="fr-FR" sz="4000" b="1" dirty="0" err="1"/>
              <a:t>inter-action</a:t>
            </a:r>
            <a:endParaRPr lang="fr-FR" sz="4000" b="1" dirty="0"/>
          </a:p>
        </p:txBody>
      </p:sp>
      <p:sp>
        <p:nvSpPr>
          <p:cNvPr id="12" name="ZoneTexte 11"/>
          <p:cNvSpPr txBox="1"/>
          <p:nvPr/>
        </p:nvSpPr>
        <p:spPr>
          <a:xfrm>
            <a:off x="1043608" y="2708920"/>
            <a:ext cx="2232248" cy="523220"/>
          </a:xfrm>
          <a:prstGeom prst="rect">
            <a:avLst/>
          </a:prstGeom>
          <a:noFill/>
        </p:spPr>
        <p:txBody>
          <a:bodyPr wrap="square" rtlCol="0">
            <a:spAutoFit/>
          </a:bodyPr>
          <a:lstStyle/>
          <a:p>
            <a:r>
              <a:rPr lang="fr-FR" sz="2800" b="1" dirty="0"/>
              <a:t>praxéologie</a:t>
            </a:r>
          </a:p>
        </p:txBody>
      </p:sp>
      <p:sp>
        <p:nvSpPr>
          <p:cNvPr id="13" name="ZoneTexte 12"/>
          <p:cNvSpPr txBox="1"/>
          <p:nvPr/>
        </p:nvSpPr>
        <p:spPr>
          <a:xfrm>
            <a:off x="3707904" y="2708920"/>
            <a:ext cx="1944216" cy="523220"/>
          </a:xfrm>
          <a:prstGeom prst="rect">
            <a:avLst/>
          </a:prstGeom>
          <a:noFill/>
        </p:spPr>
        <p:txBody>
          <a:bodyPr wrap="square" rtlCol="0">
            <a:spAutoFit/>
          </a:bodyPr>
          <a:lstStyle/>
          <a:p>
            <a:r>
              <a:rPr lang="fr-FR" sz="2800" b="1" dirty="0"/>
              <a:t>technologie</a:t>
            </a:r>
          </a:p>
        </p:txBody>
      </p:sp>
      <p:sp>
        <p:nvSpPr>
          <p:cNvPr id="14" name="ZoneTexte 13"/>
          <p:cNvSpPr txBox="1"/>
          <p:nvPr/>
        </p:nvSpPr>
        <p:spPr>
          <a:xfrm>
            <a:off x="6228184" y="2708920"/>
            <a:ext cx="2088232" cy="523220"/>
          </a:xfrm>
          <a:prstGeom prst="rect">
            <a:avLst/>
          </a:prstGeom>
          <a:noFill/>
        </p:spPr>
        <p:txBody>
          <a:bodyPr wrap="square" rtlCol="0">
            <a:spAutoFit/>
          </a:bodyPr>
          <a:lstStyle/>
          <a:p>
            <a:r>
              <a:rPr lang="fr-FR" sz="2800" b="1" dirty="0"/>
              <a:t>mésologie</a:t>
            </a:r>
          </a:p>
        </p:txBody>
      </p:sp>
      <p:sp>
        <p:nvSpPr>
          <p:cNvPr id="15" name="Arc 14"/>
          <p:cNvSpPr/>
          <p:nvPr/>
        </p:nvSpPr>
        <p:spPr>
          <a:xfrm rot="5400000">
            <a:off x="2699792" y="2060848"/>
            <a:ext cx="3888432" cy="2160240"/>
          </a:xfrm>
          <a:prstGeom prst="arc">
            <a:avLst>
              <a:gd name="adj1" fmla="val 16200000"/>
              <a:gd name="adj2" fmla="val 16142547"/>
            </a:avLst>
          </a:prstGeom>
          <a:solidFill>
            <a:srgbClr val="7030A0">
              <a:alpha val="50196"/>
            </a:srgb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548680"/>
            <a:ext cx="8229600" cy="5534075"/>
          </a:xfrm>
        </p:spPr>
        <p:txBody>
          <a:bodyPr/>
          <a:lstStyle/>
          <a:p>
            <a:pPr>
              <a:buNone/>
            </a:pPr>
            <a:endParaRPr lang="fr-FR" dirty="0"/>
          </a:p>
        </p:txBody>
      </p:sp>
      <p:sp>
        <p:nvSpPr>
          <p:cNvPr id="5" name="Ellipse 4"/>
          <p:cNvSpPr/>
          <p:nvPr/>
        </p:nvSpPr>
        <p:spPr>
          <a:xfrm>
            <a:off x="971600" y="260648"/>
            <a:ext cx="7128792" cy="6336704"/>
          </a:xfrm>
          <a:prstGeom prst="ellipse">
            <a:avLst/>
          </a:prstGeom>
          <a:solidFill>
            <a:srgbClr val="00CC00">
              <a:alpha val="49804"/>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 name="Groupe 8"/>
          <p:cNvGrpSpPr/>
          <p:nvPr/>
        </p:nvGrpSpPr>
        <p:grpSpPr>
          <a:xfrm>
            <a:off x="3995936" y="2420888"/>
            <a:ext cx="1080120" cy="936104"/>
            <a:chOff x="2051720" y="2348880"/>
            <a:chExt cx="1080120" cy="936104"/>
          </a:xfrm>
        </p:grpSpPr>
        <p:sp>
          <p:nvSpPr>
            <p:cNvPr id="4" name="Ellipse 3"/>
            <p:cNvSpPr/>
            <p:nvPr/>
          </p:nvSpPr>
          <p:spPr>
            <a:xfrm>
              <a:off x="2051720" y="2348880"/>
              <a:ext cx="1080120" cy="936104"/>
            </a:xfrm>
            <a:prstGeom prst="ellipse">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2123728" y="2564904"/>
              <a:ext cx="936104" cy="461665"/>
            </a:xfrm>
            <a:prstGeom prst="rect">
              <a:avLst/>
            </a:prstGeom>
            <a:noFill/>
          </p:spPr>
          <p:txBody>
            <a:bodyPr wrap="square" rtlCol="0">
              <a:spAutoFit/>
            </a:bodyPr>
            <a:lstStyle/>
            <a:p>
              <a:r>
                <a:rPr lang="fr-FR" sz="2400" b="1" dirty="0"/>
                <a:t>agent</a:t>
              </a:r>
            </a:p>
          </p:txBody>
        </p:sp>
      </p:grpSp>
      <p:sp>
        <p:nvSpPr>
          <p:cNvPr id="8" name="ZoneTexte 7"/>
          <p:cNvSpPr txBox="1"/>
          <p:nvPr/>
        </p:nvSpPr>
        <p:spPr>
          <a:xfrm>
            <a:off x="5796136" y="5013176"/>
            <a:ext cx="1152128" cy="461665"/>
          </a:xfrm>
          <a:prstGeom prst="rect">
            <a:avLst/>
          </a:prstGeom>
          <a:noFill/>
        </p:spPr>
        <p:txBody>
          <a:bodyPr wrap="square" rtlCol="0">
            <a:spAutoFit/>
          </a:bodyPr>
          <a:lstStyle/>
          <a:p>
            <a:r>
              <a:rPr lang="fr-FR" sz="2400" b="1" dirty="0"/>
              <a:t>Nature</a:t>
            </a:r>
          </a:p>
        </p:txBody>
      </p:sp>
      <p:sp>
        <p:nvSpPr>
          <p:cNvPr id="10" name="Ellipse 9"/>
          <p:cNvSpPr/>
          <p:nvPr/>
        </p:nvSpPr>
        <p:spPr>
          <a:xfrm>
            <a:off x="4644008" y="2420888"/>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6804248" y="476672"/>
            <a:ext cx="1944216" cy="461665"/>
          </a:xfrm>
          <a:prstGeom prst="rect">
            <a:avLst/>
          </a:prstGeom>
          <a:noFill/>
        </p:spPr>
        <p:txBody>
          <a:bodyPr wrap="square" rtlCol="0">
            <a:spAutoFit/>
          </a:bodyPr>
          <a:lstStyle/>
          <a:p>
            <a:r>
              <a:rPr lang="fr-FR" sz="2400" b="1" dirty="0">
                <a:solidFill>
                  <a:srgbClr val="FF0000"/>
                </a:solidFill>
              </a:rPr>
              <a:t>interaction</a:t>
            </a:r>
          </a:p>
        </p:txBody>
      </p:sp>
      <p:sp>
        <p:nvSpPr>
          <p:cNvPr id="12" name="Ellipse 11"/>
          <p:cNvSpPr/>
          <p:nvPr/>
        </p:nvSpPr>
        <p:spPr>
          <a:xfrm>
            <a:off x="3707904" y="1844824"/>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4788024" y="1412776"/>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llipse 13"/>
          <p:cNvSpPr/>
          <p:nvPr/>
        </p:nvSpPr>
        <p:spPr>
          <a:xfrm>
            <a:off x="5444083" y="3219276"/>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3995936" y="3212976"/>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Ellipse 15"/>
          <p:cNvSpPr/>
          <p:nvPr/>
        </p:nvSpPr>
        <p:spPr>
          <a:xfrm>
            <a:off x="3131840" y="2708920"/>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p:cNvSpPr/>
          <p:nvPr/>
        </p:nvSpPr>
        <p:spPr>
          <a:xfrm>
            <a:off x="2267744" y="1988840"/>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llipse 17"/>
          <p:cNvSpPr/>
          <p:nvPr/>
        </p:nvSpPr>
        <p:spPr>
          <a:xfrm>
            <a:off x="4572000" y="4077072"/>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p:cNvSpPr/>
          <p:nvPr/>
        </p:nvSpPr>
        <p:spPr>
          <a:xfrm>
            <a:off x="2915816" y="3789040"/>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Ellipse 19"/>
          <p:cNvSpPr/>
          <p:nvPr/>
        </p:nvSpPr>
        <p:spPr>
          <a:xfrm>
            <a:off x="3131840" y="980728"/>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20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fade">
                                      <p:cBhvr>
                                        <p:cTn id="17" dur="20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2000"/>
                                        <p:tgtEl>
                                          <p:spTgt spid="1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20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7" grpId="0" animBg="1"/>
      <p:bldP spid="18" grpId="0" animBg="1"/>
      <p:bldP spid="19" grpId="0" animBg="1"/>
      <p:bldP spid="2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548680"/>
            <a:ext cx="8229600" cy="5534075"/>
          </a:xfrm>
        </p:spPr>
        <p:txBody>
          <a:bodyPr>
            <a:normAutofit/>
          </a:bodyPr>
          <a:lstStyle/>
          <a:p>
            <a:pPr>
              <a:buNone/>
            </a:pPr>
            <a:endParaRPr lang="fr-FR" sz="2400" dirty="0"/>
          </a:p>
        </p:txBody>
      </p:sp>
      <p:sp>
        <p:nvSpPr>
          <p:cNvPr id="5" name="Ellipse 4"/>
          <p:cNvSpPr/>
          <p:nvPr/>
        </p:nvSpPr>
        <p:spPr>
          <a:xfrm>
            <a:off x="971600" y="260648"/>
            <a:ext cx="7128792" cy="6336704"/>
          </a:xfrm>
          <a:prstGeom prst="ellipse">
            <a:avLst/>
          </a:prstGeom>
          <a:solidFill>
            <a:srgbClr val="00CC00">
              <a:alpha val="49804"/>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2" name="Groupe 8"/>
          <p:cNvGrpSpPr/>
          <p:nvPr/>
        </p:nvGrpSpPr>
        <p:grpSpPr>
          <a:xfrm>
            <a:off x="3995936" y="2420888"/>
            <a:ext cx="1080120" cy="936104"/>
            <a:chOff x="2051720" y="2348880"/>
            <a:chExt cx="1080120" cy="936104"/>
          </a:xfrm>
        </p:grpSpPr>
        <p:sp>
          <p:nvSpPr>
            <p:cNvPr id="4" name="Ellipse 3"/>
            <p:cNvSpPr/>
            <p:nvPr/>
          </p:nvSpPr>
          <p:spPr>
            <a:xfrm>
              <a:off x="2051720" y="2348880"/>
              <a:ext cx="1080120" cy="936104"/>
            </a:xfrm>
            <a:prstGeom prst="ellipse">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2123728" y="2564904"/>
              <a:ext cx="936104" cy="461665"/>
            </a:xfrm>
            <a:prstGeom prst="rect">
              <a:avLst/>
            </a:prstGeom>
            <a:noFill/>
          </p:spPr>
          <p:txBody>
            <a:bodyPr wrap="square" rtlCol="0">
              <a:spAutoFit/>
            </a:bodyPr>
            <a:lstStyle/>
            <a:p>
              <a:r>
                <a:rPr lang="fr-FR" sz="2400" b="1" dirty="0"/>
                <a:t>agent</a:t>
              </a:r>
            </a:p>
          </p:txBody>
        </p:sp>
      </p:grpSp>
      <p:sp>
        <p:nvSpPr>
          <p:cNvPr id="8" name="ZoneTexte 7"/>
          <p:cNvSpPr txBox="1"/>
          <p:nvPr/>
        </p:nvSpPr>
        <p:spPr>
          <a:xfrm>
            <a:off x="5796136" y="5013176"/>
            <a:ext cx="1152128" cy="461665"/>
          </a:xfrm>
          <a:prstGeom prst="rect">
            <a:avLst/>
          </a:prstGeom>
          <a:noFill/>
        </p:spPr>
        <p:txBody>
          <a:bodyPr wrap="square" rtlCol="0">
            <a:spAutoFit/>
          </a:bodyPr>
          <a:lstStyle/>
          <a:p>
            <a:r>
              <a:rPr lang="fr-FR" sz="2400" b="1" dirty="0"/>
              <a:t>Nature</a:t>
            </a:r>
          </a:p>
        </p:txBody>
      </p:sp>
      <p:sp>
        <p:nvSpPr>
          <p:cNvPr id="10" name="Ellipse 9"/>
          <p:cNvSpPr/>
          <p:nvPr/>
        </p:nvSpPr>
        <p:spPr>
          <a:xfrm>
            <a:off x="4644008" y="2420888"/>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6804248" y="476672"/>
            <a:ext cx="1944216" cy="461665"/>
          </a:xfrm>
          <a:prstGeom prst="rect">
            <a:avLst/>
          </a:prstGeom>
          <a:noFill/>
        </p:spPr>
        <p:txBody>
          <a:bodyPr wrap="square" rtlCol="0">
            <a:spAutoFit/>
          </a:bodyPr>
          <a:lstStyle/>
          <a:p>
            <a:r>
              <a:rPr lang="fr-FR" sz="2400" b="1" dirty="0">
                <a:solidFill>
                  <a:srgbClr val="FF0000"/>
                </a:solidFill>
              </a:rPr>
              <a:t>interaction</a:t>
            </a:r>
          </a:p>
        </p:txBody>
      </p:sp>
      <p:sp>
        <p:nvSpPr>
          <p:cNvPr id="12" name="Ellipse 11"/>
          <p:cNvSpPr/>
          <p:nvPr/>
        </p:nvSpPr>
        <p:spPr>
          <a:xfrm>
            <a:off x="3779912" y="1844824"/>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Ellipse 12"/>
          <p:cNvSpPr/>
          <p:nvPr/>
        </p:nvSpPr>
        <p:spPr>
          <a:xfrm>
            <a:off x="4788024" y="1412776"/>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Ellipse 13"/>
          <p:cNvSpPr/>
          <p:nvPr/>
        </p:nvSpPr>
        <p:spPr>
          <a:xfrm>
            <a:off x="5444083" y="3219276"/>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3995936" y="3212976"/>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Ellipse 15"/>
          <p:cNvSpPr/>
          <p:nvPr/>
        </p:nvSpPr>
        <p:spPr>
          <a:xfrm>
            <a:off x="3131840" y="2708920"/>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Ellipse 16"/>
          <p:cNvSpPr/>
          <p:nvPr/>
        </p:nvSpPr>
        <p:spPr>
          <a:xfrm>
            <a:off x="2267744" y="1988840"/>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Ellipse 17"/>
          <p:cNvSpPr/>
          <p:nvPr/>
        </p:nvSpPr>
        <p:spPr>
          <a:xfrm>
            <a:off x="4572000" y="4077072"/>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Ellipse 18"/>
          <p:cNvSpPr/>
          <p:nvPr/>
        </p:nvSpPr>
        <p:spPr>
          <a:xfrm>
            <a:off x="2915816" y="3789040"/>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Ellipse 19"/>
          <p:cNvSpPr/>
          <p:nvPr/>
        </p:nvSpPr>
        <p:spPr>
          <a:xfrm>
            <a:off x="3131840" y="980728"/>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1" name="Ellipse 20"/>
          <p:cNvSpPr/>
          <p:nvPr/>
        </p:nvSpPr>
        <p:spPr>
          <a:xfrm>
            <a:off x="1907704" y="620688"/>
            <a:ext cx="4896544" cy="4752528"/>
          </a:xfrm>
          <a:prstGeom prst="ellipse">
            <a:avLst/>
          </a:prstGeom>
          <a:noFill/>
          <a:ln w="76200">
            <a:solidFill>
              <a:srgbClr val="C0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2" name="ZoneTexte 21"/>
          <p:cNvSpPr txBox="1"/>
          <p:nvPr/>
        </p:nvSpPr>
        <p:spPr>
          <a:xfrm>
            <a:off x="1907704" y="2996952"/>
            <a:ext cx="1728192" cy="523220"/>
          </a:xfrm>
          <a:prstGeom prst="rect">
            <a:avLst/>
          </a:prstGeom>
          <a:noFill/>
        </p:spPr>
        <p:txBody>
          <a:bodyPr wrap="square" rtlCol="0">
            <a:spAutoFit/>
          </a:bodyPr>
          <a:lstStyle/>
          <a:p>
            <a:r>
              <a:rPr lang="fr-FR" sz="2800" b="1" dirty="0">
                <a:solidFill>
                  <a:srgbClr val="FF0000"/>
                </a:solidFill>
              </a:rPr>
              <a:t>culture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20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20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548680"/>
            <a:ext cx="8229600" cy="5289451"/>
          </a:xfrm>
        </p:spPr>
        <p:txBody>
          <a:bodyPr>
            <a:normAutofit/>
          </a:bodyPr>
          <a:lstStyle/>
          <a:p>
            <a:pPr>
              <a:buNone/>
            </a:pPr>
            <a:r>
              <a:rPr lang="fr-FR" b="1" dirty="0"/>
              <a:t>Technique –</a:t>
            </a:r>
          </a:p>
          <a:p>
            <a:pPr marL="514350" indent="-514350">
              <a:buAutoNum type="alphaUcPeriod"/>
            </a:pPr>
            <a:r>
              <a:rPr lang="fr-FR" b="1" dirty="0"/>
              <a:t>− </a:t>
            </a:r>
            <a:r>
              <a:rPr lang="fr-FR" dirty="0"/>
              <a:t>Qui concerne </a:t>
            </a:r>
            <a:r>
              <a:rPr lang="fr-FR" b="1" dirty="0"/>
              <a:t>les applications</a:t>
            </a:r>
            <a:r>
              <a:rPr lang="fr-FR" dirty="0"/>
              <a:t> de la science, de la connaissance scientifique ou théorique, </a:t>
            </a:r>
            <a:r>
              <a:rPr lang="fr-FR" b="1" dirty="0"/>
              <a:t>dans les réalisations </a:t>
            </a:r>
            <a:r>
              <a:rPr lang="fr-FR" b="1" i="1" u="sng" dirty="0">
                <a:solidFill>
                  <a:srgbClr val="FF0000"/>
                </a:solidFill>
              </a:rPr>
              <a:t>pratiques</a:t>
            </a:r>
            <a:r>
              <a:rPr lang="fr-FR" dirty="0"/>
              <a:t>, les productions industrielles et économiques.</a:t>
            </a:r>
          </a:p>
          <a:p>
            <a:pPr marL="514350" indent="-514350">
              <a:buAutoNum type="alphaUcPeriod"/>
            </a:pPr>
            <a:endParaRPr lang="fr-FR" sz="1000" dirty="0"/>
          </a:p>
          <a:p>
            <a:pPr>
              <a:buNone/>
            </a:pPr>
            <a:r>
              <a:rPr lang="fr-FR" b="1" dirty="0"/>
              <a:t>B. −</a:t>
            </a:r>
            <a:r>
              <a:rPr lang="fr-FR" dirty="0"/>
              <a:t> Qui est relatif aux </a:t>
            </a:r>
            <a:r>
              <a:rPr lang="fr-FR" b="1" dirty="0"/>
              <a:t>procédés utilisés pour la réalisation d'une activité particulière</a:t>
            </a:r>
            <a:r>
              <a:rPr lang="fr-FR" dirty="0"/>
              <a:t>, au savoir-faire requis pour la maîtrise d'une tâche, d'une activité.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23528" y="764704"/>
            <a:ext cx="8640960" cy="5361459"/>
          </a:xfrm>
        </p:spPr>
        <p:txBody>
          <a:bodyPr>
            <a:normAutofit/>
          </a:bodyPr>
          <a:lstStyle/>
          <a:p>
            <a:pPr>
              <a:buNone/>
            </a:pPr>
            <a:r>
              <a:rPr lang="fr-FR" b="1" dirty="0"/>
              <a:t>Technologie – </a:t>
            </a:r>
          </a:p>
          <a:p>
            <a:pPr>
              <a:buNone/>
            </a:pPr>
            <a:endParaRPr lang="fr-FR" sz="1000" b="1" dirty="0"/>
          </a:p>
          <a:p>
            <a:pPr marL="514350" indent="-514350">
              <a:buAutoNum type="alphaUcPeriod"/>
            </a:pPr>
            <a:r>
              <a:rPr lang="fr-FR" b="1" dirty="0"/>
              <a:t>−</a:t>
            </a:r>
            <a:r>
              <a:rPr lang="fr-FR" dirty="0"/>
              <a:t> Ensemble de termes </a:t>
            </a:r>
            <a:r>
              <a:rPr lang="fr-FR" b="1" dirty="0"/>
              <a:t>techniques</a:t>
            </a:r>
            <a:r>
              <a:rPr lang="fr-FR" dirty="0"/>
              <a:t> propres à un domaine, à une science, à un métier. </a:t>
            </a:r>
          </a:p>
          <a:p>
            <a:pPr marL="514350" indent="-514350">
              <a:buAutoNum type="alphaUcPeriod"/>
            </a:pPr>
            <a:endParaRPr lang="fr-FR" sz="1000" dirty="0"/>
          </a:p>
          <a:p>
            <a:pPr marL="514350" indent="-514350">
              <a:buNone/>
            </a:pPr>
            <a:r>
              <a:rPr lang="fr-FR" b="1" dirty="0"/>
              <a:t>B. −</a:t>
            </a:r>
            <a:r>
              <a:rPr lang="fr-FR" dirty="0"/>
              <a:t> </a:t>
            </a:r>
            <a:r>
              <a:rPr lang="fr-FR" b="1" dirty="0"/>
              <a:t>Science des techniques</a:t>
            </a:r>
            <a:r>
              <a:rPr lang="fr-FR" dirty="0"/>
              <a:t>, étude systématique des procédés, des méthodes, des instruments ou des outils propres à un ou plusieurs domaine(s) technique(s), art(s) ou métier(s).</a:t>
            </a:r>
          </a:p>
          <a:p>
            <a:pPr marL="514350" indent="-514350">
              <a:buNone/>
            </a:pPr>
            <a:r>
              <a:rPr lang="fr-FR" sz="1000"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476672"/>
            <a:ext cx="8640960" cy="5904656"/>
          </a:xfrm>
        </p:spPr>
        <p:txBody>
          <a:bodyPr>
            <a:normAutofit fontScale="92500" lnSpcReduction="10000"/>
          </a:bodyPr>
          <a:lstStyle/>
          <a:p>
            <a:pPr>
              <a:buNone/>
            </a:pPr>
            <a:r>
              <a:rPr lang="fr-FR" sz="4300" dirty="0"/>
              <a:t>« ‎</a:t>
            </a:r>
            <a:r>
              <a:rPr lang="fr-FR" sz="4300" b="1" i="1" dirty="0"/>
              <a:t>La technologie, ou étude comparative des techniques, est une discipline trop récente pour que nous puissions même en esquisser l'histoire</a:t>
            </a:r>
            <a:r>
              <a:rPr lang="fr-FR" sz="4300" b="1" dirty="0"/>
              <a:t> »</a:t>
            </a:r>
          </a:p>
          <a:p>
            <a:pPr>
              <a:buNone/>
            </a:pPr>
            <a:endParaRPr lang="fr-FR" sz="1100" dirty="0"/>
          </a:p>
          <a:p>
            <a:pPr>
              <a:buNone/>
            </a:pPr>
            <a:r>
              <a:rPr lang="fr-FR" dirty="0"/>
              <a:t>Maurice DUMAS, </a:t>
            </a:r>
            <a:r>
              <a:rPr lang="fr-FR" i="1" dirty="0"/>
              <a:t>Histoire de la science; esquisse d’une histoire de la vie scientifique; La science dans l’Antiquité et le Moyen Age; Origines de la pensée scientifique moderne; Les mathématiques; Le monde physique; Les sciences biologiques; Les sciences de l’homme</a:t>
            </a:r>
            <a:r>
              <a:rPr lang="fr-FR" dirty="0"/>
              <a:t>, p. 1493</a:t>
            </a:r>
          </a:p>
          <a:p>
            <a:pPr>
              <a:buNone/>
            </a:pPr>
            <a:r>
              <a:rPr lang="fr-FR" sz="3300" dirty="0"/>
              <a:t>Paris, Gallimard/Encyclopédie de La Pléiade, 1957. </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476672"/>
            <a:ext cx="8640960" cy="5904656"/>
          </a:xfrm>
        </p:spPr>
        <p:txBody>
          <a:bodyPr>
            <a:normAutofit fontScale="92500" lnSpcReduction="10000"/>
          </a:bodyPr>
          <a:lstStyle/>
          <a:p>
            <a:pPr>
              <a:buNone/>
            </a:pPr>
            <a:r>
              <a:rPr lang="fr-FR" sz="4300" dirty="0"/>
              <a:t>« ‎</a:t>
            </a:r>
            <a:r>
              <a:rPr lang="fr-FR" sz="4300" b="1" i="1" dirty="0"/>
              <a:t>La technologie, ou étude comparative des techniques, est une discipline trop récente pour que nous puissions même en esquisser l'histoire</a:t>
            </a:r>
            <a:r>
              <a:rPr lang="fr-FR" sz="4300" b="1" dirty="0"/>
              <a:t> »</a:t>
            </a:r>
          </a:p>
          <a:p>
            <a:pPr>
              <a:buNone/>
            </a:pPr>
            <a:endParaRPr lang="fr-FR" sz="1100" dirty="0"/>
          </a:p>
          <a:p>
            <a:pPr>
              <a:buNone/>
            </a:pPr>
            <a:r>
              <a:rPr lang="fr-FR" dirty="0"/>
              <a:t>Maurice DUMAS, </a:t>
            </a:r>
            <a:r>
              <a:rPr lang="fr-FR" i="1" dirty="0"/>
              <a:t>Histoire de la science; esquisse d’une histoire de la vie scientifique; La science dans l’Antiquité et le Moyen Age; Origines de la pensée scientifique moderne; Les mathématiques; Le monde physique; Les sciences biologiques; Les sciences de l’homme</a:t>
            </a:r>
            <a:r>
              <a:rPr lang="fr-FR" dirty="0"/>
              <a:t>, p. 1493</a:t>
            </a:r>
          </a:p>
          <a:p>
            <a:pPr>
              <a:buNone/>
            </a:pPr>
            <a:r>
              <a:rPr lang="fr-FR" sz="3300" dirty="0"/>
              <a:t>Paris, Gallimard/Encyclopédie de La Pléiade, </a:t>
            </a:r>
            <a:r>
              <a:rPr lang="fr-FR" sz="3300" b="1" dirty="0">
                <a:solidFill>
                  <a:srgbClr val="FF0000"/>
                </a:solidFill>
              </a:rPr>
              <a:t>1957</a:t>
            </a:r>
            <a:r>
              <a:rPr lang="fr-FR" sz="3300" dirty="0"/>
              <a:t>. </a:t>
            </a:r>
          </a:p>
          <a:p>
            <a:pPr>
              <a:buNone/>
            </a:pPr>
            <a:endParaRPr lang="fr-F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476672"/>
            <a:ext cx="8640960" cy="5904656"/>
          </a:xfrm>
        </p:spPr>
        <p:txBody>
          <a:bodyPr>
            <a:normAutofit fontScale="92500" lnSpcReduction="10000"/>
          </a:bodyPr>
          <a:lstStyle/>
          <a:p>
            <a:pPr>
              <a:buNone/>
            </a:pPr>
            <a:r>
              <a:rPr lang="fr-FR" sz="4300" dirty="0"/>
              <a:t>« ‎</a:t>
            </a:r>
            <a:r>
              <a:rPr lang="fr-FR" sz="4300" b="1" i="1" dirty="0"/>
              <a:t>La technologie, ou étude comparative des techniques, est une discipline trop récente pour que nous puissions même en esquisser l'histoire</a:t>
            </a:r>
            <a:r>
              <a:rPr lang="fr-FR" sz="4300" b="1" dirty="0"/>
              <a:t> »</a:t>
            </a:r>
          </a:p>
          <a:p>
            <a:pPr>
              <a:buNone/>
            </a:pPr>
            <a:endParaRPr lang="fr-FR" sz="1100" dirty="0"/>
          </a:p>
          <a:p>
            <a:pPr>
              <a:buNone/>
            </a:pPr>
            <a:r>
              <a:rPr lang="fr-FR" dirty="0"/>
              <a:t>Maurice DUMAS, </a:t>
            </a:r>
            <a:r>
              <a:rPr lang="fr-FR" i="1" dirty="0"/>
              <a:t>Histoire de la science; esquisse d’une histoire de la vie scientifique; La science dans l’Antiquité et le Moyen Age; Origines de la pensée scientifique moderne; Les mathématiques; </a:t>
            </a:r>
            <a:r>
              <a:rPr lang="fr-FR" b="1" i="1" dirty="0">
                <a:solidFill>
                  <a:srgbClr val="FF0000"/>
                </a:solidFill>
              </a:rPr>
              <a:t>Le monde physique</a:t>
            </a:r>
            <a:r>
              <a:rPr lang="fr-FR" i="1" dirty="0"/>
              <a:t>; Les sciences biologiques; </a:t>
            </a:r>
            <a:r>
              <a:rPr lang="fr-FR" b="1" i="1" dirty="0">
                <a:solidFill>
                  <a:srgbClr val="FF0000"/>
                </a:solidFill>
              </a:rPr>
              <a:t>Les sciences de l’homme</a:t>
            </a:r>
            <a:r>
              <a:rPr lang="fr-FR" dirty="0"/>
              <a:t>, p. 1493</a:t>
            </a:r>
          </a:p>
          <a:p>
            <a:pPr>
              <a:buNone/>
            </a:pPr>
            <a:r>
              <a:rPr lang="fr-FR" sz="3300" dirty="0"/>
              <a:t>Paris, Gallimard/Encyclopédie de La Pléiade, 1957. </a:t>
            </a:r>
          </a:p>
          <a:p>
            <a:pPr>
              <a:buNone/>
            </a:pP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435280" cy="5721499"/>
          </a:xfrm>
        </p:spPr>
        <p:txBody>
          <a:bodyPr>
            <a:normAutofit fontScale="92500" lnSpcReduction="10000"/>
          </a:bodyPr>
          <a:lstStyle/>
          <a:p>
            <a:pPr>
              <a:buNone/>
            </a:pPr>
            <a:r>
              <a:rPr lang="fr-FR" sz="6000" b="1" dirty="0"/>
              <a:t>Comment connaître et </a:t>
            </a:r>
          </a:p>
          <a:p>
            <a:pPr algn="r">
              <a:buNone/>
            </a:pPr>
            <a:r>
              <a:rPr lang="fr-FR" sz="6000" b="1" dirty="0"/>
              <a:t>(</a:t>
            </a:r>
            <a:r>
              <a:rPr lang="fr-FR" sz="6000" b="1" dirty="0" err="1"/>
              <a:t>re</a:t>
            </a:r>
            <a:r>
              <a:rPr lang="fr-FR" sz="6000" b="1" dirty="0"/>
              <a:t>)connaître </a:t>
            </a:r>
          </a:p>
          <a:p>
            <a:pPr algn="ctr">
              <a:buNone/>
            </a:pPr>
            <a:r>
              <a:rPr lang="fr-FR" sz="6000" b="1" dirty="0"/>
              <a:t>une valeur?</a:t>
            </a:r>
          </a:p>
          <a:p>
            <a:pPr algn="ctr">
              <a:buNone/>
            </a:pPr>
            <a:r>
              <a:rPr lang="fr-FR" sz="6000" b="1" dirty="0"/>
              <a:t>Qui? </a:t>
            </a:r>
          </a:p>
          <a:p>
            <a:pPr algn="ctr">
              <a:buNone/>
            </a:pPr>
            <a:r>
              <a:rPr lang="fr-FR" sz="6000" b="1" dirty="0"/>
              <a:t>Quand ? </a:t>
            </a:r>
          </a:p>
          <a:p>
            <a:pPr algn="ctr">
              <a:buNone/>
            </a:pPr>
            <a:r>
              <a:rPr lang="fr-FR" sz="6000" b="1" dirty="0"/>
              <a:t>Comment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88640"/>
            <a:ext cx="8229600" cy="6408712"/>
          </a:xfrm>
        </p:spPr>
        <p:txBody>
          <a:bodyPr>
            <a:normAutofit fontScale="77500" lnSpcReduction="20000"/>
          </a:bodyPr>
          <a:lstStyle/>
          <a:p>
            <a:pPr algn="just">
              <a:buNone/>
            </a:pPr>
            <a:r>
              <a:rPr lang="fr-FR" sz="4100" dirty="0"/>
              <a:t>Notons ainsi pour finir cette introduction générale que nombreux furent les chercheurs qui ont tenté de trouver les premières occurrences du terme « </a:t>
            </a:r>
            <a:r>
              <a:rPr lang="fr-FR" sz="4100" b="1" dirty="0"/>
              <a:t>praxéologie</a:t>
            </a:r>
            <a:r>
              <a:rPr lang="fr-FR" sz="4100" dirty="0"/>
              <a:t> ». À présent, il semble que ce fût </a:t>
            </a:r>
            <a:r>
              <a:rPr lang="fr-FR" sz="4100" b="1" dirty="0"/>
              <a:t>Louis Bourdeau </a:t>
            </a:r>
            <a:r>
              <a:rPr lang="fr-FR" sz="4100" dirty="0"/>
              <a:t>qui, dans le second tome de sa </a:t>
            </a:r>
            <a:r>
              <a:rPr lang="fr-FR" sz="4100" i="1" dirty="0"/>
              <a:t>Théorie des sciences</a:t>
            </a:r>
            <a:r>
              <a:rPr lang="fr-FR" sz="4100" dirty="0"/>
              <a:t> publiée en </a:t>
            </a:r>
            <a:r>
              <a:rPr lang="fr-FR" sz="4100" b="1" dirty="0"/>
              <a:t>1882</a:t>
            </a:r>
            <a:r>
              <a:rPr lang="fr-FR" sz="4100" dirty="0"/>
              <a:t>, utilisa le terme pour la première fois, comme le note Kotarbinski lui-même en 1968, dans un article publié directement en français. </a:t>
            </a:r>
          </a:p>
          <a:p>
            <a:pPr algn="just">
              <a:buNone/>
            </a:pPr>
            <a:r>
              <a:rPr lang="fr-FR" sz="4100" dirty="0"/>
              <a:t>Selon </a:t>
            </a:r>
            <a:r>
              <a:rPr lang="fr-FR" sz="4100" dirty="0" err="1"/>
              <a:t>Bourdeau</a:t>
            </a:r>
            <a:r>
              <a:rPr lang="fr-FR" sz="4100" dirty="0"/>
              <a:t>, ce qu’Auguste Comte qualifie de sociologie et limite aux phénomènes sociaux, devrait être entendu dans un sens plus large, et porter le nom de praxéologie.</a:t>
            </a:r>
            <a:endParaRPr lang="fr-FR" i="1" dirty="0"/>
          </a:p>
          <a:p>
            <a:pPr>
              <a:buNone/>
            </a:pPr>
            <a:r>
              <a:rPr lang="fr-FR" sz="2000" dirty="0"/>
              <a:t>« La praxéologie comme grammaire chez Tadeusz Kotarbinski »,</a:t>
            </a:r>
            <a:r>
              <a:rPr lang="fr-FR" sz="2000" i="1" dirty="0"/>
              <a:t> </a:t>
            </a:r>
            <a:r>
              <a:rPr lang="fr-FR" sz="2000" dirty="0"/>
              <a:t> Anna </a:t>
            </a:r>
            <a:r>
              <a:rPr lang="fr-FR" sz="2000" dirty="0" err="1"/>
              <a:t>Zielinska</a:t>
            </a:r>
            <a:r>
              <a:rPr lang="fr-FR" sz="2000" dirty="0"/>
              <a:t>, </a:t>
            </a:r>
            <a:r>
              <a:rPr lang="fr-FR" sz="2000" i="1" dirty="0"/>
              <a:t>Éthique et économique/</a:t>
            </a:r>
            <a:r>
              <a:rPr lang="fr-FR" sz="2000" i="1" dirty="0" err="1"/>
              <a:t>Ethics</a:t>
            </a:r>
            <a:r>
              <a:rPr lang="fr-FR" sz="2000" i="1" dirty="0"/>
              <a:t> and </a:t>
            </a:r>
            <a:r>
              <a:rPr lang="fr-FR" sz="2000" i="1" dirty="0" err="1"/>
              <a:t>Economics</a:t>
            </a:r>
            <a:r>
              <a:rPr lang="fr-FR" sz="2000" dirty="0"/>
              <a:t>, 6 (1), 2008,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EE3AB8D-3057-4B14-8E17-47D13D260886}"/>
              </a:ext>
            </a:extLst>
          </p:cNvPr>
          <p:cNvSpPr>
            <a:spLocks noGrp="1"/>
          </p:cNvSpPr>
          <p:nvPr>
            <p:ph idx="1"/>
          </p:nvPr>
        </p:nvSpPr>
        <p:spPr>
          <a:xfrm>
            <a:off x="457200" y="332656"/>
            <a:ext cx="8229600" cy="5793507"/>
          </a:xfrm>
        </p:spPr>
        <p:txBody>
          <a:bodyPr>
            <a:normAutofit/>
          </a:bodyPr>
          <a:lstStyle/>
          <a:p>
            <a:pPr marL="0" indent="0">
              <a:buNone/>
            </a:pPr>
            <a:r>
              <a:rPr lang="fr-FR" dirty="0"/>
              <a:t>La réflexion scientifique sur la nature de l’</a:t>
            </a:r>
            <a:r>
              <a:rPr lang="fr-FR" b="1" dirty="0"/>
              <a:t>action</a:t>
            </a:r>
            <a:r>
              <a:rPr lang="fr-FR" dirty="0"/>
              <a:t> </a:t>
            </a:r>
            <a:r>
              <a:rPr lang="fr-FR" b="1" dirty="0"/>
              <a:t>humaine</a:t>
            </a:r>
            <a:r>
              <a:rPr lang="fr-FR" dirty="0"/>
              <a:t> prend sa source dans l’approche de la pensée pratique. Si Aristote et ses disciples sont considérés comme les précurseurs de cette approche, les racines de la </a:t>
            </a:r>
            <a:r>
              <a:rPr lang="fr-FR" b="1" dirty="0"/>
              <a:t>praxéologie</a:t>
            </a:r>
            <a:r>
              <a:rPr lang="fr-FR" dirty="0"/>
              <a:t> </a:t>
            </a:r>
            <a:r>
              <a:rPr lang="fr-FR" b="1" dirty="0"/>
              <a:t>contemporaine</a:t>
            </a:r>
            <a:r>
              <a:rPr lang="fr-FR" dirty="0"/>
              <a:t>, considérée comme </a:t>
            </a:r>
            <a:r>
              <a:rPr lang="fr-FR" b="1" dirty="0"/>
              <a:t>la science autonome de l’analyse de l’action humaine</a:t>
            </a:r>
            <a:r>
              <a:rPr lang="fr-FR" dirty="0"/>
              <a:t>, se trouvent plutôt dans la théorie française de l’action humaine développée au XIXe siècle, notamment dans les travaux de Louis Bourdeau et Alfred Victor Espinas. </a:t>
            </a:r>
          </a:p>
        </p:txBody>
      </p:sp>
    </p:spTree>
    <p:extLst>
      <p:ext uri="{BB962C8B-B14F-4D97-AF65-F5344CB8AC3E}">
        <p14:creationId xmlns:p14="http://schemas.microsoft.com/office/powerpoint/2010/main" val="697608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77D7D95-F02B-4FB7-8111-86D02D995502}"/>
              </a:ext>
            </a:extLst>
          </p:cNvPr>
          <p:cNvSpPr>
            <a:spLocks noGrp="1"/>
          </p:cNvSpPr>
          <p:nvPr>
            <p:ph idx="1"/>
          </p:nvPr>
        </p:nvSpPr>
        <p:spPr>
          <a:xfrm>
            <a:off x="457200" y="404664"/>
            <a:ext cx="8229600" cy="6120680"/>
          </a:xfrm>
        </p:spPr>
        <p:txBody>
          <a:bodyPr>
            <a:normAutofit/>
          </a:bodyPr>
          <a:lstStyle/>
          <a:p>
            <a:pPr marL="0" indent="0">
              <a:buNone/>
            </a:pPr>
            <a:r>
              <a:rPr lang="fr-FR" dirty="0"/>
              <a:t>Bourdeau présente la praxéologie comme une étude générale des </a:t>
            </a:r>
            <a:r>
              <a:rPr lang="fr-FR" b="1" dirty="0"/>
              <a:t>fonctions</a:t>
            </a:r>
            <a:r>
              <a:rPr lang="fr-FR" dirty="0"/>
              <a:t>. </a:t>
            </a:r>
          </a:p>
          <a:p>
            <a:pPr marL="0" indent="0">
              <a:buNone/>
            </a:pPr>
            <a:r>
              <a:rPr lang="fr-FR" dirty="0"/>
              <a:t>Dans son traité de 1882 intitulé </a:t>
            </a:r>
            <a:r>
              <a:rPr lang="fr-FR" i="1" dirty="0"/>
              <a:t>Théorie des sciences  : plan de science intégrale</a:t>
            </a:r>
            <a:r>
              <a:rPr lang="fr-FR" dirty="0"/>
              <a:t>, il classifie les sciences selon les types de phénomènes qu’elles étudient, introduisant le terme </a:t>
            </a:r>
            <a:r>
              <a:rPr lang="fr-FR" b="1" dirty="0"/>
              <a:t>praxéologie pour la science qui s’intéresse aux fonctions</a:t>
            </a:r>
            <a:r>
              <a:rPr lang="fr-FR" dirty="0"/>
              <a:t>, c’est-à-dire des groupes de faits inter-reliés dans un ordre particulier.</a:t>
            </a:r>
          </a:p>
          <a:p>
            <a:pPr marL="0" indent="0">
              <a:buNone/>
            </a:pPr>
            <a:endParaRPr lang="fr-FR" sz="1000" dirty="0"/>
          </a:p>
          <a:p>
            <a:pPr>
              <a:buNone/>
            </a:pPr>
            <a:r>
              <a:rPr lang="fr-FR" sz="1900" dirty="0"/>
              <a:t>« L’efficacité des systèmes d’organisation des connaissances :un point de vue praxéologique » </a:t>
            </a:r>
            <a:r>
              <a:rPr lang="fr-FR" sz="1900" i="1" dirty="0" err="1"/>
              <a:t>Efficiency</a:t>
            </a:r>
            <a:r>
              <a:rPr lang="fr-FR" sz="1900" i="1" dirty="0"/>
              <a:t> of </a:t>
            </a:r>
            <a:r>
              <a:rPr lang="fr-FR" sz="1900" i="1" dirty="0" err="1"/>
              <a:t>knowledge</a:t>
            </a:r>
            <a:r>
              <a:rPr lang="fr-FR" sz="1900" i="1" dirty="0"/>
              <a:t> </a:t>
            </a:r>
            <a:r>
              <a:rPr lang="fr-FR" sz="1900" i="1" dirty="0" err="1"/>
              <a:t>organization</a:t>
            </a:r>
            <a:r>
              <a:rPr lang="fr-FR" sz="1900" i="1" dirty="0"/>
              <a:t> </a:t>
            </a:r>
            <a:r>
              <a:rPr lang="fr-FR" sz="1900" i="1" dirty="0" err="1"/>
              <a:t>systems</a:t>
            </a:r>
            <a:r>
              <a:rPr lang="fr-FR" sz="1900" i="1" dirty="0"/>
              <a:t>  : </a:t>
            </a:r>
            <a:r>
              <a:rPr lang="fr-FR" sz="1900" i="1" dirty="0" err="1"/>
              <a:t>Praxiological</a:t>
            </a:r>
            <a:r>
              <a:rPr lang="fr-FR" sz="1900" i="1" dirty="0"/>
              <a:t> </a:t>
            </a:r>
            <a:r>
              <a:rPr lang="fr-FR" sz="1900" i="1" dirty="0" err="1"/>
              <a:t>viewpoint</a:t>
            </a:r>
            <a:r>
              <a:rPr lang="fr-FR" sz="1900" i="1" dirty="0"/>
              <a:t>, </a:t>
            </a:r>
            <a:r>
              <a:rPr lang="fr-FR" sz="1900" dirty="0"/>
              <a:t>Barbara </a:t>
            </a:r>
            <a:r>
              <a:rPr lang="fr-FR" sz="1900" dirty="0" err="1"/>
              <a:t>Sosińska</a:t>
            </a:r>
            <a:r>
              <a:rPr lang="fr-FR" sz="1900" dirty="0"/>
              <a:t>-</a:t>
            </a:r>
            <a:r>
              <a:rPr lang="fr-FR" sz="1900" dirty="0" err="1"/>
              <a:t>Kalata</a:t>
            </a:r>
            <a:r>
              <a:rPr lang="fr-FR" sz="1900" dirty="0"/>
              <a:t>, p. 155-172, 2012</a:t>
            </a:r>
          </a:p>
          <a:p>
            <a:endParaRPr lang="fr-FR" dirty="0"/>
          </a:p>
        </p:txBody>
      </p:sp>
    </p:spTree>
    <p:extLst>
      <p:ext uri="{BB962C8B-B14F-4D97-AF65-F5344CB8AC3E}">
        <p14:creationId xmlns:p14="http://schemas.microsoft.com/office/powerpoint/2010/main" val="812159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589A725B-B0CD-4788-A96B-AC11A611D123}"/>
              </a:ext>
            </a:extLst>
          </p:cNvPr>
          <p:cNvSpPr>
            <a:spLocks noGrp="1"/>
          </p:cNvSpPr>
          <p:nvPr>
            <p:ph idx="1"/>
          </p:nvPr>
        </p:nvSpPr>
        <p:spPr>
          <a:xfrm>
            <a:off x="251520" y="1124744"/>
            <a:ext cx="8435280" cy="5001419"/>
          </a:xfrm>
        </p:spPr>
        <p:txBody>
          <a:bodyPr/>
          <a:lstStyle/>
          <a:p>
            <a:pPr marL="0" indent="0">
              <a:buNone/>
            </a:pPr>
            <a:r>
              <a:rPr lang="fr-FR" dirty="0"/>
              <a:t>Aussi, Louis Bourdeau, use-t-il abondamment des termes forme, </a:t>
            </a:r>
            <a:r>
              <a:rPr lang="fr-FR" b="1" dirty="0"/>
              <a:t>fonction</a:t>
            </a:r>
            <a:r>
              <a:rPr lang="fr-FR" dirty="0"/>
              <a:t>, structure, système et même de celui de </a:t>
            </a:r>
            <a:r>
              <a:rPr lang="fr-FR" b="1" dirty="0"/>
              <a:t>connexion</a:t>
            </a:r>
            <a:r>
              <a:rPr lang="fr-FR" dirty="0"/>
              <a:t>. </a:t>
            </a:r>
          </a:p>
          <a:p>
            <a:pPr marL="0" indent="0">
              <a:buNone/>
            </a:pPr>
            <a:r>
              <a:rPr lang="fr-FR" b="1" dirty="0"/>
              <a:t>Il conçoit la praxéologie comme la science des fonctions</a:t>
            </a:r>
            <a:r>
              <a:rPr lang="fr-FR" dirty="0"/>
              <a:t> :</a:t>
            </a:r>
          </a:p>
          <a:p>
            <a:pPr marL="0" indent="0">
              <a:buNone/>
            </a:pPr>
            <a:r>
              <a:rPr lang="fr-FR" dirty="0"/>
              <a:t>« groupes de faits qui se lient dans un certain ordre », quelle que soit la nature de ces faits, somatique, psychique, individuelle ou collective.</a:t>
            </a:r>
          </a:p>
        </p:txBody>
      </p:sp>
    </p:spTree>
    <p:extLst>
      <p:ext uri="{BB962C8B-B14F-4D97-AF65-F5344CB8AC3E}">
        <p14:creationId xmlns:p14="http://schemas.microsoft.com/office/powerpoint/2010/main" val="318938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normAutofit/>
          </a:bodyPr>
          <a:lstStyle/>
          <a:p>
            <a:pPr>
              <a:buNone/>
            </a:pPr>
            <a:r>
              <a:rPr lang="fr-FR" dirty="0"/>
              <a:t>Craignant que soit menacée l'unité d'une telle discipline englobant tant de faits et de niveaux différents, il cherche un lieu de cohérence et le trouve dans l'</a:t>
            </a:r>
            <a:r>
              <a:rPr lang="fr-FR" b="1" dirty="0"/>
              <a:t>intelligence</a:t>
            </a:r>
            <a:r>
              <a:rPr lang="fr-FR" dirty="0"/>
              <a:t> et la </a:t>
            </a:r>
            <a:r>
              <a:rPr lang="fr-FR" b="1" dirty="0"/>
              <a:t>raison</a:t>
            </a:r>
            <a:r>
              <a:rPr lang="fr-FR" dirty="0"/>
              <a:t>, c'est-à-dire dans la </a:t>
            </a:r>
            <a:r>
              <a:rPr lang="fr-FR" b="1" dirty="0"/>
              <a:t>capacité de comprendre </a:t>
            </a:r>
            <a:r>
              <a:rPr lang="fr-FR" dirty="0"/>
              <a:t>avant même que d'agir. </a:t>
            </a:r>
          </a:p>
          <a:p>
            <a:pPr>
              <a:buNone/>
            </a:pPr>
            <a:r>
              <a:rPr lang="fr-FR" dirty="0"/>
              <a:t>Il propose enfin une méthode dite </a:t>
            </a:r>
            <a:r>
              <a:rPr lang="fr-FR" b="1" dirty="0"/>
              <a:t>connective</a:t>
            </a:r>
            <a:r>
              <a:rPr lang="fr-FR" dirty="0"/>
              <a:t> qui s'ajoute aux méthodes déjà connues que sont l'</a:t>
            </a:r>
            <a:r>
              <a:rPr lang="fr-FR" b="1" dirty="0"/>
              <a:t>observation</a:t>
            </a:r>
            <a:r>
              <a:rPr lang="fr-FR" dirty="0"/>
              <a:t>, l'</a:t>
            </a:r>
            <a:r>
              <a:rPr lang="fr-FR" b="1" dirty="0"/>
              <a:t>expérimentation</a:t>
            </a:r>
            <a:r>
              <a:rPr lang="fr-FR" dirty="0"/>
              <a:t>, l'</a:t>
            </a:r>
            <a:r>
              <a:rPr lang="fr-FR" b="1" dirty="0"/>
              <a:t>intégration</a:t>
            </a:r>
            <a:r>
              <a:rPr lang="fr-FR" dirty="0"/>
              <a:t> et la </a:t>
            </a:r>
            <a:r>
              <a:rPr lang="fr-FR" b="1" dirty="0"/>
              <a:t>comparaison</a:t>
            </a:r>
            <a:r>
              <a:rPr lang="fr-FR" dirty="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FBE3F20-0D56-4D57-B2B9-B076F5378D13}"/>
              </a:ext>
            </a:extLst>
          </p:cNvPr>
          <p:cNvSpPr>
            <a:spLocks noGrp="1"/>
          </p:cNvSpPr>
          <p:nvPr>
            <p:ph idx="1"/>
          </p:nvPr>
        </p:nvSpPr>
        <p:spPr>
          <a:xfrm>
            <a:off x="457200" y="908720"/>
            <a:ext cx="8229600" cy="5217443"/>
          </a:xfrm>
        </p:spPr>
        <p:txBody>
          <a:bodyPr/>
          <a:lstStyle/>
          <a:p>
            <a:pPr marL="0" indent="0">
              <a:buNone/>
            </a:pPr>
            <a:r>
              <a:rPr lang="fr-FR" dirty="0"/>
              <a:t>« La </a:t>
            </a:r>
            <a:r>
              <a:rPr lang="fr-FR" b="1" dirty="0"/>
              <a:t>praxéologie</a:t>
            </a:r>
            <a:r>
              <a:rPr lang="fr-FR" dirty="0"/>
              <a:t> n’offre pas de méthodes pour résoudre des problèmes pratiques particuliers, mais elle aide indirectement à les résoudre en fournissant des concepts bien définis pour la description d’actions qui rendent possible un diagnostic englobant et systématique de ces actions et préviennent l’omission de certains aspects importants des tâches et facteurs qui influencent leur performance. »</a:t>
            </a:r>
          </a:p>
        </p:txBody>
      </p:sp>
    </p:spTree>
    <p:extLst>
      <p:ext uri="{BB962C8B-B14F-4D97-AF65-F5344CB8AC3E}">
        <p14:creationId xmlns:p14="http://schemas.microsoft.com/office/powerpoint/2010/main" val="195467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half" idx="1"/>
          </p:nvPr>
        </p:nvSpPr>
        <p:spPr>
          <a:ln>
            <a:solidFill>
              <a:schemeClr val="tx1"/>
            </a:solidFill>
          </a:ln>
        </p:spPr>
        <p:txBody>
          <a:bodyPr/>
          <a:lstStyle/>
          <a:p>
            <a:pPr algn="ctr">
              <a:buNone/>
            </a:pPr>
            <a:r>
              <a:rPr lang="fr-FR" dirty="0"/>
              <a:t>Mésologie</a:t>
            </a:r>
          </a:p>
        </p:txBody>
      </p:sp>
      <p:sp>
        <p:nvSpPr>
          <p:cNvPr id="4" name="Espace réservé du contenu 3"/>
          <p:cNvSpPr>
            <a:spLocks noGrp="1"/>
          </p:cNvSpPr>
          <p:nvPr>
            <p:ph sz="half" idx="2"/>
          </p:nvPr>
        </p:nvSpPr>
        <p:spPr>
          <a:ln>
            <a:solidFill>
              <a:schemeClr val="tx1"/>
            </a:solidFill>
          </a:ln>
        </p:spPr>
        <p:txBody>
          <a:bodyPr/>
          <a:lstStyle/>
          <a:p>
            <a:pPr algn="ctr">
              <a:buNone/>
            </a:pPr>
            <a:r>
              <a:rPr lang="fr-FR" dirty="0"/>
              <a:t>Praxéologie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548680"/>
            <a:ext cx="8229600" cy="5534075"/>
          </a:xfrm>
        </p:spPr>
        <p:txBody>
          <a:bodyPr/>
          <a:lstStyle/>
          <a:p>
            <a:pPr>
              <a:buNone/>
            </a:pPr>
            <a:endParaRPr lang="fr-FR" dirty="0"/>
          </a:p>
        </p:txBody>
      </p:sp>
      <p:sp>
        <p:nvSpPr>
          <p:cNvPr id="4" name="Ellipse 3"/>
          <p:cNvSpPr/>
          <p:nvPr/>
        </p:nvSpPr>
        <p:spPr>
          <a:xfrm>
            <a:off x="2051720" y="2348880"/>
            <a:ext cx="1080120" cy="936104"/>
          </a:xfrm>
          <a:prstGeom prst="ellipse">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p:cNvSpPr/>
          <p:nvPr/>
        </p:nvSpPr>
        <p:spPr>
          <a:xfrm>
            <a:off x="971600" y="260648"/>
            <a:ext cx="6984776" cy="6120680"/>
          </a:xfrm>
          <a:prstGeom prst="ellipse">
            <a:avLst/>
          </a:prstGeom>
          <a:solidFill>
            <a:srgbClr val="00CC00">
              <a:alpha val="49804"/>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2123728" y="2564904"/>
            <a:ext cx="936104" cy="461665"/>
          </a:xfrm>
          <a:prstGeom prst="rect">
            <a:avLst/>
          </a:prstGeom>
          <a:noFill/>
        </p:spPr>
        <p:txBody>
          <a:bodyPr wrap="square" rtlCol="0">
            <a:spAutoFit/>
          </a:bodyPr>
          <a:lstStyle/>
          <a:p>
            <a:r>
              <a:rPr lang="fr-FR" sz="2400" b="1" dirty="0"/>
              <a:t>agent</a:t>
            </a:r>
          </a:p>
        </p:txBody>
      </p:sp>
      <p:sp>
        <p:nvSpPr>
          <p:cNvPr id="8" name="ZoneTexte 7"/>
          <p:cNvSpPr txBox="1"/>
          <p:nvPr/>
        </p:nvSpPr>
        <p:spPr>
          <a:xfrm>
            <a:off x="5796136" y="5013176"/>
            <a:ext cx="1152128" cy="461665"/>
          </a:xfrm>
          <a:prstGeom prst="rect">
            <a:avLst/>
          </a:prstGeom>
          <a:noFill/>
        </p:spPr>
        <p:txBody>
          <a:bodyPr wrap="square" rtlCol="0">
            <a:spAutoFit/>
          </a:bodyPr>
          <a:lstStyle/>
          <a:p>
            <a:r>
              <a:rPr lang="fr-FR" sz="2400" b="1" dirty="0"/>
              <a:t>Nature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p:bldP spid="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buNone/>
            </a:pPr>
            <a:r>
              <a:rPr lang="fr-FR" b="1" dirty="0"/>
              <a:t>Technologie:</a:t>
            </a:r>
          </a:p>
          <a:p>
            <a:pPr>
              <a:buNone/>
            </a:pPr>
            <a:r>
              <a:rPr lang="fr-FR" dirty="0"/>
              <a:t>Étude de l’activité pour:</a:t>
            </a:r>
          </a:p>
          <a:p>
            <a:pPr>
              <a:buNone/>
            </a:pPr>
            <a:r>
              <a:rPr lang="fr-FR" dirty="0"/>
              <a:t>Comprendre telle ou telle technique en vue de:</a:t>
            </a:r>
          </a:p>
          <a:p>
            <a:pPr algn="ctr"/>
            <a:endParaRPr lang="fr-FR" dirty="0"/>
          </a:p>
          <a:p>
            <a:pPr algn="ctr"/>
            <a:r>
              <a:rPr lang="fr-FR" dirty="0"/>
              <a:t>Améliorer l’activité</a:t>
            </a:r>
          </a:p>
          <a:p>
            <a:pPr algn="ctr"/>
            <a:endParaRPr lang="fr-FR" dirty="0"/>
          </a:p>
          <a:p>
            <a:pPr algn="ctr"/>
            <a:r>
              <a:rPr lang="fr-FR" dirty="0"/>
              <a:t>Comprendre le passé </a:t>
            </a:r>
          </a:p>
          <a:p>
            <a:pPr algn="ctr">
              <a:buNone/>
            </a:pPr>
            <a:r>
              <a:rPr lang="fr-FR" dirty="0"/>
              <a:t>et/ou évolution de telle ou telle technique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7" end="7"/>
                                            </p:txEl>
                                          </p:spTgt>
                                        </p:tgtEl>
                                        <p:attrNameLst>
                                          <p:attrName>style.visibility</p:attrName>
                                        </p:attrNameLst>
                                      </p:cBhvr>
                                      <p:to>
                                        <p:strVal val="visible"/>
                                      </p:to>
                                    </p:set>
                                    <p:animEffect transition="in" filter="fade">
                                      <p:cBhvr>
                                        <p:cTn id="3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D1187EC-7E72-48F0-A87B-748FB8472BAA}"/>
              </a:ext>
            </a:extLst>
          </p:cNvPr>
          <p:cNvSpPr>
            <a:spLocks noGrp="1"/>
          </p:cNvSpPr>
          <p:nvPr>
            <p:ph idx="1"/>
          </p:nvPr>
        </p:nvSpPr>
        <p:spPr>
          <a:xfrm>
            <a:off x="457200" y="836712"/>
            <a:ext cx="8229600" cy="5289451"/>
          </a:xfrm>
        </p:spPr>
        <p:txBody>
          <a:bodyPr/>
          <a:lstStyle/>
          <a:p>
            <a:pPr marL="0" indent="0">
              <a:buNone/>
            </a:pPr>
            <a:r>
              <a:rPr lang="fr-FR" b="1" dirty="0"/>
              <a:t>L’étude passe par</a:t>
            </a:r>
            <a:r>
              <a:rPr lang="fr-FR" dirty="0"/>
              <a:t>:</a:t>
            </a:r>
          </a:p>
          <a:p>
            <a:pPr marL="0" indent="0">
              <a:buNone/>
            </a:pPr>
            <a:r>
              <a:rPr lang="fr-FR" dirty="0"/>
              <a:t>L’observation et notation de se qui se fait.</a:t>
            </a:r>
          </a:p>
          <a:p>
            <a:pPr marL="0" indent="0">
              <a:buNone/>
            </a:pPr>
            <a:endParaRPr lang="fr-FR" dirty="0"/>
          </a:p>
          <a:p>
            <a:pPr marL="0" indent="0">
              <a:buNone/>
            </a:pPr>
            <a:r>
              <a:rPr lang="fr-FR" dirty="0"/>
              <a:t>L’analyse de ce qui se fait.</a:t>
            </a:r>
          </a:p>
          <a:p>
            <a:pPr marL="0" indent="0">
              <a:buNone/>
            </a:pPr>
            <a:endParaRPr lang="fr-FR" dirty="0"/>
          </a:p>
          <a:p>
            <a:pPr marL="0" indent="0">
              <a:buNone/>
            </a:pPr>
            <a:r>
              <a:rPr lang="fr-FR" dirty="0"/>
              <a:t>Les propositions d’amélioration de se qui se fait.</a:t>
            </a:r>
          </a:p>
        </p:txBody>
      </p:sp>
    </p:spTree>
    <p:extLst>
      <p:ext uri="{BB962C8B-B14F-4D97-AF65-F5344CB8AC3E}">
        <p14:creationId xmlns:p14="http://schemas.microsoft.com/office/powerpoint/2010/main" val="3478081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404664"/>
            <a:ext cx="8712968" cy="5234136"/>
          </a:xfrm>
        </p:spPr>
        <p:txBody>
          <a:bodyPr>
            <a:noAutofit/>
          </a:bodyPr>
          <a:lstStyle/>
          <a:p>
            <a:r>
              <a:rPr lang="fr-FR" sz="6000" dirty="0">
                <a:solidFill>
                  <a:schemeClr val="tx1"/>
                </a:solidFill>
              </a:rPr>
              <a:t>L’importance du séquençage</a:t>
            </a:r>
          </a:p>
          <a:p>
            <a:r>
              <a:rPr lang="fr-FR" sz="4800" dirty="0">
                <a:solidFill>
                  <a:schemeClr val="tx1"/>
                </a:solidFill>
              </a:rPr>
              <a:t> L’</a:t>
            </a:r>
            <a:r>
              <a:rPr lang="fr-FR" sz="4800" b="1" i="1" dirty="0" err="1">
                <a:solidFill>
                  <a:schemeClr val="tx1"/>
                </a:solidFill>
              </a:rPr>
              <a:t>enargeia</a:t>
            </a:r>
            <a:r>
              <a:rPr lang="fr-FR" sz="4800" dirty="0">
                <a:solidFill>
                  <a:schemeClr val="tx1"/>
                </a:solidFill>
              </a:rPr>
              <a:t>: l’émergence et l’</a:t>
            </a:r>
            <a:r>
              <a:rPr lang="fr-FR" sz="4800" dirty="0" err="1">
                <a:solidFill>
                  <a:schemeClr val="tx1"/>
                </a:solidFill>
              </a:rPr>
              <a:t>immergence</a:t>
            </a:r>
            <a:r>
              <a:rPr lang="fr-FR" sz="4800" dirty="0">
                <a:solidFill>
                  <a:schemeClr val="tx1"/>
                </a:solidFill>
              </a:rPr>
              <a:t> des propriétés et fonctions lors du transfert de l’</a:t>
            </a:r>
            <a:r>
              <a:rPr lang="fr-FR" sz="4800" b="1" i="1" dirty="0">
                <a:solidFill>
                  <a:schemeClr val="tx1"/>
                </a:solidFill>
              </a:rPr>
              <a:t>énergie</a:t>
            </a:r>
            <a:r>
              <a:rPr lang="fr-FR" sz="4800" dirty="0">
                <a:solidFill>
                  <a:schemeClr val="tx1"/>
                </a:solidFill>
              </a:rPr>
              <a:t>.</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lgn="ctr"/>
            <a:r>
              <a:rPr lang="fr-FR" dirty="0"/>
              <a:t>Améliorer l’activité:</a:t>
            </a:r>
          </a:p>
          <a:p>
            <a:pPr algn="ctr">
              <a:buNone/>
            </a:pPr>
            <a:r>
              <a:rPr lang="fr-FR" dirty="0"/>
              <a:t>Gibert </a:t>
            </a:r>
            <a:r>
              <a:rPr lang="fr-FR" dirty="0" err="1"/>
              <a:t>Hottois</a:t>
            </a:r>
            <a:endParaRPr lang="fr-FR" dirty="0"/>
          </a:p>
          <a:p>
            <a:pPr algn="ctr"/>
            <a:r>
              <a:rPr lang="fr-FR" dirty="0"/>
              <a:t>Comprendre le passé:</a:t>
            </a:r>
          </a:p>
          <a:p>
            <a:pPr algn="ctr">
              <a:buNone/>
            </a:pPr>
            <a:r>
              <a:rPr lang="fr-FR" dirty="0"/>
              <a:t>André Leroi-Gourhan</a:t>
            </a:r>
          </a:p>
          <a:p>
            <a:pPr algn="ctr">
              <a:buNone/>
            </a:pPr>
            <a:r>
              <a:rPr lang="fr-FR" dirty="0"/>
              <a:t>Robert </a:t>
            </a:r>
            <a:r>
              <a:rPr lang="fr-FR" dirty="0" err="1"/>
              <a:t>Halleux</a:t>
            </a:r>
            <a:r>
              <a:rPr lang="fr-FR" dirty="0"/>
              <a:t> </a:t>
            </a:r>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endParaRPr lang="fr-FR" dirty="0"/>
          </a:p>
        </p:txBody>
      </p:sp>
      <p:sp>
        <p:nvSpPr>
          <p:cNvPr id="4" name="Ellipse 3"/>
          <p:cNvSpPr/>
          <p:nvPr/>
        </p:nvSpPr>
        <p:spPr>
          <a:xfrm>
            <a:off x="611560" y="692696"/>
            <a:ext cx="5112568" cy="489654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p:cNvSpPr/>
          <p:nvPr/>
        </p:nvSpPr>
        <p:spPr>
          <a:xfrm>
            <a:off x="3563888" y="692696"/>
            <a:ext cx="5112568" cy="489654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331640" y="5877272"/>
            <a:ext cx="1656184" cy="707886"/>
          </a:xfrm>
          <a:prstGeom prst="rect">
            <a:avLst/>
          </a:prstGeom>
          <a:noFill/>
        </p:spPr>
        <p:txBody>
          <a:bodyPr wrap="square" rtlCol="0">
            <a:spAutoFit/>
          </a:bodyPr>
          <a:lstStyle/>
          <a:p>
            <a:r>
              <a:rPr lang="fr-FR" sz="4000" b="1" dirty="0"/>
              <a:t>agent</a:t>
            </a:r>
          </a:p>
        </p:txBody>
      </p:sp>
      <p:sp>
        <p:nvSpPr>
          <p:cNvPr id="8" name="ZoneTexte 7"/>
          <p:cNvSpPr txBox="1"/>
          <p:nvPr/>
        </p:nvSpPr>
        <p:spPr>
          <a:xfrm>
            <a:off x="6732240" y="5949280"/>
            <a:ext cx="1656184" cy="707886"/>
          </a:xfrm>
          <a:prstGeom prst="rect">
            <a:avLst/>
          </a:prstGeom>
          <a:noFill/>
        </p:spPr>
        <p:txBody>
          <a:bodyPr wrap="square" rtlCol="0">
            <a:spAutoFit/>
          </a:bodyPr>
          <a:lstStyle/>
          <a:p>
            <a:r>
              <a:rPr lang="fr-FR" sz="4000" b="1" dirty="0"/>
              <a:t>milieu</a:t>
            </a:r>
          </a:p>
        </p:txBody>
      </p:sp>
      <p:sp>
        <p:nvSpPr>
          <p:cNvPr id="11" name="ZoneTexte 10"/>
          <p:cNvSpPr txBox="1"/>
          <p:nvPr/>
        </p:nvSpPr>
        <p:spPr>
          <a:xfrm>
            <a:off x="3347864" y="5517232"/>
            <a:ext cx="2664296" cy="707886"/>
          </a:xfrm>
          <a:prstGeom prst="rect">
            <a:avLst/>
          </a:prstGeom>
          <a:noFill/>
        </p:spPr>
        <p:txBody>
          <a:bodyPr wrap="square" rtlCol="0">
            <a:spAutoFit/>
          </a:bodyPr>
          <a:lstStyle/>
          <a:p>
            <a:r>
              <a:rPr lang="fr-FR" sz="4000" b="1" dirty="0" err="1"/>
              <a:t>inter-action</a:t>
            </a:r>
            <a:endParaRPr lang="fr-FR" sz="4000" b="1" dirty="0"/>
          </a:p>
        </p:txBody>
      </p:sp>
      <p:sp>
        <p:nvSpPr>
          <p:cNvPr id="12" name="Arc 11"/>
          <p:cNvSpPr/>
          <p:nvPr/>
        </p:nvSpPr>
        <p:spPr>
          <a:xfrm rot="5400000">
            <a:off x="2699792" y="2060848"/>
            <a:ext cx="3888432" cy="2160240"/>
          </a:xfrm>
          <a:prstGeom prst="arc">
            <a:avLst>
              <a:gd name="adj1" fmla="val 16200000"/>
              <a:gd name="adj2" fmla="val 16142547"/>
            </a:avLst>
          </a:prstGeom>
          <a:solidFill>
            <a:srgbClr val="7030A0">
              <a:alpha val="50196"/>
            </a:srgb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20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p:bldP spid="8" grpId="0"/>
      <p:bldP spid="11" grpId="0"/>
      <p:bldP spid="1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a:xfrm>
            <a:off x="467544" y="1628800"/>
            <a:ext cx="8229600" cy="4525963"/>
          </a:xfrm>
        </p:spPr>
        <p:txBody>
          <a:bodyPr/>
          <a:lstStyle/>
          <a:p>
            <a:pPr>
              <a:buNone/>
            </a:pPr>
            <a:endParaRPr lang="fr-FR" dirty="0"/>
          </a:p>
        </p:txBody>
      </p:sp>
      <p:sp>
        <p:nvSpPr>
          <p:cNvPr id="4" name="Ellipse 3"/>
          <p:cNvSpPr/>
          <p:nvPr/>
        </p:nvSpPr>
        <p:spPr>
          <a:xfrm>
            <a:off x="611560" y="692696"/>
            <a:ext cx="5112568" cy="489654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p:cNvSpPr/>
          <p:nvPr/>
        </p:nvSpPr>
        <p:spPr>
          <a:xfrm>
            <a:off x="3563888" y="692696"/>
            <a:ext cx="5112568" cy="4896544"/>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1331640" y="5877272"/>
            <a:ext cx="1656184" cy="707886"/>
          </a:xfrm>
          <a:prstGeom prst="rect">
            <a:avLst/>
          </a:prstGeom>
          <a:noFill/>
        </p:spPr>
        <p:txBody>
          <a:bodyPr wrap="square" rtlCol="0">
            <a:spAutoFit/>
          </a:bodyPr>
          <a:lstStyle/>
          <a:p>
            <a:r>
              <a:rPr lang="fr-FR" sz="4000" b="1" dirty="0"/>
              <a:t>agent</a:t>
            </a:r>
          </a:p>
        </p:txBody>
      </p:sp>
      <p:sp>
        <p:nvSpPr>
          <p:cNvPr id="8" name="ZoneTexte 7"/>
          <p:cNvSpPr txBox="1"/>
          <p:nvPr/>
        </p:nvSpPr>
        <p:spPr>
          <a:xfrm>
            <a:off x="6732240" y="5949280"/>
            <a:ext cx="1656184" cy="707886"/>
          </a:xfrm>
          <a:prstGeom prst="rect">
            <a:avLst/>
          </a:prstGeom>
          <a:noFill/>
        </p:spPr>
        <p:txBody>
          <a:bodyPr wrap="square" rtlCol="0">
            <a:spAutoFit/>
          </a:bodyPr>
          <a:lstStyle/>
          <a:p>
            <a:r>
              <a:rPr lang="fr-FR" sz="4000" b="1" dirty="0"/>
              <a:t>milieu</a:t>
            </a:r>
          </a:p>
        </p:txBody>
      </p:sp>
      <p:sp>
        <p:nvSpPr>
          <p:cNvPr id="11" name="ZoneTexte 10"/>
          <p:cNvSpPr txBox="1"/>
          <p:nvPr/>
        </p:nvSpPr>
        <p:spPr>
          <a:xfrm>
            <a:off x="3347864" y="5517232"/>
            <a:ext cx="2664296" cy="707886"/>
          </a:xfrm>
          <a:prstGeom prst="rect">
            <a:avLst/>
          </a:prstGeom>
          <a:noFill/>
        </p:spPr>
        <p:txBody>
          <a:bodyPr wrap="square" rtlCol="0">
            <a:spAutoFit/>
          </a:bodyPr>
          <a:lstStyle/>
          <a:p>
            <a:r>
              <a:rPr lang="fr-FR" sz="4000" b="1" dirty="0" err="1"/>
              <a:t>inter-action</a:t>
            </a:r>
            <a:endParaRPr lang="fr-FR" sz="4000" b="1" dirty="0"/>
          </a:p>
        </p:txBody>
      </p:sp>
      <p:sp>
        <p:nvSpPr>
          <p:cNvPr id="12" name="ZoneTexte 11"/>
          <p:cNvSpPr txBox="1"/>
          <p:nvPr/>
        </p:nvSpPr>
        <p:spPr>
          <a:xfrm>
            <a:off x="1043608" y="2708920"/>
            <a:ext cx="2232248" cy="523220"/>
          </a:xfrm>
          <a:prstGeom prst="rect">
            <a:avLst/>
          </a:prstGeom>
          <a:noFill/>
        </p:spPr>
        <p:txBody>
          <a:bodyPr wrap="square" rtlCol="0">
            <a:spAutoFit/>
          </a:bodyPr>
          <a:lstStyle/>
          <a:p>
            <a:r>
              <a:rPr lang="fr-FR" sz="2800" b="1" dirty="0"/>
              <a:t>praxéologie</a:t>
            </a:r>
          </a:p>
        </p:txBody>
      </p:sp>
      <p:sp>
        <p:nvSpPr>
          <p:cNvPr id="13" name="ZoneTexte 12"/>
          <p:cNvSpPr txBox="1"/>
          <p:nvPr/>
        </p:nvSpPr>
        <p:spPr>
          <a:xfrm>
            <a:off x="3707904" y="2708920"/>
            <a:ext cx="1944216" cy="523220"/>
          </a:xfrm>
          <a:prstGeom prst="rect">
            <a:avLst/>
          </a:prstGeom>
          <a:noFill/>
        </p:spPr>
        <p:txBody>
          <a:bodyPr wrap="square" rtlCol="0">
            <a:spAutoFit/>
          </a:bodyPr>
          <a:lstStyle/>
          <a:p>
            <a:r>
              <a:rPr lang="fr-FR" sz="2800" b="1" dirty="0"/>
              <a:t>technologie</a:t>
            </a:r>
          </a:p>
        </p:txBody>
      </p:sp>
      <p:sp>
        <p:nvSpPr>
          <p:cNvPr id="14" name="ZoneTexte 13"/>
          <p:cNvSpPr txBox="1"/>
          <p:nvPr/>
        </p:nvSpPr>
        <p:spPr>
          <a:xfrm>
            <a:off x="6228184" y="2708920"/>
            <a:ext cx="2088232" cy="523220"/>
          </a:xfrm>
          <a:prstGeom prst="rect">
            <a:avLst/>
          </a:prstGeom>
          <a:noFill/>
        </p:spPr>
        <p:txBody>
          <a:bodyPr wrap="square" rtlCol="0">
            <a:spAutoFit/>
          </a:bodyPr>
          <a:lstStyle/>
          <a:p>
            <a:r>
              <a:rPr lang="fr-FR" sz="2800" b="1" dirty="0"/>
              <a:t>mésologie</a:t>
            </a:r>
          </a:p>
        </p:txBody>
      </p:sp>
      <p:sp>
        <p:nvSpPr>
          <p:cNvPr id="15" name="Arc 14"/>
          <p:cNvSpPr/>
          <p:nvPr/>
        </p:nvSpPr>
        <p:spPr>
          <a:xfrm rot="5400000">
            <a:off x="2699792" y="2060848"/>
            <a:ext cx="3888432" cy="2160240"/>
          </a:xfrm>
          <a:prstGeom prst="arc">
            <a:avLst>
              <a:gd name="adj1" fmla="val 16200000"/>
              <a:gd name="adj2" fmla="val 16142547"/>
            </a:avLst>
          </a:prstGeom>
          <a:solidFill>
            <a:srgbClr val="7030A0">
              <a:alpha val="50196"/>
            </a:srgbClr>
          </a:solidFill>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2000"/>
                                        <p:tgtEl>
                                          <p:spTgt spid="1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67FC08-D985-4CEF-9BDB-1592CEBE9CB9}"/>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61F210C-3B46-4EEB-A29C-FCD328C65FFB}"/>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37201413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04664"/>
            <a:ext cx="8229600" cy="5721499"/>
          </a:xfrm>
        </p:spPr>
        <p:txBody>
          <a:bodyPr>
            <a:normAutofit fontScale="47500" lnSpcReduction="20000"/>
          </a:bodyPr>
          <a:lstStyle/>
          <a:p>
            <a:pPr>
              <a:buNone/>
            </a:pPr>
            <a:r>
              <a:rPr lang="fr-FR" dirty="0"/>
              <a:t>Survie du plus apte</a:t>
            </a:r>
          </a:p>
          <a:p>
            <a:pPr>
              <a:buNone/>
            </a:pPr>
            <a:r>
              <a:rPr lang="fr-FR" dirty="0"/>
              <a:t>Herbert Spencer fut le premier à utiliser la phrase la « Survie du plus apte. »</a:t>
            </a:r>
          </a:p>
          <a:p>
            <a:pPr>
              <a:buNone/>
            </a:pPr>
            <a:r>
              <a:rPr lang="fr-FR" dirty="0"/>
              <a:t>La </a:t>
            </a:r>
            <a:r>
              <a:rPr lang="fr-FR" b="1" i="1" dirty="0"/>
              <a:t>survie du plus apte</a:t>
            </a:r>
            <a:r>
              <a:rPr lang="fr-FR" dirty="0"/>
              <a:t> (</a:t>
            </a:r>
            <a:r>
              <a:rPr lang="fr-FR" i="1" dirty="0" err="1"/>
              <a:t>survival</a:t>
            </a:r>
            <a:r>
              <a:rPr lang="fr-FR" i="1" dirty="0"/>
              <a:t> of the </a:t>
            </a:r>
            <a:r>
              <a:rPr lang="fr-FR" i="1" dirty="0" err="1"/>
              <a:t>fittest</a:t>
            </a:r>
            <a:r>
              <a:rPr lang="fr-FR" dirty="0"/>
              <a:t>) est une phrase qui est en fait un raccourci pour le concept concernant la compétition pour la survie ou la dominance. Elle a été écrite à l'origine par Herbert </a:t>
            </a:r>
            <a:r>
              <a:rPr lang="fr-FR" dirty="0" err="1"/>
              <a:t>Spencerdans</a:t>
            </a:r>
            <a:r>
              <a:rPr lang="fr-FR" dirty="0"/>
              <a:t> ses </a:t>
            </a:r>
            <a:r>
              <a:rPr lang="fr-FR" i="1" dirty="0"/>
              <a:t>Principles of </a:t>
            </a:r>
            <a:r>
              <a:rPr lang="fr-FR" i="1" dirty="0" err="1"/>
              <a:t>Biology</a:t>
            </a:r>
            <a:r>
              <a:rPr lang="fr-FR" dirty="0"/>
              <a:t> de 1864. Spencer y traçait des parallèles entre ses idées économiques et les théories de l'évolution que Charles Darwin appelait la sélection naturelle. </a:t>
            </a:r>
          </a:p>
          <a:p>
            <a:pPr>
              <a:buNone/>
            </a:pPr>
            <a:r>
              <a:rPr lang="fr-FR" dirty="0"/>
              <a:t>Cette phrase est une métaphore et non pas une description scientifique. Elle n'est généralement pas employée par les biologistes qui lui préfèrent l'expression : « sélection naturelle ». </a:t>
            </a:r>
          </a:p>
          <a:p>
            <a:pPr>
              <a:buNone/>
            </a:pPr>
            <a:endParaRPr lang="fr-FR" dirty="0"/>
          </a:p>
          <a:p>
            <a:pPr>
              <a:buNone/>
            </a:pPr>
            <a:r>
              <a:rPr lang="fr-FR" dirty="0"/>
              <a:t>Origine</a:t>
            </a:r>
          </a:p>
          <a:p>
            <a:pPr>
              <a:buNone/>
            </a:pPr>
            <a:r>
              <a:rPr lang="fr-FR" dirty="0"/>
              <a:t>Alors que l'économiste britannique Herbert Spencer est souvent crédité de la création de l'expression la "survie du plus apte" dans son ouvrage de 1851 </a:t>
            </a:r>
            <a:r>
              <a:rPr lang="fr-FR" i="1" dirty="0"/>
              <a:t>Social </a:t>
            </a:r>
            <a:r>
              <a:rPr lang="fr-FR" i="1" dirty="0" err="1"/>
              <a:t>Statics</a:t>
            </a:r>
            <a:r>
              <a:rPr lang="fr-FR" dirty="0"/>
              <a:t> (concernant le système économique de libre marché) ou dans son </a:t>
            </a:r>
            <a:r>
              <a:rPr lang="fr-FR" i="1" dirty="0"/>
              <a:t>First Principles of a New system of </a:t>
            </a:r>
            <a:r>
              <a:rPr lang="fr-FR" i="1" dirty="0" err="1"/>
              <a:t>Philosophy</a:t>
            </a:r>
            <a:r>
              <a:rPr lang="fr-FR" dirty="0"/>
              <a:t> de 1862, il n'a en fait pas employé cette expression avant d'avoir lu </a:t>
            </a:r>
            <a:r>
              <a:rPr lang="fr-FR" i="1" dirty="0"/>
              <a:t>L'Origine des espèces</a:t>
            </a:r>
            <a:r>
              <a:rPr lang="fr-FR" dirty="0"/>
              <a:t> du naturaliste Charles Darwin et ne l'a introduite dans son </a:t>
            </a:r>
            <a:r>
              <a:rPr lang="fr-FR" i="1" dirty="0"/>
              <a:t>Principles of </a:t>
            </a:r>
            <a:r>
              <a:rPr lang="fr-FR" i="1" dirty="0" err="1"/>
              <a:t>Biology</a:t>
            </a:r>
            <a:r>
              <a:rPr lang="fr-FR" dirty="0"/>
              <a:t> qu'en 1864 : vol. 1, p. 444, il écrit : « Cette survie du plus apte, que j'emploie ici en termes mécaniques, est ce que Mr Darwin a nommé la « sélection naturelle », ou la préservation de races favorisées dans la lutte pour la vie. »</a:t>
            </a:r>
            <a:r>
              <a:rPr lang="fr-FR" baseline="30000" dirty="0">
                <a:hlinkClick r:id="rId2"/>
              </a:rPr>
              <a:t>1</a:t>
            </a:r>
            <a:r>
              <a:rPr lang="fr-FR" dirty="0"/>
              <a:t>. </a:t>
            </a:r>
          </a:p>
          <a:p>
            <a:pPr>
              <a:buNone/>
            </a:pPr>
            <a:r>
              <a:rPr lang="fr-FR" dirty="0"/>
              <a:t>Confusion</a:t>
            </a:r>
          </a:p>
          <a:p>
            <a:pPr>
              <a:buNone/>
            </a:pPr>
            <a:r>
              <a:rPr lang="fr-FR" dirty="0"/>
              <a:t>La phrase « </a:t>
            </a:r>
            <a:r>
              <a:rPr lang="fr-FR" i="1" dirty="0" err="1"/>
              <a:t>survival</a:t>
            </a:r>
            <a:r>
              <a:rPr lang="fr-FR" i="1" dirty="0"/>
              <a:t> of the </a:t>
            </a:r>
            <a:r>
              <a:rPr lang="fr-FR" i="1" dirty="0" err="1"/>
              <a:t>fittest</a:t>
            </a:r>
            <a:r>
              <a:rPr lang="fr-FR" dirty="0"/>
              <a:t> » se traduit en français « par la survie du plus </a:t>
            </a:r>
            <a:r>
              <a:rPr lang="fr-FR" i="1" dirty="0"/>
              <a:t>fit</a:t>
            </a:r>
            <a:r>
              <a:rPr lang="fr-FR" dirty="0"/>
              <a:t> ». Cette phrase a été largement mésinterprétée dans le monde anglo-saxon à cause du double sens du mot </a:t>
            </a:r>
            <a:r>
              <a:rPr lang="fr-FR" i="1" dirty="0"/>
              <a:t>fit</a:t>
            </a:r>
            <a:r>
              <a:rPr lang="fr-FR" dirty="0"/>
              <a:t> qui peut se référer à la fois à la forme physique « </a:t>
            </a:r>
            <a:r>
              <a:rPr lang="fr-FR" i="1" dirty="0"/>
              <a:t>to </a:t>
            </a:r>
            <a:r>
              <a:rPr lang="fr-FR" i="1" dirty="0" err="1"/>
              <a:t>be</a:t>
            </a:r>
            <a:r>
              <a:rPr lang="fr-FR" i="1" dirty="0"/>
              <a:t> fit »</a:t>
            </a:r>
            <a:r>
              <a:rPr lang="fr-FR" dirty="0"/>
              <a:t> (sous-entendant une survie du plus fort physiquement), le sens original de la phrase se référant au verbe « </a:t>
            </a:r>
            <a:r>
              <a:rPr lang="fr-FR" i="1" dirty="0"/>
              <a:t>to fit »</a:t>
            </a:r>
            <a:r>
              <a:rPr lang="fr-FR" dirty="0"/>
              <a:t> signifiant être adapté (impliquant la survie du plus adapté à son environnement)</a:t>
            </a:r>
            <a:r>
              <a:rPr lang="fr-FR" baseline="30000" dirty="0">
                <a:hlinkClick r:id="rId2"/>
              </a:rPr>
              <a:t>2</a:t>
            </a:r>
            <a:r>
              <a:rPr lang="fr-FR" dirty="0"/>
              <a:t>. </a:t>
            </a:r>
          </a:p>
          <a:p>
            <a:pPr>
              <a:buNone/>
            </a:pPr>
            <a:r>
              <a:rPr lang="fr-FR" dirty="0" err="1"/>
              <a:t>Survival</a:t>
            </a:r>
            <a:r>
              <a:rPr lang="fr-FR" dirty="0"/>
              <a:t> of the fit</a:t>
            </a:r>
          </a:p>
          <a:p>
            <a:pPr>
              <a:buNone/>
            </a:pPr>
            <a:endParaRPr lang="fr-FR" dirty="0"/>
          </a:p>
          <a:p>
            <a:pPr>
              <a:buNone/>
            </a:pPr>
            <a:r>
              <a:rPr lang="fr-FR" dirty="0"/>
              <a:t>Adapter /apte  - latin bien joint (w- bien conjugué)</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64704"/>
            <a:ext cx="8229600" cy="5760640"/>
          </a:xfrm>
        </p:spPr>
        <p:txBody>
          <a:bodyPr>
            <a:normAutofit fontScale="92500" lnSpcReduction="10000"/>
          </a:bodyPr>
          <a:lstStyle/>
          <a:p>
            <a:pPr>
              <a:buNone/>
            </a:pPr>
            <a:r>
              <a:rPr lang="fr-FR" dirty="0"/>
              <a:t>Cette présomption fournit la base du concept de méthode analytique pour la recherche sur les SOC que nous avons présenté dans cet article. L’objectif principal de cette méthode est de définir les déterminants qui vont maximiser le rendement des SOC, l’action efficace étant définie comme simple, économique et bénéfique sur le plan pratique. »</a:t>
            </a:r>
          </a:p>
          <a:p>
            <a:pPr>
              <a:buNone/>
            </a:pPr>
            <a:endParaRPr lang="fr-FR" dirty="0"/>
          </a:p>
          <a:p>
            <a:pPr>
              <a:buNone/>
            </a:pPr>
            <a:r>
              <a:rPr lang="fr-FR" dirty="0"/>
              <a:t>L’efficacité des systèmes d’organisation des connaissances :un point de vue p...Études de communication, 39 | 2012</a:t>
            </a:r>
          </a:p>
          <a:p>
            <a:pPr>
              <a:buNone/>
            </a:pPr>
            <a:endParaRPr lang="fr-F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fontAlgn="t">
              <a:buNone/>
            </a:pPr>
            <a:r>
              <a:rPr lang="fr-FR" b="1"/>
              <a:t>Chapitre </a:t>
            </a:r>
            <a:r>
              <a:rPr lang="fr-FR" b="1" dirty="0"/>
              <a:t>VII. L’</a:t>
            </a:r>
            <a:r>
              <a:rPr lang="fr-FR" b="1" i="1" dirty="0" err="1"/>
              <a:t>enargeia</a:t>
            </a:r>
            <a:r>
              <a:rPr lang="fr-FR" b="1" dirty="0"/>
              <a:t>, la </a:t>
            </a:r>
            <a:r>
              <a:rPr lang="fr-FR" b="1" i="1" dirty="0" err="1"/>
              <a:t>phantasia</a:t>
            </a:r>
            <a:r>
              <a:rPr lang="fr-FR" b="1" dirty="0"/>
              <a:t> et l’</a:t>
            </a:r>
            <a:r>
              <a:rPr lang="fr-FR" b="1" i="1" dirty="0" err="1"/>
              <a:t>ekphrasis</a:t>
            </a:r>
            <a:endParaRPr lang="fr-FR" dirty="0"/>
          </a:p>
          <a:p>
            <a:pPr fontAlgn="t">
              <a:buNone/>
            </a:pPr>
            <a:r>
              <a:rPr lang="fr-FR" b="1" dirty="0"/>
              <a:t>Le </a:t>
            </a:r>
            <a:r>
              <a:rPr lang="fr-FR" b="1" i="1" dirty="0"/>
              <a:t>pathos</a:t>
            </a:r>
            <a:r>
              <a:rPr lang="fr-FR" b="1" dirty="0"/>
              <a:t> des phénomènes et le </a:t>
            </a:r>
            <a:r>
              <a:rPr lang="fr-FR" b="1" i="1" dirty="0"/>
              <a:t>pathos</a:t>
            </a:r>
            <a:r>
              <a:rPr lang="fr-FR" b="1" dirty="0"/>
              <a:t> du discours</a:t>
            </a:r>
          </a:p>
          <a:p>
            <a:pPr fontAlgn="t">
              <a:buNone/>
            </a:pPr>
            <a:r>
              <a:rPr lang="fr-FR" dirty="0"/>
              <a:t> </a:t>
            </a:r>
            <a:r>
              <a:rPr lang="fr-FR" b="1" dirty="0"/>
              <a:t>Adriana </a:t>
            </a:r>
            <a:r>
              <a:rPr lang="fr-FR" b="1" dirty="0" err="1"/>
              <a:t>Zangara</a:t>
            </a:r>
            <a:endParaRPr lang="fr-FR" dirty="0"/>
          </a:p>
          <a:p>
            <a:pPr fontAlgn="t">
              <a:buNone/>
            </a:pPr>
            <a:r>
              <a:rPr lang="fr-FR" dirty="0"/>
              <a:t>dans </a:t>
            </a:r>
            <a:r>
              <a:rPr lang="fr-FR" b="1" dirty="0"/>
              <a:t>Voir l’histoire</a:t>
            </a:r>
            <a:r>
              <a:rPr lang="fr-FR" dirty="0"/>
              <a:t> </a:t>
            </a:r>
            <a:r>
              <a:rPr lang="fr-FR" b="1" dirty="0"/>
              <a:t>(2007)</a:t>
            </a:r>
            <a:r>
              <a:rPr lang="fr-FR" dirty="0"/>
              <a:t>, pages 233 à 277</a:t>
            </a:r>
          </a:p>
          <a:p>
            <a:pPr>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620688"/>
            <a:ext cx="8229600" cy="5505475"/>
          </a:xfrm>
        </p:spPr>
        <p:txBody>
          <a:bodyPr/>
          <a:lstStyle/>
          <a:p>
            <a:pPr>
              <a:buNone/>
            </a:pPr>
            <a:r>
              <a:rPr lang="fr-FR" dirty="0"/>
              <a:t>« </a:t>
            </a:r>
            <a:r>
              <a:rPr lang="fr-FR" b="1" dirty="0"/>
              <a:t>la qualité qui reproduit et conserve, dans l’objet représenté, l’évidence propre à la réalité</a:t>
            </a:r>
            <a:r>
              <a:rPr lang="fr-FR" dirty="0"/>
              <a:t> » : l’évidence propre à l réalité de la technologie</a:t>
            </a:r>
          </a:p>
          <a:p>
            <a:pPr>
              <a:buNone/>
            </a:pPr>
            <a:r>
              <a:rPr lang="fr-FR" dirty="0"/>
              <a:t>« </a:t>
            </a:r>
            <a:r>
              <a:rPr lang="fr-FR" b="1" dirty="0"/>
              <a:t>l’évidence rhétorique, lié au </a:t>
            </a:r>
            <a:r>
              <a:rPr lang="fr-FR" b="1" i="1" dirty="0"/>
              <a:t>comme si</a:t>
            </a:r>
            <a:r>
              <a:rPr lang="fr-FR" b="1" dirty="0"/>
              <a:t>, qui ne va qu’en la disant</a:t>
            </a:r>
            <a:r>
              <a:rPr lang="fr-FR" dirty="0"/>
              <a:t> » : l’évidence du récit</a:t>
            </a:r>
          </a:p>
          <a:p>
            <a:pPr>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a:buNone/>
            </a:pPr>
            <a:r>
              <a:rPr lang="fr-FR" dirty="0"/>
              <a:t>La cause, donc, est “</a:t>
            </a:r>
            <a:r>
              <a:rPr lang="fr-FR" b="1" dirty="0"/>
              <a:t>artisane</a:t>
            </a:r>
            <a:r>
              <a:rPr lang="fr-FR" dirty="0"/>
              <a:t>” : le </a:t>
            </a:r>
            <a:r>
              <a:rPr lang="fr-FR" i="1" dirty="0" err="1"/>
              <a:t>phantaston</a:t>
            </a:r>
            <a:r>
              <a:rPr lang="fr-FR" dirty="0"/>
              <a:t>, l’objet générateur de représentation, produit des effets et façonne l’âme de celui qui les subit. </a:t>
            </a:r>
          </a:p>
          <a:p>
            <a:pPr>
              <a:buNone/>
            </a:pPr>
            <a:r>
              <a:rPr lang="fr-FR" dirty="0"/>
              <a:t>Et ces effets sont à la fois </a:t>
            </a:r>
            <a:r>
              <a:rPr lang="fr-FR" b="1" dirty="0"/>
              <a:t>la marque</a:t>
            </a:r>
            <a:r>
              <a:rPr lang="fr-FR" dirty="0"/>
              <a:t> et </a:t>
            </a:r>
            <a:r>
              <a:rPr lang="fr-FR" b="1" dirty="0"/>
              <a:t>la figuration</a:t>
            </a:r>
            <a:r>
              <a:rPr lang="fr-FR" dirty="0"/>
              <a:t> de leur cause.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548680"/>
            <a:ext cx="8229600" cy="5534075"/>
          </a:xfrm>
        </p:spPr>
        <p:txBody>
          <a:bodyPr/>
          <a:lstStyle/>
          <a:p>
            <a:pPr>
              <a:buNone/>
            </a:pPr>
            <a:endParaRPr lang="fr-FR" dirty="0"/>
          </a:p>
        </p:txBody>
      </p:sp>
      <p:sp>
        <p:nvSpPr>
          <p:cNvPr id="4" name="Ellipse 3"/>
          <p:cNvSpPr/>
          <p:nvPr/>
        </p:nvSpPr>
        <p:spPr>
          <a:xfrm>
            <a:off x="2051720" y="2348880"/>
            <a:ext cx="1080120" cy="936104"/>
          </a:xfrm>
          <a:prstGeom prst="ellipse">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p:cNvSpPr/>
          <p:nvPr/>
        </p:nvSpPr>
        <p:spPr>
          <a:xfrm>
            <a:off x="971600" y="260648"/>
            <a:ext cx="6984776" cy="6120680"/>
          </a:xfrm>
          <a:prstGeom prst="ellipse">
            <a:avLst/>
          </a:prstGeom>
          <a:solidFill>
            <a:srgbClr val="00CC00">
              <a:alpha val="49804"/>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2123728" y="2564904"/>
            <a:ext cx="936104" cy="461665"/>
          </a:xfrm>
          <a:prstGeom prst="rect">
            <a:avLst/>
          </a:prstGeom>
          <a:noFill/>
        </p:spPr>
        <p:txBody>
          <a:bodyPr wrap="square" rtlCol="0">
            <a:spAutoFit/>
          </a:bodyPr>
          <a:lstStyle/>
          <a:p>
            <a:r>
              <a:rPr lang="fr-FR" sz="2400" b="1" dirty="0"/>
              <a:t>agent</a:t>
            </a:r>
          </a:p>
        </p:txBody>
      </p:sp>
      <p:sp>
        <p:nvSpPr>
          <p:cNvPr id="8" name="ZoneTexte 7"/>
          <p:cNvSpPr txBox="1"/>
          <p:nvPr/>
        </p:nvSpPr>
        <p:spPr>
          <a:xfrm>
            <a:off x="5796136" y="5013176"/>
            <a:ext cx="1152128" cy="461665"/>
          </a:xfrm>
          <a:prstGeom prst="rect">
            <a:avLst/>
          </a:prstGeom>
          <a:noFill/>
        </p:spPr>
        <p:txBody>
          <a:bodyPr wrap="square" rtlCol="0">
            <a:spAutoFit/>
          </a:bodyPr>
          <a:lstStyle/>
          <a:p>
            <a:r>
              <a:rPr lang="fr-FR" sz="2400" b="1" dirty="0"/>
              <a:t>Nature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20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548680"/>
            <a:ext cx="8229600" cy="5534075"/>
          </a:xfrm>
        </p:spPr>
        <p:txBody>
          <a:bodyPr/>
          <a:lstStyle/>
          <a:p>
            <a:pPr>
              <a:buNone/>
            </a:pPr>
            <a:endParaRPr lang="fr-FR" dirty="0"/>
          </a:p>
        </p:txBody>
      </p:sp>
      <p:sp>
        <p:nvSpPr>
          <p:cNvPr id="4" name="Ellipse 3"/>
          <p:cNvSpPr/>
          <p:nvPr/>
        </p:nvSpPr>
        <p:spPr>
          <a:xfrm>
            <a:off x="2051720" y="2348880"/>
            <a:ext cx="1080120" cy="936104"/>
          </a:xfrm>
          <a:prstGeom prst="ellipse">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p:cNvSpPr/>
          <p:nvPr/>
        </p:nvSpPr>
        <p:spPr>
          <a:xfrm>
            <a:off x="971600" y="260648"/>
            <a:ext cx="7128792" cy="6336704"/>
          </a:xfrm>
          <a:prstGeom prst="ellipse">
            <a:avLst/>
          </a:prstGeom>
          <a:solidFill>
            <a:srgbClr val="00CC00">
              <a:alpha val="49804"/>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2123728" y="2564904"/>
            <a:ext cx="936104" cy="461665"/>
          </a:xfrm>
          <a:prstGeom prst="rect">
            <a:avLst/>
          </a:prstGeom>
          <a:noFill/>
        </p:spPr>
        <p:txBody>
          <a:bodyPr wrap="square" rtlCol="0">
            <a:spAutoFit/>
          </a:bodyPr>
          <a:lstStyle/>
          <a:p>
            <a:r>
              <a:rPr lang="fr-FR" sz="2400" b="1" dirty="0"/>
              <a:t>agent</a:t>
            </a:r>
          </a:p>
        </p:txBody>
      </p:sp>
      <p:sp>
        <p:nvSpPr>
          <p:cNvPr id="8" name="ZoneTexte 7"/>
          <p:cNvSpPr txBox="1"/>
          <p:nvPr/>
        </p:nvSpPr>
        <p:spPr>
          <a:xfrm>
            <a:off x="5796136" y="5013176"/>
            <a:ext cx="1152128" cy="461665"/>
          </a:xfrm>
          <a:prstGeom prst="rect">
            <a:avLst/>
          </a:prstGeom>
          <a:noFill/>
        </p:spPr>
        <p:txBody>
          <a:bodyPr wrap="square" rtlCol="0">
            <a:spAutoFit/>
          </a:bodyPr>
          <a:lstStyle/>
          <a:p>
            <a:r>
              <a:rPr lang="fr-FR" sz="2400" b="1" dirty="0"/>
              <a:t>Nature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3.33333E-6 1.11111E-6 L 0.20886 -0.00208 " pathEditMode="relative" rAng="0" ptsTypes="AA">
                                      <p:cBhvr>
                                        <p:cTn id="6" dur="2000" fill="hold"/>
                                        <p:tgtEl>
                                          <p:spTgt spid="7"/>
                                        </p:tgtEl>
                                        <p:attrNameLst>
                                          <p:attrName>ppt_x</p:attrName>
                                          <p:attrName>ppt_y</p:attrName>
                                        </p:attrNameLst>
                                      </p:cBhvr>
                                      <p:rCtr x="10400" y="-100"/>
                                    </p:animMotion>
                                  </p:childTnLst>
                                </p:cTn>
                              </p:par>
                              <p:par>
                                <p:cTn id="7" presetID="63" presetClass="path" presetSubtype="0" accel="50000" decel="50000" fill="hold" grpId="0" nodeType="withEffect">
                                  <p:stCondLst>
                                    <p:cond delay="0"/>
                                  </p:stCondLst>
                                  <p:childTnLst>
                                    <p:animMotion origin="layout" path="M -3.33333E-6 1.85185E-6 L 0.20886 -0.00509 " pathEditMode="relative" rAng="0" ptsTypes="AA">
                                      <p:cBhvr>
                                        <p:cTn id="8" dur="2000" fill="hold"/>
                                        <p:tgtEl>
                                          <p:spTgt spid="4"/>
                                        </p:tgtEl>
                                        <p:attrNameLst>
                                          <p:attrName>ppt_x</p:attrName>
                                          <p:attrName>ppt_y</p:attrName>
                                        </p:attrNameLst>
                                      </p:cBhvr>
                                      <p:rCtr x="10400" y="-3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548680"/>
            <a:ext cx="8229600" cy="5534075"/>
          </a:xfrm>
        </p:spPr>
        <p:txBody>
          <a:bodyPr/>
          <a:lstStyle/>
          <a:p>
            <a:pPr>
              <a:buNone/>
            </a:pPr>
            <a:endParaRPr lang="fr-FR" dirty="0"/>
          </a:p>
        </p:txBody>
      </p:sp>
      <p:sp>
        <p:nvSpPr>
          <p:cNvPr id="5" name="Ellipse 4"/>
          <p:cNvSpPr/>
          <p:nvPr/>
        </p:nvSpPr>
        <p:spPr>
          <a:xfrm>
            <a:off x="971600" y="260648"/>
            <a:ext cx="7128792" cy="6336704"/>
          </a:xfrm>
          <a:prstGeom prst="ellipse">
            <a:avLst/>
          </a:prstGeom>
          <a:solidFill>
            <a:srgbClr val="00CC00">
              <a:alpha val="49804"/>
            </a:srgbClr>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9" name="Groupe 8"/>
          <p:cNvGrpSpPr/>
          <p:nvPr/>
        </p:nvGrpSpPr>
        <p:grpSpPr>
          <a:xfrm>
            <a:off x="3995936" y="2420888"/>
            <a:ext cx="1080120" cy="936104"/>
            <a:chOff x="2051720" y="2348880"/>
            <a:chExt cx="1080120" cy="936104"/>
          </a:xfrm>
        </p:grpSpPr>
        <p:sp>
          <p:nvSpPr>
            <p:cNvPr id="4" name="Ellipse 3"/>
            <p:cNvSpPr/>
            <p:nvPr/>
          </p:nvSpPr>
          <p:spPr>
            <a:xfrm>
              <a:off x="2051720" y="2348880"/>
              <a:ext cx="1080120" cy="936104"/>
            </a:xfrm>
            <a:prstGeom prst="ellipse">
              <a:avLst/>
            </a:prstGeom>
            <a:solidFill>
              <a:schemeClr val="bg2">
                <a:lumMod val="50000"/>
              </a:scheme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ZoneTexte 6"/>
            <p:cNvSpPr txBox="1"/>
            <p:nvPr/>
          </p:nvSpPr>
          <p:spPr>
            <a:xfrm>
              <a:off x="2123728" y="2564904"/>
              <a:ext cx="936104" cy="461665"/>
            </a:xfrm>
            <a:prstGeom prst="rect">
              <a:avLst/>
            </a:prstGeom>
            <a:noFill/>
          </p:spPr>
          <p:txBody>
            <a:bodyPr wrap="square" rtlCol="0">
              <a:spAutoFit/>
            </a:bodyPr>
            <a:lstStyle/>
            <a:p>
              <a:r>
                <a:rPr lang="fr-FR" sz="2400" b="1" dirty="0"/>
                <a:t>agent</a:t>
              </a:r>
            </a:p>
          </p:txBody>
        </p:sp>
      </p:grpSp>
      <p:sp>
        <p:nvSpPr>
          <p:cNvPr id="8" name="ZoneTexte 7"/>
          <p:cNvSpPr txBox="1"/>
          <p:nvPr/>
        </p:nvSpPr>
        <p:spPr>
          <a:xfrm>
            <a:off x="5796136" y="5013176"/>
            <a:ext cx="1152128" cy="461665"/>
          </a:xfrm>
          <a:prstGeom prst="rect">
            <a:avLst/>
          </a:prstGeom>
          <a:noFill/>
        </p:spPr>
        <p:txBody>
          <a:bodyPr wrap="square" rtlCol="0">
            <a:spAutoFit/>
          </a:bodyPr>
          <a:lstStyle/>
          <a:p>
            <a:r>
              <a:rPr lang="fr-FR" sz="2400" b="1" dirty="0"/>
              <a:t>Nature</a:t>
            </a:r>
          </a:p>
        </p:txBody>
      </p:sp>
      <p:sp>
        <p:nvSpPr>
          <p:cNvPr id="10" name="Ellipse 9"/>
          <p:cNvSpPr/>
          <p:nvPr/>
        </p:nvSpPr>
        <p:spPr>
          <a:xfrm>
            <a:off x="4644008" y="2420888"/>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a:off x="6804248" y="476672"/>
            <a:ext cx="1944216" cy="461665"/>
          </a:xfrm>
          <a:prstGeom prst="rect">
            <a:avLst/>
          </a:prstGeom>
          <a:noFill/>
        </p:spPr>
        <p:txBody>
          <a:bodyPr wrap="square" rtlCol="0">
            <a:spAutoFit/>
          </a:bodyPr>
          <a:lstStyle/>
          <a:p>
            <a:r>
              <a:rPr lang="fr-FR" sz="2400" b="1" dirty="0">
                <a:solidFill>
                  <a:srgbClr val="FF0000"/>
                </a:solidFill>
              </a:rPr>
              <a:t>interaction</a:t>
            </a:r>
          </a:p>
        </p:txBody>
      </p:sp>
      <p:sp>
        <p:nvSpPr>
          <p:cNvPr id="12" name="Ellipse 11"/>
          <p:cNvSpPr/>
          <p:nvPr/>
        </p:nvSpPr>
        <p:spPr>
          <a:xfrm>
            <a:off x="3779912" y="1844824"/>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Ellipse 14"/>
          <p:cNvSpPr/>
          <p:nvPr/>
        </p:nvSpPr>
        <p:spPr>
          <a:xfrm>
            <a:off x="3995936" y="3212976"/>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Ellipse 15"/>
          <p:cNvSpPr/>
          <p:nvPr/>
        </p:nvSpPr>
        <p:spPr>
          <a:xfrm>
            <a:off x="3131840" y="2708920"/>
            <a:ext cx="1080120" cy="936104"/>
          </a:xfrm>
          <a:prstGeom prst="ellipse">
            <a:avLst/>
          </a:prstGeom>
          <a:solidFill>
            <a:srgbClr val="E46C0A">
              <a:alpha val="50196"/>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20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20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P spid="12" grpId="0" animBg="1"/>
      <p:bldP spid="15" grpId="0" animBg="1"/>
      <p:bldP spid="16"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310</TotalTime>
  <Words>1585</Words>
  <Application>Microsoft Office PowerPoint</Application>
  <PresentationFormat>Affichage à l'écran (4:3)</PresentationFormat>
  <Paragraphs>124</Paragraphs>
  <Slides>37</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37</vt:i4>
      </vt:variant>
    </vt:vector>
  </HeadingPairs>
  <TitlesOfParts>
    <vt:vector size="40" baseType="lpstr">
      <vt:lpstr>Arial</vt:lpstr>
      <vt:lpstr>Calibri</vt:lpstr>
      <vt:lpstr>Thème Office</vt:lpstr>
      <vt:lpstr>Valeur et matérialité des biens culturels</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à la technologie L3</dc:title>
  <dc:creator>Utilisateur Windows</dc:creator>
  <cp:lastModifiedBy>William Whitney</cp:lastModifiedBy>
  <cp:revision>22</cp:revision>
  <dcterms:created xsi:type="dcterms:W3CDTF">2019-09-13T13:33:44Z</dcterms:created>
  <dcterms:modified xsi:type="dcterms:W3CDTF">2024-10-03T10:11:20Z</dcterms:modified>
</cp:coreProperties>
</file>