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57" r:id="rId3"/>
    <p:sldId id="260" r:id="rId4"/>
    <p:sldId id="261" r:id="rId5"/>
    <p:sldId id="262" r:id="rId6"/>
    <p:sldId id="263" r:id="rId7"/>
    <p:sldId id="264" r:id="rId8"/>
    <p:sldId id="265" r:id="rId9"/>
    <p:sldId id="290" r:id="rId10"/>
    <p:sldId id="266" r:id="rId11"/>
    <p:sldId id="270" r:id="rId12"/>
    <p:sldId id="271" r:id="rId13"/>
    <p:sldId id="272" r:id="rId14"/>
    <p:sldId id="273" r:id="rId15"/>
    <p:sldId id="274" r:id="rId16"/>
    <p:sldId id="275" r:id="rId17"/>
    <p:sldId id="276" r:id="rId18"/>
    <p:sldId id="277" r:id="rId19"/>
    <p:sldId id="278" r:id="rId20"/>
    <p:sldId id="267" r:id="rId21"/>
    <p:sldId id="268" r:id="rId22"/>
    <p:sldId id="281" r:id="rId23"/>
    <p:sldId id="282" r:id="rId24"/>
    <p:sldId id="284" r:id="rId25"/>
    <p:sldId id="289" r:id="rId26"/>
    <p:sldId id="286" r:id="rId27"/>
    <p:sldId id="285" r:id="rId28"/>
    <p:sldId id="287" r:id="rId29"/>
    <p:sldId id="292" r:id="rId30"/>
    <p:sldId id="293" r:id="rId31"/>
    <p:sldId id="291" r:id="rId32"/>
    <p:sldId id="269" r:id="rId33"/>
    <p:sldId id="283" r:id="rId34"/>
    <p:sldId id="280" r:id="rId35"/>
    <p:sldId id="288" r:id="rId3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00"/>
    <a:srgbClr val="000000"/>
    <a:srgbClr val="B45F07"/>
    <a:srgbClr val="003300"/>
    <a:srgbClr val="008000"/>
    <a:srgbClr val="336600"/>
    <a:srgbClr val="FF3300"/>
    <a:srgbClr val="0099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39" autoAdjust="0"/>
    <p:restoredTop sz="94660"/>
  </p:normalViewPr>
  <p:slideViewPr>
    <p:cSldViewPr snapToGrid="0">
      <p:cViewPr varScale="1">
        <p:scale>
          <a:sx n="80" d="100"/>
          <a:sy n="80" d="100"/>
        </p:scale>
        <p:origin x="763"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36"/>
            <a:ext cx="10363200" cy="1470025"/>
          </a:xfrm>
        </p:spPr>
        <p:txBody>
          <a:bodyPr/>
          <a:lstStyle/>
          <a:p>
            <a:r>
              <a:rPr lang="fr-FR"/>
              <a:t>Cliquez pour modifier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6A4B53A7-3209-46A6-9454-F38EAC8F11E7}" type="datetimeFigureOut">
              <a:rPr lang="en-US" smtClean="0"/>
              <a:pPr/>
              <a:t>10/2/2024</a:t>
            </a:fld>
            <a:endParaRPr lang="en-US" dirty="0"/>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27CE633F-9882-4A5C-83A2-1109D0C73261}"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A4B53A7-3209-46A6-9454-F38EAC8F11E7}" type="datetimeFigureOut">
              <a:rPr lang="en-US" smtClean="0"/>
              <a:pPr/>
              <a:t>10/2/2024</a:t>
            </a:fld>
            <a:endParaRPr lang="en-US" dirty="0"/>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27CE633F-9882-4A5C-83A2-1109D0C73261}"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9"/>
            <a:ext cx="27432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609600" y="274649"/>
            <a:ext cx="80264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A4B53A7-3209-46A6-9454-F38EAC8F11E7}" type="datetimeFigureOut">
              <a:rPr lang="en-US" smtClean="0"/>
              <a:pPr/>
              <a:t>10/2/2024</a:t>
            </a:fld>
            <a:endParaRPr lang="en-US" dirty="0"/>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27CE633F-9882-4A5C-83A2-1109D0C73261}"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A4B53A7-3209-46A6-9454-F38EAC8F11E7}" type="datetimeFigureOut">
              <a:rPr lang="en-US" smtClean="0"/>
              <a:pPr/>
              <a:t>10/2/2024</a:t>
            </a:fld>
            <a:endParaRPr lang="en-US" dirty="0"/>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27CE633F-9882-4A5C-83A2-1109D0C73261}"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11"/>
            <a:ext cx="103632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6A4B53A7-3209-46A6-9454-F38EAC8F11E7}" type="datetimeFigureOut">
              <a:rPr lang="en-US" smtClean="0"/>
              <a:pPr/>
              <a:t>10/2/2024</a:t>
            </a:fld>
            <a:endParaRPr lang="en-US" dirty="0"/>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27CE633F-9882-4A5C-83A2-1109D0C73261}"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A4B53A7-3209-46A6-9454-F38EAC8F11E7}" type="datetimeFigureOut">
              <a:rPr lang="en-US" smtClean="0"/>
              <a:pPr/>
              <a:t>10/2/2024</a:t>
            </a:fld>
            <a:endParaRPr lang="en-US" dirty="0"/>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27CE633F-9882-4A5C-83A2-1109D0C73261}"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74"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74"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A4B53A7-3209-46A6-9454-F38EAC8F11E7}" type="datetimeFigureOut">
              <a:rPr lang="en-US" smtClean="0"/>
              <a:pPr/>
              <a:t>10/2/2024</a:t>
            </a:fld>
            <a:endParaRPr lang="en-US" dirty="0"/>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27CE633F-9882-4A5C-83A2-1109D0C73261}"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6A4B53A7-3209-46A6-9454-F38EAC8F11E7}" type="datetimeFigureOut">
              <a:rPr lang="en-US" smtClean="0"/>
              <a:pPr/>
              <a:t>10/2/2024</a:t>
            </a:fld>
            <a:endParaRPr lang="en-US" dirty="0"/>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27CE633F-9882-4A5C-83A2-1109D0C73261}"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A4B53A7-3209-46A6-9454-F38EAC8F11E7}" type="datetimeFigureOut">
              <a:rPr lang="en-US" smtClean="0"/>
              <a:pPr/>
              <a:t>10/2/2024</a:t>
            </a:fld>
            <a:endParaRPr lang="en-US" dirty="0"/>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27CE633F-9882-4A5C-83A2-1109D0C73261}"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3" y="273050"/>
            <a:ext cx="4011084"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4766733" y="27306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A4B53A7-3209-46A6-9454-F38EAC8F11E7}" type="datetimeFigureOut">
              <a:rPr lang="en-US" smtClean="0"/>
              <a:pPr/>
              <a:t>10/2/2024</a:t>
            </a:fld>
            <a:endParaRPr lang="en-US" dirty="0"/>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27CE633F-9882-4A5C-83A2-1109D0C73261}"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A4B53A7-3209-46A6-9454-F38EAC8F11E7}" type="datetimeFigureOut">
              <a:rPr lang="en-US" smtClean="0"/>
              <a:pPr/>
              <a:t>10/2/2024</a:t>
            </a:fld>
            <a:endParaRPr lang="en-US" dirty="0"/>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27CE633F-9882-4A5C-83A2-1109D0C73261}"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09600" y="635636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B53A7-3209-46A6-9454-F38EAC8F11E7}" type="datetimeFigureOut">
              <a:rPr lang="en-US" smtClean="0"/>
              <a:pPr/>
              <a:t>10/2/2024</a:t>
            </a:fld>
            <a:endParaRPr lang="en-US" dirty="0"/>
          </a:p>
        </p:txBody>
      </p:sp>
      <p:sp>
        <p:nvSpPr>
          <p:cNvPr id="5" name="Espace réservé du pied de page 4"/>
          <p:cNvSpPr>
            <a:spLocks noGrp="1"/>
          </p:cNvSpPr>
          <p:nvPr>
            <p:ph type="ftr" sz="quarter" idx="3"/>
          </p:nvPr>
        </p:nvSpPr>
        <p:spPr>
          <a:xfrm>
            <a:off x="4165600" y="635636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8737600" y="635636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E633F-9882-4A5C-83A2-1109D0C73261}"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F672E71-4896-412C-9C70-888CBA0C2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709C7F0E-9285-4DD6-8242-8ED3166F3081}"/>
              </a:ext>
            </a:extLst>
          </p:cNvPr>
          <p:cNvSpPr>
            <a:spLocks noGrp="1"/>
          </p:cNvSpPr>
          <p:nvPr>
            <p:ph type="subTitle" idx="1"/>
          </p:nvPr>
        </p:nvSpPr>
        <p:spPr>
          <a:xfrm>
            <a:off x="4412975" y="3736429"/>
            <a:ext cx="6670747" cy="2397488"/>
          </a:xfrm>
        </p:spPr>
        <p:txBody>
          <a:bodyPr anchor="ctr">
            <a:noAutofit/>
          </a:bodyPr>
          <a:lstStyle/>
          <a:p>
            <a:r>
              <a:rPr lang="fr-FR" sz="6600" dirty="0">
                <a:solidFill>
                  <a:srgbClr val="002060"/>
                </a:solidFill>
              </a:rPr>
              <a:t>Valeurs et matérialités des biens culturels</a:t>
            </a:r>
          </a:p>
        </p:txBody>
      </p:sp>
    </p:spTree>
    <p:extLst>
      <p:ext uri="{BB962C8B-B14F-4D97-AF65-F5344CB8AC3E}">
        <p14:creationId xmlns:p14="http://schemas.microsoft.com/office/powerpoint/2010/main" val="4002734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5360" y="188641"/>
            <a:ext cx="11521280" cy="5472609"/>
          </a:xfrm>
        </p:spPr>
        <p:txBody>
          <a:bodyPr>
            <a:normAutofit/>
          </a:bodyPr>
          <a:lstStyle/>
          <a:p>
            <a:pPr algn="just">
              <a:buNone/>
            </a:pPr>
            <a:endParaRPr lang="fr-FR" dirty="0"/>
          </a:p>
        </p:txBody>
      </p:sp>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23" name="ZoneTexte 22"/>
          <p:cNvSpPr txBox="1"/>
          <p:nvPr/>
        </p:nvSpPr>
        <p:spPr>
          <a:xfrm>
            <a:off x="6096000" y="764705"/>
            <a:ext cx="4992555" cy="646331"/>
          </a:xfrm>
          <a:prstGeom prst="rect">
            <a:avLst/>
          </a:prstGeom>
          <a:noFill/>
          <a:ln w="28575">
            <a:solidFill>
              <a:schemeClr val="tx1"/>
            </a:solidFill>
          </a:ln>
        </p:spPr>
        <p:txBody>
          <a:bodyPr wrap="square" rtlCol="0">
            <a:spAutoFit/>
          </a:bodyPr>
          <a:lstStyle/>
          <a:p>
            <a:pPr algn="ctr"/>
            <a:r>
              <a:rPr lang="fr-FR" b="1" dirty="0"/>
              <a:t>Genre sensible (</a:t>
            </a:r>
            <a:r>
              <a:rPr lang="fr-FR" b="1" i="1" dirty="0"/>
              <a:t>topos </a:t>
            </a:r>
            <a:r>
              <a:rPr lang="fr-FR" b="1" i="1" dirty="0" err="1"/>
              <a:t>horatos</a:t>
            </a:r>
            <a:r>
              <a:rPr lang="fr-FR" b="1" dirty="0"/>
              <a:t>)</a:t>
            </a:r>
          </a:p>
          <a:p>
            <a:endParaRPr lang="fr-FR" dirty="0"/>
          </a:p>
        </p:txBody>
      </p:sp>
      <p:sp>
        <p:nvSpPr>
          <p:cNvPr id="24" name="ZoneTexte 23"/>
          <p:cNvSpPr txBox="1"/>
          <p:nvPr/>
        </p:nvSpPr>
        <p:spPr>
          <a:xfrm>
            <a:off x="4175787" y="188641"/>
            <a:ext cx="3552395" cy="646331"/>
          </a:xfrm>
          <a:prstGeom prst="rect">
            <a:avLst/>
          </a:prstGeom>
          <a:noFill/>
        </p:spPr>
        <p:txBody>
          <a:bodyPr wrap="square" rtlCol="0">
            <a:spAutoFit/>
          </a:bodyPr>
          <a:lstStyle/>
          <a:p>
            <a:pPr algn="ctr"/>
            <a:r>
              <a:rPr lang="fr-FR" sz="3600" b="1" dirty="0"/>
              <a:t>La ligne</a:t>
            </a:r>
          </a:p>
        </p:txBody>
      </p:sp>
      <p:sp>
        <p:nvSpPr>
          <p:cNvPr id="35" name="ZoneTexte 34"/>
          <p:cNvSpPr txBox="1"/>
          <p:nvPr/>
        </p:nvSpPr>
        <p:spPr>
          <a:xfrm>
            <a:off x="527382" y="764705"/>
            <a:ext cx="5376597" cy="646331"/>
          </a:xfrm>
          <a:prstGeom prst="rect">
            <a:avLst/>
          </a:prstGeom>
          <a:noFill/>
          <a:ln w="28575">
            <a:solidFill>
              <a:schemeClr val="tx1"/>
            </a:solidFill>
          </a:ln>
        </p:spPr>
        <p:txBody>
          <a:bodyPr wrap="square" rtlCol="0">
            <a:spAutoFit/>
          </a:bodyPr>
          <a:lstStyle/>
          <a:p>
            <a:pPr algn="ctr"/>
            <a:r>
              <a:rPr lang="fr-FR" b="1" dirty="0"/>
              <a:t>Genre intelligible </a:t>
            </a:r>
          </a:p>
          <a:p>
            <a:pPr algn="ctr"/>
            <a:r>
              <a:rPr lang="fr-FR" b="1" dirty="0"/>
              <a:t>(</a:t>
            </a:r>
            <a:r>
              <a:rPr lang="fr-FR" b="1" i="1" dirty="0"/>
              <a:t>topos </a:t>
            </a:r>
            <a:r>
              <a:rPr lang="fr-FR" b="1" i="1" dirty="0" err="1"/>
              <a:t>noètos</a:t>
            </a:r>
            <a:r>
              <a:rPr lang="fr-FR" b="1" dirty="0"/>
              <a:t>)</a:t>
            </a:r>
          </a:p>
        </p:txBody>
      </p:sp>
      <p:sp>
        <p:nvSpPr>
          <p:cNvPr id="28" name="ZoneTexte 27"/>
          <p:cNvSpPr txBox="1"/>
          <p:nvPr/>
        </p:nvSpPr>
        <p:spPr>
          <a:xfrm>
            <a:off x="8688288" y="1484784"/>
            <a:ext cx="2496277" cy="646331"/>
          </a:xfrm>
          <a:prstGeom prst="rect">
            <a:avLst/>
          </a:prstGeom>
          <a:noFill/>
          <a:ln w="28575">
            <a:solidFill>
              <a:schemeClr val="tx1"/>
            </a:solidFill>
          </a:ln>
        </p:spPr>
        <p:txBody>
          <a:bodyPr wrap="square" rtlCol="0">
            <a:spAutoFit/>
          </a:bodyPr>
          <a:lstStyle/>
          <a:p>
            <a:r>
              <a:rPr lang="fr-FR" b="1" dirty="0"/>
              <a:t>Ombres et images des objets sensibles</a:t>
            </a:r>
            <a:endParaRPr lang="fr-FR" dirty="0"/>
          </a:p>
        </p:txBody>
      </p:sp>
      <p:sp>
        <p:nvSpPr>
          <p:cNvPr id="29" name="ZoneTexte 28"/>
          <p:cNvSpPr txBox="1"/>
          <p:nvPr/>
        </p:nvSpPr>
        <p:spPr>
          <a:xfrm>
            <a:off x="6096000" y="1988841"/>
            <a:ext cx="2496277" cy="646331"/>
          </a:xfrm>
          <a:prstGeom prst="rect">
            <a:avLst/>
          </a:prstGeom>
          <a:noFill/>
          <a:ln w="28575">
            <a:solidFill>
              <a:schemeClr val="tx1"/>
            </a:solidFill>
          </a:ln>
        </p:spPr>
        <p:txBody>
          <a:bodyPr wrap="square" rtlCol="0">
            <a:spAutoFit/>
          </a:bodyPr>
          <a:lstStyle/>
          <a:p>
            <a:r>
              <a:rPr lang="fr-FR" b="1" dirty="0"/>
              <a:t>Objets sensibles</a:t>
            </a:r>
          </a:p>
          <a:p>
            <a:endParaRPr lang="fr-FR" dirty="0"/>
          </a:p>
        </p:txBody>
      </p:sp>
      <p:sp>
        <p:nvSpPr>
          <p:cNvPr id="30" name="ZoneTexte 29"/>
          <p:cNvSpPr txBox="1"/>
          <p:nvPr/>
        </p:nvSpPr>
        <p:spPr>
          <a:xfrm>
            <a:off x="3215680" y="2204864"/>
            <a:ext cx="2592288" cy="646331"/>
          </a:xfrm>
          <a:prstGeom prst="rect">
            <a:avLst/>
          </a:prstGeom>
          <a:noFill/>
          <a:ln w="28575">
            <a:solidFill>
              <a:schemeClr val="tx1"/>
            </a:solidFill>
          </a:ln>
        </p:spPr>
        <p:txBody>
          <a:bodyPr wrap="square" rtlCol="0">
            <a:spAutoFit/>
          </a:bodyPr>
          <a:lstStyle/>
          <a:p>
            <a:r>
              <a:rPr lang="fr-FR" b="1" dirty="0">
                <a:solidFill>
                  <a:srgbClr val="FF0000"/>
                </a:solidFill>
              </a:rPr>
              <a:t>Objets hypothétiques, </a:t>
            </a:r>
            <a:endParaRPr lang="fr-FR" b="1" dirty="0">
              <a:solidFill>
                <a:srgbClr val="7030A0"/>
              </a:solidFill>
            </a:endParaRPr>
          </a:p>
          <a:p>
            <a:endParaRPr lang="fr-FR" dirty="0">
              <a:solidFill>
                <a:srgbClr val="7030A0"/>
              </a:solidFill>
            </a:endParaRPr>
          </a:p>
        </p:txBody>
      </p:sp>
      <p:sp>
        <p:nvSpPr>
          <p:cNvPr id="31" name="ZoneTexte 30"/>
          <p:cNvSpPr txBox="1"/>
          <p:nvPr/>
        </p:nvSpPr>
        <p:spPr>
          <a:xfrm>
            <a:off x="527381" y="3140969"/>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Science</a:t>
            </a:r>
            <a:r>
              <a:rPr lang="fr-FR" dirty="0">
                <a:solidFill>
                  <a:srgbClr val="FF0000"/>
                </a:solidFill>
              </a:rPr>
              <a:t> (</a:t>
            </a:r>
            <a:r>
              <a:rPr lang="fr-FR" i="1" dirty="0" err="1">
                <a:solidFill>
                  <a:srgbClr val="FF0000"/>
                </a:solidFill>
              </a:rPr>
              <a:t>épistèmé</a:t>
            </a:r>
            <a:r>
              <a:rPr lang="fr-FR" dirty="0">
                <a:solidFill>
                  <a:srgbClr val="FF0000"/>
                </a:solidFill>
              </a:rPr>
              <a:t>)</a:t>
            </a:r>
          </a:p>
          <a:p>
            <a:endParaRPr lang="fr-FR" dirty="0"/>
          </a:p>
        </p:txBody>
      </p:sp>
      <p:sp>
        <p:nvSpPr>
          <p:cNvPr id="32" name="ZoneTexte 31"/>
          <p:cNvSpPr txBox="1"/>
          <p:nvPr/>
        </p:nvSpPr>
        <p:spPr>
          <a:xfrm>
            <a:off x="3215680" y="1484785"/>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Opinion</a:t>
            </a:r>
            <a:r>
              <a:rPr lang="fr-FR" dirty="0"/>
              <a:t> </a:t>
            </a:r>
            <a:r>
              <a:rPr lang="fr-FR" dirty="0">
                <a:solidFill>
                  <a:srgbClr val="FF0000"/>
                </a:solidFill>
              </a:rPr>
              <a:t>(</a:t>
            </a:r>
            <a:r>
              <a:rPr lang="fr-FR" i="1" dirty="0">
                <a:solidFill>
                  <a:srgbClr val="FF0000"/>
                </a:solidFill>
              </a:rPr>
              <a:t>doxa</a:t>
            </a:r>
            <a:r>
              <a:rPr lang="fr-FR" dirty="0">
                <a:solidFill>
                  <a:srgbClr val="FF0000"/>
                </a:solidFill>
              </a:rPr>
              <a:t>)</a:t>
            </a:r>
          </a:p>
          <a:p>
            <a:pPr algn="ctr"/>
            <a:r>
              <a:rPr lang="fr-FR" dirty="0">
                <a:solidFill>
                  <a:srgbClr val="FF0000"/>
                </a:solidFill>
              </a:rPr>
              <a:t>inférieure</a:t>
            </a:r>
          </a:p>
        </p:txBody>
      </p:sp>
      <p:sp>
        <p:nvSpPr>
          <p:cNvPr id="38" name="ZoneTexte 37"/>
          <p:cNvSpPr txBox="1"/>
          <p:nvPr/>
        </p:nvSpPr>
        <p:spPr>
          <a:xfrm>
            <a:off x="527381" y="1484785"/>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Opinion</a:t>
            </a:r>
            <a:r>
              <a:rPr lang="fr-FR" dirty="0">
                <a:solidFill>
                  <a:srgbClr val="FF0000"/>
                </a:solidFill>
              </a:rPr>
              <a:t> (</a:t>
            </a:r>
            <a:r>
              <a:rPr lang="fr-FR" i="1" dirty="0">
                <a:solidFill>
                  <a:srgbClr val="FF0000"/>
                </a:solidFill>
              </a:rPr>
              <a:t>doxa</a:t>
            </a:r>
            <a:r>
              <a:rPr lang="fr-FR" dirty="0">
                <a:solidFill>
                  <a:srgbClr val="FF0000"/>
                </a:solidFill>
              </a:rPr>
              <a:t>)</a:t>
            </a:r>
          </a:p>
          <a:p>
            <a:pPr algn="ctr"/>
            <a:r>
              <a:rPr lang="fr-FR" dirty="0">
                <a:solidFill>
                  <a:srgbClr val="FF0000"/>
                </a:solidFill>
              </a:rPr>
              <a:t>supérieure</a:t>
            </a:r>
          </a:p>
        </p:txBody>
      </p:sp>
      <p:sp>
        <p:nvSpPr>
          <p:cNvPr id="39" name="ZoneTexte 38"/>
          <p:cNvSpPr txBox="1"/>
          <p:nvPr/>
        </p:nvSpPr>
        <p:spPr>
          <a:xfrm>
            <a:off x="3311691" y="3212976"/>
            <a:ext cx="8256917" cy="369332"/>
          </a:xfrm>
          <a:prstGeom prst="rect">
            <a:avLst/>
          </a:prstGeom>
          <a:noFill/>
          <a:ln w="28575">
            <a:solidFill>
              <a:schemeClr val="tx1"/>
            </a:solidFill>
          </a:ln>
        </p:spPr>
        <p:txBody>
          <a:bodyPr wrap="square" rtlCol="0">
            <a:spAutoFit/>
          </a:bodyPr>
          <a:lstStyle/>
          <a:p>
            <a:r>
              <a:rPr lang="fr-FR" b="1" dirty="0">
                <a:solidFill>
                  <a:srgbClr val="7030A0"/>
                </a:solidFill>
              </a:rPr>
              <a:t>Systèmes d’</a:t>
            </a:r>
            <a:r>
              <a:rPr lang="fr-FR" b="1" u="sng" dirty="0">
                <a:solidFill>
                  <a:srgbClr val="7030A0"/>
                </a:solidFill>
              </a:rPr>
              <a:t>objectivation</a:t>
            </a:r>
            <a:r>
              <a:rPr lang="fr-FR" b="1" dirty="0">
                <a:solidFill>
                  <a:srgbClr val="7030A0"/>
                </a:solidFill>
              </a:rPr>
              <a:t> collectifs </a:t>
            </a:r>
            <a:endParaRPr lang="fr-FR" dirty="0">
              <a:solidFill>
                <a:srgbClr val="7030A0"/>
              </a:solidFill>
            </a:endParaRPr>
          </a:p>
        </p:txBody>
      </p:sp>
      <p:sp>
        <p:nvSpPr>
          <p:cNvPr id="40" name="ZoneTexte 39"/>
          <p:cNvSpPr txBox="1"/>
          <p:nvPr/>
        </p:nvSpPr>
        <p:spPr>
          <a:xfrm>
            <a:off x="9983755" y="3212976"/>
            <a:ext cx="2208245" cy="369332"/>
          </a:xfrm>
          <a:prstGeom prst="rect">
            <a:avLst/>
          </a:prstGeom>
          <a:noFill/>
        </p:spPr>
        <p:txBody>
          <a:bodyPr wrap="square" rtlCol="0">
            <a:spAutoFit/>
          </a:bodyPr>
          <a:lstStyle/>
          <a:p>
            <a:r>
              <a:rPr lang="fr-FR" b="1" dirty="0">
                <a:solidFill>
                  <a:srgbClr val="7030A0"/>
                </a:solidFill>
              </a:rPr>
              <a:t>Langage(s)</a:t>
            </a:r>
          </a:p>
        </p:txBody>
      </p:sp>
      <p:sp>
        <p:nvSpPr>
          <p:cNvPr id="41" name="ZoneTexte 40"/>
          <p:cNvSpPr txBox="1"/>
          <p:nvPr/>
        </p:nvSpPr>
        <p:spPr>
          <a:xfrm>
            <a:off x="3215680" y="2708920"/>
            <a:ext cx="2304256" cy="369332"/>
          </a:xfrm>
          <a:prstGeom prst="rect">
            <a:avLst/>
          </a:prstGeom>
          <a:noFill/>
        </p:spPr>
        <p:txBody>
          <a:bodyPr wrap="square" rtlCol="0">
            <a:spAutoFit/>
          </a:bodyPr>
          <a:lstStyle/>
          <a:p>
            <a:r>
              <a:rPr lang="fr-FR" b="1" dirty="0">
                <a:solidFill>
                  <a:srgbClr val="7030A0"/>
                </a:solidFill>
              </a:rPr>
              <a:t>mathématiques</a:t>
            </a:r>
          </a:p>
        </p:txBody>
      </p:sp>
      <p:sp>
        <p:nvSpPr>
          <p:cNvPr id="42" name="Flèche droite 41"/>
          <p:cNvSpPr/>
          <p:nvPr/>
        </p:nvSpPr>
        <p:spPr>
          <a:xfrm rot="19644878">
            <a:off x="5517407" y="2522385"/>
            <a:ext cx="1440160" cy="576064"/>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2.77778E-7 8.97317E-7 L 0.37812 0.07817 " pathEditMode="relative" rAng="0" ptsTypes="AA">
                                      <p:cBhvr>
                                        <p:cTn id="6" dur="2000" fill="hold"/>
                                        <p:tgtEl>
                                          <p:spTgt spid="41"/>
                                        </p:tgtEl>
                                        <p:attrNameLst>
                                          <p:attrName>ppt_x</p:attrName>
                                          <p:attrName>ppt_y</p:attrName>
                                        </p:attrNameLst>
                                      </p:cBhvr>
                                      <p:rCtr x="18900" y="3900"/>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0">
                                            <p:txEl>
                                              <p:pRg st="0" end="0"/>
                                            </p:txEl>
                                          </p:spTgt>
                                        </p:tgtEl>
                                        <p:attrNameLst>
                                          <p:attrName>style.visibility</p:attrName>
                                        </p:attrNameLst>
                                      </p:cBhvr>
                                      <p:to>
                                        <p:strVal val="visible"/>
                                      </p:to>
                                    </p:set>
                                    <p:animEffect transition="in" filter="fade">
                                      <p:cBhvr>
                                        <p:cTn id="11" dur="2000"/>
                                        <p:tgtEl>
                                          <p:spTgt spid="4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2000"/>
                                        <p:tgtEl>
                                          <p:spTgt spid="30"/>
                                        </p:tgtEl>
                                      </p:cBhvr>
                                    </p:animEffect>
                                    <p:set>
                                      <p:cBhvr>
                                        <p:cTn id="16" dur="1" fill="hold">
                                          <p:stCondLst>
                                            <p:cond delay="19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4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5360" y="188641"/>
            <a:ext cx="11521280" cy="5472609"/>
          </a:xfrm>
        </p:spPr>
        <p:txBody>
          <a:bodyPr>
            <a:normAutofit/>
          </a:bodyPr>
          <a:lstStyle/>
          <a:p>
            <a:pPr algn="just">
              <a:buNone/>
            </a:pPr>
            <a:endParaRPr lang="fr-FR" dirty="0"/>
          </a:p>
        </p:txBody>
      </p:sp>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23" name="ZoneTexte 22"/>
          <p:cNvSpPr txBox="1"/>
          <p:nvPr/>
        </p:nvSpPr>
        <p:spPr>
          <a:xfrm>
            <a:off x="6096000" y="764705"/>
            <a:ext cx="4992555" cy="646331"/>
          </a:xfrm>
          <a:prstGeom prst="rect">
            <a:avLst/>
          </a:prstGeom>
          <a:noFill/>
          <a:ln w="28575">
            <a:solidFill>
              <a:schemeClr val="tx1"/>
            </a:solidFill>
          </a:ln>
        </p:spPr>
        <p:txBody>
          <a:bodyPr wrap="square" rtlCol="0">
            <a:spAutoFit/>
          </a:bodyPr>
          <a:lstStyle/>
          <a:p>
            <a:pPr algn="ctr"/>
            <a:r>
              <a:rPr lang="fr-FR" b="1" dirty="0"/>
              <a:t>Genre sensible (</a:t>
            </a:r>
            <a:r>
              <a:rPr lang="fr-FR" b="1" i="1" dirty="0"/>
              <a:t>topos </a:t>
            </a:r>
            <a:r>
              <a:rPr lang="fr-FR" b="1" i="1" dirty="0" err="1"/>
              <a:t>horatos</a:t>
            </a:r>
            <a:r>
              <a:rPr lang="fr-FR" b="1" dirty="0"/>
              <a:t>)</a:t>
            </a:r>
          </a:p>
          <a:p>
            <a:endParaRPr lang="fr-FR" dirty="0"/>
          </a:p>
        </p:txBody>
      </p:sp>
      <p:sp>
        <p:nvSpPr>
          <p:cNvPr id="24" name="ZoneTexte 23"/>
          <p:cNvSpPr txBox="1"/>
          <p:nvPr/>
        </p:nvSpPr>
        <p:spPr>
          <a:xfrm>
            <a:off x="4175787" y="188641"/>
            <a:ext cx="3552395" cy="646331"/>
          </a:xfrm>
          <a:prstGeom prst="rect">
            <a:avLst/>
          </a:prstGeom>
          <a:noFill/>
        </p:spPr>
        <p:txBody>
          <a:bodyPr wrap="square" rtlCol="0">
            <a:spAutoFit/>
          </a:bodyPr>
          <a:lstStyle/>
          <a:p>
            <a:pPr algn="ctr"/>
            <a:r>
              <a:rPr lang="fr-FR" sz="3600" b="1" dirty="0"/>
              <a:t>La ligne</a:t>
            </a:r>
          </a:p>
        </p:txBody>
      </p:sp>
      <p:sp>
        <p:nvSpPr>
          <p:cNvPr id="35" name="ZoneTexte 34"/>
          <p:cNvSpPr txBox="1"/>
          <p:nvPr/>
        </p:nvSpPr>
        <p:spPr>
          <a:xfrm>
            <a:off x="527382" y="764705"/>
            <a:ext cx="5376597" cy="646331"/>
          </a:xfrm>
          <a:prstGeom prst="rect">
            <a:avLst/>
          </a:prstGeom>
          <a:noFill/>
          <a:ln w="28575">
            <a:solidFill>
              <a:schemeClr val="tx1"/>
            </a:solidFill>
          </a:ln>
        </p:spPr>
        <p:txBody>
          <a:bodyPr wrap="square" rtlCol="0">
            <a:spAutoFit/>
          </a:bodyPr>
          <a:lstStyle/>
          <a:p>
            <a:pPr algn="ctr"/>
            <a:r>
              <a:rPr lang="fr-FR" b="1" dirty="0"/>
              <a:t>Genre intelligible </a:t>
            </a:r>
          </a:p>
          <a:p>
            <a:pPr algn="ctr"/>
            <a:r>
              <a:rPr lang="fr-FR" b="1" dirty="0"/>
              <a:t>(</a:t>
            </a:r>
            <a:r>
              <a:rPr lang="fr-FR" b="1" i="1" dirty="0"/>
              <a:t>topos </a:t>
            </a:r>
            <a:r>
              <a:rPr lang="fr-FR" b="1" i="1" dirty="0" err="1"/>
              <a:t>noètos</a:t>
            </a:r>
            <a:r>
              <a:rPr lang="fr-FR" b="1" dirty="0"/>
              <a:t>)</a:t>
            </a:r>
          </a:p>
        </p:txBody>
      </p:sp>
      <p:sp>
        <p:nvSpPr>
          <p:cNvPr id="28" name="ZoneTexte 27"/>
          <p:cNvSpPr txBox="1"/>
          <p:nvPr/>
        </p:nvSpPr>
        <p:spPr>
          <a:xfrm>
            <a:off x="8688288" y="1484784"/>
            <a:ext cx="2496277" cy="646331"/>
          </a:xfrm>
          <a:prstGeom prst="rect">
            <a:avLst/>
          </a:prstGeom>
          <a:noFill/>
          <a:ln w="28575">
            <a:solidFill>
              <a:schemeClr val="tx1"/>
            </a:solidFill>
          </a:ln>
        </p:spPr>
        <p:txBody>
          <a:bodyPr wrap="square" rtlCol="0">
            <a:spAutoFit/>
          </a:bodyPr>
          <a:lstStyle/>
          <a:p>
            <a:r>
              <a:rPr lang="fr-FR" b="1" dirty="0"/>
              <a:t>Ombres et images des objets sensibles</a:t>
            </a:r>
            <a:endParaRPr lang="fr-FR" dirty="0"/>
          </a:p>
        </p:txBody>
      </p:sp>
      <p:sp>
        <p:nvSpPr>
          <p:cNvPr id="29" name="ZoneTexte 28"/>
          <p:cNvSpPr txBox="1"/>
          <p:nvPr/>
        </p:nvSpPr>
        <p:spPr>
          <a:xfrm>
            <a:off x="6096000" y="1988841"/>
            <a:ext cx="2496277" cy="646331"/>
          </a:xfrm>
          <a:prstGeom prst="rect">
            <a:avLst/>
          </a:prstGeom>
          <a:noFill/>
          <a:ln w="28575">
            <a:solidFill>
              <a:schemeClr val="tx1"/>
            </a:solidFill>
          </a:ln>
        </p:spPr>
        <p:txBody>
          <a:bodyPr wrap="square" rtlCol="0">
            <a:spAutoFit/>
          </a:bodyPr>
          <a:lstStyle/>
          <a:p>
            <a:r>
              <a:rPr lang="fr-FR" b="1" dirty="0"/>
              <a:t>Objets sensibles</a:t>
            </a:r>
          </a:p>
          <a:p>
            <a:endParaRPr lang="fr-FR" dirty="0"/>
          </a:p>
        </p:txBody>
      </p:sp>
      <p:sp>
        <p:nvSpPr>
          <p:cNvPr id="31" name="ZoneTexte 30"/>
          <p:cNvSpPr txBox="1"/>
          <p:nvPr/>
        </p:nvSpPr>
        <p:spPr>
          <a:xfrm>
            <a:off x="271889" y="3813322"/>
            <a:ext cx="1543466" cy="923330"/>
          </a:xfrm>
          <a:prstGeom prst="rect">
            <a:avLst/>
          </a:prstGeom>
          <a:noFill/>
          <a:ln w="28575">
            <a:solidFill>
              <a:schemeClr val="tx1"/>
            </a:solidFill>
          </a:ln>
        </p:spPr>
        <p:txBody>
          <a:bodyPr wrap="square" rtlCol="0">
            <a:spAutoFit/>
          </a:bodyPr>
          <a:lstStyle/>
          <a:p>
            <a:pPr algn="ctr"/>
            <a:r>
              <a:rPr lang="fr-FR" b="1" dirty="0">
                <a:solidFill>
                  <a:srgbClr val="FF0000"/>
                </a:solidFill>
              </a:rPr>
              <a:t>Science</a:t>
            </a:r>
            <a:r>
              <a:rPr lang="fr-FR" dirty="0">
                <a:solidFill>
                  <a:srgbClr val="FF0000"/>
                </a:solidFill>
              </a:rPr>
              <a:t> (</a:t>
            </a:r>
            <a:r>
              <a:rPr lang="fr-FR" i="1" dirty="0" err="1">
                <a:solidFill>
                  <a:srgbClr val="FF0000"/>
                </a:solidFill>
              </a:rPr>
              <a:t>épistèmé</a:t>
            </a:r>
            <a:r>
              <a:rPr lang="fr-FR" dirty="0">
                <a:solidFill>
                  <a:srgbClr val="FF0000"/>
                </a:solidFill>
              </a:rPr>
              <a:t>)</a:t>
            </a:r>
          </a:p>
          <a:p>
            <a:endParaRPr lang="fr-FR" dirty="0"/>
          </a:p>
        </p:txBody>
      </p:sp>
      <p:sp>
        <p:nvSpPr>
          <p:cNvPr id="32" name="ZoneTexte 31"/>
          <p:cNvSpPr txBox="1"/>
          <p:nvPr/>
        </p:nvSpPr>
        <p:spPr>
          <a:xfrm>
            <a:off x="3215680" y="1484785"/>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Opinion</a:t>
            </a:r>
            <a:r>
              <a:rPr lang="fr-FR" dirty="0"/>
              <a:t> </a:t>
            </a:r>
            <a:r>
              <a:rPr lang="fr-FR" dirty="0">
                <a:solidFill>
                  <a:srgbClr val="FF0000"/>
                </a:solidFill>
              </a:rPr>
              <a:t>(</a:t>
            </a:r>
            <a:r>
              <a:rPr lang="fr-FR" i="1" dirty="0">
                <a:solidFill>
                  <a:srgbClr val="FF0000"/>
                </a:solidFill>
              </a:rPr>
              <a:t>doxa</a:t>
            </a:r>
            <a:r>
              <a:rPr lang="fr-FR" dirty="0">
                <a:solidFill>
                  <a:srgbClr val="FF0000"/>
                </a:solidFill>
              </a:rPr>
              <a:t>)</a:t>
            </a:r>
          </a:p>
          <a:p>
            <a:pPr algn="ctr"/>
            <a:r>
              <a:rPr lang="fr-FR" dirty="0">
                <a:solidFill>
                  <a:srgbClr val="FF0000"/>
                </a:solidFill>
              </a:rPr>
              <a:t>inférieure</a:t>
            </a:r>
          </a:p>
        </p:txBody>
      </p:sp>
      <p:sp>
        <p:nvSpPr>
          <p:cNvPr id="38" name="ZoneTexte 37"/>
          <p:cNvSpPr txBox="1"/>
          <p:nvPr/>
        </p:nvSpPr>
        <p:spPr>
          <a:xfrm>
            <a:off x="527381" y="1484785"/>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Opinion</a:t>
            </a:r>
            <a:r>
              <a:rPr lang="fr-FR" dirty="0">
                <a:solidFill>
                  <a:srgbClr val="FF0000"/>
                </a:solidFill>
              </a:rPr>
              <a:t> (</a:t>
            </a:r>
            <a:r>
              <a:rPr lang="fr-FR" i="1" dirty="0">
                <a:solidFill>
                  <a:srgbClr val="FF0000"/>
                </a:solidFill>
              </a:rPr>
              <a:t>doxa</a:t>
            </a:r>
            <a:r>
              <a:rPr lang="fr-FR" dirty="0">
                <a:solidFill>
                  <a:srgbClr val="FF0000"/>
                </a:solidFill>
              </a:rPr>
              <a:t>)</a:t>
            </a:r>
          </a:p>
          <a:p>
            <a:pPr algn="ctr"/>
            <a:r>
              <a:rPr lang="fr-FR" dirty="0">
                <a:solidFill>
                  <a:srgbClr val="FF0000"/>
                </a:solidFill>
              </a:rPr>
              <a:t>supérieure</a:t>
            </a:r>
          </a:p>
        </p:txBody>
      </p:sp>
      <p:sp>
        <p:nvSpPr>
          <p:cNvPr id="39" name="ZoneTexte 38"/>
          <p:cNvSpPr txBox="1"/>
          <p:nvPr/>
        </p:nvSpPr>
        <p:spPr>
          <a:xfrm>
            <a:off x="2003613" y="4073588"/>
            <a:ext cx="9278470" cy="461665"/>
          </a:xfrm>
          <a:prstGeom prst="rect">
            <a:avLst/>
          </a:prstGeom>
          <a:noFill/>
          <a:ln w="28575">
            <a:solidFill>
              <a:schemeClr val="tx1"/>
            </a:solidFill>
          </a:ln>
        </p:spPr>
        <p:txBody>
          <a:bodyPr wrap="square" rtlCol="0">
            <a:spAutoFit/>
          </a:bodyPr>
          <a:lstStyle/>
          <a:p>
            <a:r>
              <a:rPr lang="fr-FR" sz="2400" b="1" dirty="0">
                <a:solidFill>
                  <a:srgbClr val="7030A0"/>
                </a:solidFill>
              </a:rPr>
              <a:t>Systèmes d’</a:t>
            </a:r>
            <a:r>
              <a:rPr lang="fr-FR" sz="2400" b="1" u="sng" dirty="0">
                <a:solidFill>
                  <a:srgbClr val="7030A0"/>
                </a:solidFill>
              </a:rPr>
              <a:t>objectivation</a:t>
            </a:r>
            <a:r>
              <a:rPr lang="fr-FR" sz="2400" b="1" dirty="0">
                <a:solidFill>
                  <a:srgbClr val="7030A0"/>
                </a:solidFill>
              </a:rPr>
              <a:t> collectifs </a:t>
            </a:r>
            <a:endParaRPr lang="fr-FR" sz="2400" dirty="0">
              <a:solidFill>
                <a:srgbClr val="7030A0"/>
              </a:solidFill>
            </a:endParaRPr>
          </a:p>
        </p:txBody>
      </p:sp>
      <p:sp>
        <p:nvSpPr>
          <p:cNvPr id="40" name="ZoneTexte 39"/>
          <p:cNvSpPr txBox="1"/>
          <p:nvPr/>
        </p:nvSpPr>
        <p:spPr>
          <a:xfrm>
            <a:off x="9674473" y="4113929"/>
            <a:ext cx="1365563" cy="400110"/>
          </a:xfrm>
          <a:prstGeom prst="rect">
            <a:avLst/>
          </a:prstGeom>
          <a:noFill/>
        </p:spPr>
        <p:txBody>
          <a:bodyPr wrap="square" rtlCol="0">
            <a:spAutoFit/>
          </a:bodyPr>
          <a:lstStyle/>
          <a:p>
            <a:r>
              <a:rPr lang="fr-FR" sz="2000" b="1" dirty="0">
                <a:solidFill>
                  <a:srgbClr val="7030A0"/>
                </a:solidFill>
              </a:rPr>
              <a:t>langage(s)</a:t>
            </a:r>
          </a:p>
        </p:txBody>
      </p:sp>
      <p:sp>
        <p:nvSpPr>
          <p:cNvPr id="41" name="ZoneTexte 40"/>
          <p:cNvSpPr txBox="1"/>
          <p:nvPr/>
        </p:nvSpPr>
        <p:spPr>
          <a:xfrm>
            <a:off x="7476565" y="4120861"/>
            <a:ext cx="1882588" cy="400110"/>
          </a:xfrm>
          <a:prstGeom prst="rect">
            <a:avLst/>
          </a:prstGeom>
          <a:noFill/>
        </p:spPr>
        <p:txBody>
          <a:bodyPr wrap="square" rtlCol="0">
            <a:spAutoFit/>
          </a:bodyPr>
          <a:lstStyle/>
          <a:p>
            <a:r>
              <a:rPr lang="fr-FR" sz="2000" b="1" dirty="0">
                <a:solidFill>
                  <a:srgbClr val="7030A0"/>
                </a:solidFill>
              </a:rPr>
              <a:t>mathématiques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28"/>
                                        </p:tgtEl>
                                      </p:cBhvr>
                                    </p:animEffect>
                                    <p:set>
                                      <p:cBhvr>
                                        <p:cTn id="7" dur="1" fill="hold">
                                          <p:stCondLst>
                                            <p:cond delay="1999"/>
                                          </p:stCondLst>
                                        </p:cTn>
                                        <p:tgtEl>
                                          <p:spTgt spid="28"/>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2000"/>
                                        <p:tgtEl>
                                          <p:spTgt spid="29"/>
                                        </p:tgtEl>
                                      </p:cBhvr>
                                    </p:animEffect>
                                    <p:set>
                                      <p:cBhvr>
                                        <p:cTn id="10" dur="1" fill="hold">
                                          <p:stCondLst>
                                            <p:cond delay="1999"/>
                                          </p:stCondLst>
                                        </p:cTn>
                                        <p:tgtEl>
                                          <p:spTgt spid="29"/>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2000"/>
                                        <p:tgtEl>
                                          <p:spTgt spid="23"/>
                                        </p:tgtEl>
                                      </p:cBhvr>
                                    </p:animEffect>
                                    <p:set>
                                      <p:cBhvr>
                                        <p:cTn id="13" dur="1" fill="hold">
                                          <p:stCondLst>
                                            <p:cond delay="1999"/>
                                          </p:stCondLst>
                                        </p:cTn>
                                        <p:tgtEl>
                                          <p:spTgt spid="23"/>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2000"/>
                                        <p:tgtEl>
                                          <p:spTgt spid="32"/>
                                        </p:tgtEl>
                                      </p:cBhvr>
                                    </p:animEffect>
                                    <p:set>
                                      <p:cBhvr>
                                        <p:cTn id="16" dur="1" fill="hold">
                                          <p:stCondLst>
                                            <p:cond delay="1999"/>
                                          </p:stCondLst>
                                        </p:cTn>
                                        <p:tgtEl>
                                          <p:spTgt spid="32"/>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2000"/>
                                        <p:tgtEl>
                                          <p:spTgt spid="38"/>
                                        </p:tgtEl>
                                      </p:cBhvr>
                                    </p:animEffect>
                                    <p:set>
                                      <p:cBhvr>
                                        <p:cTn id="19" dur="1" fill="hold">
                                          <p:stCondLst>
                                            <p:cond delay="1999"/>
                                          </p:stCondLst>
                                        </p:cTn>
                                        <p:tgtEl>
                                          <p:spTgt spid="38"/>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2000"/>
                                        <p:tgtEl>
                                          <p:spTgt spid="35"/>
                                        </p:tgtEl>
                                      </p:cBhvr>
                                    </p:animEffect>
                                    <p:set>
                                      <p:cBhvr>
                                        <p:cTn id="22" dur="1" fill="hold">
                                          <p:stCondLst>
                                            <p:cond delay="1999"/>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5" grpId="0" animBg="1"/>
      <p:bldP spid="28" grpId="0" animBg="1"/>
      <p:bldP spid="29" grpId="0" animBg="1"/>
      <p:bldP spid="32" grpId="0" animBg="1"/>
      <p:bldP spid="3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35" name="ZoneTexte 34"/>
          <p:cNvSpPr txBox="1"/>
          <p:nvPr/>
        </p:nvSpPr>
        <p:spPr>
          <a:xfrm>
            <a:off x="282389" y="322729"/>
            <a:ext cx="11564470" cy="3354765"/>
          </a:xfrm>
          <a:prstGeom prst="rect">
            <a:avLst/>
          </a:prstGeom>
          <a:noFill/>
          <a:ln w="28575">
            <a:noFill/>
          </a:ln>
        </p:spPr>
        <p:txBody>
          <a:bodyPr wrap="square" rtlCol="0">
            <a:spAutoFit/>
          </a:bodyPr>
          <a:lstStyle/>
          <a:p>
            <a:pPr algn="just"/>
            <a:r>
              <a:rPr lang="fr-FR" sz="3200" dirty="0"/>
              <a:t>Il s’agit d’un modèle intériorisé et stabilisé qui confronté avec le produit de la perception, est à la base du processus cognitif. C’est une représentation mentale, constituée par un processus d’intégration (qui peut être génétiquement décrit).</a:t>
            </a:r>
            <a:r>
              <a:rPr lang="fr-FR" sz="3200" b="1" dirty="0"/>
              <a:t> </a:t>
            </a:r>
            <a:r>
              <a:rPr lang="fr-FR" sz="3200" dirty="0"/>
              <a:t>Sa fonction est de garantir l’équivalence (ou identité transformée) du référent et du signifiant.</a:t>
            </a:r>
          </a:p>
          <a:p>
            <a:pPr algn="just"/>
            <a:r>
              <a:rPr lang="fr-FR" sz="2000" dirty="0"/>
              <a:t>Georges Roque, « Quelques préalables à l’analyse des couleurs en peinture », </a:t>
            </a:r>
            <a:r>
              <a:rPr lang="fr-FR" sz="2000" dirty="0" err="1"/>
              <a:t>Techné</a:t>
            </a:r>
            <a:r>
              <a:rPr lang="fr-FR" sz="2000" dirty="0"/>
              <a:t>, N° 9-10, 1999, p. 40-51.</a:t>
            </a:r>
          </a:p>
        </p:txBody>
      </p:sp>
      <p:sp>
        <p:nvSpPr>
          <p:cNvPr id="31" name="ZoneTexte 30"/>
          <p:cNvSpPr txBox="1"/>
          <p:nvPr/>
        </p:nvSpPr>
        <p:spPr>
          <a:xfrm>
            <a:off x="271889" y="3813322"/>
            <a:ext cx="1543466" cy="923330"/>
          </a:xfrm>
          <a:prstGeom prst="rect">
            <a:avLst/>
          </a:prstGeom>
          <a:noFill/>
          <a:ln w="28575">
            <a:solidFill>
              <a:schemeClr val="tx1"/>
            </a:solidFill>
          </a:ln>
        </p:spPr>
        <p:txBody>
          <a:bodyPr wrap="square" rtlCol="0">
            <a:spAutoFit/>
          </a:bodyPr>
          <a:lstStyle/>
          <a:p>
            <a:pPr algn="ctr"/>
            <a:r>
              <a:rPr lang="fr-FR" b="1" dirty="0">
                <a:solidFill>
                  <a:srgbClr val="FF0000"/>
                </a:solidFill>
              </a:rPr>
              <a:t>Science</a:t>
            </a:r>
            <a:r>
              <a:rPr lang="fr-FR" dirty="0">
                <a:solidFill>
                  <a:srgbClr val="FF0000"/>
                </a:solidFill>
              </a:rPr>
              <a:t> (</a:t>
            </a:r>
            <a:r>
              <a:rPr lang="fr-FR" i="1" dirty="0" err="1">
                <a:solidFill>
                  <a:srgbClr val="FF0000"/>
                </a:solidFill>
              </a:rPr>
              <a:t>épistèmé</a:t>
            </a:r>
            <a:r>
              <a:rPr lang="fr-FR" dirty="0">
                <a:solidFill>
                  <a:srgbClr val="FF0000"/>
                </a:solidFill>
              </a:rPr>
              <a:t>)</a:t>
            </a:r>
          </a:p>
          <a:p>
            <a:endParaRPr lang="fr-FR" dirty="0"/>
          </a:p>
        </p:txBody>
      </p:sp>
      <p:sp>
        <p:nvSpPr>
          <p:cNvPr id="39" name="ZoneTexte 38"/>
          <p:cNvSpPr txBox="1"/>
          <p:nvPr/>
        </p:nvSpPr>
        <p:spPr>
          <a:xfrm>
            <a:off x="2003613" y="4073588"/>
            <a:ext cx="9278470" cy="461665"/>
          </a:xfrm>
          <a:prstGeom prst="rect">
            <a:avLst/>
          </a:prstGeom>
          <a:noFill/>
          <a:ln w="28575">
            <a:solidFill>
              <a:schemeClr val="tx1"/>
            </a:solidFill>
          </a:ln>
        </p:spPr>
        <p:txBody>
          <a:bodyPr wrap="square" rtlCol="0">
            <a:spAutoFit/>
          </a:bodyPr>
          <a:lstStyle/>
          <a:p>
            <a:r>
              <a:rPr lang="fr-FR" sz="2400" b="1" dirty="0">
                <a:solidFill>
                  <a:srgbClr val="7030A0"/>
                </a:solidFill>
              </a:rPr>
              <a:t>Systèmes d’</a:t>
            </a:r>
            <a:r>
              <a:rPr lang="fr-FR" sz="2400" b="1" u="sng" dirty="0">
                <a:solidFill>
                  <a:srgbClr val="7030A0"/>
                </a:solidFill>
              </a:rPr>
              <a:t>objectivation</a:t>
            </a:r>
            <a:r>
              <a:rPr lang="fr-FR" sz="2400" b="1" dirty="0">
                <a:solidFill>
                  <a:srgbClr val="7030A0"/>
                </a:solidFill>
              </a:rPr>
              <a:t> collectifs </a:t>
            </a:r>
            <a:endParaRPr lang="fr-FR" sz="2400" dirty="0">
              <a:solidFill>
                <a:srgbClr val="7030A0"/>
              </a:solidFill>
            </a:endParaRPr>
          </a:p>
        </p:txBody>
      </p:sp>
      <p:sp>
        <p:nvSpPr>
          <p:cNvPr id="40" name="ZoneTexte 39"/>
          <p:cNvSpPr txBox="1"/>
          <p:nvPr/>
        </p:nvSpPr>
        <p:spPr>
          <a:xfrm>
            <a:off x="9674473" y="4113929"/>
            <a:ext cx="1365563" cy="400110"/>
          </a:xfrm>
          <a:prstGeom prst="rect">
            <a:avLst/>
          </a:prstGeom>
          <a:noFill/>
        </p:spPr>
        <p:txBody>
          <a:bodyPr wrap="square" rtlCol="0">
            <a:spAutoFit/>
          </a:bodyPr>
          <a:lstStyle/>
          <a:p>
            <a:r>
              <a:rPr lang="fr-FR" sz="2000" b="1" dirty="0">
                <a:solidFill>
                  <a:srgbClr val="7030A0"/>
                </a:solidFill>
              </a:rPr>
              <a:t>langage(s)</a:t>
            </a:r>
          </a:p>
        </p:txBody>
      </p:sp>
      <p:sp>
        <p:nvSpPr>
          <p:cNvPr id="41" name="ZoneTexte 40"/>
          <p:cNvSpPr txBox="1"/>
          <p:nvPr/>
        </p:nvSpPr>
        <p:spPr>
          <a:xfrm>
            <a:off x="7476565" y="4120861"/>
            <a:ext cx="1882588" cy="400110"/>
          </a:xfrm>
          <a:prstGeom prst="rect">
            <a:avLst/>
          </a:prstGeom>
          <a:noFill/>
        </p:spPr>
        <p:txBody>
          <a:bodyPr wrap="square" rtlCol="0">
            <a:spAutoFit/>
          </a:bodyPr>
          <a:lstStyle/>
          <a:p>
            <a:r>
              <a:rPr lang="fr-FR" sz="2000" b="1" dirty="0">
                <a:solidFill>
                  <a:srgbClr val="7030A0"/>
                </a:solidFill>
              </a:rPr>
              <a:t>mathématiques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fill="hold" grpId="0" nodeType="clickEffect">
                                  <p:stCondLst>
                                    <p:cond delay="0"/>
                                  </p:stCondLst>
                                  <p:childTnLst>
                                    <p:anim calcmode="discrete" valueType="str">
                                      <p:cBhvr>
                                        <p:cTn id="6" dur="1000" fill="hold"/>
                                        <p:tgtEl>
                                          <p:spTgt spid="41"/>
                                        </p:tgtEl>
                                        <p:attrNameLst>
                                          <p:attrName>style.visibility</p:attrName>
                                        </p:attrNameLst>
                                      </p:cBhvr>
                                      <p:tavLst>
                                        <p:tav tm="0">
                                          <p:val>
                                            <p:strVal val="hidden"/>
                                          </p:val>
                                        </p:tav>
                                        <p:tav tm="50000">
                                          <p:val>
                                            <p:strVal val="visible"/>
                                          </p:val>
                                        </p:tav>
                                      </p:tavLst>
                                    </p:anim>
                                  </p:childTnLst>
                                </p:cTn>
                              </p:par>
                              <p:par>
                                <p:cTn id="7" presetID="35" presetClass="emph" presetSubtype="0" fill="hold" grpId="0" nodeType="withEffect">
                                  <p:stCondLst>
                                    <p:cond delay="0"/>
                                  </p:stCondLst>
                                  <p:childTnLst>
                                    <p:anim calcmode="discrete" valueType="str">
                                      <p:cBhvr>
                                        <p:cTn id="8" dur="1000" fill="hold"/>
                                        <p:tgtEl>
                                          <p:spTgt spid="40"/>
                                        </p:tgtEl>
                                        <p:attrNameLst>
                                          <p:attrName>style.visibility</p:attrName>
                                        </p:attrNameLst>
                                      </p:cBhvr>
                                      <p:tavLst>
                                        <p:tav tm="0">
                                          <p:val>
                                            <p:strVal val="hidden"/>
                                          </p:val>
                                        </p:tav>
                                        <p:tav tm="50000">
                                          <p:val>
                                            <p:strVal val="visible"/>
                                          </p:val>
                                        </p:tav>
                                      </p:tavLst>
                                    </p:anim>
                                  </p:childTnLst>
                                </p:cTn>
                              </p:par>
                              <p:par>
                                <p:cTn id="9" presetID="35" presetClass="emph" presetSubtype="0" fill="hold" grpId="0" nodeType="withEffect">
                                  <p:stCondLst>
                                    <p:cond delay="0"/>
                                  </p:stCondLst>
                                  <p:childTnLst>
                                    <p:anim calcmode="discrete" valueType="str">
                                      <p:cBhvr>
                                        <p:cTn id="10" dur="1000" fill="hold"/>
                                        <p:tgtEl>
                                          <p:spTgt spid="39"/>
                                        </p:tgtEl>
                                        <p:attrNameLst>
                                          <p:attrName>style.visibility</p:attrName>
                                        </p:attrNameLst>
                                      </p:cBhvr>
                                      <p:tavLst>
                                        <p:tav tm="0">
                                          <p:val>
                                            <p:strVal val="hidden"/>
                                          </p:val>
                                        </p:tav>
                                        <p:tav tm="50000">
                                          <p:val>
                                            <p:strVal val="visible"/>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5">
                                            <p:txEl>
                                              <p:pRg st="0" end="0"/>
                                            </p:txEl>
                                          </p:spTgt>
                                        </p:tgtEl>
                                        <p:attrNameLst>
                                          <p:attrName>style.visibility</p:attrName>
                                        </p:attrNameLst>
                                      </p:cBhvr>
                                      <p:to>
                                        <p:strVal val="visible"/>
                                      </p:to>
                                    </p:set>
                                    <p:animEffect transition="in" filter="fade">
                                      <p:cBhvr>
                                        <p:cTn id="15" dur="2000"/>
                                        <p:tgtEl>
                                          <p:spTgt spid="35">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5">
                                            <p:txEl>
                                              <p:pRg st="1" end="1"/>
                                            </p:txEl>
                                          </p:spTgt>
                                        </p:tgtEl>
                                        <p:attrNameLst>
                                          <p:attrName>style.visibility</p:attrName>
                                        </p:attrNameLst>
                                      </p:cBhvr>
                                      <p:to>
                                        <p:strVal val="visible"/>
                                      </p:to>
                                    </p:set>
                                    <p:animEffect transition="in" filter="fade">
                                      <p:cBhvr>
                                        <p:cTn id="18" dur="2000"/>
                                        <p:tgtEl>
                                          <p:spTgt spid="3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5">
                                            <p:txEl>
                                              <p:pRg st="1" end="1"/>
                                            </p:txEl>
                                          </p:spTgt>
                                        </p:tgtEl>
                                        <p:attrNameLst>
                                          <p:attrName>style.visibility</p:attrName>
                                        </p:attrNameLst>
                                      </p:cBhvr>
                                      <p:to>
                                        <p:strVal val="visible"/>
                                      </p:to>
                                    </p:set>
                                    <p:animEffect transition="in" filter="fade">
                                      <p:cBhvr>
                                        <p:cTn id="23" dur="2000"/>
                                        <p:tgtEl>
                                          <p:spTgt spid="3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2000"/>
                                        <p:tgtEl>
                                          <p:spTgt spid="35">
                                            <p:txEl>
                                              <p:pRg st="0" end="0"/>
                                            </p:txEl>
                                          </p:spTgt>
                                        </p:tgtEl>
                                      </p:cBhvr>
                                    </p:animEffect>
                                    <p:set>
                                      <p:cBhvr>
                                        <p:cTn id="28" dur="1" fill="hold">
                                          <p:stCondLst>
                                            <p:cond delay="1999"/>
                                          </p:stCondLst>
                                        </p:cTn>
                                        <p:tgtEl>
                                          <p:spTgt spid="35">
                                            <p:txEl>
                                              <p:pRg st="0" end="0"/>
                                            </p:txEl>
                                          </p:spTgt>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2000"/>
                                        <p:tgtEl>
                                          <p:spTgt spid="35">
                                            <p:txEl>
                                              <p:pRg st="1" end="1"/>
                                            </p:txEl>
                                          </p:spTgt>
                                        </p:tgtEl>
                                      </p:cBhvr>
                                    </p:animEffect>
                                    <p:set>
                                      <p:cBhvr>
                                        <p:cTn id="31" dur="1" fill="hold">
                                          <p:stCondLst>
                                            <p:cond delay="1999"/>
                                          </p:stCondLst>
                                        </p:cTn>
                                        <p:tgtEl>
                                          <p:spTgt spid="35">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uild="allAtOnce"/>
      <p:bldP spid="35" grpId="1" build="allAtOnce"/>
      <p:bldP spid="39" grpId="0" animBg="1"/>
      <p:bldP spid="40" grpId="0"/>
      <p:bldP spid="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35" name="ZoneTexte 34"/>
          <p:cNvSpPr txBox="1"/>
          <p:nvPr/>
        </p:nvSpPr>
        <p:spPr>
          <a:xfrm>
            <a:off x="313765" y="274436"/>
            <a:ext cx="11564470" cy="3154564"/>
          </a:xfrm>
          <a:prstGeom prst="rect">
            <a:avLst/>
          </a:prstGeom>
          <a:noFill/>
          <a:ln w="28575">
            <a:noFill/>
          </a:ln>
        </p:spPr>
        <p:txBody>
          <a:bodyPr wrap="square" rtlCol="0">
            <a:spAutoFit/>
          </a:bodyPr>
          <a:lstStyle/>
          <a:p>
            <a:pPr algn="just"/>
            <a:r>
              <a:rPr lang="fr-FR" sz="3200" dirty="0"/>
              <a:t>Ce sont ces systèmes qui nous permettent d’échanger entre nous d’une manière sémiotiquement objective. </a:t>
            </a:r>
          </a:p>
          <a:p>
            <a:pPr algn="just"/>
            <a:r>
              <a:rPr lang="fr-FR" sz="3200" dirty="0"/>
              <a:t>Ils nous permettent d’être objectif par rapport aux choses sensibles (les choses du monde), </a:t>
            </a:r>
          </a:p>
          <a:p>
            <a:pPr algn="just"/>
            <a:r>
              <a:rPr lang="fr-FR" sz="3200" dirty="0"/>
              <a:t>mais aussi d’être objectif par rapport à nos perceptions</a:t>
            </a:r>
          </a:p>
          <a:p>
            <a:pPr algn="just"/>
            <a:r>
              <a:rPr lang="fr-FR" sz="3200" dirty="0"/>
              <a:t>ainsi d’être objectif par rapport à nos pensées (opinions).</a:t>
            </a:r>
          </a:p>
        </p:txBody>
      </p:sp>
      <p:sp>
        <p:nvSpPr>
          <p:cNvPr id="31" name="ZoneTexte 30"/>
          <p:cNvSpPr txBox="1"/>
          <p:nvPr/>
        </p:nvSpPr>
        <p:spPr>
          <a:xfrm>
            <a:off x="239350" y="4073588"/>
            <a:ext cx="1522216" cy="646331"/>
          </a:xfrm>
          <a:prstGeom prst="rect">
            <a:avLst/>
          </a:prstGeom>
          <a:noFill/>
          <a:ln w="28575">
            <a:solidFill>
              <a:schemeClr val="tx1"/>
            </a:solidFill>
          </a:ln>
        </p:spPr>
        <p:txBody>
          <a:bodyPr wrap="square" rtlCol="0">
            <a:spAutoFit/>
          </a:bodyPr>
          <a:lstStyle/>
          <a:p>
            <a:pPr algn="ctr"/>
            <a:r>
              <a:rPr lang="fr-FR" b="1" dirty="0">
                <a:solidFill>
                  <a:srgbClr val="FF0000"/>
                </a:solidFill>
              </a:rPr>
              <a:t>Science</a:t>
            </a:r>
            <a:r>
              <a:rPr lang="fr-FR" dirty="0">
                <a:solidFill>
                  <a:srgbClr val="FF0000"/>
                </a:solidFill>
              </a:rPr>
              <a:t> </a:t>
            </a:r>
          </a:p>
          <a:p>
            <a:pPr algn="ctr"/>
            <a:r>
              <a:rPr lang="fr-FR" dirty="0">
                <a:solidFill>
                  <a:srgbClr val="FF0000"/>
                </a:solidFill>
              </a:rPr>
              <a:t>(</a:t>
            </a:r>
            <a:r>
              <a:rPr lang="fr-FR" i="1" dirty="0" err="1">
                <a:solidFill>
                  <a:srgbClr val="FF0000"/>
                </a:solidFill>
              </a:rPr>
              <a:t>épistèmé</a:t>
            </a:r>
            <a:r>
              <a:rPr lang="fr-FR" dirty="0">
                <a:solidFill>
                  <a:srgbClr val="FF0000"/>
                </a:solidFill>
              </a:rPr>
              <a:t>)</a:t>
            </a:r>
          </a:p>
        </p:txBody>
      </p:sp>
      <p:sp>
        <p:nvSpPr>
          <p:cNvPr id="39" name="ZoneTexte 38"/>
          <p:cNvSpPr txBox="1"/>
          <p:nvPr/>
        </p:nvSpPr>
        <p:spPr>
          <a:xfrm>
            <a:off x="2003613" y="4073588"/>
            <a:ext cx="9278470" cy="461665"/>
          </a:xfrm>
          <a:prstGeom prst="rect">
            <a:avLst/>
          </a:prstGeom>
          <a:noFill/>
          <a:ln w="28575">
            <a:solidFill>
              <a:schemeClr val="tx1"/>
            </a:solidFill>
          </a:ln>
        </p:spPr>
        <p:txBody>
          <a:bodyPr wrap="square" rtlCol="0">
            <a:spAutoFit/>
          </a:bodyPr>
          <a:lstStyle/>
          <a:p>
            <a:r>
              <a:rPr lang="fr-FR" sz="2400" b="1" dirty="0">
                <a:solidFill>
                  <a:srgbClr val="7030A0"/>
                </a:solidFill>
              </a:rPr>
              <a:t>Systèmes d’</a:t>
            </a:r>
            <a:r>
              <a:rPr lang="fr-FR" sz="2400" b="1" u="sng" dirty="0">
                <a:solidFill>
                  <a:srgbClr val="7030A0"/>
                </a:solidFill>
              </a:rPr>
              <a:t>objectivation</a:t>
            </a:r>
            <a:r>
              <a:rPr lang="fr-FR" sz="2400" b="1" dirty="0">
                <a:solidFill>
                  <a:srgbClr val="7030A0"/>
                </a:solidFill>
              </a:rPr>
              <a:t> collectifs </a:t>
            </a:r>
            <a:endParaRPr lang="fr-FR" sz="2400" dirty="0">
              <a:solidFill>
                <a:srgbClr val="7030A0"/>
              </a:solidFill>
            </a:endParaRPr>
          </a:p>
        </p:txBody>
      </p:sp>
      <p:sp>
        <p:nvSpPr>
          <p:cNvPr id="40" name="ZoneTexte 39"/>
          <p:cNvSpPr txBox="1"/>
          <p:nvPr/>
        </p:nvSpPr>
        <p:spPr>
          <a:xfrm>
            <a:off x="9674473" y="4113929"/>
            <a:ext cx="1365563" cy="400110"/>
          </a:xfrm>
          <a:prstGeom prst="rect">
            <a:avLst/>
          </a:prstGeom>
          <a:noFill/>
        </p:spPr>
        <p:txBody>
          <a:bodyPr wrap="square" rtlCol="0">
            <a:spAutoFit/>
          </a:bodyPr>
          <a:lstStyle/>
          <a:p>
            <a:r>
              <a:rPr lang="fr-FR" sz="2000" b="1" dirty="0">
                <a:solidFill>
                  <a:srgbClr val="7030A0"/>
                </a:solidFill>
              </a:rPr>
              <a:t>langage(s)</a:t>
            </a:r>
          </a:p>
        </p:txBody>
      </p:sp>
      <p:sp>
        <p:nvSpPr>
          <p:cNvPr id="41" name="ZoneTexte 40"/>
          <p:cNvSpPr txBox="1"/>
          <p:nvPr/>
        </p:nvSpPr>
        <p:spPr>
          <a:xfrm>
            <a:off x="7476565" y="4120861"/>
            <a:ext cx="1882588" cy="400110"/>
          </a:xfrm>
          <a:prstGeom prst="rect">
            <a:avLst/>
          </a:prstGeom>
          <a:noFill/>
        </p:spPr>
        <p:txBody>
          <a:bodyPr wrap="square" rtlCol="0">
            <a:spAutoFit/>
          </a:bodyPr>
          <a:lstStyle/>
          <a:p>
            <a:r>
              <a:rPr lang="fr-FR" sz="2000" b="1" dirty="0">
                <a:solidFill>
                  <a:srgbClr val="7030A0"/>
                </a:solidFill>
              </a:rPr>
              <a:t>mathématiques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fill="hold" grpId="0" nodeType="clickEffect">
                                  <p:stCondLst>
                                    <p:cond delay="0"/>
                                  </p:stCondLst>
                                  <p:childTnLst>
                                    <p:anim calcmode="discrete" valueType="str">
                                      <p:cBhvr>
                                        <p:cTn id="6" dur="1000" fill="hold"/>
                                        <p:tgtEl>
                                          <p:spTgt spid="41"/>
                                        </p:tgtEl>
                                        <p:attrNameLst>
                                          <p:attrName>style.visibility</p:attrName>
                                        </p:attrNameLst>
                                      </p:cBhvr>
                                      <p:tavLst>
                                        <p:tav tm="0">
                                          <p:val>
                                            <p:strVal val="hidden"/>
                                          </p:val>
                                        </p:tav>
                                        <p:tav tm="50000">
                                          <p:val>
                                            <p:strVal val="visible"/>
                                          </p:val>
                                        </p:tav>
                                      </p:tavLst>
                                    </p:anim>
                                  </p:childTnLst>
                                </p:cTn>
                              </p:par>
                              <p:par>
                                <p:cTn id="7" presetID="35" presetClass="emph" presetSubtype="0" fill="hold" grpId="0" nodeType="withEffect">
                                  <p:stCondLst>
                                    <p:cond delay="0"/>
                                  </p:stCondLst>
                                  <p:childTnLst>
                                    <p:anim calcmode="discrete" valueType="str">
                                      <p:cBhvr>
                                        <p:cTn id="8" dur="1000" fill="hold"/>
                                        <p:tgtEl>
                                          <p:spTgt spid="40"/>
                                        </p:tgtEl>
                                        <p:attrNameLst>
                                          <p:attrName>style.visibility</p:attrName>
                                        </p:attrNameLst>
                                      </p:cBhvr>
                                      <p:tavLst>
                                        <p:tav tm="0">
                                          <p:val>
                                            <p:strVal val="hidden"/>
                                          </p:val>
                                        </p:tav>
                                        <p:tav tm="50000">
                                          <p:val>
                                            <p:strVal val="visible"/>
                                          </p:val>
                                        </p:tav>
                                      </p:tavLst>
                                    </p:anim>
                                  </p:childTnLst>
                                </p:cTn>
                              </p:par>
                              <p:par>
                                <p:cTn id="9" presetID="35" presetClass="emph" presetSubtype="0" fill="hold" grpId="0" nodeType="withEffect">
                                  <p:stCondLst>
                                    <p:cond delay="0"/>
                                  </p:stCondLst>
                                  <p:childTnLst>
                                    <p:anim calcmode="discrete" valueType="str">
                                      <p:cBhvr>
                                        <p:cTn id="10" dur="1000" fill="hold"/>
                                        <p:tgtEl>
                                          <p:spTgt spid="39"/>
                                        </p:tgtEl>
                                        <p:attrNameLst>
                                          <p:attrName>style.visibility</p:attrName>
                                        </p:attrNameLst>
                                      </p:cBhvr>
                                      <p:tavLst>
                                        <p:tav tm="0">
                                          <p:val>
                                            <p:strVal val="hidden"/>
                                          </p:val>
                                        </p:tav>
                                        <p:tav tm="50000">
                                          <p:val>
                                            <p:strVal val="visible"/>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5">
                                            <p:txEl>
                                              <p:pRg st="0" end="0"/>
                                            </p:txEl>
                                          </p:spTgt>
                                        </p:tgtEl>
                                        <p:attrNameLst>
                                          <p:attrName>style.visibility</p:attrName>
                                        </p:attrNameLst>
                                      </p:cBhvr>
                                      <p:to>
                                        <p:strVal val="visible"/>
                                      </p:to>
                                    </p:set>
                                    <p:animEffect transition="in" filter="fade">
                                      <p:cBhvr>
                                        <p:cTn id="15" dur="2000"/>
                                        <p:tgtEl>
                                          <p:spTgt spid="3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5">
                                            <p:txEl>
                                              <p:pRg st="1" end="1"/>
                                            </p:txEl>
                                          </p:spTgt>
                                        </p:tgtEl>
                                        <p:attrNameLst>
                                          <p:attrName>style.visibility</p:attrName>
                                        </p:attrNameLst>
                                      </p:cBhvr>
                                      <p:to>
                                        <p:strVal val="visible"/>
                                      </p:to>
                                    </p:set>
                                    <p:animEffect transition="in" filter="fade">
                                      <p:cBhvr>
                                        <p:cTn id="20" dur="2000"/>
                                        <p:tgtEl>
                                          <p:spTgt spid="3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5">
                                            <p:txEl>
                                              <p:pRg st="2" end="2"/>
                                            </p:txEl>
                                          </p:spTgt>
                                        </p:tgtEl>
                                        <p:attrNameLst>
                                          <p:attrName>style.visibility</p:attrName>
                                        </p:attrNameLst>
                                      </p:cBhvr>
                                      <p:to>
                                        <p:strVal val="visible"/>
                                      </p:to>
                                    </p:set>
                                    <p:animEffect transition="in" filter="fade">
                                      <p:cBhvr>
                                        <p:cTn id="25" dur="2000"/>
                                        <p:tgtEl>
                                          <p:spTgt spid="3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5">
                                            <p:txEl>
                                              <p:pRg st="3" end="3"/>
                                            </p:txEl>
                                          </p:spTgt>
                                        </p:tgtEl>
                                        <p:attrNameLst>
                                          <p:attrName>style.visibility</p:attrName>
                                        </p:attrNameLst>
                                      </p:cBhvr>
                                      <p:to>
                                        <p:strVal val="visible"/>
                                      </p:to>
                                    </p:set>
                                    <p:animEffect transition="in" filter="fade">
                                      <p:cBhvr>
                                        <p:cTn id="30" dur="2000"/>
                                        <p:tgtEl>
                                          <p:spTgt spid="3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0" nodeType="clickEffect">
                                  <p:stCondLst>
                                    <p:cond delay="0"/>
                                  </p:stCondLst>
                                  <p:childTnLst>
                                    <p:animEffect transition="out" filter="fade">
                                      <p:cBhvr>
                                        <p:cTn id="34" dur="2000"/>
                                        <p:tgtEl>
                                          <p:spTgt spid="35">
                                            <p:txEl>
                                              <p:pRg st="0" end="0"/>
                                            </p:txEl>
                                          </p:spTgt>
                                        </p:tgtEl>
                                      </p:cBhvr>
                                    </p:animEffect>
                                    <p:set>
                                      <p:cBhvr>
                                        <p:cTn id="35" dur="1" fill="hold">
                                          <p:stCondLst>
                                            <p:cond delay="1999"/>
                                          </p:stCondLst>
                                        </p:cTn>
                                        <p:tgtEl>
                                          <p:spTgt spid="35">
                                            <p:txEl>
                                              <p:pRg st="0" end="0"/>
                                            </p:txEl>
                                          </p:spTgt>
                                        </p:tgtEl>
                                        <p:attrNameLst>
                                          <p:attrName>style.visibility</p:attrName>
                                        </p:attrNameLst>
                                      </p:cBhvr>
                                      <p:to>
                                        <p:strVal val="hidden"/>
                                      </p:to>
                                    </p:set>
                                  </p:childTnLst>
                                </p:cTn>
                              </p:par>
                              <p:par>
                                <p:cTn id="36" presetID="10" presetClass="exit" presetSubtype="0" fill="hold" grpId="0" nodeType="withEffect">
                                  <p:stCondLst>
                                    <p:cond delay="0"/>
                                  </p:stCondLst>
                                  <p:childTnLst>
                                    <p:animEffect transition="out" filter="fade">
                                      <p:cBhvr>
                                        <p:cTn id="37" dur="2000"/>
                                        <p:tgtEl>
                                          <p:spTgt spid="35">
                                            <p:txEl>
                                              <p:pRg st="1" end="1"/>
                                            </p:txEl>
                                          </p:spTgt>
                                        </p:tgtEl>
                                      </p:cBhvr>
                                    </p:animEffect>
                                    <p:set>
                                      <p:cBhvr>
                                        <p:cTn id="38" dur="1" fill="hold">
                                          <p:stCondLst>
                                            <p:cond delay="1999"/>
                                          </p:stCondLst>
                                        </p:cTn>
                                        <p:tgtEl>
                                          <p:spTgt spid="35">
                                            <p:txEl>
                                              <p:pRg st="1" end="1"/>
                                            </p:txEl>
                                          </p:spTgt>
                                        </p:tgtEl>
                                        <p:attrNameLst>
                                          <p:attrName>style.visibility</p:attrName>
                                        </p:attrNameLst>
                                      </p:cBhvr>
                                      <p:to>
                                        <p:strVal val="hidden"/>
                                      </p:to>
                                    </p:set>
                                  </p:childTnLst>
                                </p:cTn>
                              </p:par>
                              <p:par>
                                <p:cTn id="39" presetID="10" presetClass="exit" presetSubtype="0" fill="hold" grpId="0" nodeType="withEffect">
                                  <p:stCondLst>
                                    <p:cond delay="0"/>
                                  </p:stCondLst>
                                  <p:childTnLst>
                                    <p:animEffect transition="out" filter="fade">
                                      <p:cBhvr>
                                        <p:cTn id="40" dur="2000"/>
                                        <p:tgtEl>
                                          <p:spTgt spid="35">
                                            <p:txEl>
                                              <p:pRg st="2" end="2"/>
                                            </p:txEl>
                                          </p:spTgt>
                                        </p:tgtEl>
                                      </p:cBhvr>
                                    </p:animEffect>
                                    <p:set>
                                      <p:cBhvr>
                                        <p:cTn id="41" dur="1" fill="hold">
                                          <p:stCondLst>
                                            <p:cond delay="1999"/>
                                          </p:stCondLst>
                                        </p:cTn>
                                        <p:tgtEl>
                                          <p:spTgt spid="35">
                                            <p:txEl>
                                              <p:pRg st="2" end="2"/>
                                            </p:txEl>
                                          </p:spTgt>
                                        </p:tgtEl>
                                        <p:attrNameLst>
                                          <p:attrName>style.visibility</p:attrName>
                                        </p:attrNameLst>
                                      </p:cBhvr>
                                      <p:to>
                                        <p:strVal val="hidden"/>
                                      </p:to>
                                    </p:set>
                                  </p:childTnLst>
                                </p:cTn>
                              </p:par>
                              <p:par>
                                <p:cTn id="42" presetID="10" presetClass="exit" presetSubtype="0" fill="hold" grpId="0" nodeType="withEffect">
                                  <p:stCondLst>
                                    <p:cond delay="0"/>
                                  </p:stCondLst>
                                  <p:childTnLst>
                                    <p:animEffect transition="out" filter="fade">
                                      <p:cBhvr>
                                        <p:cTn id="43" dur="2000"/>
                                        <p:tgtEl>
                                          <p:spTgt spid="35">
                                            <p:txEl>
                                              <p:pRg st="3" end="3"/>
                                            </p:txEl>
                                          </p:spTgt>
                                        </p:tgtEl>
                                      </p:cBhvr>
                                    </p:animEffect>
                                    <p:set>
                                      <p:cBhvr>
                                        <p:cTn id="44" dur="1" fill="hold">
                                          <p:stCondLst>
                                            <p:cond delay="1999"/>
                                          </p:stCondLst>
                                        </p:cTn>
                                        <p:tgtEl>
                                          <p:spTgt spid="35">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uild="allAtOnce"/>
      <p:bldP spid="39" grpId="0" animBg="1"/>
      <p:bldP spid="40" grpId="0"/>
      <p:bldP spid="4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35" name="ZoneTexte 34"/>
          <p:cNvSpPr txBox="1"/>
          <p:nvPr/>
        </p:nvSpPr>
        <p:spPr>
          <a:xfrm>
            <a:off x="282389" y="215153"/>
            <a:ext cx="11564470" cy="3539430"/>
          </a:xfrm>
          <a:prstGeom prst="rect">
            <a:avLst/>
          </a:prstGeom>
          <a:noFill/>
          <a:ln w="28575">
            <a:noFill/>
          </a:ln>
        </p:spPr>
        <p:txBody>
          <a:bodyPr wrap="square" rtlCol="0">
            <a:spAutoFit/>
          </a:bodyPr>
          <a:lstStyle/>
          <a:p>
            <a:pPr algn="just"/>
            <a:r>
              <a:rPr lang="fr-FR" sz="3200" dirty="0"/>
              <a:t>Ce sont ces systèmes d’objectivation collectifs qui nous donnent l’</a:t>
            </a:r>
            <a:r>
              <a:rPr lang="fr-FR" sz="3200" b="1" i="1" dirty="0"/>
              <a:t>impression</a:t>
            </a:r>
            <a:r>
              <a:rPr lang="fr-FR" sz="3200" dirty="0"/>
              <a:t> que nos perceptions et nos pensées ont une existence dans le monde des choses sensibles. </a:t>
            </a:r>
          </a:p>
          <a:p>
            <a:pPr algn="just"/>
            <a:r>
              <a:rPr lang="fr-FR" sz="3200" dirty="0"/>
              <a:t>Mais ce n’est qu’une impression, car ce n’est que </a:t>
            </a:r>
            <a:r>
              <a:rPr lang="fr-FR" sz="3200" b="1" i="1" dirty="0"/>
              <a:t>le </a:t>
            </a:r>
            <a:r>
              <a:rPr lang="fr-FR" sz="3200" b="1" i="1" dirty="0" err="1"/>
              <a:t>representamen</a:t>
            </a:r>
            <a:r>
              <a:rPr lang="fr-FR" sz="3200" b="1" i="1" dirty="0"/>
              <a:t> du système</a:t>
            </a:r>
            <a:r>
              <a:rPr lang="fr-FR" sz="3200" dirty="0"/>
              <a:t> qui existe dans le monde des choses sensibles. </a:t>
            </a:r>
          </a:p>
          <a:p>
            <a:pPr algn="just"/>
            <a:r>
              <a:rPr lang="fr-FR" sz="3200" dirty="0"/>
              <a:t>Ces systèmes sont les traits d’union entre le monde intelligible et le monde des choses sensibles.</a:t>
            </a:r>
          </a:p>
        </p:txBody>
      </p:sp>
      <p:sp>
        <p:nvSpPr>
          <p:cNvPr id="31" name="ZoneTexte 30"/>
          <p:cNvSpPr txBox="1"/>
          <p:nvPr/>
        </p:nvSpPr>
        <p:spPr>
          <a:xfrm>
            <a:off x="271889" y="3813322"/>
            <a:ext cx="1543466" cy="923330"/>
          </a:xfrm>
          <a:prstGeom prst="rect">
            <a:avLst/>
          </a:prstGeom>
          <a:noFill/>
          <a:ln w="28575">
            <a:solidFill>
              <a:schemeClr val="tx1"/>
            </a:solidFill>
          </a:ln>
        </p:spPr>
        <p:txBody>
          <a:bodyPr wrap="square" rtlCol="0">
            <a:spAutoFit/>
          </a:bodyPr>
          <a:lstStyle/>
          <a:p>
            <a:pPr algn="ctr"/>
            <a:r>
              <a:rPr lang="fr-FR" b="1" dirty="0">
                <a:solidFill>
                  <a:srgbClr val="FF0000"/>
                </a:solidFill>
              </a:rPr>
              <a:t>Science</a:t>
            </a:r>
            <a:r>
              <a:rPr lang="fr-FR" dirty="0">
                <a:solidFill>
                  <a:srgbClr val="FF0000"/>
                </a:solidFill>
              </a:rPr>
              <a:t> (</a:t>
            </a:r>
            <a:r>
              <a:rPr lang="fr-FR" i="1" dirty="0" err="1">
                <a:solidFill>
                  <a:srgbClr val="FF0000"/>
                </a:solidFill>
              </a:rPr>
              <a:t>épistèmé</a:t>
            </a:r>
            <a:r>
              <a:rPr lang="fr-FR" dirty="0">
                <a:solidFill>
                  <a:srgbClr val="FF0000"/>
                </a:solidFill>
              </a:rPr>
              <a:t>)</a:t>
            </a:r>
          </a:p>
          <a:p>
            <a:endParaRPr lang="fr-FR" dirty="0"/>
          </a:p>
        </p:txBody>
      </p:sp>
      <p:sp>
        <p:nvSpPr>
          <p:cNvPr id="39" name="ZoneTexte 38"/>
          <p:cNvSpPr txBox="1"/>
          <p:nvPr/>
        </p:nvSpPr>
        <p:spPr>
          <a:xfrm>
            <a:off x="2003613" y="4073588"/>
            <a:ext cx="9278470" cy="461665"/>
          </a:xfrm>
          <a:prstGeom prst="rect">
            <a:avLst/>
          </a:prstGeom>
          <a:noFill/>
          <a:ln w="28575">
            <a:solidFill>
              <a:schemeClr val="tx1"/>
            </a:solidFill>
          </a:ln>
        </p:spPr>
        <p:txBody>
          <a:bodyPr wrap="square" rtlCol="0">
            <a:spAutoFit/>
          </a:bodyPr>
          <a:lstStyle/>
          <a:p>
            <a:r>
              <a:rPr lang="fr-FR" sz="2400" b="1" dirty="0">
                <a:solidFill>
                  <a:srgbClr val="7030A0"/>
                </a:solidFill>
              </a:rPr>
              <a:t>Systèmes d’</a:t>
            </a:r>
            <a:r>
              <a:rPr lang="fr-FR" sz="2400" b="1" u="sng" dirty="0">
                <a:solidFill>
                  <a:srgbClr val="7030A0"/>
                </a:solidFill>
              </a:rPr>
              <a:t>objectivation</a:t>
            </a:r>
            <a:r>
              <a:rPr lang="fr-FR" sz="2400" b="1" dirty="0">
                <a:solidFill>
                  <a:srgbClr val="7030A0"/>
                </a:solidFill>
              </a:rPr>
              <a:t> collectifs </a:t>
            </a:r>
            <a:endParaRPr lang="fr-FR" sz="2400" dirty="0">
              <a:solidFill>
                <a:srgbClr val="7030A0"/>
              </a:solidFill>
            </a:endParaRPr>
          </a:p>
        </p:txBody>
      </p:sp>
      <p:sp>
        <p:nvSpPr>
          <p:cNvPr id="40" name="ZoneTexte 39"/>
          <p:cNvSpPr txBox="1"/>
          <p:nvPr/>
        </p:nvSpPr>
        <p:spPr>
          <a:xfrm>
            <a:off x="9674473" y="4113929"/>
            <a:ext cx="1365563" cy="400110"/>
          </a:xfrm>
          <a:prstGeom prst="rect">
            <a:avLst/>
          </a:prstGeom>
          <a:noFill/>
        </p:spPr>
        <p:txBody>
          <a:bodyPr wrap="square" rtlCol="0">
            <a:spAutoFit/>
          </a:bodyPr>
          <a:lstStyle/>
          <a:p>
            <a:r>
              <a:rPr lang="fr-FR" sz="2000" b="1" dirty="0">
                <a:solidFill>
                  <a:srgbClr val="7030A0"/>
                </a:solidFill>
              </a:rPr>
              <a:t>langage(s)</a:t>
            </a:r>
          </a:p>
        </p:txBody>
      </p:sp>
      <p:sp>
        <p:nvSpPr>
          <p:cNvPr id="41" name="ZoneTexte 40"/>
          <p:cNvSpPr txBox="1"/>
          <p:nvPr/>
        </p:nvSpPr>
        <p:spPr>
          <a:xfrm>
            <a:off x="7476565" y="4120861"/>
            <a:ext cx="1882588" cy="400110"/>
          </a:xfrm>
          <a:prstGeom prst="rect">
            <a:avLst/>
          </a:prstGeom>
          <a:noFill/>
        </p:spPr>
        <p:txBody>
          <a:bodyPr wrap="square" rtlCol="0">
            <a:spAutoFit/>
          </a:bodyPr>
          <a:lstStyle/>
          <a:p>
            <a:r>
              <a:rPr lang="fr-FR" sz="2000" b="1" dirty="0">
                <a:solidFill>
                  <a:srgbClr val="7030A0"/>
                </a:solidFill>
              </a:rPr>
              <a:t>mathématiques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fade">
                                      <p:cBhvr>
                                        <p:cTn id="7" dur="2000"/>
                                        <p:tgtEl>
                                          <p:spTgt spid="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
                                            <p:txEl>
                                              <p:pRg st="1" end="1"/>
                                            </p:txEl>
                                          </p:spTgt>
                                        </p:tgtEl>
                                        <p:attrNameLst>
                                          <p:attrName>style.visibility</p:attrName>
                                        </p:attrNameLst>
                                      </p:cBhvr>
                                      <p:to>
                                        <p:strVal val="visible"/>
                                      </p:to>
                                    </p:set>
                                    <p:animEffect transition="in" filter="fade">
                                      <p:cBhvr>
                                        <p:cTn id="12" dur="2000"/>
                                        <p:tgtEl>
                                          <p:spTgt spid="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5">
                                            <p:txEl>
                                              <p:pRg st="2" end="2"/>
                                            </p:txEl>
                                          </p:spTgt>
                                        </p:tgtEl>
                                        <p:attrNameLst>
                                          <p:attrName>style.visibility</p:attrName>
                                        </p:attrNameLst>
                                      </p:cBhvr>
                                      <p:to>
                                        <p:strVal val="visible"/>
                                      </p:to>
                                    </p:set>
                                    <p:animEffect transition="in" filter="fade">
                                      <p:cBhvr>
                                        <p:cTn id="17" dur="2000"/>
                                        <p:tgtEl>
                                          <p:spTgt spid="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2000"/>
                                        <p:tgtEl>
                                          <p:spTgt spid="35">
                                            <p:txEl>
                                              <p:pRg st="0" end="0"/>
                                            </p:txEl>
                                          </p:spTgt>
                                        </p:tgtEl>
                                      </p:cBhvr>
                                    </p:animEffect>
                                    <p:set>
                                      <p:cBhvr>
                                        <p:cTn id="22" dur="1" fill="hold">
                                          <p:stCondLst>
                                            <p:cond delay="1999"/>
                                          </p:stCondLst>
                                        </p:cTn>
                                        <p:tgtEl>
                                          <p:spTgt spid="35">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2000"/>
                                        <p:tgtEl>
                                          <p:spTgt spid="35">
                                            <p:txEl>
                                              <p:pRg st="1" end="1"/>
                                            </p:txEl>
                                          </p:spTgt>
                                        </p:tgtEl>
                                      </p:cBhvr>
                                    </p:animEffect>
                                    <p:set>
                                      <p:cBhvr>
                                        <p:cTn id="25" dur="1" fill="hold">
                                          <p:stCondLst>
                                            <p:cond delay="1999"/>
                                          </p:stCondLst>
                                        </p:cTn>
                                        <p:tgtEl>
                                          <p:spTgt spid="35">
                                            <p:txEl>
                                              <p:pRg st="1" end="1"/>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2000"/>
                                        <p:tgtEl>
                                          <p:spTgt spid="35">
                                            <p:txEl>
                                              <p:pRg st="2" end="2"/>
                                            </p:txEl>
                                          </p:spTgt>
                                        </p:tgtEl>
                                      </p:cBhvr>
                                    </p:animEffect>
                                    <p:set>
                                      <p:cBhvr>
                                        <p:cTn id="28" dur="1" fill="hold">
                                          <p:stCondLst>
                                            <p:cond delay="1999"/>
                                          </p:stCondLst>
                                        </p:cTn>
                                        <p:tgtEl>
                                          <p:spTgt spid="3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35" name="ZoneTexte 34"/>
          <p:cNvSpPr txBox="1"/>
          <p:nvPr/>
        </p:nvSpPr>
        <p:spPr>
          <a:xfrm>
            <a:off x="282389" y="215153"/>
            <a:ext cx="11564470" cy="2062103"/>
          </a:xfrm>
          <a:prstGeom prst="rect">
            <a:avLst/>
          </a:prstGeom>
          <a:noFill/>
          <a:ln w="28575">
            <a:noFill/>
          </a:ln>
        </p:spPr>
        <p:txBody>
          <a:bodyPr wrap="square" rtlCol="0">
            <a:spAutoFit/>
          </a:bodyPr>
          <a:lstStyle/>
          <a:p>
            <a:pPr algn="just"/>
            <a:r>
              <a:rPr lang="fr-FR" sz="3200" dirty="0"/>
              <a:t>Ce sont ces systèmes d’objectivation collectifs qui nous donnent l’</a:t>
            </a:r>
            <a:r>
              <a:rPr lang="fr-FR" sz="3200" b="1" i="1" dirty="0"/>
              <a:t>impression</a:t>
            </a:r>
            <a:r>
              <a:rPr lang="fr-FR" sz="3200" dirty="0"/>
              <a:t> que la ligne de Platon est une ligne.</a:t>
            </a:r>
          </a:p>
          <a:p>
            <a:pPr algn="just"/>
            <a:r>
              <a:rPr lang="fr-FR" sz="3200" dirty="0"/>
              <a:t>Ils nous permettent de nous situer intelligiblement dans le monde des choses sensibles.</a:t>
            </a:r>
          </a:p>
        </p:txBody>
      </p:sp>
      <p:sp>
        <p:nvSpPr>
          <p:cNvPr id="31" name="ZoneTexte 30"/>
          <p:cNvSpPr txBox="1"/>
          <p:nvPr/>
        </p:nvSpPr>
        <p:spPr>
          <a:xfrm>
            <a:off x="271889" y="3813322"/>
            <a:ext cx="1543466" cy="923330"/>
          </a:xfrm>
          <a:prstGeom prst="rect">
            <a:avLst/>
          </a:prstGeom>
          <a:noFill/>
          <a:ln w="28575">
            <a:solidFill>
              <a:schemeClr val="tx1"/>
            </a:solidFill>
          </a:ln>
        </p:spPr>
        <p:txBody>
          <a:bodyPr wrap="square" rtlCol="0">
            <a:spAutoFit/>
          </a:bodyPr>
          <a:lstStyle/>
          <a:p>
            <a:pPr algn="ctr"/>
            <a:r>
              <a:rPr lang="fr-FR" b="1" dirty="0">
                <a:solidFill>
                  <a:srgbClr val="FF0000"/>
                </a:solidFill>
              </a:rPr>
              <a:t>Science</a:t>
            </a:r>
            <a:r>
              <a:rPr lang="fr-FR" dirty="0">
                <a:solidFill>
                  <a:srgbClr val="FF0000"/>
                </a:solidFill>
              </a:rPr>
              <a:t> </a:t>
            </a:r>
          </a:p>
          <a:p>
            <a:pPr algn="ctr"/>
            <a:r>
              <a:rPr lang="fr-FR" dirty="0">
                <a:solidFill>
                  <a:srgbClr val="FF0000"/>
                </a:solidFill>
              </a:rPr>
              <a:t>(</a:t>
            </a:r>
            <a:r>
              <a:rPr lang="fr-FR" i="1" dirty="0" err="1">
                <a:solidFill>
                  <a:srgbClr val="FF0000"/>
                </a:solidFill>
              </a:rPr>
              <a:t>épistèmé</a:t>
            </a:r>
            <a:r>
              <a:rPr lang="fr-FR" dirty="0">
                <a:solidFill>
                  <a:srgbClr val="FF0000"/>
                </a:solidFill>
              </a:rPr>
              <a:t>)</a:t>
            </a:r>
          </a:p>
          <a:p>
            <a:endParaRPr lang="fr-FR" dirty="0"/>
          </a:p>
        </p:txBody>
      </p:sp>
      <p:sp>
        <p:nvSpPr>
          <p:cNvPr id="39" name="ZoneTexte 38"/>
          <p:cNvSpPr txBox="1"/>
          <p:nvPr/>
        </p:nvSpPr>
        <p:spPr>
          <a:xfrm>
            <a:off x="2003613" y="4073588"/>
            <a:ext cx="9278470" cy="461665"/>
          </a:xfrm>
          <a:prstGeom prst="rect">
            <a:avLst/>
          </a:prstGeom>
          <a:noFill/>
          <a:ln w="28575">
            <a:solidFill>
              <a:schemeClr val="tx1"/>
            </a:solidFill>
          </a:ln>
        </p:spPr>
        <p:txBody>
          <a:bodyPr wrap="square" rtlCol="0">
            <a:spAutoFit/>
          </a:bodyPr>
          <a:lstStyle/>
          <a:p>
            <a:r>
              <a:rPr lang="fr-FR" sz="2400" b="1" dirty="0">
                <a:solidFill>
                  <a:srgbClr val="7030A0"/>
                </a:solidFill>
              </a:rPr>
              <a:t>Systèmes d’</a:t>
            </a:r>
            <a:r>
              <a:rPr lang="fr-FR" sz="2400" b="1" u="sng" dirty="0">
                <a:solidFill>
                  <a:srgbClr val="7030A0"/>
                </a:solidFill>
              </a:rPr>
              <a:t>objectivation</a:t>
            </a:r>
            <a:r>
              <a:rPr lang="fr-FR" sz="2400" b="1" dirty="0">
                <a:solidFill>
                  <a:srgbClr val="7030A0"/>
                </a:solidFill>
              </a:rPr>
              <a:t> collectifs </a:t>
            </a:r>
            <a:endParaRPr lang="fr-FR" sz="2400" dirty="0">
              <a:solidFill>
                <a:srgbClr val="7030A0"/>
              </a:solidFill>
            </a:endParaRPr>
          </a:p>
        </p:txBody>
      </p:sp>
      <p:sp>
        <p:nvSpPr>
          <p:cNvPr id="40" name="ZoneTexte 39"/>
          <p:cNvSpPr txBox="1"/>
          <p:nvPr/>
        </p:nvSpPr>
        <p:spPr>
          <a:xfrm>
            <a:off x="9674473" y="4113929"/>
            <a:ext cx="1365563" cy="400110"/>
          </a:xfrm>
          <a:prstGeom prst="rect">
            <a:avLst/>
          </a:prstGeom>
          <a:noFill/>
        </p:spPr>
        <p:txBody>
          <a:bodyPr wrap="square" rtlCol="0">
            <a:spAutoFit/>
          </a:bodyPr>
          <a:lstStyle/>
          <a:p>
            <a:r>
              <a:rPr lang="fr-FR" sz="2000" b="1" dirty="0">
                <a:solidFill>
                  <a:srgbClr val="7030A0"/>
                </a:solidFill>
              </a:rPr>
              <a:t>langage(s)</a:t>
            </a:r>
          </a:p>
        </p:txBody>
      </p:sp>
      <p:sp>
        <p:nvSpPr>
          <p:cNvPr id="41" name="ZoneTexte 40"/>
          <p:cNvSpPr txBox="1"/>
          <p:nvPr/>
        </p:nvSpPr>
        <p:spPr>
          <a:xfrm>
            <a:off x="7476565" y="4120861"/>
            <a:ext cx="1882588" cy="400110"/>
          </a:xfrm>
          <a:prstGeom prst="rect">
            <a:avLst/>
          </a:prstGeom>
          <a:noFill/>
        </p:spPr>
        <p:txBody>
          <a:bodyPr wrap="square" rtlCol="0">
            <a:spAutoFit/>
          </a:bodyPr>
          <a:lstStyle/>
          <a:p>
            <a:r>
              <a:rPr lang="fr-FR" sz="2000" b="1" dirty="0">
                <a:solidFill>
                  <a:srgbClr val="7030A0"/>
                </a:solidFill>
              </a:rPr>
              <a:t>mathématiques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fade">
                                      <p:cBhvr>
                                        <p:cTn id="7" dur="2000"/>
                                        <p:tgtEl>
                                          <p:spTgt spid="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
                                            <p:txEl>
                                              <p:pRg st="1" end="1"/>
                                            </p:txEl>
                                          </p:spTgt>
                                        </p:tgtEl>
                                        <p:attrNameLst>
                                          <p:attrName>style.visibility</p:attrName>
                                        </p:attrNameLst>
                                      </p:cBhvr>
                                      <p:to>
                                        <p:strVal val="visible"/>
                                      </p:to>
                                    </p:set>
                                    <p:animEffect transition="in" filter="fade">
                                      <p:cBhvr>
                                        <p:cTn id="12" dur="2000"/>
                                        <p:tgtEl>
                                          <p:spTgt spid="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2000"/>
                                        <p:tgtEl>
                                          <p:spTgt spid="35">
                                            <p:txEl>
                                              <p:pRg st="0" end="0"/>
                                            </p:txEl>
                                          </p:spTgt>
                                        </p:tgtEl>
                                      </p:cBhvr>
                                    </p:animEffect>
                                    <p:set>
                                      <p:cBhvr>
                                        <p:cTn id="17" dur="1" fill="hold">
                                          <p:stCondLst>
                                            <p:cond delay="1999"/>
                                          </p:stCondLst>
                                        </p:cTn>
                                        <p:tgtEl>
                                          <p:spTgt spid="35">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2000"/>
                                        <p:tgtEl>
                                          <p:spTgt spid="35">
                                            <p:txEl>
                                              <p:pRg st="1" end="1"/>
                                            </p:txEl>
                                          </p:spTgt>
                                        </p:tgtEl>
                                      </p:cBhvr>
                                    </p:animEffect>
                                    <p:set>
                                      <p:cBhvr>
                                        <p:cTn id="20" dur="1" fill="hold">
                                          <p:stCondLst>
                                            <p:cond delay="1999"/>
                                          </p:stCondLst>
                                        </p:cTn>
                                        <p:tgtEl>
                                          <p:spTgt spid="35">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35" name="ZoneTexte 34"/>
          <p:cNvSpPr txBox="1"/>
          <p:nvPr/>
        </p:nvSpPr>
        <p:spPr>
          <a:xfrm>
            <a:off x="282389" y="215153"/>
            <a:ext cx="11564470" cy="2062103"/>
          </a:xfrm>
          <a:prstGeom prst="rect">
            <a:avLst/>
          </a:prstGeom>
          <a:noFill/>
          <a:ln w="28575">
            <a:noFill/>
          </a:ln>
        </p:spPr>
        <p:txBody>
          <a:bodyPr wrap="square" rtlCol="0">
            <a:spAutoFit/>
          </a:bodyPr>
          <a:lstStyle/>
          <a:p>
            <a:pPr algn="just"/>
            <a:r>
              <a:rPr lang="fr-FR" sz="3200" dirty="0"/>
              <a:t>Ce sont ces systèmes d’objectivation collectifs qui nous donnent l’</a:t>
            </a:r>
            <a:r>
              <a:rPr lang="fr-FR" sz="3200" b="1" i="1" dirty="0"/>
              <a:t>impression</a:t>
            </a:r>
            <a:r>
              <a:rPr lang="fr-FR" sz="3200" dirty="0"/>
              <a:t> que les valeurs existent dans le monde des choses sensibles.</a:t>
            </a:r>
          </a:p>
          <a:p>
            <a:pPr algn="just"/>
            <a:r>
              <a:rPr lang="fr-FR" sz="3200" dirty="0"/>
              <a:t>Les valeurs n’existent qu’en nous.</a:t>
            </a:r>
          </a:p>
        </p:txBody>
      </p:sp>
      <p:sp>
        <p:nvSpPr>
          <p:cNvPr id="31" name="ZoneTexte 30"/>
          <p:cNvSpPr txBox="1"/>
          <p:nvPr/>
        </p:nvSpPr>
        <p:spPr>
          <a:xfrm>
            <a:off x="285337" y="3598169"/>
            <a:ext cx="1543466" cy="923330"/>
          </a:xfrm>
          <a:prstGeom prst="rect">
            <a:avLst/>
          </a:prstGeom>
          <a:noFill/>
          <a:ln w="28575">
            <a:solidFill>
              <a:schemeClr val="tx1"/>
            </a:solidFill>
          </a:ln>
        </p:spPr>
        <p:txBody>
          <a:bodyPr wrap="square" rtlCol="0">
            <a:spAutoFit/>
          </a:bodyPr>
          <a:lstStyle/>
          <a:p>
            <a:pPr algn="ctr"/>
            <a:r>
              <a:rPr lang="fr-FR" b="1" dirty="0">
                <a:solidFill>
                  <a:srgbClr val="FF0000"/>
                </a:solidFill>
              </a:rPr>
              <a:t>Science</a:t>
            </a:r>
            <a:r>
              <a:rPr lang="fr-FR" dirty="0">
                <a:solidFill>
                  <a:srgbClr val="FF0000"/>
                </a:solidFill>
              </a:rPr>
              <a:t> </a:t>
            </a:r>
          </a:p>
          <a:p>
            <a:pPr algn="ctr"/>
            <a:r>
              <a:rPr lang="fr-FR" dirty="0">
                <a:solidFill>
                  <a:srgbClr val="FF0000"/>
                </a:solidFill>
              </a:rPr>
              <a:t>(</a:t>
            </a:r>
            <a:r>
              <a:rPr lang="fr-FR" i="1" dirty="0" err="1">
                <a:solidFill>
                  <a:srgbClr val="FF0000"/>
                </a:solidFill>
              </a:rPr>
              <a:t>épistèmé</a:t>
            </a:r>
            <a:r>
              <a:rPr lang="fr-FR" dirty="0">
                <a:solidFill>
                  <a:srgbClr val="FF0000"/>
                </a:solidFill>
              </a:rPr>
              <a:t>)</a:t>
            </a:r>
          </a:p>
          <a:p>
            <a:endParaRPr lang="fr-FR" dirty="0"/>
          </a:p>
        </p:txBody>
      </p:sp>
      <p:sp>
        <p:nvSpPr>
          <p:cNvPr id="39" name="ZoneTexte 38"/>
          <p:cNvSpPr txBox="1"/>
          <p:nvPr/>
        </p:nvSpPr>
        <p:spPr>
          <a:xfrm>
            <a:off x="2003613" y="4073588"/>
            <a:ext cx="9278470" cy="461665"/>
          </a:xfrm>
          <a:prstGeom prst="rect">
            <a:avLst/>
          </a:prstGeom>
          <a:noFill/>
          <a:ln w="28575">
            <a:solidFill>
              <a:schemeClr val="tx1"/>
            </a:solidFill>
          </a:ln>
        </p:spPr>
        <p:txBody>
          <a:bodyPr wrap="square" rtlCol="0">
            <a:spAutoFit/>
          </a:bodyPr>
          <a:lstStyle/>
          <a:p>
            <a:r>
              <a:rPr lang="fr-FR" sz="2400" b="1" dirty="0">
                <a:solidFill>
                  <a:srgbClr val="7030A0"/>
                </a:solidFill>
              </a:rPr>
              <a:t>Systèmes d’</a:t>
            </a:r>
            <a:r>
              <a:rPr lang="fr-FR" sz="2400" b="1" u="sng" dirty="0">
                <a:solidFill>
                  <a:srgbClr val="7030A0"/>
                </a:solidFill>
              </a:rPr>
              <a:t>objectivation</a:t>
            </a:r>
            <a:r>
              <a:rPr lang="fr-FR" sz="2400" b="1" dirty="0">
                <a:solidFill>
                  <a:srgbClr val="7030A0"/>
                </a:solidFill>
              </a:rPr>
              <a:t> collectifs </a:t>
            </a:r>
            <a:endParaRPr lang="fr-FR" sz="2400" dirty="0">
              <a:solidFill>
                <a:srgbClr val="7030A0"/>
              </a:solidFill>
            </a:endParaRPr>
          </a:p>
        </p:txBody>
      </p:sp>
      <p:sp>
        <p:nvSpPr>
          <p:cNvPr id="40" name="ZoneTexte 39"/>
          <p:cNvSpPr txBox="1"/>
          <p:nvPr/>
        </p:nvSpPr>
        <p:spPr>
          <a:xfrm>
            <a:off x="9674473" y="4113929"/>
            <a:ext cx="1365563" cy="400110"/>
          </a:xfrm>
          <a:prstGeom prst="rect">
            <a:avLst/>
          </a:prstGeom>
          <a:noFill/>
        </p:spPr>
        <p:txBody>
          <a:bodyPr wrap="square" rtlCol="0">
            <a:spAutoFit/>
          </a:bodyPr>
          <a:lstStyle/>
          <a:p>
            <a:r>
              <a:rPr lang="fr-FR" sz="2000" b="1" dirty="0">
                <a:solidFill>
                  <a:srgbClr val="7030A0"/>
                </a:solidFill>
              </a:rPr>
              <a:t>langage(s)</a:t>
            </a:r>
          </a:p>
        </p:txBody>
      </p:sp>
      <p:sp>
        <p:nvSpPr>
          <p:cNvPr id="41" name="ZoneTexte 40"/>
          <p:cNvSpPr txBox="1"/>
          <p:nvPr/>
        </p:nvSpPr>
        <p:spPr>
          <a:xfrm>
            <a:off x="7476565" y="4120861"/>
            <a:ext cx="1882588" cy="400110"/>
          </a:xfrm>
          <a:prstGeom prst="rect">
            <a:avLst/>
          </a:prstGeom>
          <a:noFill/>
        </p:spPr>
        <p:txBody>
          <a:bodyPr wrap="square" rtlCol="0">
            <a:spAutoFit/>
          </a:bodyPr>
          <a:lstStyle/>
          <a:p>
            <a:r>
              <a:rPr lang="fr-FR" sz="2000" b="1" dirty="0">
                <a:solidFill>
                  <a:srgbClr val="7030A0"/>
                </a:solidFill>
              </a:rPr>
              <a:t>mathématiques</a:t>
            </a:r>
          </a:p>
        </p:txBody>
      </p:sp>
      <p:sp>
        <p:nvSpPr>
          <p:cNvPr id="24" name="Rectangle 23"/>
          <p:cNvSpPr/>
          <p:nvPr/>
        </p:nvSpPr>
        <p:spPr>
          <a:xfrm>
            <a:off x="295835" y="3617260"/>
            <a:ext cx="1546412" cy="2245658"/>
          </a:xfrm>
          <a:prstGeom prst="rect">
            <a:avLst/>
          </a:prstGeom>
          <a:solidFill>
            <a:srgbClr val="FF505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fade">
                                      <p:cBhvr>
                                        <p:cTn id="7" dur="2000"/>
                                        <p:tgtEl>
                                          <p:spTgt spid="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
                                            <p:txEl>
                                              <p:pRg st="1" end="1"/>
                                            </p:txEl>
                                          </p:spTgt>
                                        </p:tgtEl>
                                        <p:attrNameLst>
                                          <p:attrName>style.visibility</p:attrName>
                                        </p:attrNameLst>
                                      </p:cBhvr>
                                      <p:to>
                                        <p:strVal val="visible"/>
                                      </p:to>
                                    </p:set>
                                    <p:animEffect transition="in" filter="fade">
                                      <p:cBhvr>
                                        <p:cTn id="12" dur="2000"/>
                                        <p:tgtEl>
                                          <p:spTgt spid="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35" name="ZoneTexte 34"/>
          <p:cNvSpPr txBox="1"/>
          <p:nvPr/>
        </p:nvSpPr>
        <p:spPr>
          <a:xfrm>
            <a:off x="282389" y="215153"/>
            <a:ext cx="11564470" cy="2062103"/>
          </a:xfrm>
          <a:prstGeom prst="rect">
            <a:avLst/>
          </a:prstGeom>
          <a:noFill/>
          <a:ln w="28575">
            <a:noFill/>
          </a:ln>
        </p:spPr>
        <p:txBody>
          <a:bodyPr wrap="square" rtlCol="0">
            <a:spAutoFit/>
          </a:bodyPr>
          <a:lstStyle/>
          <a:p>
            <a:pPr algn="just"/>
            <a:r>
              <a:rPr lang="fr-FR" sz="3200" dirty="0"/>
              <a:t>Ce sont ces systèmes d’objectivation collectifs qui nous donnent l’</a:t>
            </a:r>
            <a:r>
              <a:rPr lang="fr-FR" sz="3200" b="1" i="1" dirty="0"/>
              <a:t>impression</a:t>
            </a:r>
            <a:r>
              <a:rPr lang="fr-FR" sz="3200" dirty="0"/>
              <a:t> que les valeurs existent dans le monde des choses sensibles.</a:t>
            </a:r>
          </a:p>
          <a:p>
            <a:pPr algn="just"/>
            <a:r>
              <a:rPr lang="fr-FR" sz="3200" b="1" dirty="0">
                <a:solidFill>
                  <a:srgbClr val="FF0000"/>
                </a:solidFill>
              </a:rPr>
              <a:t>Le terme « monde naturel » chez </a:t>
            </a:r>
            <a:r>
              <a:rPr lang="fr-FR" sz="3200" b="1" dirty="0" err="1">
                <a:solidFill>
                  <a:srgbClr val="FF0000"/>
                </a:solidFill>
              </a:rPr>
              <a:t>Marrone</a:t>
            </a:r>
            <a:endParaRPr lang="fr-FR" sz="3200" b="1" dirty="0">
              <a:solidFill>
                <a:srgbClr val="FF0000"/>
              </a:solidFill>
            </a:endParaRPr>
          </a:p>
        </p:txBody>
      </p:sp>
      <p:sp>
        <p:nvSpPr>
          <p:cNvPr id="31" name="ZoneTexte 30"/>
          <p:cNvSpPr txBox="1"/>
          <p:nvPr/>
        </p:nvSpPr>
        <p:spPr>
          <a:xfrm>
            <a:off x="244994" y="3557827"/>
            <a:ext cx="1543466" cy="1229326"/>
          </a:xfrm>
          <a:prstGeom prst="rect">
            <a:avLst/>
          </a:prstGeom>
          <a:noFill/>
          <a:ln w="28575">
            <a:solidFill>
              <a:schemeClr val="tx1"/>
            </a:solidFill>
          </a:ln>
        </p:spPr>
        <p:txBody>
          <a:bodyPr wrap="square" rtlCol="0">
            <a:spAutoFit/>
          </a:bodyPr>
          <a:lstStyle/>
          <a:p>
            <a:pPr algn="ctr"/>
            <a:endParaRPr lang="fr-FR" b="1" dirty="0">
              <a:solidFill>
                <a:srgbClr val="FF0000"/>
              </a:solidFill>
            </a:endParaRPr>
          </a:p>
          <a:p>
            <a:pPr algn="ctr"/>
            <a:r>
              <a:rPr lang="fr-FR" b="1" dirty="0">
                <a:solidFill>
                  <a:srgbClr val="FF0000"/>
                </a:solidFill>
              </a:rPr>
              <a:t>Science</a:t>
            </a:r>
            <a:r>
              <a:rPr lang="fr-FR" dirty="0">
                <a:solidFill>
                  <a:srgbClr val="FF0000"/>
                </a:solidFill>
              </a:rPr>
              <a:t> </a:t>
            </a:r>
          </a:p>
          <a:p>
            <a:pPr algn="ctr"/>
            <a:r>
              <a:rPr lang="fr-FR" dirty="0">
                <a:solidFill>
                  <a:srgbClr val="FF0000"/>
                </a:solidFill>
              </a:rPr>
              <a:t>(</a:t>
            </a:r>
            <a:r>
              <a:rPr lang="fr-FR" i="1" dirty="0" err="1">
                <a:solidFill>
                  <a:srgbClr val="FF0000"/>
                </a:solidFill>
              </a:rPr>
              <a:t>épistèmé</a:t>
            </a:r>
            <a:r>
              <a:rPr lang="fr-FR" dirty="0">
                <a:solidFill>
                  <a:srgbClr val="FF0000"/>
                </a:solidFill>
              </a:rPr>
              <a:t>)</a:t>
            </a:r>
          </a:p>
          <a:p>
            <a:endParaRPr lang="fr-FR" dirty="0"/>
          </a:p>
        </p:txBody>
      </p:sp>
      <p:sp>
        <p:nvSpPr>
          <p:cNvPr id="39" name="ZoneTexte 38"/>
          <p:cNvSpPr txBox="1"/>
          <p:nvPr/>
        </p:nvSpPr>
        <p:spPr>
          <a:xfrm>
            <a:off x="1855695" y="3549152"/>
            <a:ext cx="9439834" cy="461665"/>
          </a:xfrm>
          <a:prstGeom prst="rect">
            <a:avLst/>
          </a:prstGeom>
          <a:noFill/>
          <a:ln w="28575">
            <a:solidFill>
              <a:schemeClr val="tx1"/>
            </a:solidFill>
          </a:ln>
        </p:spPr>
        <p:txBody>
          <a:bodyPr wrap="square" rtlCol="0">
            <a:spAutoFit/>
          </a:bodyPr>
          <a:lstStyle/>
          <a:p>
            <a:r>
              <a:rPr lang="fr-FR" sz="2400" b="1" dirty="0">
                <a:solidFill>
                  <a:srgbClr val="7030A0"/>
                </a:solidFill>
              </a:rPr>
              <a:t>Systèmes d’</a:t>
            </a:r>
            <a:r>
              <a:rPr lang="fr-FR" sz="2400" b="1" u="sng" dirty="0">
                <a:solidFill>
                  <a:srgbClr val="7030A0"/>
                </a:solidFill>
              </a:rPr>
              <a:t>objectivation</a:t>
            </a:r>
            <a:r>
              <a:rPr lang="fr-FR" sz="2400" b="1" dirty="0">
                <a:solidFill>
                  <a:srgbClr val="7030A0"/>
                </a:solidFill>
              </a:rPr>
              <a:t> collectifs : </a:t>
            </a:r>
            <a:endParaRPr lang="fr-FR" sz="2400" dirty="0">
              <a:solidFill>
                <a:srgbClr val="7030A0"/>
              </a:solidFill>
            </a:endParaRPr>
          </a:p>
        </p:txBody>
      </p:sp>
      <p:sp>
        <p:nvSpPr>
          <p:cNvPr id="40" name="ZoneTexte 39"/>
          <p:cNvSpPr txBox="1"/>
          <p:nvPr/>
        </p:nvSpPr>
        <p:spPr>
          <a:xfrm>
            <a:off x="8370109" y="3576047"/>
            <a:ext cx="1365563" cy="400110"/>
          </a:xfrm>
          <a:prstGeom prst="rect">
            <a:avLst/>
          </a:prstGeom>
          <a:noFill/>
        </p:spPr>
        <p:txBody>
          <a:bodyPr wrap="square" rtlCol="0">
            <a:spAutoFit/>
          </a:bodyPr>
          <a:lstStyle/>
          <a:p>
            <a:r>
              <a:rPr lang="fr-FR" sz="2000" b="1" dirty="0">
                <a:solidFill>
                  <a:srgbClr val="7030A0"/>
                </a:solidFill>
              </a:rPr>
              <a:t>langage(s);</a:t>
            </a:r>
          </a:p>
        </p:txBody>
      </p:sp>
      <p:sp>
        <p:nvSpPr>
          <p:cNvPr id="41" name="ZoneTexte 40"/>
          <p:cNvSpPr txBox="1"/>
          <p:nvPr/>
        </p:nvSpPr>
        <p:spPr>
          <a:xfrm>
            <a:off x="6454588" y="3582979"/>
            <a:ext cx="1949824" cy="400110"/>
          </a:xfrm>
          <a:prstGeom prst="rect">
            <a:avLst/>
          </a:prstGeom>
          <a:noFill/>
        </p:spPr>
        <p:txBody>
          <a:bodyPr wrap="square" rtlCol="0">
            <a:spAutoFit/>
          </a:bodyPr>
          <a:lstStyle/>
          <a:p>
            <a:r>
              <a:rPr lang="fr-FR" sz="2000" b="1" dirty="0">
                <a:solidFill>
                  <a:srgbClr val="7030A0"/>
                </a:solidFill>
              </a:rPr>
              <a:t>Mathématiques;</a:t>
            </a:r>
          </a:p>
        </p:txBody>
      </p:sp>
      <p:sp>
        <p:nvSpPr>
          <p:cNvPr id="24" name="ZoneTexte 23"/>
          <p:cNvSpPr txBox="1"/>
          <p:nvPr/>
        </p:nvSpPr>
        <p:spPr>
          <a:xfrm>
            <a:off x="9531037" y="3620870"/>
            <a:ext cx="1777938" cy="400110"/>
          </a:xfrm>
          <a:prstGeom prst="rect">
            <a:avLst/>
          </a:prstGeom>
          <a:noFill/>
        </p:spPr>
        <p:txBody>
          <a:bodyPr wrap="square" rtlCol="0">
            <a:spAutoFit/>
          </a:bodyPr>
          <a:lstStyle/>
          <a:p>
            <a:r>
              <a:rPr lang="fr-FR" sz="2000" b="1" dirty="0">
                <a:solidFill>
                  <a:srgbClr val="7030A0"/>
                </a:solidFill>
              </a:rPr>
              <a:t>monnaies, </a:t>
            </a:r>
            <a:r>
              <a:rPr lang="fr-FR" sz="2000" b="1" dirty="0" err="1">
                <a:solidFill>
                  <a:srgbClr val="7030A0"/>
                </a:solidFill>
              </a:rPr>
              <a:t>etc</a:t>
            </a:r>
            <a:endParaRPr lang="fr-FR" sz="2000" b="1" dirty="0">
              <a:solidFill>
                <a:srgbClr val="7030A0"/>
              </a:solidFill>
            </a:endParaRPr>
          </a:p>
        </p:txBody>
      </p:sp>
      <p:sp>
        <p:nvSpPr>
          <p:cNvPr id="27" name="Rectangle 26"/>
          <p:cNvSpPr/>
          <p:nvPr/>
        </p:nvSpPr>
        <p:spPr>
          <a:xfrm>
            <a:off x="255494" y="3576917"/>
            <a:ext cx="1546412" cy="2299447"/>
          </a:xfrm>
          <a:prstGeom prst="rect">
            <a:avLst/>
          </a:prstGeom>
          <a:solidFill>
            <a:srgbClr val="FF505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869142" y="4098449"/>
            <a:ext cx="9426387" cy="707886"/>
          </a:xfrm>
          <a:prstGeom prst="rect">
            <a:avLst/>
          </a:prstGeom>
          <a:solidFill>
            <a:schemeClr val="accent2">
              <a:lumMod val="20000"/>
              <a:lumOff val="80000"/>
            </a:schemeClr>
          </a:solidFill>
          <a:ln w="28575">
            <a:solidFill>
              <a:schemeClr val="tx1"/>
            </a:solidFill>
          </a:ln>
        </p:spPr>
        <p:txBody>
          <a:bodyPr wrap="square" rtlCol="0">
            <a:spAutoFit/>
          </a:bodyPr>
          <a:lstStyle/>
          <a:p>
            <a:r>
              <a:rPr lang="fr-FR" sz="2000" b="1" dirty="0">
                <a:solidFill>
                  <a:srgbClr val="FF0000"/>
                </a:solidFill>
              </a:rPr>
              <a:t>Mais aussi l’</a:t>
            </a:r>
            <a:r>
              <a:rPr lang="fr-FR" sz="2000" b="1" i="1" dirty="0">
                <a:solidFill>
                  <a:srgbClr val="FF0000"/>
                </a:solidFill>
              </a:rPr>
              <a:t>établissement </a:t>
            </a:r>
            <a:r>
              <a:rPr lang="fr-FR" sz="2000" b="1" dirty="0">
                <a:solidFill>
                  <a:srgbClr val="FF0000"/>
                </a:solidFill>
              </a:rPr>
              <a:t>de systèmes d’objectivation collectifs : des gestes (Greimas), les notations des couleurs (Georges Roque), de l’espace : </a:t>
            </a:r>
            <a:r>
              <a:rPr lang="fr-FR" sz="2000" b="1" i="1" dirty="0">
                <a:solidFill>
                  <a:srgbClr val="FF0000"/>
                </a:solidFill>
              </a:rPr>
              <a:t>la proxémique </a:t>
            </a:r>
            <a:r>
              <a:rPr lang="fr-FR" sz="2000" b="1" dirty="0">
                <a:solidFill>
                  <a:srgbClr val="FF0000"/>
                </a:solidFill>
              </a:rPr>
              <a:t>(E.T. Hall)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fade">
                                      <p:cBhvr>
                                        <p:cTn id="7" dur="2000"/>
                                        <p:tgtEl>
                                          <p:spTgt spid="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
                                            <p:txEl>
                                              <p:pRg st="1" end="1"/>
                                            </p:txEl>
                                          </p:spTgt>
                                        </p:tgtEl>
                                        <p:attrNameLst>
                                          <p:attrName>style.visibility</p:attrName>
                                        </p:attrNameLst>
                                      </p:cBhvr>
                                      <p:to>
                                        <p:strVal val="visible"/>
                                      </p:to>
                                    </p:set>
                                    <p:animEffect transition="in" filter="fade">
                                      <p:cBhvr>
                                        <p:cTn id="12" dur="2000"/>
                                        <p:tgtEl>
                                          <p:spTgt spid="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35" name="ZoneTexte 34"/>
          <p:cNvSpPr txBox="1"/>
          <p:nvPr/>
        </p:nvSpPr>
        <p:spPr>
          <a:xfrm>
            <a:off x="282389" y="228600"/>
            <a:ext cx="11564470" cy="1569660"/>
          </a:xfrm>
          <a:prstGeom prst="rect">
            <a:avLst/>
          </a:prstGeom>
          <a:noFill/>
          <a:ln w="28575">
            <a:noFill/>
          </a:ln>
        </p:spPr>
        <p:txBody>
          <a:bodyPr wrap="square" rtlCol="0">
            <a:spAutoFit/>
          </a:bodyPr>
          <a:lstStyle/>
          <a:p>
            <a:pPr algn="just"/>
            <a:r>
              <a:rPr lang="fr-FR" sz="3200" dirty="0"/>
              <a:t>Ce sont ces systèmes d’objectivation collectifs qui nous donnent l’</a:t>
            </a:r>
            <a:r>
              <a:rPr lang="fr-FR" sz="3200" b="1" i="1" dirty="0"/>
              <a:t>impression</a:t>
            </a:r>
            <a:r>
              <a:rPr lang="fr-FR" sz="3200" dirty="0"/>
              <a:t> que les valeurs existent dans le monde des choses sensibles.</a:t>
            </a:r>
          </a:p>
        </p:txBody>
      </p:sp>
      <p:sp>
        <p:nvSpPr>
          <p:cNvPr id="31" name="ZoneTexte 30"/>
          <p:cNvSpPr txBox="1"/>
          <p:nvPr/>
        </p:nvSpPr>
        <p:spPr>
          <a:xfrm>
            <a:off x="244994" y="3557827"/>
            <a:ext cx="1543466" cy="1229326"/>
          </a:xfrm>
          <a:prstGeom prst="rect">
            <a:avLst/>
          </a:prstGeom>
          <a:noFill/>
          <a:ln w="28575">
            <a:solidFill>
              <a:schemeClr val="tx1"/>
            </a:solidFill>
          </a:ln>
        </p:spPr>
        <p:txBody>
          <a:bodyPr wrap="square" rtlCol="0">
            <a:spAutoFit/>
          </a:bodyPr>
          <a:lstStyle/>
          <a:p>
            <a:pPr algn="ctr"/>
            <a:endParaRPr lang="fr-FR" b="1" dirty="0">
              <a:solidFill>
                <a:srgbClr val="FF0000"/>
              </a:solidFill>
            </a:endParaRPr>
          </a:p>
          <a:p>
            <a:pPr algn="ctr"/>
            <a:r>
              <a:rPr lang="fr-FR" b="1" dirty="0">
                <a:solidFill>
                  <a:srgbClr val="FF0000"/>
                </a:solidFill>
              </a:rPr>
              <a:t>Science</a:t>
            </a:r>
            <a:r>
              <a:rPr lang="fr-FR" dirty="0">
                <a:solidFill>
                  <a:srgbClr val="FF0000"/>
                </a:solidFill>
              </a:rPr>
              <a:t> </a:t>
            </a:r>
          </a:p>
          <a:p>
            <a:pPr algn="ctr"/>
            <a:r>
              <a:rPr lang="fr-FR" dirty="0">
                <a:solidFill>
                  <a:srgbClr val="FF0000"/>
                </a:solidFill>
              </a:rPr>
              <a:t>(</a:t>
            </a:r>
            <a:r>
              <a:rPr lang="fr-FR" i="1" dirty="0" err="1">
                <a:solidFill>
                  <a:srgbClr val="FF0000"/>
                </a:solidFill>
              </a:rPr>
              <a:t>épistèmé</a:t>
            </a:r>
            <a:r>
              <a:rPr lang="fr-FR" dirty="0">
                <a:solidFill>
                  <a:srgbClr val="FF0000"/>
                </a:solidFill>
              </a:rPr>
              <a:t>)</a:t>
            </a:r>
          </a:p>
          <a:p>
            <a:endParaRPr lang="fr-FR" dirty="0"/>
          </a:p>
        </p:txBody>
      </p:sp>
      <p:sp>
        <p:nvSpPr>
          <p:cNvPr id="39" name="ZoneTexte 38"/>
          <p:cNvSpPr txBox="1"/>
          <p:nvPr/>
        </p:nvSpPr>
        <p:spPr>
          <a:xfrm>
            <a:off x="1855695" y="3549152"/>
            <a:ext cx="9439834" cy="461665"/>
          </a:xfrm>
          <a:prstGeom prst="rect">
            <a:avLst/>
          </a:prstGeom>
          <a:noFill/>
          <a:ln w="28575">
            <a:solidFill>
              <a:schemeClr val="tx1"/>
            </a:solidFill>
          </a:ln>
        </p:spPr>
        <p:txBody>
          <a:bodyPr wrap="square" rtlCol="0">
            <a:spAutoFit/>
          </a:bodyPr>
          <a:lstStyle/>
          <a:p>
            <a:r>
              <a:rPr lang="fr-FR" sz="2400" b="1" dirty="0">
                <a:solidFill>
                  <a:srgbClr val="7030A0"/>
                </a:solidFill>
              </a:rPr>
              <a:t>Systèmes d’</a:t>
            </a:r>
            <a:r>
              <a:rPr lang="fr-FR" sz="2400" b="1" u="sng" dirty="0">
                <a:solidFill>
                  <a:srgbClr val="7030A0"/>
                </a:solidFill>
              </a:rPr>
              <a:t>objectivation</a:t>
            </a:r>
            <a:r>
              <a:rPr lang="fr-FR" sz="2400" b="1" dirty="0">
                <a:solidFill>
                  <a:srgbClr val="7030A0"/>
                </a:solidFill>
              </a:rPr>
              <a:t> collectifs : </a:t>
            </a:r>
            <a:endParaRPr lang="fr-FR" sz="2400" dirty="0">
              <a:solidFill>
                <a:srgbClr val="7030A0"/>
              </a:solidFill>
            </a:endParaRPr>
          </a:p>
        </p:txBody>
      </p:sp>
      <p:sp>
        <p:nvSpPr>
          <p:cNvPr id="40" name="ZoneTexte 39"/>
          <p:cNvSpPr txBox="1"/>
          <p:nvPr/>
        </p:nvSpPr>
        <p:spPr>
          <a:xfrm>
            <a:off x="8370109" y="3576047"/>
            <a:ext cx="1365563" cy="400110"/>
          </a:xfrm>
          <a:prstGeom prst="rect">
            <a:avLst/>
          </a:prstGeom>
          <a:noFill/>
        </p:spPr>
        <p:txBody>
          <a:bodyPr wrap="square" rtlCol="0">
            <a:spAutoFit/>
          </a:bodyPr>
          <a:lstStyle/>
          <a:p>
            <a:r>
              <a:rPr lang="fr-FR" sz="2000" b="1" dirty="0">
                <a:solidFill>
                  <a:srgbClr val="7030A0"/>
                </a:solidFill>
              </a:rPr>
              <a:t>langage(s);</a:t>
            </a:r>
          </a:p>
        </p:txBody>
      </p:sp>
      <p:sp>
        <p:nvSpPr>
          <p:cNvPr id="41" name="ZoneTexte 40"/>
          <p:cNvSpPr txBox="1"/>
          <p:nvPr/>
        </p:nvSpPr>
        <p:spPr>
          <a:xfrm>
            <a:off x="6454588" y="3582979"/>
            <a:ext cx="1949824" cy="400110"/>
          </a:xfrm>
          <a:prstGeom prst="rect">
            <a:avLst/>
          </a:prstGeom>
          <a:noFill/>
        </p:spPr>
        <p:txBody>
          <a:bodyPr wrap="square" rtlCol="0">
            <a:spAutoFit/>
          </a:bodyPr>
          <a:lstStyle/>
          <a:p>
            <a:r>
              <a:rPr lang="fr-FR" sz="2000" b="1" dirty="0">
                <a:solidFill>
                  <a:srgbClr val="7030A0"/>
                </a:solidFill>
              </a:rPr>
              <a:t>Mathématiques;</a:t>
            </a:r>
          </a:p>
        </p:txBody>
      </p:sp>
      <p:sp>
        <p:nvSpPr>
          <p:cNvPr id="24" name="ZoneTexte 23"/>
          <p:cNvSpPr txBox="1"/>
          <p:nvPr/>
        </p:nvSpPr>
        <p:spPr>
          <a:xfrm>
            <a:off x="9531037" y="3620870"/>
            <a:ext cx="1777938" cy="400110"/>
          </a:xfrm>
          <a:prstGeom prst="rect">
            <a:avLst/>
          </a:prstGeom>
          <a:noFill/>
        </p:spPr>
        <p:txBody>
          <a:bodyPr wrap="square" rtlCol="0">
            <a:spAutoFit/>
          </a:bodyPr>
          <a:lstStyle/>
          <a:p>
            <a:r>
              <a:rPr lang="fr-FR" sz="2000" b="1" dirty="0">
                <a:solidFill>
                  <a:srgbClr val="7030A0"/>
                </a:solidFill>
              </a:rPr>
              <a:t>monnaies, </a:t>
            </a:r>
            <a:r>
              <a:rPr lang="fr-FR" sz="2000" b="1" dirty="0" err="1">
                <a:solidFill>
                  <a:srgbClr val="7030A0"/>
                </a:solidFill>
              </a:rPr>
              <a:t>etc</a:t>
            </a:r>
            <a:endParaRPr lang="fr-FR" sz="2000" b="1" dirty="0">
              <a:solidFill>
                <a:srgbClr val="7030A0"/>
              </a:solidFill>
            </a:endParaRPr>
          </a:p>
        </p:txBody>
      </p:sp>
      <p:sp>
        <p:nvSpPr>
          <p:cNvPr id="27" name="Rectangle 26"/>
          <p:cNvSpPr/>
          <p:nvPr/>
        </p:nvSpPr>
        <p:spPr>
          <a:xfrm>
            <a:off x="255494" y="3576917"/>
            <a:ext cx="1546412" cy="2299447"/>
          </a:xfrm>
          <a:prstGeom prst="rect">
            <a:avLst/>
          </a:prstGeom>
          <a:solidFill>
            <a:srgbClr val="FF505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869142" y="4098449"/>
            <a:ext cx="9426387" cy="707886"/>
          </a:xfrm>
          <a:prstGeom prst="rect">
            <a:avLst/>
          </a:prstGeom>
          <a:solidFill>
            <a:schemeClr val="accent2">
              <a:lumMod val="20000"/>
              <a:lumOff val="80000"/>
            </a:schemeClr>
          </a:solidFill>
          <a:ln w="28575">
            <a:solidFill>
              <a:schemeClr val="tx1"/>
            </a:solidFill>
          </a:ln>
        </p:spPr>
        <p:txBody>
          <a:bodyPr wrap="square" rtlCol="0">
            <a:spAutoFit/>
          </a:bodyPr>
          <a:lstStyle/>
          <a:p>
            <a:r>
              <a:rPr lang="fr-FR" sz="2000" b="1" dirty="0">
                <a:solidFill>
                  <a:srgbClr val="FF0000"/>
                </a:solidFill>
              </a:rPr>
              <a:t>Mais aussi l’</a:t>
            </a:r>
            <a:r>
              <a:rPr lang="fr-FR" sz="2000" b="1" i="1" dirty="0">
                <a:solidFill>
                  <a:srgbClr val="FF0000"/>
                </a:solidFill>
              </a:rPr>
              <a:t>établissement </a:t>
            </a:r>
            <a:r>
              <a:rPr lang="fr-FR" sz="2000" b="1" dirty="0">
                <a:solidFill>
                  <a:srgbClr val="FF0000"/>
                </a:solidFill>
              </a:rPr>
              <a:t>de systèmes d’objectivation collectifs : des gestes (Greimas), les notations des couleurs (Georges Roque), de l’espace : </a:t>
            </a:r>
            <a:r>
              <a:rPr lang="fr-FR" sz="2000" b="1" i="1" dirty="0">
                <a:solidFill>
                  <a:srgbClr val="FF0000"/>
                </a:solidFill>
              </a:rPr>
              <a:t>la proxémique </a:t>
            </a:r>
            <a:r>
              <a:rPr lang="fr-FR" sz="2000" b="1" dirty="0">
                <a:solidFill>
                  <a:srgbClr val="FF0000"/>
                </a:solidFill>
              </a:rPr>
              <a:t>(E.T. Hall) etc.</a:t>
            </a:r>
          </a:p>
        </p:txBody>
      </p:sp>
      <p:sp>
        <p:nvSpPr>
          <p:cNvPr id="29" name="ZoneTexte 28"/>
          <p:cNvSpPr txBox="1"/>
          <p:nvPr/>
        </p:nvSpPr>
        <p:spPr>
          <a:xfrm>
            <a:off x="286872" y="2518211"/>
            <a:ext cx="3626223" cy="461665"/>
          </a:xfrm>
          <a:prstGeom prst="rect">
            <a:avLst/>
          </a:prstGeom>
          <a:noFill/>
          <a:ln w="28575">
            <a:solidFill>
              <a:schemeClr val="tx1"/>
            </a:solidFill>
          </a:ln>
        </p:spPr>
        <p:txBody>
          <a:bodyPr wrap="square" rtlCol="0">
            <a:spAutoFit/>
          </a:bodyPr>
          <a:lstStyle/>
          <a:p>
            <a:r>
              <a:rPr lang="fr-FR" sz="2400" b="1" dirty="0"/>
              <a:t>Proxémique – lié aux sens</a:t>
            </a:r>
            <a:endParaRPr lang="fr-FR" sz="2400" dirty="0"/>
          </a:p>
        </p:txBody>
      </p:sp>
      <p:sp>
        <p:nvSpPr>
          <p:cNvPr id="30" name="ZoneTexte 29"/>
          <p:cNvSpPr txBox="1"/>
          <p:nvPr/>
        </p:nvSpPr>
        <p:spPr>
          <a:xfrm>
            <a:off x="4101353" y="2518211"/>
            <a:ext cx="5741894" cy="461665"/>
          </a:xfrm>
          <a:prstGeom prst="rect">
            <a:avLst/>
          </a:prstGeom>
          <a:noFill/>
          <a:ln w="28575">
            <a:solidFill>
              <a:schemeClr val="tx1"/>
            </a:solidFill>
          </a:ln>
        </p:spPr>
        <p:txBody>
          <a:bodyPr wrap="square" rtlCol="0">
            <a:spAutoFit/>
          </a:bodyPr>
          <a:lstStyle/>
          <a:p>
            <a:r>
              <a:rPr lang="fr-FR" sz="2400" b="1" dirty="0" err="1"/>
              <a:t>Proxétique</a:t>
            </a:r>
            <a:r>
              <a:rPr lang="fr-FR" sz="2400" b="1" dirty="0"/>
              <a:t> – mesures (liées à la perception) </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fade">
                                      <p:cBhvr>
                                        <p:cTn id="7" dur="2000"/>
                                        <p:tgtEl>
                                          <p:spTgt spid="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35" name="ZoneTexte 34"/>
          <p:cNvSpPr txBox="1"/>
          <p:nvPr/>
        </p:nvSpPr>
        <p:spPr>
          <a:xfrm>
            <a:off x="188259" y="0"/>
            <a:ext cx="11833412" cy="1815882"/>
          </a:xfrm>
          <a:prstGeom prst="rect">
            <a:avLst/>
          </a:prstGeom>
          <a:noFill/>
          <a:ln w="28575">
            <a:noFill/>
          </a:ln>
        </p:spPr>
        <p:txBody>
          <a:bodyPr wrap="square" rtlCol="0">
            <a:spAutoFit/>
          </a:bodyPr>
          <a:lstStyle/>
          <a:p>
            <a:pPr algn="just"/>
            <a:r>
              <a:rPr lang="fr-FR" sz="2800" b="1" dirty="0"/>
              <a:t>L’</a:t>
            </a:r>
            <a:r>
              <a:rPr lang="fr-FR" sz="2800" b="1" i="1" dirty="0"/>
              <a:t>impression</a:t>
            </a:r>
            <a:r>
              <a:rPr lang="fr-FR" sz="2800" b="1" dirty="0"/>
              <a:t> que les valeurs existent dans le monde des choses sensibles viendrait des liens que nous établissons entre les matérialités des expressions en tant que traces (son, couleurs, matériaux etc.) de nos gestes. </a:t>
            </a:r>
          </a:p>
          <a:p>
            <a:pPr algn="just"/>
            <a:r>
              <a:rPr lang="fr-FR" sz="2800" b="1" dirty="0"/>
              <a:t>Nos gestes d’expression sont motivés par nos intentions, nos raisonnements.</a:t>
            </a:r>
          </a:p>
        </p:txBody>
      </p:sp>
      <p:sp>
        <p:nvSpPr>
          <p:cNvPr id="31" name="ZoneTexte 30"/>
          <p:cNvSpPr txBox="1"/>
          <p:nvPr/>
        </p:nvSpPr>
        <p:spPr>
          <a:xfrm>
            <a:off x="244994" y="3557827"/>
            <a:ext cx="1543466" cy="1229326"/>
          </a:xfrm>
          <a:prstGeom prst="rect">
            <a:avLst/>
          </a:prstGeom>
          <a:noFill/>
          <a:ln w="28575">
            <a:solidFill>
              <a:schemeClr val="tx1"/>
            </a:solidFill>
          </a:ln>
        </p:spPr>
        <p:txBody>
          <a:bodyPr wrap="square" rtlCol="0">
            <a:spAutoFit/>
          </a:bodyPr>
          <a:lstStyle/>
          <a:p>
            <a:pPr algn="ctr"/>
            <a:endParaRPr lang="fr-FR" b="1" dirty="0">
              <a:solidFill>
                <a:srgbClr val="FF0000"/>
              </a:solidFill>
            </a:endParaRPr>
          </a:p>
          <a:p>
            <a:pPr algn="ctr"/>
            <a:r>
              <a:rPr lang="fr-FR" b="1" dirty="0">
                <a:solidFill>
                  <a:srgbClr val="FF0000"/>
                </a:solidFill>
              </a:rPr>
              <a:t>Science</a:t>
            </a:r>
            <a:r>
              <a:rPr lang="fr-FR" dirty="0">
                <a:solidFill>
                  <a:srgbClr val="FF0000"/>
                </a:solidFill>
              </a:rPr>
              <a:t> </a:t>
            </a:r>
          </a:p>
          <a:p>
            <a:pPr algn="ctr"/>
            <a:r>
              <a:rPr lang="fr-FR" dirty="0">
                <a:solidFill>
                  <a:srgbClr val="FF0000"/>
                </a:solidFill>
              </a:rPr>
              <a:t>(</a:t>
            </a:r>
            <a:r>
              <a:rPr lang="fr-FR" i="1" dirty="0" err="1">
                <a:solidFill>
                  <a:srgbClr val="FF0000"/>
                </a:solidFill>
              </a:rPr>
              <a:t>épistèmé</a:t>
            </a:r>
            <a:r>
              <a:rPr lang="fr-FR" dirty="0">
                <a:solidFill>
                  <a:srgbClr val="FF0000"/>
                </a:solidFill>
              </a:rPr>
              <a:t>)</a:t>
            </a:r>
          </a:p>
          <a:p>
            <a:endParaRPr lang="fr-FR" dirty="0"/>
          </a:p>
        </p:txBody>
      </p:sp>
      <p:sp>
        <p:nvSpPr>
          <p:cNvPr id="39" name="ZoneTexte 38"/>
          <p:cNvSpPr txBox="1"/>
          <p:nvPr/>
        </p:nvSpPr>
        <p:spPr>
          <a:xfrm>
            <a:off x="1855695" y="3549152"/>
            <a:ext cx="9439834" cy="461665"/>
          </a:xfrm>
          <a:prstGeom prst="rect">
            <a:avLst/>
          </a:prstGeom>
          <a:noFill/>
          <a:ln w="28575">
            <a:solidFill>
              <a:schemeClr val="tx1"/>
            </a:solidFill>
          </a:ln>
        </p:spPr>
        <p:txBody>
          <a:bodyPr wrap="square" rtlCol="0">
            <a:spAutoFit/>
          </a:bodyPr>
          <a:lstStyle/>
          <a:p>
            <a:r>
              <a:rPr lang="fr-FR" sz="2400" b="1" dirty="0">
                <a:solidFill>
                  <a:srgbClr val="7030A0"/>
                </a:solidFill>
              </a:rPr>
              <a:t>Systèmes d’</a:t>
            </a:r>
            <a:r>
              <a:rPr lang="fr-FR" sz="2400" b="1" u="sng" dirty="0">
                <a:solidFill>
                  <a:srgbClr val="7030A0"/>
                </a:solidFill>
              </a:rPr>
              <a:t>objectivation</a:t>
            </a:r>
            <a:r>
              <a:rPr lang="fr-FR" sz="2400" b="1" dirty="0">
                <a:solidFill>
                  <a:srgbClr val="7030A0"/>
                </a:solidFill>
              </a:rPr>
              <a:t> collectifs : </a:t>
            </a:r>
            <a:endParaRPr lang="fr-FR" sz="2400" dirty="0">
              <a:solidFill>
                <a:srgbClr val="7030A0"/>
              </a:solidFill>
            </a:endParaRPr>
          </a:p>
        </p:txBody>
      </p:sp>
      <p:sp>
        <p:nvSpPr>
          <p:cNvPr id="40" name="ZoneTexte 39"/>
          <p:cNvSpPr txBox="1"/>
          <p:nvPr/>
        </p:nvSpPr>
        <p:spPr>
          <a:xfrm>
            <a:off x="8370109" y="3576047"/>
            <a:ext cx="1365563" cy="400110"/>
          </a:xfrm>
          <a:prstGeom prst="rect">
            <a:avLst/>
          </a:prstGeom>
          <a:noFill/>
        </p:spPr>
        <p:txBody>
          <a:bodyPr wrap="square" rtlCol="0">
            <a:spAutoFit/>
          </a:bodyPr>
          <a:lstStyle/>
          <a:p>
            <a:r>
              <a:rPr lang="fr-FR" sz="2000" b="1" dirty="0">
                <a:solidFill>
                  <a:srgbClr val="7030A0"/>
                </a:solidFill>
              </a:rPr>
              <a:t>langage(s);</a:t>
            </a:r>
          </a:p>
        </p:txBody>
      </p:sp>
      <p:sp>
        <p:nvSpPr>
          <p:cNvPr id="41" name="ZoneTexte 40"/>
          <p:cNvSpPr txBox="1"/>
          <p:nvPr/>
        </p:nvSpPr>
        <p:spPr>
          <a:xfrm>
            <a:off x="6454588" y="3582979"/>
            <a:ext cx="1949824" cy="400110"/>
          </a:xfrm>
          <a:prstGeom prst="rect">
            <a:avLst/>
          </a:prstGeom>
          <a:noFill/>
        </p:spPr>
        <p:txBody>
          <a:bodyPr wrap="square" rtlCol="0">
            <a:spAutoFit/>
          </a:bodyPr>
          <a:lstStyle/>
          <a:p>
            <a:r>
              <a:rPr lang="fr-FR" sz="2000" b="1" dirty="0">
                <a:solidFill>
                  <a:srgbClr val="7030A0"/>
                </a:solidFill>
              </a:rPr>
              <a:t>Mathématiques;</a:t>
            </a:r>
          </a:p>
        </p:txBody>
      </p:sp>
      <p:sp>
        <p:nvSpPr>
          <p:cNvPr id="24" name="ZoneTexte 23"/>
          <p:cNvSpPr txBox="1"/>
          <p:nvPr/>
        </p:nvSpPr>
        <p:spPr>
          <a:xfrm>
            <a:off x="9531037" y="3620870"/>
            <a:ext cx="1777938" cy="400110"/>
          </a:xfrm>
          <a:prstGeom prst="rect">
            <a:avLst/>
          </a:prstGeom>
          <a:noFill/>
        </p:spPr>
        <p:txBody>
          <a:bodyPr wrap="square" rtlCol="0">
            <a:spAutoFit/>
          </a:bodyPr>
          <a:lstStyle/>
          <a:p>
            <a:r>
              <a:rPr lang="fr-FR" sz="2000" b="1" dirty="0">
                <a:solidFill>
                  <a:srgbClr val="7030A0"/>
                </a:solidFill>
              </a:rPr>
              <a:t>monnaies, </a:t>
            </a:r>
            <a:r>
              <a:rPr lang="fr-FR" sz="2000" b="1" dirty="0" err="1">
                <a:solidFill>
                  <a:srgbClr val="7030A0"/>
                </a:solidFill>
              </a:rPr>
              <a:t>etc</a:t>
            </a:r>
            <a:endParaRPr lang="fr-FR" sz="2000" b="1" dirty="0">
              <a:solidFill>
                <a:srgbClr val="7030A0"/>
              </a:solidFill>
            </a:endParaRPr>
          </a:p>
        </p:txBody>
      </p:sp>
      <p:sp>
        <p:nvSpPr>
          <p:cNvPr id="27" name="Rectangle 26"/>
          <p:cNvSpPr/>
          <p:nvPr/>
        </p:nvSpPr>
        <p:spPr>
          <a:xfrm>
            <a:off x="255494" y="3576917"/>
            <a:ext cx="1546412" cy="2299447"/>
          </a:xfrm>
          <a:prstGeom prst="rect">
            <a:avLst/>
          </a:prstGeom>
          <a:solidFill>
            <a:srgbClr val="FF505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869142" y="4098449"/>
            <a:ext cx="9426387" cy="707886"/>
          </a:xfrm>
          <a:prstGeom prst="rect">
            <a:avLst/>
          </a:prstGeom>
          <a:solidFill>
            <a:schemeClr val="accent2">
              <a:lumMod val="20000"/>
              <a:lumOff val="80000"/>
            </a:schemeClr>
          </a:solidFill>
          <a:ln w="28575">
            <a:solidFill>
              <a:schemeClr val="tx1"/>
            </a:solidFill>
          </a:ln>
        </p:spPr>
        <p:txBody>
          <a:bodyPr wrap="square" rtlCol="0">
            <a:spAutoFit/>
          </a:bodyPr>
          <a:lstStyle/>
          <a:p>
            <a:r>
              <a:rPr lang="fr-FR" sz="2000" b="1" dirty="0">
                <a:solidFill>
                  <a:srgbClr val="FF0000"/>
                </a:solidFill>
              </a:rPr>
              <a:t>Mais aussi l’</a:t>
            </a:r>
            <a:r>
              <a:rPr lang="fr-FR" sz="2000" b="1" i="1" dirty="0">
                <a:solidFill>
                  <a:srgbClr val="FF0000"/>
                </a:solidFill>
              </a:rPr>
              <a:t>établissement </a:t>
            </a:r>
            <a:r>
              <a:rPr lang="fr-FR" sz="2000" b="1" dirty="0">
                <a:solidFill>
                  <a:srgbClr val="FF0000"/>
                </a:solidFill>
              </a:rPr>
              <a:t>de systèmes d’objectivation collectifs : des gestes (Greimas), les notations des couleurs (Georges Roque), de l’espace : </a:t>
            </a:r>
            <a:r>
              <a:rPr lang="fr-FR" sz="2000" b="1" i="1" dirty="0">
                <a:solidFill>
                  <a:srgbClr val="FF0000"/>
                </a:solidFill>
              </a:rPr>
              <a:t>la proxémique </a:t>
            </a:r>
            <a:r>
              <a:rPr lang="fr-FR" sz="2000" b="1" dirty="0">
                <a:solidFill>
                  <a:srgbClr val="FF0000"/>
                </a:solidFill>
              </a:rPr>
              <a:t>(E.T. Hall) etc.</a:t>
            </a:r>
          </a:p>
        </p:txBody>
      </p:sp>
      <p:sp>
        <p:nvSpPr>
          <p:cNvPr id="29" name="ZoneTexte 28"/>
          <p:cNvSpPr txBox="1"/>
          <p:nvPr/>
        </p:nvSpPr>
        <p:spPr>
          <a:xfrm>
            <a:off x="286872" y="2518211"/>
            <a:ext cx="3626223" cy="461665"/>
          </a:xfrm>
          <a:prstGeom prst="rect">
            <a:avLst/>
          </a:prstGeom>
          <a:noFill/>
          <a:ln w="28575">
            <a:solidFill>
              <a:schemeClr val="tx1"/>
            </a:solidFill>
          </a:ln>
        </p:spPr>
        <p:txBody>
          <a:bodyPr wrap="square" rtlCol="0">
            <a:spAutoFit/>
          </a:bodyPr>
          <a:lstStyle/>
          <a:p>
            <a:r>
              <a:rPr lang="fr-FR" sz="2400" b="1" dirty="0"/>
              <a:t>Proxémique – lié aux sens</a:t>
            </a:r>
            <a:endParaRPr lang="fr-FR" sz="2400" dirty="0"/>
          </a:p>
        </p:txBody>
      </p:sp>
      <p:sp>
        <p:nvSpPr>
          <p:cNvPr id="30" name="ZoneTexte 29"/>
          <p:cNvSpPr txBox="1"/>
          <p:nvPr/>
        </p:nvSpPr>
        <p:spPr>
          <a:xfrm>
            <a:off x="4262717" y="2518211"/>
            <a:ext cx="5741894" cy="461665"/>
          </a:xfrm>
          <a:prstGeom prst="rect">
            <a:avLst/>
          </a:prstGeom>
          <a:noFill/>
          <a:ln w="28575">
            <a:solidFill>
              <a:schemeClr val="tx1">
                <a:lumMod val="95000"/>
                <a:lumOff val="5000"/>
              </a:schemeClr>
            </a:solidFill>
          </a:ln>
        </p:spPr>
        <p:txBody>
          <a:bodyPr wrap="square" rtlCol="0">
            <a:spAutoFit/>
          </a:bodyPr>
          <a:lstStyle/>
          <a:p>
            <a:r>
              <a:rPr lang="fr-FR" sz="2400" b="1" dirty="0" err="1"/>
              <a:t>Proxétique</a:t>
            </a:r>
            <a:r>
              <a:rPr lang="fr-FR" sz="2400" b="1" dirty="0"/>
              <a:t> – mesures (liées à la perception) </a:t>
            </a:r>
            <a:endParaRPr lang="fr-FR" sz="2400" dirty="0"/>
          </a:p>
        </p:txBody>
      </p:sp>
      <p:sp>
        <p:nvSpPr>
          <p:cNvPr id="32" name="ZoneTexte 31"/>
          <p:cNvSpPr txBox="1"/>
          <p:nvPr/>
        </p:nvSpPr>
        <p:spPr>
          <a:xfrm>
            <a:off x="251013" y="1877233"/>
            <a:ext cx="3688975" cy="461665"/>
          </a:xfrm>
          <a:prstGeom prst="rect">
            <a:avLst/>
          </a:prstGeom>
          <a:noFill/>
          <a:ln w="28575">
            <a:solidFill>
              <a:schemeClr val="tx1"/>
            </a:solidFill>
          </a:ln>
        </p:spPr>
        <p:txBody>
          <a:bodyPr wrap="square" rtlCol="0">
            <a:spAutoFit/>
          </a:bodyPr>
          <a:lstStyle/>
          <a:p>
            <a:r>
              <a:rPr lang="fr-FR" sz="2400" b="1" dirty="0"/>
              <a:t> Unités du contenu; de sens</a:t>
            </a:r>
            <a:endParaRPr lang="fr-FR" sz="2400" dirty="0"/>
          </a:p>
        </p:txBody>
      </p:sp>
      <p:sp>
        <p:nvSpPr>
          <p:cNvPr id="33" name="ZoneTexte 32"/>
          <p:cNvSpPr txBox="1"/>
          <p:nvPr/>
        </p:nvSpPr>
        <p:spPr>
          <a:xfrm>
            <a:off x="4240306" y="1877234"/>
            <a:ext cx="5741894" cy="461665"/>
          </a:xfrm>
          <a:prstGeom prst="rect">
            <a:avLst/>
          </a:prstGeom>
          <a:noFill/>
          <a:ln w="28575">
            <a:solidFill>
              <a:schemeClr val="tx1"/>
            </a:solidFill>
          </a:ln>
        </p:spPr>
        <p:txBody>
          <a:bodyPr wrap="square" rtlCol="0">
            <a:spAutoFit/>
          </a:bodyPr>
          <a:lstStyle/>
          <a:p>
            <a:r>
              <a:rPr lang="fr-FR" sz="2400" b="1" dirty="0"/>
              <a:t>Unités d’expression</a:t>
            </a:r>
            <a:endParaRPr lang="fr-FR" sz="2400" dirty="0"/>
          </a:p>
        </p:txBody>
      </p:sp>
      <p:cxnSp>
        <p:nvCxnSpPr>
          <p:cNvPr id="36" name="Connecteur droit 35"/>
          <p:cNvCxnSpPr/>
          <p:nvPr/>
        </p:nvCxnSpPr>
        <p:spPr>
          <a:xfrm>
            <a:off x="4087906" y="1828800"/>
            <a:ext cx="0" cy="4168588"/>
          </a:xfrm>
          <a:prstGeom prst="line">
            <a:avLst/>
          </a:prstGeom>
          <a:ln w="76200">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8" name="Double flèche horizontale 37"/>
          <p:cNvSpPr/>
          <p:nvPr/>
        </p:nvSpPr>
        <p:spPr>
          <a:xfrm>
            <a:off x="941295" y="1667435"/>
            <a:ext cx="7597588" cy="847165"/>
          </a:xfrm>
          <a:prstGeom prst="leftRightArrow">
            <a:avLst/>
          </a:prstGeom>
          <a:solidFill>
            <a:srgbClr val="00FF00">
              <a:alpha val="50196"/>
            </a:srgbClr>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fade">
                                      <p:cBhvr>
                                        <p:cTn id="7" dur="2000"/>
                                        <p:tgtEl>
                                          <p:spTgt spid="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
                                            <p:txEl>
                                              <p:pRg st="1" end="1"/>
                                            </p:txEl>
                                          </p:spTgt>
                                        </p:tgtEl>
                                        <p:attrNameLst>
                                          <p:attrName>style.visibility</p:attrName>
                                        </p:attrNameLst>
                                      </p:cBhvr>
                                      <p:to>
                                        <p:strVal val="visible"/>
                                      </p:to>
                                    </p:set>
                                    <p:animEffect transition="in" filter="fade">
                                      <p:cBhvr>
                                        <p:cTn id="12" dur="2000"/>
                                        <p:tgtEl>
                                          <p:spTgt spid="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strVal val="#ppt_w*0.70"/>
                                          </p:val>
                                        </p:tav>
                                        <p:tav tm="100000">
                                          <p:val>
                                            <p:strVal val="#ppt_w"/>
                                          </p:val>
                                        </p:tav>
                                      </p:tavLst>
                                    </p:anim>
                                    <p:anim calcmode="lin" valueType="num">
                                      <p:cBhvr>
                                        <p:cTn id="18" dur="1000" fill="hold"/>
                                        <p:tgtEl>
                                          <p:spTgt spid="36"/>
                                        </p:tgtEl>
                                        <p:attrNameLst>
                                          <p:attrName>ppt_h</p:attrName>
                                        </p:attrNameLst>
                                      </p:cBhvr>
                                      <p:tavLst>
                                        <p:tav tm="0">
                                          <p:val>
                                            <p:strVal val="#ppt_h"/>
                                          </p:val>
                                        </p:tav>
                                        <p:tav tm="100000">
                                          <p:val>
                                            <p:strVal val="#ppt_h"/>
                                          </p:val>
                                        </p:tav>
                                      </p:tavLst>
                                    </p:anim>
                                    <p:animEffect transition="in" filter="fade">
                                      <p:cBhvr>
                                        <p:cTn id="19"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15413" y="476675"/>
            <a:ext cx="10363200" cy="1470025"/>
          </a:xfrm>
        </p:spPr>
        <p:txBody>
          <a:bodyPr>
            <a:normAutofit/>
          </a:bodyPr>
          <a:lstStyle/>
          <a:p>
            <a:r>
              <a:rPr lang="fr-FR" dirty="0"/>
              <a:t>VMBC, </a:t>
            </a:r>
            <a:br>
              <a:rPr lang="fr-FR" dirty="0"/>
            </a:br>
            <a:r>
              <a:rPr lang="fr-FR" dirty="0"/>
              <a:t>cours de 3 </a:t>
            </a:r>
            <a:r>
              <a:rPr lang="fr-FR" dirty="0" err="1"/>
              <a:t>oct</a:t>
            </a:r>
            <a:r>
              <a:rPr lang="fr-FR"/>
              <a:t> 2024</a:t>
            </a:r>
            <a:endParaRPr lang="fr-FR" dirty="0"/>
          </a:p>
        </p:txBody>
      </p:sp>
      <p:sp>
        <p:nvSpPr>
          <p:cNvPr id="3" name="Sous-titre 2"/>
          <p:cNvSpPr>
            <a:spLocks noGrp="1"/>
          </p:cNvSpPr>
          <p:nvPr>
            <p:ph type="subTitle" idx="1"/>
          </p:nvPr>
        </p:nvSpPr>
        <p:spPr>
          <a:xfrm>
            <a:off x="1050436" y="2501685"/>
            <a:ext cx="9793088" cy="3865984"/>
          </a:xfrm>
        </p:spPr>
        <p:txBody>
          <a:bodyPr>
            <a:normAutofit/>
          </a:bodyPr>
          <a:lstStyle/>
          <a:p>
            <a:r>
              <a:rPr lang="fr-FR" sz="5400" i="1" dirty="0">
                <a:solidFill>
                  <a:schemeClr val="tx1"/>
                </a:solidFill>
              </a:rPr>
              <a:t>Monde naturel, entre corps et cultures</a:t>
            </a:r>
            <a:endParaRPr lang="fr-FR" sz="5400" dirty="0">
              <a:solidFill>
                <a:schemeClr val="tx1"/>
              </a:solidFill>
            </a:endParaRPr>
          </a:p>
          <a:p>
            <a:r>
              <a:rPr lang="fr-FR" sz="4400" dirty="0">
                <a:solidFill>
                  <a:schemeClr val="tx1"/>
                </a:solidFill>
              </a:rPr>
              <a:t>Gianfranco </a:t>
            </a:r>
            <a:r>
              <a:rPr lang="fr-FR" sz="4400" dirty="0" err="1">
                <a:solidFill>
                  <a:schemeClr val="tx1"/>
                </a:solidFill>
              </a:rPr>
              <a:t>Marrone</a:t>
            </a:r>
            <a:endParaRPr lang="fr-FR" sz="4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8259" y="403412"/>
            <a:ext cx="11698941" cy="6145306"/>
          </a:xfrm>
        </p:spPr>
        <p:txBody>
          <a:bodyPr>
            <a:normAutofit/>
          </a:bodyPr>
          <a:lstStyle/>
          <a:p>
            <a:pPr>
              <a:buNone/>
            </a:pPr>
            <a:r>
              <a:rPr lang="fr-FR" dirty="0"/>
              <a:t>Tout ceci mène Greimas à des conclusions suivantes:</a:t>
            </a:r>
          </a:p>
          <a:p>
            <a:pPr algn="just">
              <a:buNone/>
            </a:pPr>
            <a:r>
              <a:rPr lang="fr-FR" dirty="0"/>
              <a:t>« Loin d’être considérée comme un accompagnement accessoire de la communication verbale, la gestualité acquiert le statut d’une « activité antérieure au message représenté et représentable », un travail qui précède la constitution même du signe et des mots, une activité qui fonde la possibilité même de désignation propre aux mots. Bref, toute gestualité est une pratique ».</a:t>
            </a:r>
          </a:p>
          <a:p>
            <a:pPr>
              <a:buNone/>
            </a:pPr>
            <a:r>
              <a:rPr lang="fr-FR" i="1" dirty="0"/>
              <a:t>Le monde naturel, entre corps et cultures</a:t>
            </a:r>
            <a:r>
              <a:rPr lang="fr-FR" dirty="0"/>
              <a:t>, p.50.</a:t>
            </a:r>
          </a:p>
          <a:p>
            <a:pPr algn="just">
              <a:buNone/>
            </a:pPr>
            <a:r>
              <a:rPr lang="fr-FR" sz="3600" b="1" dirty="0"/>
              <a:t>J’ajouterai que le geste (en tant qu’ictus) serait l’unité minimale originelle qui fonde (par articulation avec une matérialité extérieure à soi) la possibilité de communiquer.</a:t>
            </a:r>
          </a:p>
          <a:p>
            <a:pPr>
              <a:buNone/>
            </a:pPr>
            <a:endParaRPr lang="fr-FR" sz="3600" b="1" dirty="0"/>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600" y="349623"/>
            <a:ext cx="10972800" cy="6320117"/>
          </a:xfrm>
        </p:spPr>
        <p:txBody>
          <a:bodyPr>
            <a:normAutofit/>
          </a:bodyPr>
          <a:lstStyle/>
          <a:p>
            <a:pPr>
              <a:buNone/>
            </a:pPr>
            <a:r>
              <a:rPr lang="fr-FR" dirty="0"/>
              <a:t>L’article de Gianfranco </a:t>
            </a:r>
            <a:r>
              <a:rPr lang="fr-FR" dirty="0" err="1"/>
              <a:t>Marrone</a:t>
            </a:r>
            <a:r>
              <a:rPr lang="fr-FR" dirty="0"/>
              <a:t> ainsi explique la distinction que Greimas fait entre le </a:t>
            </a:r>
            <a:r>
              <a:rPr lang="fr-FR" b="1" dirty="0"/>
              <a:t>monde naturel</a:t>
            </a:r>
            <a:r>
              <a:rPr lang="fr-FR" dirty="0"/>
              <a:t>, et le monde de </a:t>
            </a:r>
            <a:r>
              <a:rPr lang="fr-FR" b="1" dirty="0"/>
              <a:t>la Nature</a:t>
            </a:r>
            <a:r>
              <a:rPr lang="fr-FR" dirty="0"/>
              <a:t>:</a:t>
            </a:r>
          </a:p>
          <a:p>
            <a:pPr>
              <a:buNone/>
            </a:pPr>
            <a:r>
              <a:rPr lang="fr-FR" dirty="0"/>
              <a:t>« Nous entendons par monde </a:t>
            </a:r>
            <a:r>
              <a:rPr lang="fr-FR" b="1" dirty="0"/>
              <a:t>naturel</a:t>
            </a:r>
            <a:r>
              <a:rPr lang="fr-FR" dirty="0"/>
              <a:t> le paraître selon lequel se présente à l’homme comme un ensemble de qualités sensibles, doté d’une certaine organisation qui le fait parfois désigner comme « le monde du sens commun ». Par rapport à la structure « profonde » de l’univers (la Nature), qui est d’ordre physique, chimique, biologique, etc., le monde naturel correspond, pour ainsi dire, à sa structure « de surface », c’est, d’autre part, une structure « discursive », car il se présente dans le cadre de la relation sujet/objet, il est « l’énoncé » </a:t>
            </a:r>
            <a:r>
              <a:rPr lang="fr-FR" b="1" i="1" dirty="0"/>
              <a:t>construit par le sujet humain</a:t>
            </a:r>
            <a:r>
              <a:rPr lang="fr-FR" dirty="0"/>
              <a:t> et déchiffrable par lui. » p.51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8" name="Ellipse 27"/>
          <p:cNvSpPr/>
          <p:nvPr/>
        </p:nvSpPr>
        <p:spPr>
          <a:xfrm>
            <a:off x="-1411940" y="-1035424"/>
            <a:ext cx="10690412" cy="8875059"/>
          </a:xfrm>
          <a:prstGeom prst="ellipse">
            <a:avLst/>
          </a:prstGeom>
          <a:solidFill>
            <a:srgbClr val="339966">
              <a:alpha val="25098"/>
            </a:srgb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Ellipse 26"/>
          <p:cNvSpPr/>
          <p:nvPr/>
        </p:nvSpPr>
        <p:spPr>
          <a:xfrm>
            <a:off x="510988" y="349623"/>
            <a:ext cx="6508377" cy="6145306"/>
          </a:xfrm>
          <a:prstGeom prst="ellipse">
            <a:avLst/>
          </a:prstGeom>
          <a:solidFill>
            <a:srgbClr val="336600">
              <a:alpha val="25098"/>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3564535" y="2872064"/>
            <a:ext cx="1168829" cy="461665"/>
          </a:xfrm>
          <a:prstGeom prst="rect">
            <a:avLst/>
          </a:prstGeom>
          <a:noFill/>
        </p:spPr>
        <p:txBody>
          <a:bodyPr wrap="square" rtlCol="0">
            <a:spAutoFit/>
          </a:bodyPr>
          <a:lstStyle/>
          <a:p>
            <a:r>
              <a:rPr lang="fr-FR" sz="2400" b="1" dirty="0"/>
              <a:t>science</a:t>
            </a:r>
          </a:p>
        </p:txBody>
      </p:sp>
      <p:sp>
        <p:nvSpPr>
          <p:cNvPr id="17" name="ZoneTexte 16"/>
          <p:cNvSpPr txBox="1"/>
          <p:nvPr/>
        </p:nvSpPr>
        <p:spPr>
          <a:xfrm>
            <a:off x="4656954" y="2858618"/>
            <a:ext cx="1273200" cy="461665"/>
          </a:xfrm>
          <a:prstGeom prst="rect">
            <a:avLst/>
          </a:prstGeom>
          <a:noFill/>
        </p:spPr>
        <p:txBody>
          <a:bodyPr wrap="square" rtlCol="0">
            <a:spAutoFit/>
          </a:bodyPr>
          <a:lstStyle/>
          <a:p>
            <a:r>
              <a:rPr lang="fr-FR" sz="2400" b="1" dirty="0"/>
              <a:t>opinions</a:t>
            </a:r>
          </a:p>
        </p:txBody>
      </p:sp>
      <p:sp>
        <p:nvSpPr>
          <p:cNvPr id="25" name="Ellipse 24"/>
          <p:cNvSpPr/>
          <p:nvPr/>
        </p:nvSpPr>
        <p:spPr>
          <a:xfrm>
            <a:off x="2689412" y="2460811"/>
            <a:ext cx="2084294" cy="2017059"/>
          </a:xfrm>
          <a:prstGeom prst="ellipse">
            <a:avLst/>
          </a:prstGeom>
          <a:solidFill>
            <a:srgbClr val="CC9900">
              <a:alpha val="50196"/>
            </a:srgb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idx="1"/>
          </p:nvPr>
        </p:nvSpPr>
        <p:spPr>
          <a:xfrm>
            <a:off x="569259" y="201706"/>
            <a:ext cx="10972800" cy="806823"/>
          </a:xfrm>
        </p:spPr>
        <p:txBody>
          <a:bodyPr/>
          <a:lstStyle/>
          <a:p>
            <a:pPr>
              <a:buNone/>
            </a:pPr>
            <a:r>
              <a:rPr lang="fr-FR" b="1" dirty="0"/>
              <a:t>La ligne de Platon devient ainsi des </a:t>
            </a:r>
            <a:r>
              <a:rPr lang="fr-FR" b="1" i="1" dirty="0">
                <a:solidFill>
                  <a:srgbClr val="FFC000"/>
                </a:solidFill>
              </a:rPr>
              <a:t>sphères concentriques </a:t>
            </a:r>
            <a:r>
              <a:rPr lang="fr-FR" b="1" dirty="0"/>
              <a:t>:</a:t>
            </a:r>
          </a:p>
        </p:txBody>
      </p:sp>
      <p:cxnSp>
        <p:nvCxnSpPr>
          <p:cNvPr id="4" name="Connecteur droit 3"/>
          <p:cNvCxnSpPr>
            <a:endCxn id="7" idx="2"/>
          </p:cNvCxnSpPr>
          <p:nvPr/>
        </p:nvCxnSpPr>
        <p:spPr>
          <a:xfrm>
            <a:off x="3671500" y="3355863"/>
            <a:ext cx="5487868" cy="1262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Ellipse 5"/>
          <p:cNvSpPr/>
          <p:nvPr/>
        </p:nvSpPr>
        <p:spPr>
          <a:xfrm>
            <a:off x="3629277" y="3310747"/>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9159368" y="3294530"/>
            <a:ext cx="213231" cy="1479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6973541" y="2845170"/>
            <a:ext cx="2183905" cy="461665"/>
          </a:xfrm>
          <a:prstGeom prst="rect">
            <a:avLst/>
          </a:prstGeom>
          <a:noFill/>
        </p:spPr>
        <p:txBody>
          <a:bodyPr wrap="square" rtlCol="0">
            <a:spAutoFit/>
          </a:bodyPr>
          <a:lstStyle/>
          <a:p>
            <a:r>
              <a:rPr lang="fr-FR" sz="2400" b="1" dirty="0"/>
              <a:t>images/ombres</a:t>
            </a:r>
          </a:p>
        </p:txBody>
      </p:sp>
      <p:sp>
        <p:nvSpPr>
          <p:cNvPr id="16" name="ZoneTexte 15"/>
          <p:cNvSpPr txBox="1"/>
          <p:nvPr/>
        </p:nvSpPr>
        <p:spPr>
          <a:xfrm>
            <a:off x="6054333" y="2845170"/>
            <a:ext cx="1112949" cy="461665"/>
          </a:xfrm>
          <a:prstGeom prst="rect">
            <a:avLst/>
          </a:prstGeom>
          <a:noFill/>
        </p:spPr>
        <p:txBody>
          <a:bodyPr wrap="square" rtlCol="0">
            <a:spAutoFit/>
          </a:bodyPr>
          <a:lstStyle/>
          <a:p>
            <a:r>
              <a:rPr lang="fr-FR" sz="2400" b="1" dirty="0"/>
              <a:t>objets</a:t>
            </a:r>
          </a:p>
        </p:txBody>
      </p:sp>
      <p:sp>
        <p:nvSpPr>
          <p:cNvPr id="21" name="Ellipse 20"/>
          <p:cNvSpPr/>
          <p:nvPr/>
        </p:nvSpPr>
        <p:spPr>
          <a:xfrm>
            <a:off x="5802086" y="3312460"/>
            <a:ext cx="213231" cy="1479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p:cNvSpPr/>
          <p:nvPr/>
        </p:nvSpPr>
        <p:spPr>
          <a:xfrm>
            <a:off x="4618745" y="3299013"/>
            <a:ext cx="213231" cy="1479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Ellipse 23"/>
          <p:cNvSpPr/>
          <p:nvPr/>
        </p:nvSpPr>
        <p:spPr>
          <a:xfrm>
            <a:off x="1748116" y="1573305"/>
            <a:ext cx="4168589" cy="3832412"/>
          </a:xfrm>
          <a:prstGeom prst="ellipse">
            <a:avLst/>
          </a:prstGeom>
          <a:solidFill>
            <a:srgbClr val="FF9900">
              <a:alpha val="50196"/>
            </a:srgb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p:cNvSpPr/>
          <p:nvPr/>
        </p:nvSpPr>
        <p:spPr>
          <a:xfrm>
            <a:off x="6918192" y="3325904"/>
            <a:ext cx="222195" cy="11654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9573305" y="3495111"/>
            <a:ext cx="2206318" cy="707886"/>
          </a:xfrm>
          <a:prstGeom prst="rect">
            <a:avLst/>
          </a:prstGeom>
          <a:noFill/>
        </p:spPr>
        <p:txBody>
          <a:bodyPr wrap="square" rtlCol="0">
            <a:spAutoFit/>
          </a:bodyPr>
          <a:lstStyle/>
          <a:p>
            <a:r>
              <a:rPr lang="fr-FR" sz="4000" b="1" dirty="0">
                <a:solidFill>
                  <a:srgbClr val="002060"/>
                </a:solidFill>
              </a:rPr>
              <a:t>la Nature</a:t>
            </a:r>
          </a:p>
        </p:txBody>
      </p:sp>
      <p:sp>
        <p:nvSpPr>
          <p:cNvPr id="30" name="ZoneTexte 29"/>
          <p:cNvSpPr txBox="1"/>
          <p:nvPr/>
        </p:nvSpPr>
        <p:spPr>
          <a:xfrm>
            <a:off x="5836024" y="3513040"/>
            <a:ext cx="3980329" cy="646331"/>
          </a:xfrm>
          <a:prstGeom prst="rect">
            <a:avLst/>
          </a:prstGeom>
          <a:noFill/>
        </p:spPr>
        <p:txBody>
          <a:bodyPr wrap="square" rtlCol="0">
            <a:spAutoFit/>
          </a:bodyPr>
          <a:lstStyle/>
          <a:p>
            <a:r>
              <a:rPr lang="fr-FR" sz="3600" b="1" dirty="0">
                <a:solidFill>
                  <a:srgbClr val="003300"/>
                </a:solidFill>
              </a:rPr>
              <a:t>le monde naturel</a:t>
            </a:r>
          </a:p>
        </p:txBody>
      </p:sp>
      <p:sp>
        <p:nvSpPr>
          <p:cNvPr id="22" name="Arc 21"/>
          <p:cNvSpPr/>
          <p:nvPr/>
        </p:nvSpPr>
        <p:spPr>
          <a:xfrm rot="21437869" flipV="1">
            <a:off x="1748100" y="2971065"/>
            <a:ext cx="4199791" cy="1143000"/>
          </a:xfrm>
          <a:prstGeom prst="arc">
            <a:avLst>
              <a:gd name="adj1" fmla="val 10671786"/>
              <a:gd name="adj2" fmla="val 21432437"/>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2" name="Arc 31"/>
          <p:cNvSpPr/>
          <p:nvPr/>
        </p:nvSpPr>
        <p:spPr>
          <a:xfrm>
            <a:off x="1721224" y="2743200"/>
            <a:ext cx="4253753" cy="1425388"/>
          </a:xfrm>
          <a:prstGeom prst="arc">
            <a:avLst>
              <a:gd name="adj1" fmla="val 10671786"/>
              <a:gd name="adj2" fmla="val 21432437"/>
            </a:avLst>
          </a:prstGeom>
          <a:ln w="38100">
            <a:solidFill>
              <a:srgbClr val="B45F07">
                <a:alpha val="50196"/>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3" name="Arc 32"/>
          <p:cNvSpPr/>
          <p:nvPr/>
        </p:nvSpPr>
        <p:spPr>
          <a:xfrm flipV="1">
            <a:off x="2662518" y="2828364"/>
            <a:ext cx="2070847" cy="909918"/>
          </a:xfrm>
          <a:prstGeom prst="arc">
            <a:avLst>
              <a:gd name="adj1" fmla="val 11149352"/>
              <a:gd name="adj2" fmla="val 21432437"/>
            </a:avLst>
          </a:prstGeom>
          <a:ln w="38100">
            <a:solidFill>
              <a:srgbClr val="000000">
                <a:alpha val="50196"/>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4" name="Arc 33"/>
          <p:cNvSpPr/>
          <p:nvPr/>
        </p:nvSpPr>
        <p:spPr>
          <a:xfrm>
            <a:off x="2667000" y="3012141"/>
            <a:ext cx="2070847" cy="842682"/>
          </a:xfrm>
          <a:prstGeom prst="arc">
            <a:avLst>
              <a:gd name="adj1" fmla="val 11149352"/>
              <a:gd name="adj2" fmla="val 21432437"/>
            </a:avLst>
          </a:prstGeom>
          <a:ln w="38100">
            <a:solidFill>
              <a:srgbClr val="B45F07">
                <a:alpha val="50196"/>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1" name="ZoneTexte 30"/>
          <p:cNvSpPr txBox="1"/>
          <p:nvPr/>
        </p:nvSpPr>
        <p:spPr>
          <a:xfrm>
            <a:off x="1707776" y="3678887"/>
            <a:ext cx="4208929" cy="646331"/>
          </a:xfrm>
          <a:prstGeom prst="rect">
            <a:avLst/>
          </a:prstGeom>
          <a:noFill/>
        </p:spPr>
        <p:txBody>
          <a:bodyPr wrap="square" rtlCol="0">
            <a:spAutoFit/>
          </a:bodyPr>
          <a:lstStyle/>
          <a:p>
            <a:r>
              <a:rPr lang="fr-FR" sz="3600" b="1" dirty="0">
                <a:solidFill>
                  <a:srgbClr val="CC3300"/>
                </a:solidFill>
              </a:rPr>
              <a:t>le monde intelligible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20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20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20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path" presetSubtype="0" accel="50000" decel="50000" fill="hold" grpId="0" nodeType="clickEffect">
                                  <p:stCondLst>
                                    <p:cond delay="0"/>
                                  </p:stCondLst>
                                  <p:childTnLst>
                                    <p:animMotion origin="layout" path="M 3.03267E-6 0 C 0.00585 0.1544 -0.0669 0.28912 -0.16231 0.30069 C -0.25785 0.3125 -0.34023 0.19676 -0.34622 0.04213 C -0.35221 -0.11134 -0.27945 -0.24514 -0.18392 -0.25671 C -0.08851 -0.26852 -0.00599 -0.1537 3.03267E-6 0 Z " pathEditMode="relative" rAng="5164976" ptsTypes="fffff">
                                      <p:cBhvr>
                                        <p:cTn id="31" dur="2000" fill="hold"/>
                                        <p:tgtEl>
                                          <p:spTgt spid="21"/>
                                        </p:tgtEl>
                                        <p:attrNameLst>
                                          <p:attrName>ppt_x</p:attrName>
                                          <p:attrName>ppt_y</p:attrName>
                                        </p:attrNameLst>
                                      </p:cBhvr>
                                      <p:rCtr x="-17300" y="2200"/>
                                    </p:animMotion>
                                  </p:childTnLst>
                                </p:cTn>
                              </p:par>
                              <p:par>
                                <p:cTn id="32" presetID="1" presetClass="path" presetSubtype="0" accel="50000" decel="50000" fill="hold" grpId="0" nodeType="withEffect">
                                  <p:stCondLst>
                                    <p:cond delay="0"/>
                                  </p:stCondLst>
                                  <p:childTnLst>
                                    <p:animMotion origin="layout" path="M -0.00013 -0.00023 C 0.00416 0.08217 -0.03072 0.15602 -0.07797 0.16389 C -0.12547 0.17176 -0.16738 0.11041 -0.17168 0.02801 C -0.1761 -0.05463 -0.14096 -0.12662 -0.09384 -0.13519 C -0.04634 -0.14306 -0.00443 -0.08311 -0.00013 -0.00023 Z " pathEditMode="relative" rAng="5082126" ptsTypes="fffff">
                                      <p:cBhvr>
                                        <p:cTn id="33" dur="2000" fill="hold"/>
                                        <p:tgtEl>
                                          <p:spTgt spid="23"/>
                                        </p:tgtEl>
                                        <p:attrNameLst>
                                          <p:attrName>ppt_x</p:attrName>
                                          <p:attrName>ppt_y</p:attrName>
                                        </p:attrNameLst>
                                      </p:cBhvr>
                                      <p:rCtr x="-8600" y="1500"/>
                                    </p:animMotion>
                                  </p:childTnLst>
                                </p:cTn>
                              </p:par>
                              <p:par>
                                <p:cTn id="34" presetID="6" presetClass="entr" presetSubtype="16" fill="hold" grpId="1" nodeType="with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circle(in)">
                                      <p:cBhvr>
                                        <p:cTn id="36" dur="2000"/>
                                        <p:tgtEl>
                                          <p:spTgt spid="2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2000"/>
                                        <p:tgtEl>
                                          <p:spTgt spid="25"/>
                                        </p:tgtEl>
                                      </p:cBhvr>
                                    </p:animEffect>
                                  </p:childTnLst>
                                </p:cTn>
                              </p:par>
                              <p:par>
                                <p:cTn id="40" presetID="1" presetClass="path" presetSubtype="0" accel="50000" decel="50000" fill="hold" grpId="0" nodeType="withEffect">
                                  <p:stCondLst>
                                    <p:cond delay="0"/>
                                  </p:stCondLst>
                                  <p:childTnLst>
                                    <p:animMotion origin="layout" path="M -0.00026 0.00185 C -0.00026 0.24861 -0.12092 0.45046 -0.26826 0.45046 C -0.41677 0.45231 -0.53625 0.24977 -0.53625 0.00185 C -0.53625 -0.24514 -0.41677 -0.44537 -0.26891 -0.44537 C -0.12092 -0.44491 -0.00026 -0.24584 -0.00026 0.00185 Z " pathEditMode="relative" rAng="5400000" ptsTypes="fffff">
                                      <p:cBhvr>
                                        <p:cTn id="41" dur="2000" fill="hold"/>
                                        <p:tgtEl>
                                          <p:spTgt spid="26"/>
                                        </p:tgtEl>
                                        <p:attrNameLst>
                                          <p:attrName>ppt_x</p:attrName>
                                          <p:attrName>ppt_y</p:attrName>
                                        </p:attrNameLst>
                                      </p:cBhvr>
                                      <p:rCtr x="-26800" y="200"/>
                                    </p:animMotion>
                                  </p:childTnLst>
                                </p:cTn>
                              </p:par>
                              <p:par>
                                <p:cTn id="42" presetID="1" presetClass="path" presetSubtype="0" accel="50000" decel="50000" fill="hold" grpId="0" nodeType="withEffect">
                                  <p:stCondLst>
                                    <p:cond delay="0"/>
                                  </p:stCondLst>
                                  <p:childTnLst>
                                    <p:animMotion origin="layout" path="M -4.15463E-6 -7.40741E-7 C -4.15463E-6 0.35347 -0.19523 0.6419 -0.43537 0.6419 C -0.67564 0.6419 -0.86984 0.35347 -0.86984 -7.40741E-7 C -0.86984 -0.35486 -0.67564 -0.64051 -0.43537 -0.64051 C -0.19523 -0.64051 -4.15463E-6 -0.35486 -4.15463E-6 -7.40741E-7 Z " pathEditMode="relative" rAng="5400000" ptsTypes="fffff">
                                      <p:cBhvr>
                                        <p:cTn id="43" dur="2000" fill="hold"/>
                                        <p:tgtEl>
                                          <p:spTgt spid="7"/>
                                        </p:tgtEl>
                                        <p:attrNameLst>
                                          <p:attrName>ppt_x</p:attrName>
                                          <p:attrName>ppt_y</p:attrName>
                                        </p:attrNameLst>
                                      </p:cBhvr>
                                      <p:rCtr x="-43500" y="100"/>
                                    </p:animMotion>
                                  </p:childTnLst>
                                </p:cTn>
                              </p:par>
                              <p:par>
                                <p:cTn id="44" presetID="10" presetClass="entr" presetSubtype="0" fill="hold" grpId="0"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fade">
                                      <p:cBhvr>
                                        <p:cTn id="46" dur="2000"/>
                                        <p:tgtEl>
                                          <p:spTgt spid="27"/>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fade">
                                      <p:cBhvr>
                                        <p:cTn id="49" dur="2000"/>
                                        <p:tgtEl>
                                          <p:spTgt spid="28"/>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2000"/>
                                        <p:tgtEl>
                                          <p:spTgt spid="34"/>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fade">
                                      <p:cBhvr>
                                        <p:cTn id="55" dur="2000"/>
                                        <p:tgtEl>
                                          <p:spTgt spid="3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2000"/>
                                        <p:tgtEl>
                                          <p:spTgt spid="22"/>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2000"/>
                                        <p:tgtEl>
                                          <p:spTgt spid="32"/>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fade">
                                      <p:cBhvr>
                                        <p:cTn id="66" dur="2000"/>
                                        <p:tgtEl>
                                          <p:spTgt spid="29"/>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fade">
                                      <p:cBhvr>
                                        <p:cTn id="71" dur="2000"/>
                                        <p:tgtEl>
                                          <p:spTgt spid="30"/>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31"/>
                                        </p:tgtEl>
                                        <p:attrNameLst>
                                          <p:attrName>style.visibility</p:attrName>
                                        </p:attrNameLst>
                                      </p:cBhvr>
                                      <p:to>
                                        <p:strVal val="visible"/>
                                      </p:to>
                                    </p:set>
                                    <p:animEffect transition="in" filter="fade">
                                      <p:cBhvr>
                                        <p:cTn id="76"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7" grpId="0" animBg="1"/>
      <p:bldP spid="18" grpId="0"/>
      <p:bldP spid="17" grpId="0"/>
      <p:bldP spid="25" grpId="0" animBg="1"/>
      <p:bldP spid="3" grpId="0" build="p"/>
      <p:bldP spid="7" grpId="0" animBg="1"/>
      <p:bldP spid="15" grpId="0"/>
      <p:bldP spid="16" grpId="0"/>
      <p:bldP spid="21" grpId="0" animBg="1"/>
      <p:bldP spid="23" grpId="0" animBg="1"/>
      <p:bldP spid="24" grpId="1" animBg="1"/>
      <p:bldP spid="26" grpId="0" animBg="1"/>
      <p:bldP spid="29" grpId="0"/>
      <p:bldP spid="30" grpId="0"/>
      <p:bldP spid="22" grpId="0" animBg="1"/>
      <p:bldP spid="32" grpId="0" animBg="1"/>
      <p:bldP spid="33" grpId="0" animBg="1"/>
      <p:bldP spid="34" grpId="0" animBg="1"/>
      <p:bldP spid="31"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9900">
            <a:alpha val="84000"/>
          </a:srgbClr>
        </a:solidFill>
        <a:effectLst/>
      </p:bgPr>
    </p:bg>
    <p:spTree>
      <p:nvGrpSpPr>
        <p:cNvPr id="1" name=""/>
        <p:cNvGrpSpPr/>
        <p:nvPr/>
      </p:nvGrpSpPr>
      <p:grpSpPr>
        <a:xfrm>
          <a:off x="0" y="0"/>
          <a:ext cx="0" cy="0"/>
          <a:chOff x="0" y="0"/>
          <a:chExt cx="0" cy="0"/>
        </a:xfrm>
      </p:grpSpPr>
      <p:pic>
        <p:nvPicPr>
          <p:cNvPr id="2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6808" t="9213" r="5891" b="26966"/>
          <a:stretch>
            <a:fillRect/>
          </a:stretch>
        </p:blipFill>
        <p:spPr bwMode="auto">
          <a:xfrm>
            <a:off x="1627093" y="1546412"/>
            <a:ext cx="4383742" cy="3913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Ellipse 27"/>
          <p:cNvSpPr/>
          <p:nvPr/>
        </p:nvSpPr>
        <p:spPr>
          <a:xfrm>
            <a:off x="-1331258" y="-1035424"/>
            <a:ext cx="10609730" cy="8875059"/>
          </a:xfrm>
          <a:prstGeom prst="ellipse">
            <a:avLst/>
          </a:prstGeom>
          <a:solidFill>
            <a:schemeClr val="accent3">
              <a:lumMod val="60000"/>
              <a:lumOff val="40000"/>
              <a:alpha val="25098"/>
            </a:schemeClr>
          </a:solidFill>
          <a:ln w="762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Ellipse 26"/>
          <p:cNvSpPr/>
          <p:nvPr/>
        </p:nvSpPr>
        <p:spPr>
          <a:xfrm>
            <a:off x="510988" y="349623"/>
            <a:ext cx="6508377" cy="6145306"/>
          </a:xfrm>
          <a:prstGeom prst="ellipse">
            <a:avLst/>
          </a:prstGeom>
          <a:solidFill>
            <a:schemeClr val="accent3">
              <a:lumMod val="75000"/>
              <a:alpha val="50196"/>
            </a:schemeClr>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Ellipse 23"/>
          <p:cNvSpPr/>
          <p:nvPr/>
        </p:nvSpPr>
        <p:spPr>
          <a:xfrm>
            <a:off x="1721222" y="1586752"/>
            <a:ext cx="4168589" cy="3832412"/>
          </a:xfrm>
          <a:prstGeom prst="ellipse">
            <a:avLst/>
          </a:prstGeom>
          <a:solidFill>
            <a:srgbClr val="FFFF00">
              <a:alpha val="50196"/>
            </a:srgbClr>
          </a:solid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llipse 24"/>
          <p:cNvSpPr/>
          <p:nvPr/>
        </p:nvSpPr>
        <p:spPr>
          <a:xfrm>
            <a:off x="2689412" y="2460811"/>
            <a:ext cx="2084294" cy="2017059"/>
          </a:xfrm>
          <a:prstGeom prst="ellipse">
            <a:avLst/>
          </a:prstGeom>
          <a:solidFill>
            <a:srgbClr val="FFFF00">
              <a:alpha val="50196"/>
            </a:srgb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3564535" y="2872064"/>
            <a:ext cx="1168829" cy="461665"/>
          </a:xfrm>
          <a:prstGeom prst="rect">
            <a:avLst/>
          </a:prstGeom>
          <a:noFill/>
        </p:spPr>
        <p:txBody>
          <a:bodyPr wrap="square" rtlCol="0">
            <a:spAutoFit/>
          </a:bodyPr>
          <a:lstStyle/>
          <a:p>
            <a:r>
              <a:rPr lang="fr-FR" sz="2400" b="1" dirty="0"/>
              <a:t>science</a:t>
            </a:r>
          </a:p>
        </p:txBody>
      </p:sp>
      <p:sp>
        <p:nvSpPr>
          <p:cNvPr id="17" name="ZoneTexte 16"/>
          <p:cNvSpPr txBox="1"/>
          <p:nvPr/>
        </p:nvSpPr>
        <p:spPr>
          <a:xfrm>
            <a:off x="4656954" y="2858618"/>
            <a:ext cx="1273200" cy="461665"/>
          </a:xfrm>
          <a:prstGeom prst="rect">
            <a:avLst/>
          </a:prstGeom>
          <a:noFill/>
        </p:spPr>
        <p:txBody>
          <a:bodyPr wrap="square" rtlCol="0">
            <a:spAutoFit/>
          </a:bodyPr>
          <a:lstStyle/>
          <a:p>
            <a:r>
              <a:rPr lang="fr-FR" sz="2400" b="1" dirty="0"/>
              <a:t>opinions</a:t>
            </a:r>
          </a:p>
        </p:txBody>
      </p:sp>
      <p:sp>
        <p:nvSpPr>
          <p:cNvPr id="3" name="Espace réservé du contenu 2"/>
          <p:cNvSpPr>
            <a:spLocks noGrp="1"/>
          </p:cNvSpPr>
          <p:nvPr>
            <p:ph idx="1"/>
          </p:nvPr>
        </p:nvSpPr>
        <p:spPr>
          <a:xfrm>
            <a:off x="569259" y="201706"/>
            <a:ext cx="10972800" cy="806823"/>
          </a:xfrm>
        </p:spPr>
        <p:txBody>
          <a:bodyPr/>
          <a:lstStyle/>
          <a:p>
            <a:pPr>
              <a:buNone/>
            </a:pPr>
            <a:r>
              <a:rPr lang="fr-FR" dirty="0"/>
              <a:t>La ligne de Platon devient ainsi des sphères concentriques :</a:t>
            </a:r>
          </a:p>
        </p:txBody>
      </p:sp>
      <p:cxnSp>
        <p:nvCxnSpPr>
          <p:cNvPr id="4" name="Connecteur droit 3"/>
          <p:cNvCxnSpPr>
            <a:endCxn id="7" idx="2"/>
          </p:cNvCxnSpPr>
          <p:nvPr/>
        </p:nvCxnSpPr>
        <p:spPr>
          <a:xfrm>
            <a:off x="3671500" y="3355863"/>
            <a:ext cx="5487868" cy="1262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Ellipse 5"/>
          <p:cNvSpPr/>
          <p:nvPr/>
        </p:nvSpPr>
        <p:spPr>
          <a:xfrm>
            <a:off x="3629277" y="3310747"/>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9159368" y="3294530"/>
            <a:ext cx="213231" cy="1479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6973541" y="2845170"/>
            <a:ext cx="2183905" cy="461665"/>
          </a:xfrm>
          <a:prstGeom prst="rect">
            <a:avLst/>
          </a:prstGeom>
          <a:noFill/>
        </p:spPr>
        <p:txBody>
          <a:bodyPr wrap="square" rtlCol="0">
            <a:spAutoFit/>
          </a:bodyPr>
          <a:lstStyle/>
          <a:p>
            <a:r>
              <a:rPr lang="fr-FR" sz="2400" b="1" dirty="0"/>
              <a:t>images/ombres</a:t>
            </a:r>
          </a:p>
        </p:txBody>
      </p:sp>
      <p:sp>
        <p:nvSpPr>
          <p:cNvPr id="16" name="ZoneTexte 15"/>
          <p:cNvSpPr txBox="1"/>
          <p:nvPr/>
        </p:nvSpPr>
        <p:spPr>
          <a:xfrm>
            <a:off x="6054333" y="2845170"/>
            <a:ext cx="1112949" cy="461665"/>
          </a:xfrm>
          <a:prstGeom prst="rect">
            <a:avLst/>
          </a:prstGeom>
          <a:noFill/>
        </p:spPr>
        <p:txBody>
          <a:bodyPr wrap="square" rtlCol="0">
            <a:spAutoFit/>
          </a:bodyPr>
          <a:lstStyle/>
          <a:p>
            <a:r>
              <a:rPr lang="fr-FR" sz="2400" b="1" dirty="0"/>
              <a:t>objets</a:t>
            </a:r>
          </a:p>
        </p:txBody>
      </p:sp>
      <p:sp>
        <p:nvSpPr>
          <p:cNvPr id="21" name="Ellipse 20"/>
          <p:cNvSpPr/>
          <p:nvPr/>
        </p:nvSpPr>
        <p:spPr>
          <a:xfrm>
            <a:off x="5802086" y="3312460"/>
            <a:ext cx="213231" cy="1479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p:cNvSpPr/>
          <p:nvPr/>
        </p:nvSpPr>
        <p:spPr>
          <a:xfrm>
            <a:off x="4618745" y="3299013"/>
            <a:ext cx="213231" cy="1479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p:cNvSpPr/>
          <p:nvPr/>
        </p:nvSpPr>
        <p:spPr>
          <a:xfrm>
            <a:off x="6918192" y="3325904"/>
            <a:ext cx="222195" cy="11654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9573305" y="3495111"/>
            <a:ext cx="2206318" cy="707886"/>
          </a:xfrm>
          <a:prstGeom prst="rect">
            <a:avLst/>
          </a:prstGeom>
          <a:noFill/>
        </p:spPr>
        <p:txBody>
          <a:bodyPr wrap="square" rtlCol="0">
            <a:spAutoFit/>
          </a:bodyPr>
          <a:lstStyle/>
          <a:p>
            <a:r>
              <a:rPr lang="fr-FR" sz="4000" b="1" dirty="0">
                <a:solidFill>
                  <a:srgbClr val="002060"/>
                </a:solidFill>
              </a:rPr>
              <a:t>la Nature</a:t>
            </a:r>
          </a:p>
        </p:txBody>
      </p:sp>
      <p:sp>
        <p:nvSpPr>
          <p:cNvPr id="30" name="ZoneTexte 29"/>
          <p:cNvSpPr txBox="1"/>
          <p:nvPr/>
        </p:nvSpPr>
        <p:spPr>
          <a:xfrm>
            <a:off x="5836024" y="3513040"/>
            <a:ext cx="3980329" cy="646331"/>
          </a:xfrm>
          <a:prstGeom prst="rect">
            <a:avLst/>
          </a:prstGeom>
          <a:noFill/>
        </p:spPr>
        <p:txBody>
          <a:bodyPr wrap="square" rtlCol="0">
            <a:spAutoFit/>
          </a:bodyPr>
          <a:lstStyle/>
          <a:p>
            <a:r>
              <a:rPr lang="fr-FR" sz="3600" b="1" dirty="0">
                <a:solidFill>
                  <a:srgbClr val="003300"/>
                </a:solidFill>
              </a:rPr>
              <a:t>le monde naturel</a:t>
            </a:r>
          </a:p>
        </p:txBody>
      </p:sp>
      <p:sp>
        <p:nvSpPr>
          <p:cNvPr id="31" name="ZoneTexte 30"/>
          <p:cNvSpPr txBox="1"/>
          <p:nvPr/>
        </p:nvSpPr>
        <p:spPr>
          <a:xfrm>
            <a:off x="1766047" y="3544417"/>
            <a:ext cx="4123764" cy="646331"/>
          </a:xfrm>
          <a:prstGeom prst="rect">
            <a:avLst/>
          </a:prstGeom>
          <a:noFill/>
        </p:spPr>
        <p:txBody>
          <a:bodyPr wrap="square" rtlCol="0">
            <a:spAutoFit/>
          </a:bodyPr>
          <a:lstStyle/>
          <a:p>
            <a:r>
              <a:rPr lang="fr-FR" sz="3600" b="1" dirty="0">
                <a:solidFill>
                  <a:srgbClr val="CC3300"/>
                </a:solidFill>
              </a:rPr>
              <a:t>le monde intelligible</a:t>
            </a:r>
          </a:p>
        </p:txBody>
      </p:sp>
      <p:sp>
        <p:nvSpPr>
          <p:cNvPr id="22" name="Arc 21"/>
          <p:cNvSpPr/>
          <p:nvPr/>
        </p:nvSpPr>
        <p:spPr>
          <a:xfrm flipV="1">
            <a:off x="1694329" y="2906739"/>
            <a:ext cx="4157100" cy="1143000"/>
          </a:xfrm>
          <a:prstGeom prst="arc">
            <a:avLst>
              <a:gd name="adj1" fmla="val 10671786"/>
              <a:gd name="adj2" fmla="val 86983"/>
            </a:avLst>
          </a:prstGeom>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2" name="Arc 31"/>
          <p:cNvSpPr/>
          <p:nvPr/>
        </p:nvSpPr>
        <p:spPr>
          <a:xfrm flipV="1">
            <a:off x="2662518" y="2828364"/>
            <a:ext cx="2070847" cy="909918"/>
          </a:xfrm>
          <a:prstGeom prst="arc">
            <a:avLst>
              <a:gd name="adj1" fmla="val 11149352"/>
              <a:gd name="adj2" fmla="val 21432437"/>
            </a:avLst>
          </a:prstGeom>
          <a:ln w="38100">
            <a:solidFill>
              <a:srgbClr val="000000">
                <a:alpha val="50196"/>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2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2000"/>
                                        <p:tgtEl>
                                          <p:spTgt spid="30"/>
                                        </p:tgtEl>
                                      </p:cBhvr>
                                    </p:animEffect>
                                    <p:set>
                                      <p:cBhvr>
                                        <p:cTn id="12" dur="1" fill="hold">
                                          <p:stCondLst>
                                            <p:cond delay="19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pic>
        <p:nvPicPr>
          <p:cNvPr id="2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6808" t="9213" r="5891" b="26966"/>
          <a:stretch>
            <a:fillRect/>
          </a:stretch>
        </p:blipFill>
        <p:spPr bwMode="auto">
          <a:xfrm>
            <a:off x="1627093" y="1546412"/>
            <a:ext cx="4383742" cy="3913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Ellipse 27"/>
          <p:cNvSpPr/>
          <p:nvPr/>
        </p:nvSpPr>
        <p:spPr>
          <a:xfrm>
            <a:off x="-1331258" y="-1035424"/>
            <a:ext cx="10609730" cy="8875059"/>
          </a:xfrm>
          <a:prstGeom prst="ellipse">
            <a:avLst/>
          </a:prstGeom>
          <a:solidFill>
            <a:schemeClr val="accent3">
              <a:lumMod val="60000"/>
              <a:lumOff val="40000"/>
              <a:alpha val="25098"/>
            </a:schemeClr>
          </a:solidFill>
          <a:ln w="762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Ellipse 26"/>
          <p:cNvSpPr/>
          <p:nvPr/>
        </p:nvSpPr>
        <p:spPr>
          <a:xfrm>
            <a:off x="510988" y="349623"/>
            <a:ext cx="6508377" cy="6145306"/>
          </a:xfrm>
          <a:prstGeom prst="ellipse">
            <a:avLst/>
          </a:prstGeom>
          <a:solidFill>
            <a:schemeClr val="accent3">
              <a:lumMod val="75000"/>
              <a:alpha val="50196"/>
            </a:schemeClr>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Ellipse 23"/>
          <p:cNvSpPr/>
          <p:nvPr/>
        </p:nvSpPr>
        <p:spPr>
          <a:xfrm>
            <a:off x="1721222" y="1586752"/>
            <a:ext cx="4168589" cy="3832412"/>
          </a:xfrm>
          <a:prstGeom prst="ellipse">
            <a:avLst/>
          </a:prstGeom>
          <a:solidFill>
            <a:srgbClr val="FFFF00">
              <a:alpha val="50196"/>
            </a:srgbClr>
          </a:solid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llipse 24"/>
          <p:cNvSpPr/>
          <p:nvPr/>
        </p:nvSpPr>
        <p:spPr>
          <a:xfrm>
            <a:off x="2689412" y="2460811"/>
            <a:ext cx="2084294" cy="2017059"/>
          </a:xfrm>
          <a:prstGeom prst="ellipse">
            <a:avLst/>
          </a:prstGeom>
          <a:solidFill>
            <a:srgbClr val="FFFF00">
              <a:alpha val="50196"/>
            </a:srgb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3564535" y="2872064"/>
            <a:ext cx="1168829" cy="461665"/>
          </a:xfrm>
          <a:prstGeom prst="rect">
            <a:avLst/>
          </a:prstGeom>
          <a:noFill/>
        </p:spPr>
        <p:txBody>
          <a:bodyPr wrap="square" rtlCol="0">
            <a:spAutoFit/>
          </a:bodyPr>
          <a:lstStyle/>
          <a:p>
            <a:r>
              <a:rPr lang="fr-FR" sz="2400" b="1" dirty="0"/>
              <a:t>science</a:t>
            </a:r>
          </a:p>
        </p:txBody>
      </p:sp>
      <p:sp>
        <p:nvSpPr>
          <p:cNvPr id="17" name="ZoneTexte 16"/>
          <p:cNvSpPr txBox="1"/>
          <p:nvPr/>
        </p:nvSpPr>
        <p:spPr>
          <a:xfrm>
            <a:off x="4656954" y="2858618"/>
            <a:ext cx="1273200" cy="461665"/>
          </a:xfrm>
          <a:prstGeom prst="rect">
            <a:avLst/>
          </a:prstGeom>
          <a:noFill/>
        </p:spPr>
        <p:txBody>
          <a:bodyPr wrap="square" rtlCol="0">
            <a:spAutoFit/>
          </a:bodyPr>
          <a:lstStyle/>
          <a:p>
            <a:r>
              <a:rPr lang="fr-FR" sz="2400" b="1" dirty="0"/>
              <a:t>opinions</a:t>
            </a:r>
          </a:p>
        </p:txBody>
      </p:sp>
      <p:sp>
        <p:nvSpPr>
          <p:cNvPr id="3" name="Espace réservé du contenu 2"/>
          <p:cNvSpPr>
            <a:spLocks noGrp="1"/>
          </p:cNvSpPr>
          <p:nvPr>
            <p:ph idx="1"/>
          </p:nvPr>
        </p:nvSpPr>
        <p:spPr>
          <a:xfrm>
            <a:off x="569259" y="201706"/>
            <a:ext cx="10972800" cy="806823"/>
          </a:xfrm>
        </p:spPr>
        <p:txBody>
          <a:bodyPr/>
          <a:lstStyle/>
          <a:p>
            <a:pPr>
              <a:buNone/>
            </a:pPr>
            <a:r>
              <a:rPr lang="fr-FR" dirty="0"/>
              <a:t>La ligne de Platon devient ainsi des sphères concentriques :</a:t>
            </a:r>
          </a:p>
        </p:txBody>
      </p:sp>
      <p:cxnSp>
        <p:nvCxnSpPr>
          <p:cNvPr id="4" name="Connecteur droit 3"/>
          <p:cNvCxnSpPr>
            <a:endCxn id="7" idx="2"/>
          </p:cNvCxnSpPr>
          <p:nvPr/>
        </p:nvCxnSpPr>
        <p:spPr>
          <a:xfrm>
            <a:off x="3671500" y="3355863"/>
            <a:ext cx="5487868" cy="1262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Ellipse 5"/>
          <p:cNvSpPr/>
          <p:nvPr/>
        </p:nvSpPr>
        <p:spPr>
          <a:xfrm>
            <a:off x="3629277" y="3310747"/>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9159368" y="3294530"/>
            <a:ext cx="213231" cy="1479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6973541" y="2845170"/>
            <a:ext cx="2183905" cy="461665"/>
          </a:xfrm>
          <a:prstGeom prst="rect">
            <a:avLst/>
          </a:prstGeom>
          <a:noFill/>
        </p:spPr>
        <p:txBody>
          <a:bodyPr wrap="square" rtlCol="0">
            <a:spAutoFit/>
          </a:bodyPr>
          <a:lstStyle/>
          <a:p>
            <a:r>
              <a:rPr lang="fr-FR" sz="2400" b="1" dirty="0"/>
              <a:t>images/ombres</a:t>
            </a:r>
          </a:p>
        </p:txBody>
      </p:sp>
      <p:sp>
        <p:nvSpPr>
          <p:cNvPr id="16" name="ZoneTexte 15"/>
          <p:cNvSpPr txBox="1"/>
          <p:nvPr/>
        </p:nvSpPr>
        <p:spPr>
          <a:xfrm>
            <a:off x="6054333" y="2845170"/>
            <a:ext cx="1112949" cy="461665"/>
          </a:xfrm>
          <a:prstGeom prst="rect">
            <a:avLst/>
          </a:prstGeom>
          <a:noFill/>
        </p:spPr>
        <p:txBody>
          <a:bodyPr wrap="square" rtlCol="0">
            <a:spAutoFit/>
          </a:bodyPr>
          <a:lstStyle/>
          <a:p>
            <a:r>
              <a:rPr lang="fr-FR" sz="2400" b="1" dirty="0"/>
              <a:t>objets</a:t>
            </a:r>
          </a:p>
        </p:txBody>
      </p:sp>
      <p:sp>
        <p:nvSpPr>
          <p:cNvPr id="21" name="Ellipse 20"/>
          <p:cNvSpPr/>
          <p:nvPr/>
        </p:nvSpPr>
        <p:spPr>
          <a:xfrm>
            <a:off x="5802086" y="3312460"/>
            <a:ext cx="213231" cy="1479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p:cNvSpPr/>
          <p:nvPr/>
        </p:nvSpPr>
        <p:spPr>
          <a:xfrm>
            <a:off x="4618745" y="3299013"/>
            <a:ext cx="213231" cy="1479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p:cNvSpPr/>
          <p:nvPr/>
        </p:nvSpPr>
        <p:spPr>
          <a:xfrm>
            <a:off x="6918192" y="3325904"/>
            <a:ext cx="222195" cy="11654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9573305" y="3495111"/>
            <a:ext cx="2206318" cy="707886"/>
          </a:xfrm>
          <a:prstGeom prst="rect">
            <a:avLst/>
          </a:prstGeom>
          <a:noFill/>
        </p:spPr>
        <p:txBody>
          <a:bodyPr wrap="square" rtlCol="0">
            <a:spAutoFit/>
          </a:bodyPr>
          <a:lstStyle/>
          <a:p>
            <a:r>
              <a:rPr lang="fr-FR" sz="4000" b="1" dirty="0">
                <a:solidFill>
                  <a:srgbClr val="002060"/>
                </a:solidFill>
              </a:rPr>
              <a:t>la Nature</a:t>
            </a:r>
          </a:p>
        </p:txBody>
      </p:sp>
      <p:sp>
        <p:nvSpPr>
          <p:cNvPr id="30" name="ZoneTexte 29"/>
          <p:cNvSpPr txBox="1"/>
          <p:nvPr/>
        </p:nvSpPr>
        <p:spPr>
          <a:xfrm>
            <a:off x="5836024" y="3513040"/>
            <a:ext cx="3980329" cy="646331"/>
          </a:xfrm>
          <a:prstGeom prst="rect">
            <a:avLst/>
          </a:prstGeom>
          <a:noFill/>
        </p:spPr>
        <p:txBody>
          <a:bodyPr wrap="square" rtlCol="0">
            <a:spAutoFit/>
          </a:bodyPr>
          <a:lstStyle/>
          <a:p>
            <a:r>
              <a:rPr lang="fr-FR" sz="3600" b="1" u="sng" dirty="0">
                <a:solidFill>
                  <a:srgbClr val="FF0000"/>
                </a:solidFill>
              </a:rPr>
              <a:t>le monde naturel</a:t>
            </a:r>
          </a:p>
        </p:txBody>
      </p:sp>
      <p:sp>
        <p:nvSpPr>
          <p:cNvPr id="22" name="Rectangle 21"/>
          <p:cNvSpPr/>
          <p:nvPr/>
        </p:nvSpPr>
        <p:spPr>
          <a:xfrm>
            <a:off x="201706" y="5284694"/>
            <a:ext cx="11793070" cy="1569660"/>
          </a:xfrm>
          <a:prstGeom prst="rect">
            <a:avLst/>
          </a:prstGeom>
        </p:spPr>
        <p:txBody>
          <a:bodyPr wrap="square">
            <a:spAutoFit/>
          </a:bodyPr>
          <a:lstStyle/>
          <a:p>
            <a:pPr algn="just">
              <a:buNone/>
            </a:pPr>
            <a:r>
              <a:rPr lang="fr-FR" sz="3200" b="1" dirty="0"/>
              <a:t>Ce monde naturel est constitué des articulations avec une matérialité extérieure à soi de la Nature. </a:t>
            </a:r>
          </a:p>
          <a:p>
            <a:pPr algn="just">
              <a:buNone/>
            </a:pPr>
            <a:r>
              <a:rPr lang="fr-FR" sz="3200" b="1" dirty="0"/>
              <a:t>Le monde naturel est un monde de communication.</a:t>
            </a:r>
          </a:p>
        </p:txBody>
      </p:sp>
      <p:sp>
        <p:nvSpPr>
          <p:cNvPr id="32" name="Arc 31"/>
          <p:cNvSpPr/>
          <p:nvPr/>
        </p:nvSpPr>
        <p:spPr>
          <a:xfrm flipV="1">
            <a:off x="2662518" y="2828364"/>
            <a:ext cx="2070847" cy="909918"/>
          </a:xfrm>
          <a:prstGeom prst="arc">
            <a:avLst>
              <a:gd name="adj1" fmla="val 11149352"/>
              <a:gd name="adj2" fmla="val 21432437"/>
            </a:avLst>
          </a:prstGeom>
          <a:ln w="38100">
            <a:solidFill>
              <a:srgbClr val="000000">
                <a:alpha val="50196"/>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3" name="Arc 32"/>
          <p:cNvSpPr/>
          <p:nvPr/>
        </p:nvSpPr>
        <p:spPr>
          <a:xfrm flipV="1">
            <a:off x="1748100" y="2971065"/>
            <a:ext cx="4199791" cy="1143000"/>
          </a:xfrm>
          <a:prstGeom prst="arc">
            <a:avLst>
              <a:gd name="adj1" fmla="val 10671786"/>
              <a:gd name="adj2" fmla="val 141213"/>
            </a:avLst>
          </a:prstGeom>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1" name="ZoneTexte 30"/>
          <p:cNvSpPr txBox="1"/>
          <p:nvPr/>
        </p:nvSpPr>
        <p:spPr>
          <a:xfrm>
            <a:off x="1766047" y="3544417"/>
            <a:ext cx="4123764" cy="646331"/>
          </a:xfrm>
          <a:prstGeom prst="rect">
            <a:avLst/>
          </a:prstGeom>
          <a:noFill/>
        </p:spPr>
        <p:txBody>
          <a:bodyPr wrap="square" rtlCol="0">
            <a:spAutoFit/>
          </a:bodyPr>
          <a:lstStyle/>
          <a:p>
            <a:r>
              <a:rPr lang="fr-FR" sz="3600" b="1" dirty="0">
                <a:solidFill>
                  <a:srgbClr val="CC3300"/>
                </a:solidFill>
              </a:rPr>
              <a:t>le monde intelligible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animEffect transition="in" filter="fade">
                                      <p:cBhvr>
                                        <p:cTn id="7" dur="2000"/>
                                        <p:tgtEl>
                                          <p:spTgt spid="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fade">
                                      <p:cBhvr>
                                        <p:cTn id="12" dur="2000"/>
                                        <p:tgtEl>
                                          <p:spTgt spid="2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xEl>
                                              <p:pRg st="1" end="1"/>
                                            </p:txEl>
                                          </p:spTgt>
                                        </p:tgtEl>
                                        <p:attrNameLst>
                                          <p:attrName>style.visibility</p:attrName>
                                        </p:attrNameLst>
                                      </p:cBhvr>
                                      <p:to>
                                        <p:strVal val="visible"/>
                                      </p:to>
                                    </p:set>
                                    <p:animEffect transition="in" filter="fade">
                                      <p:cBhvr>
                                        <p:cTn id="17" dur="2000"/>
                                        <p:tgtEl>
                                          <p:spTgt spid="2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5153" y="349624"/>
            <a:ext cx="11725836" cy="6131857"/>
          </a:xfrm>
        </p:spPr>
        <p:txBody>
          <a:bodyPr>
            <a:normAutofit fontScale="92500" lnSpcReduction="20000"/>
          </a:bodyPr>
          <a:lstStyle/>
          <a:p>
            <a:pPr algn="just">
              <a:buNone/>
            </a:pPr>
            <a:r>
              <a:rPr lang="fr-FR" dirty="0"/>
              <a:t>Ainsi, on comprend que le monde </a:t>
            </a:r>
            <a:r>
              <a:rPr lang="fr-FR" i="1" dirty="0"/>
              <a:t>naturel</a:t>
            </a:r>
            <a:r>
              <a:rPr lang="fr-FR" dirty="0"/>
              <a:t> (dans le sens de Greimas tel qu’il est présenté dans l’article de Gianfranco </a:t>
            </a:r>
            <a:r>
              <a:rPr lang="fr-FR" dirty="0" err="1"/>
              <a:t>Marrone</a:t>
            </a:r>
            <a:r>
              <a:rPr lang="fr-FR" dirty="0"/>
              <a:t>) est riche de deux espèces d’objets et d’images: les objets et les images issus du monde de la Nature, et les objets et images issus du monde des pratiques d’articulation humaines.</a:t>
            </a:r>
          </a:p>
          <a:p>
            <a:pPr>
              <a:buNone/>
            </a:pPr>
            <a:r>
              <a:rPr lang="fr-FR" altLang="fr-FR" dirty="0"/>
              <a:t>Les sciences de la </a:t>
            </a:r>
            <a:r>
              <a:rPr lang="fr-FR" altLang="fr-FR" b="1" dirty="0"/>
              <a:t>Nature</a:t>
            </a:r>
            <a:r>
              <a:rPr lang="fr-FR" altLang="fr-FR" dirty="0"/>
              <a:t> s’interrogent </a:t>
            </a:r>
            <a:r>
              <a:rPr lang="fr-FR" altLang="fr-FR" i="1" dirty="0"/>
              <a:t>à la fois</a:t>
            </a:r>
            <a:r>
              <a:rPr lang="fr-FR" altLang="fr-FR" dirty="0"/>
              <a:t> sur les objets et images issus du monde de la Nature et de leur genèse.</a:t>
            </a:r>
          </a:p>
          <a:p>
            <a:pPr>
              <a:buNone/>
            </a:pPr>
            <a:r>
              <a:rPr lang="fr-FR" altLang="fr-FR" dirty="0"/>
              <a:t>En ce qui concerne les sciences humaines, on prête de l’attention à l’existence matérielle des objets et images produits par l’Homme, mais est-ce que l’on s’intéresse autant au déploiement dans la matière [</a:t>
            </a:r>
            <a:r>
              <a:rPr lang="fr-FR" altLang="fr-FR" i="1" dirty="0" err="1"/>
              <a:t>morphé</a:t>
            </a:r>
            <a:r>
              <a:rPr lang="fr-FR" altLang="fr-FR" dirty="0"/>
              <a:t>] de l’intention humaine [</a:t>
            </a:r>
            <a:r>
              <a:rPr lang="fr-FR" altLang="fr-FR" i="1" dirty="0" err="1"/>
              <a:t>hylé</a:t>
            </a:r>
            <a:r>
              <a:rPr lang="fr-FR" altLang="fr-FR" dirty="0"/>
              <a:t>], c’est-à-dire l’</a:t>
            </a:r>
            <a:r>
              <a:rPr lang="fr-FR" altLang="fr-FR" i="1" dirty="0"/>
              <a:t>articulation</a:t>
            </a:r>
            <a:r>
              <a:rPr lang="fr-FR" altLang="fr-FR" dirty="0"/>
              <a:t> ?</a:t>
            </a:r>
          </a:p>
          <a:p>
            <a:pPr>
              <a:buNone/>
            </a:pPr>
            <a:endParaRPr lang="fr-FR" dirty="0"/>
          </a:p>
          <a:p>
            <a:pPr>
              <a:buNone/>
            </a:pPr>
            <a:r>
              <a:rPr lang="fr-FR" dirty="0"/>
              <a:t>Il est temps que l’on se concentre autant sur les </a:t>
            </a:r>
            <a:r>
              <a:rPr lang="fr-FR" b="1" i="1" dirty="0"/>
              <a:t>articulations</a:t>
            </a:r>
            <a:r>
              <a:rPr lang="fr-FR" dirty="0"/>
              <a:t> que sur les objets et images qui en sont issus. </a:t>
            </a:r>
          </a:p>
          <a:p>
            <a:pPr algn="just">
              <a:buNone/>
            </a:pPr>
            <a:endParaRPr lang="fr-F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6859" y="726141"/>
            <a:ext cx="11165541" cy="5400029"/>
          </a:xfrm>
        </p:spPr>
        <p:txBody>
          <a:bodyPr/>
          <a:lstStyle/>
          <a:p>
            <a:pPr>
              <a:buNone/>
            </a:pPr>
            <a:r>
              <a:rPr lang="fr-FR" dirty="0"/>
              <a:t>Quoi qu’il en soit, Ferdinand </a:t>
            </a:r>
            <a:r>
              <a:rPr lang="fr-FR" dirty="0" err="1"/>
              <a:t>Alquié</a:t>
            </a:r>
            <a:r>
              <a:rPr lang="fr-FR" dirty="0"/>
              <a:t> reconnait qu’il existe deux formes de savoir :</a:t>
            </a:r>
          </a:p>
          <a:p>
            <a:pPr>
              <a:buNone/>
            </a:pPr>
            <a:r>
              <a:rPr lang="fr-FR" dirty="0"/>
              <a:t>« Le savoir affectif (le savoir de l’articulation) n’est pas un savoir intellectuel non encore explicité mais un savoir autre. Savoir affectivement est savoir autrement. »</a:t>
            </a:r>
          </a:p>
          <a:p>
            <a:pPr>
              <a:buNone/>
            </a:pPr>
            <a:endParaRPr lang="fr-FR" sz="2800" dirty="0"/>
          </a:p>
          <a:p>
            <a:pPr>
              <a:buNone/>
            </a:pPr>
            <a:r>
              <a:rPr lang="fr-FR" sz="2800" dirty="0"/>
              <a:t>Ferdinand </a:t>
            </a:r>
            <a:r>
              <a:rPr lang="fr-FR" sz="2800" dirty="0" err="1"/>
              <a:t>Alquié</a:t>
            </a:r>
            <a:r>
              <a:rPr lang="fr-FR" sz="2800" dirty="0"/>
              <a:t>, </a:t>
            </a:r>
            <a:r>
              <a:rPr lang="fr-FR" sz="2800" i="1" dirty="0"/>
              <a:t>La conscience affective</a:t>
            </a:r>
            <a:r>
              <a:rPr lang="fr-FR" sz="2800" dirty="0"/>
              <a:t>, Paris, </a:t>
            </a:r>
            <a:r>
              <a:rPr lang="fr-FR" sz="2800" dirty="0" err="1"/>
              <a:t>Vrin</a:t>
            </a:r>
            <a:r>
              <a:rPr lang="fr-FR" sz="2800" dirty="0"/>
              <a:t>, 1979, p. 173.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6859" y="726141"/>
            <a:ext cx="11165541" cy="5400029"/>
          </a:xfrm>
        </p:spPr>
        <p:txBody>
          <a:bodyPr>
            <a:normAutofit/>
          </a:bodyPr>
          <a:lstStyle/>
          <a:p>
            <a:pPr>
              <a:buNone/>
            </a:pPr>
            <a:r>
              <a:rPr lang="fr-FR" dirty="0"/>
              <a:t>Ce </a:t>
            </a:r>
            <a:r>
              <a:rPr lang="fr-FR" b="1" i="1" dirty="0"/>
              <a:t>savoir affectif </a:t>
            </a:r>
            <a:r>
              <a:rPr lang="fr-FR" dirty="0"/>
              <a:t>de Ferdinand </a:t>
            </a:r>
            <a:r>
              <a:rPr lang="fr-FR" dirty="0" err="1"/>
              <a:t>Alquié</a:t>
            </a:r>
            <a:r>
              <a:rPr lang="fr-FR" dirty="0"/>
              <a:t> est appelé dans les milieux des sciences cognitives la </a:t>
            </a:r>
            <a:r>
              <a:rPr lang="fr-FR" b="1" i="1" dirty="0"/>
              <a:t>cognition située</a:t>
            </a:r>
            <a:r>
              <a:rPr lang="fr-FR" dirty="0"/>
              <a:t>. </a:t>
            </a:r>
          </a:p>
          <a:p>
            <a:pPr>
              <a:buNone/>
            </a:pPr>
            <a:r>
              <a:rPr lang="fr-FR" dirty="0"/>
              <a:t>La </a:t>
            </a:r>
            <a:r>
              <a:rPr lang="fr-FR" b="1" dirty="0"/>
              <a:t>cognition située</a:t>
            </a:r>
            <a:r>
              <a:rPr lang="fr-FR" dirty="0"/>
              <a:t> est une théorie qui pose le principe que le savoir est inséparable de l'action. Par conséquent, toute connaissance est </a:t>
            </a:r>
            <a:r>
              <a:rPr lang="fr-FR" b="1" dirty="0"/>
              <a:t>située</a:t>
            </a:r>
            <a:r>
              <a:rPr lang="fr-FR" dirty="0"/>
              <a:t> dans une activité qui est liée aux contextes sociaux, culturels et physiques.</a:t>
            </a:r>
          </a:p>
          <a:p>
            <a:pPr>
              <a:buNone/>
            </a:pPr>
            <a:r>
              <a:rPr lang="fr-FR" dirty="0"/>
              <a:t>Je vous suggère la lecture de l’article:</a:t>
            </a:r>
          </a:p>
          <a:p>
            <a:pPr>
              <a:buNone/>
            </a:pPr>
            <a:r>
              <a:rPr lang="fr-FR" dirty="0"/>
              <a:t>Frédéric </a:t>
            </a:r>
            <a:r>
              <a:rPr lang="fr-FR" dirty="0" err="1"/>
              <a:t>Laville</a:t>
            </a:r>
            <a:r>
              <a:rPr lang="fr-FR" dirty="0"/>
              <a:t>, « La cognition située. Une nouvelle approche de la rationalité limitée » In: </a:t>
            </a:r>
            <a:r>
              <a:rPr lang="fr-FR" i="1" dirty="0"/>
              <a:t>Revue économique</a:t>
            </a:r>
            <a:r>
              <a:rPr lang="fr-FR" dirty="0"/>
              <a:t>, volume 51, n°6, 2000. pp. 1301-1331;</a:t>
            </a:r>
            <a:endParaRPr lang="fr-FR" b="1" u="sng" dirty="0"/>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600" y="255494"/>
            <a:ext cx="10972800" cy="6360459"/>
          </a:xfrm>
        </p:spPr>
        <p:txBody>
          <a:bodyPr>
            <a:normAutofit fontScale="92500" lnSpcReduction="10000"/>
          </a:bodyPr>
          <a:lstStyle/>
          <a:p>
            <a:pPr>
              <a:buNone/>
            </a:pPr>
            <a:r>
              <a:rPr lang="fr-FR" dirty="0"/>
              <a:t>Cet article défend une nouvelle conception de la rationalité limitée. Partant de théories développées dans les sciences cognitives, il montre comment les ressources cognitives de l'environnement complètent systématiquement les capacités cognitives des agents. Il procède ainsi à une double extension de l'unité d'analyse. </a:t>
            </a:r>
          </a:p>
          <a:p>
            <a:pPr marL="514350" indent="-514350">
              <a:buAutoNum type="arabicParenBoth"/>
            </a:pPr>
            <a:r>
              <a:rPr lang="fr-FR" dirty="0"/>
              <a:t>Étudiant l'interaction cognitive d'un agent avec son environnement (action située), il montre que la rationalité du comportement ne résulte plus des seules capacités cognitives d'un agent, mais du système cognitif </a:t>
            </a:r>
            <a:r>
              <a:rPr lang="fr-FR" b="1" i="1" dirty="0"/>
              <a:t>que cet agent forme avec son environnement. </a:t>
            </a:r>
          </a:p>
          <a:p>
            <a:pPr marL="514350" indent="-514350">
              <a:buNone/>
            </a:pPr>
            <a:r>
              <a:rPr lang="fr-FR" dirty="0"/>
              <a:t>(2) Étudiant la répartition cognitive du travail à l'intérieur d'un groupe d'agents (cognition distribuée), il montre comment la ré</a:t>
            </a:r>
            <a:r>
              <a:rPr lang="fr-FR" b="1" dirty="0"/>
              <a:t>solution</a:t>
            </a:r>
            <a:r>
              <a:rPr lang="fr-FR" dirty="0"/>
              <a:t> d'un problème découle généralement des opérations cognitives d'un ensemble d'agents.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600" y="242047"/>
            <a:ext cx="10972800" cy="6320118"/>
          </a:xfrm>
        </p:spPr>
        <p:txBody>
          <a:bodyPr>
            <a:normAutofit/>
          </a:bodyPr>
          <a:lstStyle/>
          <a:p>
            <a:pPr>
              <a:buNone/>
            </a:pPr>
            <a:r>
              <a:rPr lang="fr-FR" sz="3600" dirty="0"/>
              <a:t>L’ictus, ou l’énergie dépensée selon une projet intentionnelle, la construction </a:t>
            </a:r>
            <a:r>
              <a:rPr lang="fr-FR" sz="3600" dirty="0" err="1"/>
              <a:t>dilemmique</a:t>
            </a:r>
            <a:r>
              <a:rPr lang="fr-FR" sz="3600" dirty="0"/>
              <a:t>, crée une crise à l’origine d’un déséquilibre physico-chimique entre un matériau et son milieu naturel qui fait dissoudre les limites matérielles entre les deux</a:t>
            </a:r>
          </a:p>
          <a:p>
            <a:pPr>
              <a:buNone/>
            </a:pPr>
            <a:r>
              <a:rPr lang="fr-FR" sz="3600" dirty="0"/>
              <a:t> en faveur d’une </a:t>
            </a:r>
            <a:r>
              <a:rPr lang="fr-FR" sz="3600" b="1" dirty="0"/>
              <a:t>solution</a:t>
            </a:r>
            <a:r>
              <a:rPr lang="fr-FR" sz="3600" dirty="0"/>
              <a:t> espace/temps, </a:t>
            </a:r>
            <a:r>
              <a:rPr lang="fr-FR" sz="3600" b="1" i="1" dirty="0"/>
              <a:t>le lieu</a:t>
            </a:r>
            <a:r>
              <a:rPr lang="fr-FR" sz="3600" dirty="0"/>
              <a:t>, </a:t>
            </a:r>
          </a:p>
          <a:p>
            <a:pPr>
              <a:buNone/>
            </a:pPr>
            <a:r>
              <a:rPr lang="fr-FR" sz="3600" dirty="0"/>
              <a:t>qui comprendrait non seulement l’objet produit, mais également les agents et leurs milieux, </a:t>
            </a:r>
          </a:p>
          <a:p>
            <a:pPr>
              <a:buNone/>
            </a:pPr>
            <a:r>
              <a:rPr lang="fr-FR" sz="3600" dirty="0"/>
              <a:t>ainsi que leurs propres perceptions et choix à l’égard de cet objet.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600" y="753035"/>
            <a:ext cx="10972800" cy="5373133"/>
          </a:xfrm>
        </p:spPr>
        <p:txBody>
          <a:bodyPr>
            <a:normAutofit/>
          </a:bodyPr>
          <a:lstStyle/>
          <a:p>
            <a:pPr>
              <a:buNone/>
            </a:pPr>
            <a:r>
              <a:rPr lang="fr-FR" sz="6000" dirty="0"/>
              <a:t>L’analyse de cet article peut se faire à travers la métaphore de la ligne de Platon.</a:t>
            </a:r>
          </a:p>
        </p:txBody>
      </p:sp>
      <p:cxnSp>
        <p:nvCxnSpPr>
          <p:cNvPr id="4" name="Connecteur droit 3"/>
          <p:cNvCxnSpPr/>
          <p:nvPr/>
        </p:nvCxnSpPr>
        <p:spPr>
          <a:xfrm>
            <a:off x="847618" y="53056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a:off x="4111980" y="51616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Ellipse 5"/>
          <p:cNvSpPr/>
          <p:nvPr/>
        </p:nvSpPr>
        <p:spPr>
          <a:xfrm>
            <a:off x="751607" y="52336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1216770" y="52336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4189234" y="4111353"/>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9" name="ZoneTexte 8"/>
          <p:cNvSpPr txBox="1"/>
          <p:nvPr/>
        </p:nvSpPr>
        <p:spPr>
          <a:xfrm>
            <a:off x="252796" y="4111353"/>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0" name="Connecteur droit 9"/>
          <p:cNvCxnSpPr/>
          <p:nvPr/>
        </p:nvCxnSpPr>
        <p:spPr>
          <a:xfrm>
            <a:off x="6493490" y="51194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1884978" y="51194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636839" y="5464314"/>
            <a:ext cx="960107" cy="707886"/>
          </a:xfrm>
          <a:prstGeom prst="rect">
            <a:avLst/>
          </a:prstGeom>
          <a:noFill/>
        </p:spPr>
        <p:txBody>
          <a:bodyPr wrap="square" rtlCol="0">
            <a:spAutoFit/>
          </a:bodyPr>
          <a:lstStyle/>
          <a:p>
            <a:r>
              <a:rPr lang="fr-FR" sz="4000" dirty="0"/>
              <a:t>A</a:t>
            </a:r>
          </a:p>
        </p:txBody>
      </p:sp>
      <p:sp>
        <p:nvSpPr>
          <p:cNvPr id="13" name="ZoneTexte 12"/>
          <p:cNvSpPr txBox="1"/>
          <p:nvPr/>
        </p:nvSpPr>
        <p:spPr>
          <a:xfrm>
            <a:off x="1692956" y="5464314"/>
            <a:ext cx="960107" cy="707886"/>
          </a:xfrm>
          <a:prstGeom prst="rect">
            <a:avLst/>
          </a:prstGeom>
          <a:noFill/>
        </p:spPr>
        <p:txBody>
          <a:bodyPr wrap="square" rtlCol="0">
            <a:spAutoFit/>
          </a:bodyPr>
          <a:lstStyle/>
          <a:p>
            <a:r>
              <a:rPr lang="fr-FR" sz="4000" dirty="0"/>
              <a:t>B</a:t>
            </a:r>
          </a:p>
        </p:txBody>
      </p:sp>
      <p:sp>
        <p:nvSpPr>
          <p:cNvPr id="14" name="ZoneTexte 13"/>
          <p:cNvSpPr txBox="1"/>
          <p:nvPr/>
        </p:nvSpPr>
        <p:spPr>
          <a:xfrm>
            <a:off x="3901202" y="5464314"/>
            <a:ext cx="960107" cy="707886"/>
          </a:xfrm>
          <a:prstGeom prst="rect">
            <a:avLst/>
          </a:prstGeom>
          <a:noFill/>
        </p:spPr>
        <p:txBody>
          <a:bodyPr wrap="square" rtlCol="0">
            <a:spAutoFit/>
          </a:bodyPr>
          <a:lstStyle/>
          <a:p>
            <a:r>
              <a:rPr lang="fr-FR" sz="4000" dirty="0"/>
              <a:t>C</a:t>
            </a:r>
          </a:p>
        </p:txBody>
      </p:sp>
      <p:sp>
        <p:nvSpPr>
          <p:cNvPr id="15" name="ZoneTexte 14"/>
          <p:cNvSpPr txBox="1"/>
          <p:nvPr/>
        </p:nvSpPr>
        <p:spPr>
          <a:xfrm>
            <a:off x="6301468" y="5464314"/>
            <a:ext cx="960107" cy="707886"/>
          </a:xfrm>
          <a:prstGeom prst="rect">
            <a:avLst/>
          </a:prstGeom>
          <a:noFill/>
        </p:spPr>
        <p:txBody>
          <a:bodyPr wrap="square" rtlCol="0">
            <a:spAutoFit/>
          </a:bodyPr>
          <a:lstStyle/>
          <a:p>
            <a:r>
              <a:rPr lang="fr-FR" sz="4000" dirty="0"/>
              <a:t>D</a:t>
            </a:r>
          </a:p>
        </p:txBody>
      </p:sp>
      <p:sp>
        <p:nvSpPr>
          <p:cNvPr id="16" name="ZoneTexte 15"/>
          <p:cNvSpPr txBox="1"/>
          <p:nvPr/>
        </p:nvSpPr>
        <p:spPr>
          <a:xfrm>
            <a:off x="10621948" y="5464314"/>
            <a:ext cx="960107" cy="707886"/>
          </a:xfrm>
          <a:prstGeom prst="rect">
            <a:avLst/>
          </a:prstGeom>
          <a:noFill/>
        </p:spPr>
        <p:txBody>
          <a:bodyPr wrap="square" rtlCol="0">
            <a:spAutoFit/>
          </a:bodyPr>
          <a:lstStyle/>
          <a:p>
            <a:r>
              <a:rPr lang="fr-FR" sz="4000" dirty="0"/>
              <a:t>E</a:t>
            </a:r>
          </a:p>
        </p:txBody>
      </p:sp>
      <p:sp>
        <p:nvSpPr>
          <p:cNvPr id="17" name="ZoneTexte 16"/>
          <p:cNvSpPr txBox="1"/>
          <p:nvPr/>
        </p:nvSpPr>
        <p:spPr>
          <a:xfrm>
            <a:off x="6973543" y="4687417"/>
            <a:ext cx="3360373" cy="461665"/>
          </a:xfrm>
          <a:prstGeom prst="rect">
            <a:avLst/>
          </a:prstGeom>
          <a:noFill/>
        </p:spPr>
        <p:txBody>
          <a:bodyPr wrap="square" rtlCol="0">
            <a:spAutoFit/>
          </a:bodyPr>
          <a:lstStyle/>
          <a:p>
            <a:r>
              <a:rPr lang="fr-FR" sz="2400" b="1" dirty="0"/>
              <a:t>images/ombres</a:t>
            </a:r>
          </a:p>
        </p:txBody>
      </p:sp>
      <p:sp>
        <p:nvSpPr>
          <p:cNvPr id="18" name="ZoneTexte 17"/>
          <p:cNvSpPr txBox="1"/>
          <p:nvPr/>
        </p:nvSpPr>
        <p:spPr>
          <a:xfrm>
            <a:off x="4669287" y="4687417"/>
            <a:ext cx="1536171" cy="461665"/>
          </a:xfrm>
          <a:prstGeom prst="rect">
            <a:avLst/>
          </a:prstGeom>
          <a:noFill/>
        </p:spPr>
        <p:txBody>
          <a:bodyPr wrap="square" rtlCol="0">
            <a:spAutoFit/>
          </a:bodyPr>
          <a:lstStyle/>
          <a:p>
            <a:r>
              <a:rPr lang="fr-FR" sz="2400" b="1" dirty="0"/>
              <a:t>objets</a:t>
            </a:r>
          </a:p>
        </p:txBody>
      </p:sp>
      <p:sp>
        <p:nvSpPr>
          <p:cNvPr id="19" name="ZoneTexte 18"/>
          <p:cNvSpPr txBox="1"/>
          <p:nvPr/>
        </p:nvSpPr>
        <p:spPr>
          <a:xfrm>
            <a:off x="1980989" y="4687417"/>
            <a:ext cx="1920213" cy="461665"/>
          </a:xfrm>
          <a:prstGeom prst="rect">
            <a:avLst/>
          </a:prstGeom>
          <a:noFill/>
        </p:spPr>
        <p:txBody>
          <a:bodyPr wrap="square" rtlCol="0">
            <a:spAutoFit/>
          </a:bodyPr>
          <a:lstStyle/>
          <a:p>
            <a:r>
              <a:rPr lang="fr-FR" sz="2400" b="1" dirty="0"/>
              <a:t>opinions</a:t>
            </a:r>
          </a:p>
        </p:txBody>
      </p:sp>
      <p:sp>
        <p:nvSpPr>
          <p:cNvPr id="20" name="ZoneTexte 19"/>
          <p:cNvSpPr txBox="1"/>
          <p:nvPr/>
        </p:nvSpPr>
        <p:spPr>
          <a:xfrm>
            <a:off x="444818" y="4687417"/>
            <a:ext cx="1316747" cy="461665"/>
          </a:xfrm>
          <a:prstGeom prst="rect">
            <a:avLst/>
          </a:prstGeom>
          <a:noFill/>
        </p:spPr>
        <p:txBody>
          <a:bodyPr wrap="square" rtlCol="0">
            <a:spAutoFit/>
          </a:bodyPr>
          <a:lstStyle/>
          <a:p>
            <a:r>
              <a:rPr lang="fr-FR" sz="2400" b="1" dirty="0"/>
              <a:t>science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20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20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2000"/>
                                        <p:tgtEl>
                                          <p:spTgt spid="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2000"/>
                                        <p:tgtEl>
                                          <p:spTgt spid="10"/>
                                        </p:tgtEl>
                                      </p:cBhvr>
                                    </p:animEffect>
                                  </p:childTnLst>
                                </p:cTn>
                              </p:par>
                              <p:par>
                                <p:cTn id="31" presetID="10"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2000"/>
                                        <p:tgtEl>
                                          <p:spTgt spid="1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2000"/>
                                        <p:tgtEl>
                                          <p:spTgt spid="1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2000"/>
                                        <p:tgtEl>
                                          <p:spTgt spid="13"/>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2000"/>
                                        <p:tgtEl>
                                          <p:spTgt spid="1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2000"/>
                                        <p:tgtEl>
                                          <p:spTgt spid="1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2000"/>
                                        <p:tgtEl>
                                          <p:spTgt spid="16"/>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2000"/>
                                        <p:tgtEl>
                                          <p:spTgt spid="17"/>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fade">
                                      <p:cBhvr>
                                        <p:cTn id="54" dur="2000"/>
                                        <p:tgtEl>
                                          <p:spTgt spid="18"/>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fade">
                                      <p:cBhvr>
                                        <p:cTn id="57" dur="2000"/>
                                        <p:tgtEl>
                                          <p:spTgt spid="19"/>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fade">
                                      <p:cBhvr>
                                        <p:cTn id="60"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animBg="1"/>
      <p:bldP spid="8" grpId="0" animBg="1"/>
      <p:bldP spid="9" grpId="0" animBg="1"/>
      <p:bldP spid="12" grpId="0"/>
      <p:bldP spid="13" grpId="0"/>
      <p:bldP spid="14" grpId="0"/>
      <p:bldP spid="15" grpId="0"/>
      <p:bldP spid="16" grpId="0"/>
      <p:bldP spid="17" grpId="0"/>
      <p:bldP spid="18" grpId="0"/>
      <p:bldP spid="19" grpId="0"/>
      <p:bldP spid="20"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3"/>
          <p:cNvPicPr>
            <a:picLocks noGrp="1" noChangeAspect="1" noChangeArrowheads="1"/>
          </p:cNvPicPr>
          <p:nvPr>
            <p:ph idx="1"/>
          </p:nvPr>
        </p:nvPicPr>
        <p:blipFill>
          <a:blip r:embed="rId2" cstate="print"/>
          <a:srcRect/>
          <a:stretch>
            <a:fillRect/>
          </a:stretch>
        </p:blipFill>
        <p:spPr bwMode="auto">
          <a:xfrm>
            <a:off x="3039035" y="0"/>
            <a:ext cx="7074521" cy="4259400"/>
          </a:xfrm>
          <a:prstGeom prst="rect">
            <a:avLst/>
          </a:prstGeom>
          <a:noFill/>
          <a:ln w="9525">
            <a:noFill/>
            <a:miter lim="800000"/>
            <a:headEnd/>
            <a:tailEnd/>
          </a:ln>
        </p:spPr>
      </p:pic>
      <p:pic>
        <p:nvPicPr>
          <p:cNvPr id="5" name="Picture 4"/>
          <p:cNvPicPr>
            <a:picLocks noChangeAspect="1" noChangeArrowheads="1"/>
          </p:cNvPicPr>
          <p:nvPr/>
        </p:nvPicPr>
        <p:blipFill>
          <a:blip r:embed="rId3" cstate="print"/>
          <a:srcRect/>
          <a:stretch>
            <a:fillRect/>
          </a:stretch>
        </p:blipFill>
        <p:spPr bwMode="auto">
          <a:xfrm>
            <a:off x="3209924" y="0"/>
            <a:ext cx="6567940" cy="4235822"/>
          </a:xfrm>
          <a:prstGeom prst="rect">
            <a:avLst/>
          </a:prstGeom>
          <a:noFill/>
          <a:ln w="9525">
            <a:noFill/>
            <a:miter lim="800000"/>
            <a:headEnd/>
            <a:tailEnd/>
          </a:ln>
        </p:spPr>
      </p:pic>
      <p:sp>
        <p:nvSpPr>
          <p:cNvPr id="6" name="ZoneTexte 5"/>
          <p:cNvSpPr txBox="1"/>
          <p:nvPr/>
        </p:nvSpPr>
        <p:spPr>
          <a:xfrm>
            <a:off x="726141" y="4208929"/>
            <a:ext cx="11161059" cy="3231654"/>
          </a:xfrm>
          <a:prstGeom prst="rect">
            <a:avLst/>
          </a:prstGeom>
          <a:noFill/>
        </p:spPr>
        <p:txBody>
          <a:bodyPr wrap="square" rtlCol="0">
            <a:spAutoFit/>
          </a:bodyPr>
          <a:lstStyle/>
          <a:p>
            <a:r>
              <a:rPr lang="fr-FR" sz="2400" dirty="0"/>
              <a:t>L’ictus de l’agent : l’énergie de l’acte intentionnel</a:t>
            </a:r>
          </a:p>
          <a:p>
            <a:r>
              <a:rPr lang="fr-FR" sz="2400" dirty="0"/>
              <a:t>fait dissoudre les limites entre un matériaux et son milieu Naturel</a:t>
            </a:r>
          </a:p>
          <a:p>
            <a:r>
              <a:rPr lang="fr-FR" sz="2400" dirty="0"/>
              <a:t>en faveur d’une </a:t>
            </a:r>
            <a:r>
              <a:rPr lang="fr-FR" sz="2400" b="1" dirty="0"/>
              <a:t>solution</a:t>
            </a:r>
            <a:r>
              <a:rPr lang="fr-FR" sz="2400" dirty="0"/>
              <a:t> espace/temps, </a:t>
            </a:r>
            <a:r>
              <a:rPr lang="fr-FR" sz="2400" b="1" i="1" dirty="0"/>
              <a:t>le lieu</a:t>
            </a:r>
            <a:r>
              <a:rPr lang="fr-FR" sz="2400" dirty="0"/>
              <a:t>, </a:t>
            </a:r>
          </a:p>
          <a:p>
            <a:pPr algn="ctr"/>
            <a:r>
              <a:rPr lang="fr-FR" sz="2400" dirty="0"/>
              <a:t>ici un arbre qui devient planches</a:t>
            </a:r>
          </a:p>
          <a:p>
            <a:pPr>
              <a:buNone/>
            </a:pPr>
            <a:r>
              <a:rPr lang="fr-FR" sz="2400" dirty="0"/>
              <a:t>Ce nouveau lieu comprend non seulement l’objet produit, les planches</a:t>
            </a:r>
          </a:p>
          <a:p>
            <a:pPr>
              <a:buNone/>
            </a:pPr>
            <a:r>
              <a:rPr lang="fr-FR" sz="2400" dirty="0"/>
              <a:t> mais également d’éventuels agents et leurs milieux, ainsi que leurs propres perceptions et choix à l’égard de cet objet.</a:t>
            </a:r>
          </a:p>
          <a:p>
            <a:r>
              <a:rPr lang="fr-FR" dirty="0"/>
              <a:t> </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20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20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20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xit" presetSubtype="10" fill="hold" nodeType="clickEffect">
                                  <p:stCondLst>
                                    <p:cond delay="0"/>
                                  </p:stCondLst>
                                  <p:childTnLst>
                                    <p:animEffect transition="out" filter="checkerboard(across)">
                                      <p:cBhvr>
                                        <p:cTn id="31" dur="5000"/>
                                        <p:tgtEl>
                                          <p:spTgt spid="4"/>
                                        </p:tgtEl>
                                      </p:cBhvr>
                                    </p:animEffect>
                                    <p:set>
                                      <p:cBhvr>
                                        <p:cTn id="32" dur="1" fill="hold">
                                          <p:stCondLst>
                                            <p:cond delay="4999"/>
                                          </p:stCondLst>
                                        </p:cTn>
                                        <p:tgtEl>
                                          <p:spTgt spid="4"/>
                                        </p:tgtEl>
                                        <p:attrNameLst>
                                          <p:attrName>style.visibility</p:attrName>
                                        </p:attrNameLst>
                                      </p:cBhvr>
                                      <p:to>
                                        <p:strVal val="hidden"/>
                                      </p:to>
                                    </p:set>
                                  </p:childTnLst>
                                </p:cTn>
                              </p:par>
                              <p:par>
                                <p:cTn id="33" presetID="5" presetClass="entr" presetSubtype="10" fill="hold"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checkerboard(across)">
                                      <p:cBhvr>
                                        <p:cTn id="35" dur="50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6">
                                            <p:txEl>
                                              <p:pRg st="4" end="4"/>
                                            </p:txEl>
                                          </p:spTgt>
                                        </p:tgtEl>
                                        <p:attrNameLst>
                                          <p:attrName>style.visibility</p:attrName>
                                        </p:attrNameLst>
                                      </p:cBhvr>
                                      <p:to>
                                        <p:strVal val="visible"/>
                                      </p:to>
                                    </p:set>
                                    <p:animEffect transition="in" filter="fade">
                                      <p:cBhvr>
                                        <p:cTn id="40" dur="2000"/>
                                        <p:tgtEl>
                                          <p:spTgt spid="6">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6">
                                            <p:txEl>
                                              <p:pRg st="5" end="5"/>
                                            </p:txEl>
                                          </p:spTgt>
                                        </p:tgtEl>
                                        <p:attrNameLst>
                                          <p:attrName>style.visibility</p:attrName>
                                        </p:attrNameLst>
                                      </p:cBhvr>
                                      <p:to>
                                        <p:strVal val="visible"/>
                                      </p:to>
                                    </p:set>
                                    <p:animEffect transition="in" filter="fade">
                                      <p:cBhvr>
                                        <p:cTn id="45" dur="2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6" name="ZoneTexte 5"/>
          <p:cNvSpPr txBox="1"/>
          <p:nvPr/>
        </p:nvSpPr>
        <p:spPr>
          <a:xfrm>
            <a:off x="1748117" y="5109882"/>
            <a:ext cx="9587754" cy="1569660"/>
          </a:xfrm>
          <a:prstGeom prst="rect">
            <a:avLst/>
          </a:prstGeom>
          <a:noFill/>
        </p:spPr>
        <p:txBody>
          <a:bodyPr wrap="square" rtlCol="0">
            <a:spAutoFit/>
          </a:bodyPr>
          <a:lstStyle/>
          <a:p>
            <a:r>
              <a:rPr lang="fr-FR" sz="3200" dirty="0"/>
              <a:t>D’une manière générale nous pouvons dire que,</a:t>
            </a:r>
          </a:p>
          <a:p>
            <a:r>
              <a:rPr lang="fr-FR" sz="3200" dirty="0"/>
              <a:t>par la technologie, l’agent dissout les éléments de la Nature dans une solution de signification.</a:t>
            </a:r>
          </a:p>
        </p:txBody>
      </p:sp>
      <p:pic>
        <p:nvPicPr>
          <p:cNvPr id="1029" name="Picture 5"/>
          <p:cNvPicPr>
            <a:picLocks noChangeAspect="1" noChangeArrowheads="1"/>
          </p:cNvPicPr>
          <p:nvPr/>
        </p:nvPicPr>
        <p:blipFill>
          <a:blip r:embed="rId2" cstate="print"/>
          <a:srcRect/>
          <a:stretch>
            <a:fillRect/>
          </a:stretch>
        </p:blipFill>
        <p:spPr bwMode="auto">
          <a:xfrm>
            <a:off x="3765177" y="400591"/>
            <a:ext cx="6373906" cy="4774278"/>
          </a:xfrm>
          <a:prstGeom prst="rect">
            <a:avLst/>
          </a:prstGeom>
          <a:noFill/>
          <a:ln w="9525">
            <a:noFill/>
            <a:miter lim="800000"/>
            <a:headEnd/>
            <a:tailEnd/>
          </a:ln>
        </p:spPr>
      </p:pic>
      <p:pic>
        <p:nvPicPr>
          <p:cNvPr id="1030" name="Picture 6"/>
          <p:cNvPicPr>
            <a:picLocks noChangeAspect="1" noChangeArrowheads="1"/>
          </p:cNvPicPr>
          <p:nvPr/>
        </p:nvPicPr>
        <p:blipFill>
          <a:blip r:embed="rId3" cstate="print"/>
          <a:srcRect/>
          <a:stretch>
            <a:fillRect/>
          </a:stretch>
        </p:blipFill>
        <p:spPr bwMode="auto">
          <a:xfrm>
            <a:off x="3744445" y="359718"/>
            <a:ext cx="6349814" cy="472326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fade">
                                      <p:cBhvr>
                                        <p:cTn id="7" dur="2000"/>
                                        <p:tgtEl>
                                          <p:spTgt spid="102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nodeType="clickEffect">
                                  <p:stCondLst>
                                    <p:cond delay="0"/>
                                  </p:stCondLst>
                                  <p:childTnLst>
                                    <p:animEffect transition="out" filter="checkerboard(across)">
                                      <p:cBhvr>
                                        <p:cTn id="11" dur="5000"/>
                                        <p:tgtEl>
                                          <p:spTgt spid="1029"/>
                                        </p:tgtEl>
                                      </p:cBhvr>
                                    </p:animEffect>
                                    <p:set>
                                      <p:cBhvr>
                                        <p:cTn id="12" dur="1" fill="hold">
                                          <p:stCondLst>
                                            <p:cond delay="4999"/>
                                          </p:stCondLst>
                                        </p:cTn>
                                        <p:tgtEl>
                                          <p:spTgt spid="1029"/>
                                        </p:tgtEl>
                                        <p:attrNameLst>
                                          <p:attrName>style.visibility</p:attrName>
                                        </p:attrNameLst>
                                      </p:cBhvr>
                                      <p:to>
                                        <p:strVal val="hidden"/>
                                      </p:to>
                                    </p:set>
                                  </p:childTnLst>
                                </p:cTn>
                              </p:par>
                              <p:par>
                                <p:cTn id="13" presetID="5" presetClass="entr" presetSubtype="10" fill="hold" nodeType="withEffect">
                                  <p:stCondLst>
                                    <p:cond delay="0"/>
                                  </p:stCondLst>
                                  <p:childTnLst>
                                    <p:set>
                                      <p:cBhvr>
                                        <p:cTn id="14" dur="1" fill="hold">
                                          <p:stCondLst>
                                            <p:cond delay="0"/>
                                          </p:stCondLst>
                                        </p:cTn>
                                        <p:tgtEl>
                                          <p:spTgt spid="1030"/>
                                        </p:tgtEl>
                                        <p:attrNameLst>
                                          <p:attrName>style.visibility</p:attrName>
                                        </p:attrNameLst>
                                      </p:cBhvr>
                                      <p:to>
                                        <p:strVal val="visible"/>
                                      </p:to>
                                    </p:set>
                                    <p:animEffect transition="in" filter="checkerboard(across)">
                                      <p:cBhvr>
                                        <p:cTn id="15" dur="5000"/>
                                        <p:tgtEl>
                                          <p:spTgt spid="103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31639" y="198700"/>
            <a:ext cx="5061785" cy="6659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marL="0" indent="0">
              <a:buNone/>
            </a:pPr>
            <a:r>
              <a:rPr lang="fr-FR" dirty="0"/>
              <a:t>En guise de conclusion pour aujourd’hui…</a:t>
            </a:r>
          </a:p>
        </p:txBody>
      </p:sp>
      <p:sp>
        <p:nvSpPr>
          <p:cNvPr id="5" name="ZoneTexte 4"/>
          <p:cNvSpPr txBox="1"/>
          <p:nvPr/>
        </p:nvSpPr>
        <p:spPr>
          <a:xfrm>
            <a:off x="9264352" y="4725145"/>
            <a:ext cx="2927648" cy="1600438"/>
          </a:xfrm>
          <a:prstGeom prst="rect">
            <a:avLst/>
          </a:prstGeom>
          <a:noFill/>
        </p:spPr>
        <p:txBody>
          <a:bodyPr wrap="square" rtlCol="0">
            <a:spAutoFit/>
          </a:bodyPr>
          <a:lstStyle/>
          <a:p>
            <a:r>
              <a:rPr lang="fr-FR" sz="2400" b="1" i="1" baseline="30000" dirty="0"/>
              <a:t>L’Homme de Vitruve </a:t>
            </a:r>
          </a:p>
          <a:p>
            <a:r>
              <a:rPr lang="fr-FR" sz="2400" baseline="30000" dirty="0"/>
              <a:t>N° d’inventaire 228</a:t>
            </a:r>
          </a:p>
          <a:p>
            <a:r>
              <a:rPr lang="fr-FR" sz="2400" baseline="30000" dirty="0"/>
              <a:t>Cabinet des dessins et estampes</a:t>
            </a:r>
          </a:p>
          <a:p>
            <a:r>
              <a:rPr lang="fr-FR" sz="2400" baseline="30000" dirty="0" err="1"/>
              <a:t>Gallerie</a:t>
            </a:r>
            <a:r>
              <a:rPr lang="fr-FR" sz="2400" baseline="30000" dirty="0"/>
              <a:t> </a:t>
            </a:r>
            <a:r>
              <a:rPr lang="fr-FR" sz="2400" baseline="30000" dirty="0" err="1"/>
              <a:t>dell'Accademia</a:t>
            </a:r>
            <a:r>
              <a:rPr lang="fr-FR" sz="2400" baseline="30000" dirty="0"/>
              <a:t> de Venise </a:t>
            </a:r>
          </a:p>
          <a:p>
            <a:endParaRPr lang="fr-FR" dirty="0"/>
          </a:p>
        </p:txBody>
      </p:sp>
    </p:spTree>
    <p:extLst>
      <p:ext uri="{BB962C8B-B14F-4D97-AF65-F5344CB8AC3E}">
        <p14:creationId xmlns:p14="http://schemas.microsoft.com/office/powerpoint/2010/main" val="407012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2000"/>
                                        <p:tgtEl>
                                          <p:spTgt spid="3">
                                            <p:txEl>
                                              <p:pRg st="0" end="0"/>
                                            </p:txEl>
                                          </p:spTgt>
                                        </p:tgtEl>
                                      </p:cBhvr>
                                    </p:animEffect>
                                    <p:set>
                                      <p:cBhvr>
                                        <p:cTn id="12"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marL="0" indent="0">
              <a:buNone/>
            </a:pPr>
            <a:endParaRPr lang="fr-F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31638" y="188640"/>
            <a:ext cx="5182809" cy="6669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Ellipse 3"/>
          <p:cNvSpPr/>
          <p:nvPr/>
        </p:nvSpPr>
        <p:spPr>
          <a:xfrm>
            <a:off x="3254189" y="836712"/>
            <a:ext cx="4450976" cy="4248472"/>
          </a:xfrm>
          <a:prstGeom prst="ellipse">
            <a:avLst/>
          </a:prstGeom>
          <a:solidFill>
            <a:srgbClr val="996600">
              <a:alpha val="69804"/>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3455568" y="1677816"/>
            <a:ext cx="3953762" cy="3323987"/>
          </a:xfrm>
          <a:prstGeom prst="rect">
            <a:avLst/>
          </a:prstGeom>
          <a:noFill/>
          <a:ln w="38100">
            <a:solidFill>
              <a:schemeClr val="tx1"/>
            </a:solidFill>
          </a:ln>
        </p:spPr>
        <p:txBody>
          <a:bodyPr wrap="square" rtlCol="0">
            <a:spAutoFit/>
          </a:bodyPr>
          <a:lstStyle/>
          <a:p>
            <a:pPr algn="ctr"/>
            <a:r>
              <a:rPr lang="fr-FR" sz="4000" b="1" dirty="0">
                <a:solidFill>
                  <a:srgbClr val="C00000"/>
                </a:solidFill>
                <a:latin typeface="Brush Script MT" pitchFamily="66" charset="0"/>
              </a:rPr>
              <a:t>L’Homme ne peut pas sortir de ses propres dimensions physiques et psychiques</a:t>
            </a:r>
          </a:p>
          <a:p>
            <a:pPr algn="ctr"/>
            <a:endParaRPr lang="fr-FR" sz="1000" b="1" dirty="0">
              <a:solidFill>
                <a:srgbClr val="C00000"/>
              </a:solidFill>
              <a:latin typeface="Brush Script MT" pitchFamily="66" charset="0"/>
            </a:endParaRPr>
          </a:p>
          <a:p>
            <a:pPr algn="ctr"/>
            <a:endParaRPr lang="fr-FR" sz="4000" b="1" dirty="0">
              <a:solidFill>
                <a:srgbClr val="C00000"/>
              </a:solidFill>
              <a:latin typeface="Brush Script MT" pitchFamily="66" charset="0"/>
            </a:endParaRPr>
          </a:p>
        </p:txBody>
      </p:sp>
    </p:spTree>
    <p:extLst>
      <p:ext uri="{BB962C8B-B14F-4D97-AF65-F5344CB8AC3E}">
        <p14:creationId xmlns:p14="http://schemas.microsoft.com/office/powerpoint/2010/main" val="87843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par>
                                <p:cTn id="21" presetID="10" presetClass="exit" presetSubtype="0" fill="hold" nodeType="withEffect">
                                  <p:stCondLst>
                                    <p:cond delay="0"/>
                                  </p:stCondLst>
                                  <p:childTnLst>
                                    <p:animEffect transition="out" filter="fade">
                                      <p:cBhvr>
                                        <p:cTn id="22" dur="500"/>
                                        <p:tgtEl>
                                          <p:spTgt spid="1026"/>
                                        </p:tgtEl>
                                      </p:cBhvr>
                                    </p:animEffect>
                                    <p:set>
                                      <p:cBhvr>
                                        <p:cTn id="23" dur="1" fill="hold">
                                          <p:stCondLst>
                                            <p:cond delay="499"/>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6"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584200" y="404813"/>
            <a:ext cx="10972800" cy="2036762"/>
          </a:xfrm>
        </p:spPr>
        <p:txBody>
          <a:bodyPr>
            <a:spAutoFit/>
          </a:bodyPr>
          <a:lstStyle/>
          <a:p>
            <a:pPr marL="0" indent="0" algn="ctr" eaLnBrk="1" hangingPunct="1">
              <a:buFont typeface="Arial" charset="0"/>
              <a:buNone/>
            </a:pPr>
            <a:r>
              <a:rPr lang="fr-FR" altLang="fr-FR" sz="4400"/>
              <a:t>«</a:t>
            </a:r>
            <a:r>
              <a:rPr lang="fr-FR" altLang="fr-FR" sz="4400" b="1"/>
              <a:t>Il est plus agréable de peindre que d’avoir peint</a:t>
            </a:r>
            <a:r>
              <a:rPr lang="fr-FR" altLang="fr-FR" sz="4400"/>
              <a:t>» </a:t>
            </a:r>
          </a:p>
          <a:p>
            <a:pPr marL="0" indent="0" algn="ctr" eaLnBrk="1" hangingPunct="1">
              <a:buFont typeface="Arial" charset="0"/>
              <a:buNone/>
            </a:pPr>
            <a:r>
              <a:rPr lang="fr-FR" altLang="fr-FR"/>
              <a:t>disait Attale, le maître de Sénèque </a:t>
            </a:r>
          </a:p>
        </p:txBody>
      </p:sp>
      <p:pic>
        <p:nvPicPr>
          <p:cNvPr id="23554" name="Picture 2" descr="Résultat de recherche d'images pour &quot;sénèque&quot;"/>
          <p:cNvPicPr>
            <a:picLocks noChangeAspect="1" noChangeArrowheads="1"/>
          </p:cNvPicPr>
          <p:nvPr/>
        </p:nvPicPr>
        <p:blipFill>
          <a:blip r:embed="rId2" cstate="print"/>
          <a:srcRect/>
          <a:stretch>
            <a:fillRect/>
          </a:stretch>
        </p:blipFill>
        <p:spPr bwMode="auto">
          <a:xfrm>
            <a:off x="2990851" y="2708276"/>
            <a:ext cx="5933016" cy="37957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3554"/>
                                        </p:tgtEl>
                                        <p:attrNameLst>
                                          <p:attrName>style.visibility</p:attrName>
                                        </p:attrNameLst>
                                      </p:cBhvr>
                                      <p:to>
                                        <p:strVal val="visible"/>
                                      </p:to>
                                    </p:set>
                                    <p:animEffect transition="in" filter="fade">
                                      <p:cBhvr>
                                        <p:cTn id="1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5360" y="404665"/>
            <a:ext cx="11521280" cy="5256584"/>
          </a:xfrm>
        </p:spPr>
        <p:txBody>
          <a:bodyPr>
            <a:normAutofit/>
          </a:bodyPr>
          <a:lstStyle/>
          <a:p>
            <a:pPr algn="just">
              <a:buNone/>
            </a:pPr>
            <a:endParaRPr lang="fr-FR" dirty="0"/>
          </a:p>
        </p:txBody>
      </p:sp>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797153"/>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797153"/>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23" name="ZoneTexte 22"/>
          <p:cNvSpPr txBox="1"/>
          <p:nvPr/>
        </p:nvSpPr>
        <p:spPr>
          <a:xfrm>
            <a:off x="6192011" y="1484785"/>
            <a:ext cx="5170754" cy="646331"/>
          </a:xfrm>
          <a:prstGeom prst="rect">
            <a:avLst/>
          </a:prstGeom>
          <a:noFill/>
          <a:ln w="28575">
            <a:solidFill>
              <a:schemeClr val="tx1"/>
            </a:solidFill>
          </a:ln>
        </p:spPr>
        <p:txBody>
          <a:bodyPr wrap="square" rtlCol="0">
            <a:spAutoFit/>
          </a:bodyPr>
          <a:lstStyle/>
          <a:p>
            <a:pPr algn="ctr"/>
            <a:r>
              <a:rPr lang="fr-FR" b="1" dirty="0"/>
              <a:t>Genre sensible (</a:t>
            </a:r>
            <a:r>
              <a:rPr lang="fr-FR" b="1" i="1" dirty="0"/>
              <a:t>topos </a:t>
            </a:r>
            <a:r>
              <a:rPr lang="fr-FR" b="1" i="1" dirty="0" err="1"/>
              <a:t>horatos</a:t>
            </a:r>
            <a:r>
              <a:rPr lang="fr-FR" b="1" dirty="0"/>
              <a:t>)</a:t>
            </a:r>
          </a:p>
          <a:p>
            <a:endParaRPr lang="fr-FR" dirty="0"/>
          </a:p>
        </p:txBody>
      </p:sp>
      <p:sp>
        <p:nvSpPr>
          <p:cNvPr id="24" name="ZoneTexte 23"/>
          <p:cNvSpPr txBox="1"/>
          <p:nvPr/>
        </p:nvSpPr>
        <p:spPr>
          <a:xfrm>
            <a:off x="4175787" y="692697"/>
            <a:ext cx="3552395" cy="646331"/>
          </a:xfrm>
          <a:prstGeom prst="rect">
            <a:avLst/>
          </a:prstGeom>
          <a:noFill/>
        </p:spPr>
        <p:txBody>
          <a:bodyPr wrap="square" rtlCol="0">
            <a:spAutoFit/>
          </a:bodyPr>
          <a:lstStyle/>
          <a:p>
            <a:pPr algn="ctr"/>
            <a:r>
              <a:rPr lang="fr-FR" sz="3600" b="1" dirty="0"/>
              <a:t>La ligne</a:t>
            </a:r>
          </a:p>
        </p:txBody>
      </p:sp>
      <p:sp>
        <p:nvSpPr>
          <p:cNvPr id="35" name="ZoneTexte 34"/>
          <p:cNvSpPr txBox="1"/>
          <p:nvPr/>
        </p:nvSpPr>
        <p:spPr>
          <a:xfrm>
            <a:off x="527382" y="1484785"/>
            <a:ext cx="5376597" cy="646331"/>
          </a:xfrm>
          <a:prstGeom prst="rect">
            <a:avLst/>
          </a:prstGeom>
          <a:noFill/>
          <a:ln w="28575">
            <a:solidFill>
              <a:schemeClr val="tx1"/>
            </a:solidFill>
          </a:ln>
        </p:spPr>
        <p:txBody>
          <a:bodyPr wrap="square" rtlCol="0">
            <a:spAutoFit/>
          </a:bodyPr>
          <a:lstStyle/>
          <a:p>
            <a:pPr algn="ctr"/>
            <a:r>
              <a:rPr lang="fr-FR" b="1" dirty="0"/>
              <a:t>Genre intelligible </a:t>
            </a:r>
          </a:p>
          <a:p>
            <a:pPr algn="ctr"/>
            <a:r>
              <a:rPr lang="fr-FR" b="1" dirty="0"/>
              <a:t>(</a:t>
            </a:r>
            <a:r>
              <a:rPr lang="fr-FR" b="1" i="1" dirty="0"/>
              <a:t>topos </a:t>
            </a:r>
            <a:r>
              <a:rPr lang="fr-FR" b="1" i="1" dirty="0" err="1"/>
              <a:t>noètos</a:t>
            </a:r>
            <a:r>
              <a:rPr lang="fr-FR" b="1" dirty="0"/>
              <a:t>)</a:t>
            </a:r>
          </a:p>
        </p:txBody>
      </p:sp>
      <p:sp>
        <p:nvSpPr>
          <p:cNvPr id="27" name="ZoneTexte 26"/>
          <p:cNvSpPr txBox="1"/>
          <p:nvPr/>
        </p:nvSpPr>
        <p:spPr>
          <a:xfrm>
            <a:off x="527381" y="2132856"/>
            <a:ext cx="2688299" cy="923330"/>
          </a:xfrm>
          <a:prstGeom prst="rect">
            <a:avLst/>
          </a:prstGeom>
          <a:noFill/>
          <a:ln w="28575">
            <a:solidFill>
              <a:schemeClr val="tx1"/>
            </a:solidFill>
          </a:ln>
        </p:spPr>
        <p:txBody>
          <a:bodyPr wrap="square" rtlCol="0">
            <a:spAutoFit/>
          </a:bodyPr>
          <a:lstStyle/>
          <a:p>
            <a:r>
              <a:rPr lang="fr-FR" b="1" dirty="0"/>
              <a:t>Idées, principes non-hypothétiques</a:t>
            </a:r>
          </a:p>
          <a:p>
            <a:endParaRPr lang="fr-FR" dirty="0"/>
          </a:p>
        </p:txBody>
      </p:sp>
      <p:sp>
        <p:nvSpPr>
          <p:cNvPr id="28" name="ZoneTexte 27"/>
          <p:cNvSpPr txBox="1"/>
          <p:nvPr/>
        </p:nvSpPr>
        <p:spPr>
          <a:xfrm>
            <a:off x="8688288" y="2132856"/>
            <a:ext cx="2674477" cy="923330"/>
          </a:xfrm>
          <a:prstGeom prst="rect">
            <a:avLst/>
          </a:prstGeom>
          <a:noFill/>
          <a:ln w="28575">
            <a:solidFill>
              <a:schemeClr val="tx1"/>
            </a:solidFill>
          </a:ln>
        </p:spPr>
        <p:txBody>
          <a:bodyPr wrap="square" rtlCol="0">
            <a:spAutoFit/>
          </a:bodyPr>
          <a:lstStyle/>
          <a:p>
            <a:r>
              <a:rPr lang="fr-FR" b="1" dirty="0"/>
              <a:t>Ombres et images des objets sensibles</a:t>
            </a:r>
          </a:p>
          <a:p>
            <a:endParaRPr lang="fr-FR" dirty="0"/>
          </a:p>
        </p:txBody>
      </p:sp>
      <p:sp>
        <p:nvSpPr>
          <p:cNvPr id="29" name="ZoneTexte 28"/>
          <p:cNvSpPr txBox="1"/>
          <p:nvPr/>
        </p:nvSpPr>
        <p:spPr>
          <a:xfrm>
            <a:off x="6192011" y="2132856"/>
            <a:ext cx="2496277" cy="923330"/>
          </a:xfrm>
          <a:prstGeom prst="rect">
            <a:avLst/>
          </a:prstGeom>
          <a:noFill/>
          <a:ln w="28575">
            <a:solidFill>
              <a:schemeClr val="tx1"/>
            </a:solidFill>
          </a:ln>
        </p:spPr>
        <p:txBody>
          <a:bodyPr wrap="square" rtlCol="0">
            <a:spAutoFit/>
          </a:bodyPr>
          <a:lstStyle/>
          <a:p>
            <a:r>
              <a:rPr lang="fr-FR" b="1" dirty="0"/>
              <a:t>Objets sensibles</a:t>
            </a:r>
          </a:p>
          <a:p>
            <a:endParaRPr lang="fr-FR" b="1" dirty="0"/>
          </a:p>
          <a:p>
            <a:endParaRPr lang="fr-FR" dirty="0"/>
          </a:p>
        </p:txBody>
      </p:sp>
      <p:sp>
        <p:nvSpPr>
          <p:cNvPr id="30" name="ZoneTexte 29"/>
          <p:cNvSpPr txBox="1"/>
          <p:nvPr/>
        </p:nvSpPr>
        <p:spPr>
          <a:xfrm>
            <a:off x="3215680" y="2132856"/>
            <a:ext cx="2688299" cy="923330"/>
          </a:xfrm>
          <a:prstGeom prst="rect">
            <a:avLst/>
          </a:prstGeom>
          <a:noFill/>
          <a:ln w="28575">
            <a:solidFill>
              <a:schemeClr val="tx1"/>
            </a:solidFill>
          </a:ln>
        </p:spPr>
        <p:txBody>
          <a:bodyPr wrap="square" rtlCol="0">
            <a:spAutoFit/>
          </a:bodyPr>
          <a:lstStyle/>
          <a:p>
            <a:r>
              <a:rPr lang="fr-FR" b="1" dirty="0"/>
              <a:t>Objets hypothétiques, mathématiques</a:t>
            </a:r>
          </a:p>
          <a:p>
            <a:endParaRPr lang="fr-FR" dirty="0"/>
          </a:p>
        </p:txBody>
      </p:sp>
      <p:sp>
        <p:nvSpPr>
          <p:cNvPr id="31" name="ZoneTexte 30"/>
          <p:cNvSpPr txBox="1"/>
          <p:nvPr/>
        </p:nvSpPr>
        <p:spPr>
          <a:xfrm>
            <a:off x="527381" y="3068961"/>
            <a:ext cx="2688299" cy="646331"/>
          </a:xfrm>
          <a:prstGeom prst="rect">
            <a:avLst/>
          </a:prstGeom>
          <a:noFill/>
          <a:ln w="28575">
            <a:solidFill>
              <a:schemeClr val="tx1"/>
            </a:solidFill>
          </a:ln>
        </p:spPr>
        <p:txBody>
          <a:bodyPr wrap="square" rtlCol="0">
            <a:spAutoFit/>
          </a:bodyPr>
          <a:lstStyle/>
          <a:p>
            <a:pPr algn="ctr"/>
            <a:r>
              <a:rPr lang="fr-FR" b="1" dirty="0"/>
              <a:t>Science</a:t>
            </a:r>
            <a:r>
              <a:rPr lang="fr-FR" dirty="0"/>
              <a:t> (</a:t>
            </a:r>
            <a:r>
              <a:rPr lang="fr-FR" i="1" dirty="0" err="1"/>
              <a:t>épistèmé</a:t>
            </a:r>
            <a:r>
              <a:rPr lang="fr-FR" dirty="0"/>
              <a:t>)</a:t>
            </a:r>
          </a:p>
          <a:p>
            <a:endParaRPr lang="fr-FR" dirty="0"/>
          </a:p>
        </p:txBody>
      </p:sp>
      <p:sp>
        <p:nvSpPr>
          <p:cNvPr id="32" name="ZoneTexte 31"/>
          <p:cNvSpPr txBox="1"/>
          <p:nvPr/>
        </p:nvSpPr>
        <p:spPr>
          <a:xfrm>
            <a:off x="3215680" y="3068961"/>
            <a:ext cx="2688299" cy="646331"/>
          </a:xfrm>
          <a:prstGeom prst="rect">
            <a:avLst/>
          </a:prstGeom>
          <a:noFill/>
          <a:ln w="28575">
            <a:solidFill>
              <a:schemeClr val="tx1"/>
            </a:solidFill>
          </a:ln>
        </p:spPr>
        <p:txBody>
          <a:bodyPr wrap="square" rtlCol="0">
            <a:spAutoFit/>
          </a:bodyPr>
          <a:lstStyle/>
          <a:p>
            <a:pPr algn="ctr"/>
            <a:r>
              <a:rPr lang="fr-FR" b="1" dirty="0"/>
              <a:t>Opinion</a:t>
            </a:r>
            <a:r>
              <a:rPr lang="fr-FR" dirty="0"/>
              <a:t> (</a:t>
            </a:r>
            <a:r>
              <a:rPr lang="fr-FR" i="1" dirty="0"/>
              <a:t>doxa</a:t>
            </a:r>
            <a:r>
              <a:rPr lang="fr-FR" dirty="0"/>
              <a:t>)</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20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5360" y="404665"/>
            <a:ext cx="11521280" cy="5256584"/>
          </a:xfrm>
        </p:spPr>
        <p:txBody>
          <a:bodyPr>
            <a:normAutofit/>
          </a:bodyPr>
          <a:lstStyle/>
          <a:p>
            <a:pPr algn="just">
              <a:buNone/>
            </a:pPr>
            <a:endParaRPr lang="fr-FR" dirty="0"/>
          </a:p>
        </p:txBody>
      </p:sp>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797153"/>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797153"/>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23" name="ZoneTexte 22"/>
          <p:cNvSpPr txBox="1"/>
          <p:nvPr/>
        </p:nvSpPr>
        <p:spPr>
          <a:xfrm>
            <a:off x="6192011" y="1484785"/>
            <a:ext cx="4992555" cy="646331"/>
          </a:xfrm>
          <a:prstGeom prst="rect">
            <a:avLst/>
          </a:prstGeom>
          <a:noFill/>
          <a:ln w="28575">
            <a:solidFill>
              <a:schemeClr val="tx1"/>
            </a:solidFill>
          </a:ln>
        </p:spPr>
        <p:txBody>
          <a:bodyPr wrap="square" rtlCol="0">
            <a:spAutoFit/>
          </a:bodyPr>
          <a:lstStyle/>
          <a:p>
            <a:pPr algn="ctr"/>
            <a:r>
              <a:rPr lang="fr-FR" b="1" dirty="0"/>
              <a:t>Genre sensible (</a:t>
            </a:r>
            <a:r>
              <a:rPr lang="fr-FR" b="1" i="1" dirty="0"/>
              <a:t>topos </a:t>
            </a:r>
            <a:r>
              <a:rPr lang="fr-FR" b="1" i="1" dirty="0" err="1"/>
              <a:t>horatos</a:t>
            </a:r>
            <a:r>
              <a:rPr lang="fr-FR" b="1" dirty="0"/>
              <a:t>)</a:t>
            </a:r>
          </a:p>
          <a:p>
            <a:endParaRPr lang="fr-FR" dirty="0"/>
          </a:p>
        </p:txBody>
      </p:sp>
      <p:sp>
        <p:nvSpPr>
          <p:cNvPr id="24" name="ZoneTexte 23"/>
          <p:cNvSpPr txBox="1"/>
          <p:nvPr/>
        </p:nvSpPr>
        <p:spPr>
          <a:xfrm>
            <a:off x="4175787" y="692697"/>
            <a:ext cx="3552395" cy="646331"/>
          </a:xfrm>
          <a:prstGeom prst="rect">
            <a:avLst/>
          </a:prstGeom>
          <a:noFill/>
        </p:spPr>
        <p:txBody>
          <a:bodyPr wrap="square" rtlCol="0">
            <a:spAutoFit/>
          </a:bodyPr>
          <a:lstStyle/>
          <a:p>
            <a:pPr algn="ctr"/>
            <a:r>
              <a:rPr lang="fr-FR" sz="3600" b="1" dirty="0"/>
              <a:t>La ligne</a:t>
            </a:r>
          </a:p>
        </p:txBody>
      </p:sp>
      <p:sp>
        <p:nvSpPr>
          <p:cNvPr id="35" name="ZoneTexte 34"/>
          <p:cNvSpPr txBox="1"/>
          <p:nvPr/>
        </p:nvSpPr>
        <p:spPr>
          <a:xfrm>
            <a:off x="527382" y="1484785"/>
            <a:ext cx="5376597" cy="646331"/>
          </a:xfrm>
          <a:prstGeom prst="rect">
            <a:avLst/>
          </a:prstGeom>
          <a:noFill/>
          <a:ln w="28575">
            <a:solidFill>
              <a:schemeClr val="tx1"/>
            </a:solidFill>
          </a:ln>
        </p:spPr>
        <p:txBody>
          <a:bodyPr wrap="square" rtlCol="0">
            <a:spAutoFit/>
          </a:bodyPr>
          <a:lstStyle/>
          <a:p>
            <a:pPr algn="ctr"/>
            <a:r>
              <a:rPr lang="fr-FR" b="1" dirty="0"/>
              <a:t>Genre intelligible </a:t>
            </a:r>
          </a:p>
          <a:p>
            <a:pPr algn="ctr"/>
            <a:r>
              <a:rPr lang="fr-FR" b="1" dirty="0"/>
              <a:t>(</a:t>
            </a:r>
            <a:r>
              <a:rPr lang="fr-FR" b="1" i="1" dirty="0"/>
              <a:t>topos </a:t>
            </a:r>
            <a:r>
              <a:rPr lang="fr-FR" b="1" i="1" dirty="0" err="1"/>
              <a:t>noètos</a:t>
            </a:r>
            <a:r>
              <a:rPr lang="fr-FR" b="1" dirty="0"/>
              <a:t>)</a:t>
            </a:r>
          </a:p>
        </p:txBody>
      </p:sp>
      <p:sp>
        <p:nvSpPr>
          <p:cNvPr id="27" name="ZoneTexte 26"/>
          <p:cNvSpPr txBox="1"/>
          <p:nvPr/>
        </p:nvSpPr>
        <p:spPr>
          <a:xfrm>
            <a:off x="527381" y="2132856"/>
            <a:ext cx="2688299" cy="923330"/>
          </a:xfrm>
          <a:prstGeom prst="rect">
            <a:avLst/>
          </a:prstGeom>
          <a:noFill/>
          <a:ln w="28575">
            <a:solidFill>
              <a:schemeClr val="tx1"/>
            </a:solidFill>
          </a:ln>
        </p:spPr>
        <p:txBody>
          <a:bodyPr wrap="square" rtlCol="0">
            <a:spAutoFit/>
          </a:bodyPr>
          <a:lstStyle/>
          <a:p>
            <a:r>
              <a:rPr lang="fr-FR" b="1" dirty="0"/>
              <a:t>Idées, principes non-hypothétiques</a:t>
            </a:r>
          </a:p>
          <a:p>
            <a:endParaRPr lang="fr-FR" dirty="0"/>
          </a:p>
        </p:txBody>
      </p:sp>
      <p:sp>
        <p:nvSpPr>
          <p:cNvPr id="28" name="ZoneTexte 27"/>
          <p:cNvSpPr txBox="1"/>
          <p:nvPr/>
        </p:nvSpPr>
        <p:spPr>
          <a:xfrm>
            <a:off x="8688288" y="2132856"/>
            <a:ext cx="2496277" cy="923330"/>
          </a:xfrm>
          <a:prstGeom prst="rect">
            <a:avLst/>
          </a:prstGeom>
          <a:noFill/>
          <a:ln w="28575">
            <a:solidFill>
              <a:schemeClr val="tx1"/>
            </a:solidFill>
          </a:ln>
        </p:spPr>
        <p:txBody>
          <a:bodyPr wrap="square" rtlCol="0">
            <a:spAutoFit/>
          </a:bodyPr>
          <a:lstStyle/>
          <a:p>
            <a:r>
              <a:rPr lang="fr-FR" b="1" dirty="0"/>
              <a:t>Ombres et images des objets sensibles</a:t>
            </a:r>
          </a:p>
          <a:p>
            <a:endParaRPr lang="fr-FR" dirty="0"/>
          </a:p>
        </p:txBody>
      </p:sp>
      <p:sp>
        <p:nvSpPr>
          <p:cNvPr id="29" name="ZoneTexte 28"/>
          <p:cNvSpPr txBox="1"/>
          <p:nvPr/>
        </p:nvSpPr>
        <p:spPr>
          <a:xfrm>
            <a:off x="6192011" y="2132856"/>
            <a:ext cx="2496277" cy="923330"/>
          </a:xfrm>
          <a:prstGeom prst="rect">
            <a:avLst/>
          </a:prstGeom>
          <a:noFill/>
          <a:ln w="28575">
            <a:solidFill>
              <a:schemeClr val="tx1"/>
            </a:solidFill>
          </a:ln>
        </p:spPr>
        <p:txBody>
          <a:bodyPr wrap="square" rtlCol="0">
            <a:spAutoFit/>
          </a:bodyPr>
          <a:lstStyle/>
          <a:p>
            <a:r>
              <a:rPr lang="fr-FR" b="1" dirty="0"/>
              <a:t>Objets sensibles</a:t>
            </a:r>
          </a:p>
          <a:p>
            <a:endParaRPr lang="fr-FR" b="1" dirty="0"/>
          </a:p>
          <a:p>
            <a:endParaRPr lang="fr-FR" dirty="0"/>
          </a:p>
        </p:txBody>
      </p:sp>
      <p:sp>
        <p:nvSpPr>
          <p:cNvPr id="30" name="ZoneTexte 29"/>
          <p:cNvSpPr txBox="1"/>
          <p:nvPr/>
        </p:nvSpPr>
        <p:spPr>
          <a:xfrm>
            <a:off x="3215680" y="2132856"/>
            <a:ext cx="2688299" cy="923330"/>
          </a:xfrm>
          <a:prstGeom prst="rect">
            <a:avLst/>
          </a:prstGeom>
          <a:noFill/>
          <a:ln w="28575">
            <a:solidFill>
              <a:schemeClr val="tx1"/>
            </a:solidFill>
          </a:ln>
        </p:spPr>
        <p:txBody>
          <a:bodyPr wrap="square" rtlCol="0">
            <a:spAutoFit/>
          </a:bodyPr>
          <a:lstStyle/>
          <a:p>
            <a:r>
              <a:rPr lang="fr-FR" b="1" dirty="0"/>
              <a:t>Objets hypothétiques, mathématiques</a:t>
            </a:r>
          </a:p>
          <a:p>
            <a:endParaRPr lang="fr-FR" dirty="0"/>
          </a:p>
        </p:txBody>
      </p:sp>
      <p:sp>
        <p:nvSpPr>
          <p:cNvPr id="31" name="ZoneTexte 30"/>
          <p:cNvSpPr txBox="1"/>
          <p:nvPr/>
        </p:nvSpPr>
        <p:spPr>
          <a:xfrm>
            <a:off x="527381" y="3068961"/>
            <a:ext cx="2688299" cy="646331"/>
          </a:xfrm>
          <a:prstGeom prst="rect">
            <a:avLst/>
          </a:prstGeom>
          <a:noFill/>
          <a:ln w="28575">
            <a:solidFill>
              <a:schemeClr val="tx1"/>
            </a:solidFill>
          </a:ln>
        </p:spPr>
        <p:txBody>
          <a:bodyPr wrap="square" rtlCol="0">
            <a:spAutoFit/>
          </a:bodyPr>
          <a:lstStyle/>
          <a:p>
            <a:pPr algn="ctr"/>
            <a:r>
              <a:rPr lang="fr-FR" b="1" dirty="0"/>
              <a:t>Science</a:t>
            </a:r>
            <a:r>
              <a:rPr lang="fr-FR" dirty="0"/>
              <a:t> (</a:t>
            </a:r>
            <a:r>
              <a:rPr lang="fr-FR" i="1" dirty="0" err="1"/>
              <a:t>épistèmé</a:t>
            </a:r>
            <a:r>
              <a:rPr lang="fr-FR" dirty="0"/>
              <a:t>)</a:t>
            </a:r>
          </a:p>
          <a:p>
            <a:endParaRPr lang="fr-FR" dirty="0"/>
          </a:p>
        </p:txBody>
      </p:sp>
      <p:sp>
        <p:nvSpPr>
          <p:cNvPr id="32" name="ZoneTexte 31"/>
          <p:cNvSpPr txBox="1"/>
          <p:nvPr/>
        </p:nvSpPr>
        <p:spPr>
          <a:xfrm>
            <a:off x="3215680" y="3068961"/>
            <a:ext cx="2688299" cy="646331"/>
          </a:xfrm>
          <a:prstGeom prst="rect">
            <a:avLst/>
          </a:prstGeom>
          <a:noFill/>
          <a:ln w="28575">
            <a:solidFill>
              <a:schemeClr val="tx1"/>
            </a:solidFill>
          </a:ln>
        </p:spPr>
        <p:txBody>
          <a:bodyPr wrap="square" rtlCol="0">
            <a:spAutoFit/>
          </a:bodyPr>
          <a:lstStyle/>
          <a:p>
            <a:pPr algn="ctr"/>
            <a:r>
              <a:rPr lang="fr-FR" b="1" dirty="0"/>
              <a:t>Opinion</a:t>
            </a:r>
            <a:r>
              <a:rPr lang="fr-FR" dirty="0"/>
              <a:t> (</a:t>
            </a:r>
            <a:r>
              <a:rPr lang="fr-FR" i="1" dirty="0"/>
              <a:t>doxa</a:t>
            </a:r>
            <a:r>
              <a:rPr lang="fr-FR" dirty="0"/>
              <a:t>)</a:t>
            </a:r>
          </a:p>
          <a:p>
            <a:endParaRPr lang="fr-FR" dirty="0"/>
          </a:p>
        </p:txBody>
      </p:sp>
      <p:sp>
        <p:nvSpPr>
          <p:cNvPr id="38" name="Ellipse 37"/>
          <p:cNvSpPr/>
          <p:nvPr/>
        </p:nvSpPr>
        <p:spPr>
          <a:xfrm>
            <a:off x="2639616" y="1844824"/>
            <a:ext cx="3744416" cy="1395917"/>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39"/>
          <p:cNvSpPr/>
          <p:nvPr/>
        </p:nvSpPr>
        <p:spPr>
          <a:xfrm>
            <a:off x="3200400" y="2043953"/>
            <a:ext cx="2729753" cy="1035423"/>
          </a:xfrm>
          <a:prstGeom prst="rect">
            <a:avLst/>
          </a:prstGeom>
          <a:solidFill>
            <a:srgbClr val="0099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20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fade">
                                      <p:cBhvr>
                                        <p:cTn id="12" dur="2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ctr">
              <a:buNone/>
            </a:pPr>
            <a:r>
              <a:rPr lang="fr-FR" sz="7200" b="1" dirty="0"/>
              <a:t>Il faut préciser le schéma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5360" y="188641"/>
            <a:ext cx="11521280" cy="5472609"/>
          </a:xfrm>
        </p:spPr>
        <p:txBody>
          <a:bodyPr>
            <a:normAutofit/>
          </a:bodyPr>
          <a:lstStyle/>
          <a:p>
            <a:pPr algn="just">
              <a:buNone/>
            </a:pPr>
            <a:endParaRPr lang="fr-FR" dirty="0"/>
          </a:p>
        </p:txBody>
      </p:sp>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23" name="ZoneTexte 22"/>
          <p:cNvSpPr txBox="1"/>
          <p:nvPr/>
        </p:nvSpPr>
        <p:spPr>
          <a:xfrm>
            <a:off x="6096000" y="764705"/>
            <a:ext cx="4992555" cy="646331"/>
          </a:xfrm>
          <a:prstGeom prst="rect">
            <a:avLst/>
          </a:prstGeom>
          <a:noFill/>
          <a:ln w="28575">
            <a:solidFill>
              <a:schemeClr val="tx1"/>
            </a:solidFill>
          </a:ln>
        </p:spPr>
        <p:txBody>
          <a:bodyPr wrap="square" rtlCol="0">
            <a:spAutoFit/>
          </a:bodyPr>
          <a:lstStyle/>
          <a:p>
            <a:pPr algn="ctr"/>
            <a:r>
              <a:rPr lang="fr-FR" b="1" dirty="0"/>
              <a:t>Genre sensible (</a:t>
            </a:r>
            <a:r>
              <a:rPr lang="fr-FR" b="1" i="1" dirty="0"/>
              <a:t>topos </a:t>
            </a:r>
            <a:r>
              <a:rPr lang="fr-FR" b="1" i="1" dirty="0" err="1"/>
              <a:t>horatos</a:t>
            </a:r>
            <a:r>
              <a:rPr lang="fr-FR" b="1" dirty="0"/>
              <a:t>)</a:t>
            </a:r>
          </a:p>
          <a:p>
            <a:endParaRPr lang="fr-FR" dirty="0"/>
          </a:p>
        </p:txBody>
      </p:sp>
      <p:sp>
        <p:nvSpPr>
          <p:cNvPr id="24" name="ZoneTexte 23"/>
          <p:cNvSpPr txBox="1"/>
          <p:nvPr/>
        </p:nvSpPr>
        <p:spPr>
          <a:xfrm>
            <a:off x="4175787" y="188641"/>
            <a:ext cx="3552395" cy="646331"/>
          </a:xfrm>
          <a:prstGeom prst="rect">
            <a:avLst/>
          </a:prstGeom>
          <a:noFill/>
        </p:spPr>
        <p:txBody>
          <a:bodyPr wrap="square" rtlCol="0">
            <a:spAutoFit/>
          </a:bodyPr>
          <a:lstStyle/>
          <a:p>
            <a:pPr algn="ctr"/>
            <a:r>
              <a:rPr lang="fr-FR" sz="3600" b="1" dirty="0"/>
              <a:t>La ligne</a:t>
            </a:r>
          </a:p>
        </p:txBody>
      </p:sp>
      <p:sp>
        <p:nvSpPr>
          <p:cNvPr id="35" name="ZoneTexte 34"/>
          <p:cNvSpPr txBox="1"/>
          <p:nvPr/>
        </p:nvSpPr>
        <p:spPr>
          <a:xfrm>
            <a:off x="527382" y="764705"/>
            <a:ext cx="5376597" cy="646331"/>
          </a:xfrm>
          <a:prstGeom prst="rect">
            <a:avLst/>
          </a:prstGeom>
          <a:noFill/>
          <a:ln w="28575">
            <a:solidFill>
              <a:schemeClr val="tx1"/>
            </a:solidFill>
          </a:ln>
        </p:spPr>
        <p:txBody>
          <a:bodyPr wrap="square" rtlCol="0">
            <a:spAutoFit/>
          </a:bodyPr>
          <a:lstStyle/>
          <a:p>
            <a:pPr algn="ctr"/>
            <a:r>
              <a:rPr lang="fr-FR" b="1" dirty="0"/>
              <a:t>Genre intelligible </a:t>
            </a:r>
          </a:p>
          <a:p>
            <a:pPr algn="ctr"/>
            <a:r>
              <a:rPr lang="fr-FR" b="1" dirty="0"/>
              <a:t>(</a:t>
            </a:r>
            <a:r>
              <a:rPr lang="fr-FR" b="1" i="1" dirty="0"/>
              <a:t>topos </a:t>
            </a:r>
            <a:r>
              <a:rPr lang="fr-FR" b="1" i="1" dirty="0" err="1"/>
              <a:t>noètos</a:t>
            </a:r>
            <a:r>
              <a:rPr lang="fr-FR" b="1" dirty="0"/>
              <a:t>)</a:t>
            </a:r>
          </a:p>
        </p:txBody>
      </p:sp>
      <p:sp>
        <p:nvSpPr>
          <p:cNvPr id="27" name="ZoneTexte 26"/>
          <p:cNvSpPr txBox="1"/>
          <p:nvPr/>
        </p:nvSpPr>
        <p:spPr>
          <a:xfrm>
            <a:off x="527381" y="1412776"/>
            <a:ext cx="2688299" cy="646331"/>
          </a:xfrm>
          <a:prstGeom prst="rect">
            <a:avLst/>
          </a:prstGeom>
          <a:noFill/>
          <a:ln w="28575">
            <a:solidFill>
              <a:schemeClr val="tx1"/>
            </a:solidFill>
          </a:ln>
        </p:spPr>
        <p:txBody>
          <a:bodyPr wrap="square" rtlCol="0">
            <a:spAutoFit/>
          </a:bodyPr>
          <a:lstStyle/>
          <a:p>
            <a:r>
              <a:rPr lang="fr-FR" b="1" dirty="0">
                <a:solidFill>
                  <a:srgbClr val="FF0000"/>
                </a:solidFill>
              </a:rPr>
              <a:t>Idées, principes non-hypothétiques</a:t>
            </a:r>
          </a:p>
        </p:txBody>
      </p:sp>
      <p:sp>
        <p:nvSpPr>
          <p:cNvPr id="28" name="ZoneTexte 27"/>
          <p:cNvSpPr txBox="1"/>
          <p:nvPr/>
        </p:nvSpPr>
        <p:spPr>
          <a:xfrm>
            <a:off x="8688288" y="2132856"/>
            <a:ext cx="2496277" cy="646331"/>
          </a:xfrm>
          <a:prstGeom prst="rect">
            <a:avLst/>
          </a:prstGeom>
          <a:noFill/>
          <a:ln w="28575">
            <a:solidFill>
              <a:schemeClr val="tx1"/>
            </a:solidFill>
          </a:ln>
        </p:spPr>
        <p:txBody>
          <a:bodyPr wrap="square" rtlCol="0">
            <a:spAutoFit/>
          </a:bodyPr>
          <a:lstStyle/>
          <a:p>
            <a:r>
              <a:rPr lang="fr-FR" b="1" dirty="0"/>
              <a:t>Ombres et images des objets sensibles</a:t>
            </a:r>
            <a:endParaRPr lang="fr-FR" dirty="0"/>
          </a:p>
        </p:txBody>
      </p:sp>
      <p:sp>
        <p:nvSpPr>
          <p:cNvPr id="29" name="ZoneTexte 28"/>
          <p:cNvSpPr txBox="1"/>
          <p:nvPr/>
        </p:nvSpPr>
        <p:spPr>
          <a:xfrm>
            <a:off x="6192011" y="2132856"/>
            <a:ext cx="2496277" cy="646331"/>
          </a:xfrm>
          <a:prstGeom prst="rect">
            <a:avLst/>
          </a:prstGeom>
          <a:noFill/>
          <a:ln w="28575">
            <a:solidFill>
              <a:schemeClr val="tx1"/>
            </a:solidFill>
          </a:ln>
        </p:spPr>
        <p:txBody>
          <a:bodyPr wrap="square" rtlCol="0">
            <a:spAutoFit/>
          </a:bodyPr>
          <a:lstStyle/>
          <a:p>
            <a:r>
              <a:rPr lang="fr-FR" b="1" dirty="0"/>
              <a:t>Objets sensibles</a:t>
            </a:r>
          </a:p>
          <a:p>
            <a:endParaRPr lang="fr-FR" dirty="0"/>
          </a:p>
        </p:txBody>
      </p:sp>
      <p:sp>
        <p:nvSpPr>
          <p:cNvPr id="30" name="ZoneTexte 29"/>
          <p:cNvSpPr txBox="1"/>
          <p:nvPr/>
        </p:nvSpPr>
        <p:spPr>
          <a:xfrm>
            <a:off x="3311691" y="2924944"/>
            <a:ext cx="2592288" cy="646331"/>
          </a:xfrm>
          <a:prstGeom prst="rect">
            <a:avLst/>
          </a:prstGeom>
          <a:noFill/>
          <a:ln w="28575">
            <a:solidFill>
              <a:schemeClr val="tx1"/>
            </a:solidFill>
          </a:ln>
        </p:spPr>
        <p:txBody>
          <a:bodyPr wrap="square" rtlCol="0">
            <a:spAutoFit/>
          </a:bodyPr>
          <a:lstStyle/>
          <a:p>
            <a:r>
              <a:rPr lang="fr-FR" b="1" dirty="0">
                <a:solidFill>
                  <a:srgbClr val="FF0000"/>
                </a:solidFill>
              </a:rPr>
              <a:t>Objets hypothétiques, mathématiques</a:t>
            </a:r>
            <a:endParaRPr lang="fr-FR" dirty="0">
              <a:solidFill>
                <a:srgbClr val="FF0000"/>
              </a:solidFill>
            </a:endParaRPr>
          </a:p>
        </p:txBody>
      </p:sp>
      <p:sp>
        <p:nvSpPr>
          <p:cNvPr id="31" name="ZoneTexte 30"/>
          <p:cNvSpPr txBox="1"/>
          <p:nvPr/>
        </p:nvSpPr>
        <p:spPr>
          <a:xfrm>
            <a:off x="527381" y="3140969"/>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Science</a:t>
            </a:r>
            <a:r>
              <a:rPr lang="fr-FR" dirty="0">
                <a:solidFill>
                  <a:srgbClr val="FF0000"/>
                </a:solidFill>
              </a:rPr>
              <a:t> (</a:t>
            </a:r>
            <a:r>
              <a:rPr lang="fr-FR" i="1" dirty="0" err="1">
                <a:solidFill>
                  <a:srgbClr val="FF0000"/>
                </a:solidFill>
              </a:rPr>
              <a:t>épistèmé</a:t>
            </a:r>
            <a:r>
              <a:rPr lang="fr-FR" dirty="0">
                <a:solidFill>
                  <a:srgbClr val="FF0000"/>
                </a:solidFill>
              </a:rPr>
              <a:t>)</a:t>
            </a:r>
          </a:p>
          <a:p>
            <a:endParaRPr lang="fr-FR" dirty="0"/>
          </a:p>
        </p:txBody>
      </p:sp>
      <p:sp>
        <p:nvSpPr>
          <p:cNvPr id="32" name="ZoneTexte 31"/>
          <p:cNvSpPr txBox="1"/>
          <p:nvPr/>
        </p:nvSpPr>
        <p:spPr>
          <a:xfrm>
            <a:off x="3215680" y="2132857"/>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Opinion</a:t>
            </a:r>
            <a:r>
              <a:rPr lang="fr-FR" dirty="0"/>
              <a:t> </a:t>
            </a:r>
            <a:r>
              <a:rPr lang="fr-FR" dirty="0">
                <a:solidFill>
                  <a:srgbClr val="FF0000"/>
                </a:solidFill>
              </a:rPr>
              <a:t>(</a:t>
            </a:r>
            <a:r>
              <a:rPr lang="fr-FR" i="1" dirty="0">
                <a:solidFill>
                  <a:srgbClr val="FF0000"/>
                </a:solidFill>
              </a:rPr>
              <a:t>doxa</a:t>
            </a:r>
            <a:r>
              <a:rPr lang="fr-FR" dirty="0">
                <a:solidFill>
                  <a:srgbClr val="FF0000"/>
                </a:solidFill>
              </a:rPr>
              <a:t>)</a:t>
            </a:r>
          </a:p>
          <a:p>
            <a:pPr algn="ctr"/>
            <a:r>
              <a:rPr lang="fr-FR" dirty="0">
                <a:solidFill>
                  <a:srgbClr val="FF0000"/>
                </a:solidFill>
              </a:rPr>
              <a:t>inférieure</a:t>
            </a:r>
          </a:p>
        </p:txBody>
      </p:sp>
      <p:sp>
        <p:nvSpPr>
          <p:cNvPr id="38" name="ZoneTexte 37"/>
          <p:cNvSpPr txBox="1"/>
          <p:nvPr/>
        </p:nvSpPr>
        <p:spPr>
          <a:xfrm>
            <a:off x="527381" y="2132857"/>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Opinion</a:t>
            </a:r>
            <a:r>
              <a:rPr lang="fr-FR" dirty="0">
                <a:solidFill>
                  <a:srgbClr val="FF0000"/>
                </a:solidFill>
              </a:rPr>
              <a:t> (</a:t>
            </a:r>
            <a:r>
              <a:rPr lang="fr-FR" i="1" dirty="0">
                <a:solidFill>
                  <a:srgbClr val="FF0000"/>
                </a:solidFill>
              </a:rPr>
              <a:t>doxa</a:t>
            </a:r>
            <a:r>
              <a:rPr lang="fr-FR" dirty="0">
                <a:solidFill>
                  <a:srgbClr val="FF0000"/>
                </a:solidFill>
              </a:rPr>
              <a:t>)</a:t>
            </a:r>
          </a:p>
          <a:p>
            <a:pPr algn="ctr"/>
            <a:r>
              <a:rPr lang="fr-FR" dirty="0">
                <a:solidFill>
                  <a:srgbClr val="FF0000"/>
                </a:solidFill>
              </a:rPr>
              <a:t>supérieure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22222E-6 4.79186E-6 L -2.22222E-6 0.35175 " pathEditMode="relative" rAng="0" ptsTypes="AA">
                                      <p:cBhvr>
                                        <p:cTn id="6" dur="2000" fill="hold"/>
                                        <p:tgtEl>
                                          <p:spTgt spid="27"/>
                                        </p:tgtEl>
                                        <p:attrNameLst>
                                          <p:attrName>ppt_x</p:attrName>
                                          <p:attrName>ppt_y</p:attrName>
                                        </p:attrNameLst>
                                      </p:cBhvr>
                                      <p:rCtr x="0" y="176"/>
                                    </p:animMotion>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2000"/>
                                        <p:tgtEl>
                                          <p:spTgt spid="27"/>
                                        </p:tgtEl>
                                      </p:cBhvr>
                                    </p:animEffect>
                                    <p:set>
                                      <p:cBhvr>
                                        <p:cTn id="11" dur="1" fill="hold">
                                          <p:stCondLst>
                                            <p:cond delay="19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5360" y="188641"/>
            <a:ext cx="11521280" cy="5472609"/>
          </a:xfrm>
        </p:spPr>
        <p:txBody>
          <a:bodyPr>
            <a:normAutofit/>
          </a:bodyPr>
          <a:lstStyle/>
          <a:p>
            <a:pPr algn="just">
              <a:buNone/>
            </a:pPr>
            <a:endParaRPr lang="fr-FR" dirty="0"/>
          </a:p>
        </p:txBody>
      </p:sp>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23" name="ZoneTexte 22"/>
          <p:cNvSpPr txBox="1"/>
          <p:nvPr/>
        </p:nvSpPr>
        <p:spPr>
          <a:xfrm>
            <a:off x="6096000" y="764705"/>
            <a:ext cx="4992555" cy="646331"/>
          </a:xfrm>
          <a:prstGeom prst="rect">
            <a:avLst/>
          </a:prstGeom>
          <a:noFill/>
          <a:ln w="28575">
            <a:solidFill>
              <a:schemeClr val="tx1"/>
            </a:solidFill>
          </a:ln>
        </p:spPr>
        <p:txBody>
          <a:bodyPr wrap="square" rtlCol="0">
            <a:spAutoFit/>
          </a:bodyPr>
          <a:lstStyle/>
          <a:p>
            <a:pPr algn="ctr"/>
            <a:r>
              <a:rPr lang="fr-FR" b="1" dirty="0"/>
              <a:t>Genre sensible (</a:t>
            </a:r>
            <a:r>
              <a:rPr lang="fr-FR" b="1" i="1" dirty="0"/>
              <a:t>topos </a:t>
            </a:r>
            <a:r>
              <a:rPr lang="fr-FR" b="1" i="1" dirty="0" err="1"/>
              <a:t>horatos</a:t>
            </a:r>
            <a:r>
              <a:rPr lang="fr-FR" b="1" dirty="0"/>
              <a:t>)</a:t>
            </a:r>
          </a:p>
          <a:p>
            <a:endParaRPr lang="fr-FR" dirty="0"/>
          </a:p>
        </p:txBody>
      </p:sp>
      <p:sp>
        <p:nvSpPr>
          <p:cNvPr id="24" name="ZoneTexte 23"/>
          <p:cNvSpPr txBox="1"/>
          <p:nvPr/>
        </p:nvSpPr>
        <p:spPr>
          <a:xfrm>
            <a:off x="4175787" y="188641"/>
            <a:ext cx="3552395" cy="646331"/>
          </a:xfrm>
          <a:prstGeom prst="rect">
            <a:avLst/>
          </a:prstGeom>
          <a:noFill/>
        </p:spPr>
        <p:txBody>
          <a:bodyPr wrap="square" rtlCol="0">
            <a:spAutoFit/>
          </a:bodyPr>
          <a:lstStyle/>
          <a:p>
            <a:pPr algn="ctr"/>
            <a:r>
              <a:rPr lang="fr-FR" sz="3600" b="1" dirty="0"/>
              <a:t>La ligne</a:t>
            </a:r>
          </a:p>
        </p:txBody>
      </p:sp>
      <p:sp>
        <p:nvSpPr>
          <p:cNvPr id="35" name="ZoneTexte 34"/>
          <p:cNvSpPr txBox="1"/>
          <p:nvPr/>
        </p:nvSpPr>
        <p:spPr>
          <a:xfrm>
            <a:off x="527382" y="764705"/>
            <a:ext cx="5376597" cy="646331"/>
          </a:xfrm>
          <a:prstGeom prst="rect">
            <a:avLst/>
          </a:prstGeom>
          <a:noFill/>
          <a:ln w="28575">
            <a:solidFill>
              <a:schemeClr val="tx1"/>
            </a:solidFill>
          </a:ln>
        </p:spPr>
        <p:txBody>
          <a:bodyPr wrap="square" rtlCol="0">
            <a:spAutoFit/>
          </a:bodyPr>
          <a:lstStyle/>
          <a:p>
            <a:pPr algn="ctr"/>
            <a:r>
              <a:rPr lang="fr-FR" b="1" dirty="0"/>
              <a:t>Genre intelligible </a:t>
            </a:r>
          </a:p>
          <a:p>
            <a:pPr algn="ctr"/>
            <a:r>
              <a:rPr lang="fr-FR" b="1" dirty="0"/>
              <a:t>(</a:t>
            </a:r>
            <a:r>
              <a:rPr lang="fr-FR" b="1" i="1" dirty="0"/>
              <a:t>topos </a:t>
            </a:r>
            <a:r>
              <a:rPr lang="fr-FR" b="1" i="1" dirty="0" err="1"/>
              <a:t>noètos</a:t>
            </a:r>
            <a:r>
              <a:rPr lang="fr-FR" b="1" dirty="0"/>
              <a:t>)</a:t>
            </a:r>
          </a:p>
        </p:txBody>
      </p:sp>
      <p:sp>
        <p:nvSpPr>
          <p:cNvPr id="28" name="ZoneTexte 27"/>
          <p:cNvSpPr txBox="1"/>
          <p:nvPr/>
        </p:nvSpPr>
        <p:spPr>
          <a:xfrm>
            <a:off x="8688288" y="1484784"/>
            <a:ext cx="2496277" cy="646331"/>
          </a:xfrm>
          <a:prstGeom prst="rect">
            <a:avLst/>
          </a:prstGeom>
          <a:noFill/>
          <a:ln w="28575">
            <a:solidFill>
              <a:schemeClr val="tx1"/>
            </a:solidFill>
          </a:ln>
        </p:spPr>
        <p:txBody>
          <a:bodyPr wrap="square" rtlCol="0">
            <a:spAutoFit/>
          </a:bodyPr>
          <a:lstStyle/>
          <a:p>
            <a:r>
              <a:rPr lang="fr-FR" b="1" dirty="0"/>
              <a:t>Ombres et </a:t>
            </a:r>
            <a:r>
              <a:rPr lang="fr-FR" b="1" dirty="0">
                <a:solidFill>
                  <a:srgbClr val="FF0000"/>
                </a:solidFill>
              </a:rPr>
              <a:t>images</a:t>
            </a:r>
            <a:r>
              <a:rPr lang="fr-FR" b="1" dirty="0"/>
              <a:t> des objets sensibles</a:t>
            </a:r>
            <a:endParaRPr lang="fr-FR" dirty="0"/>
          </a:p>
        </p:txBody>
      </p:sp>
      <p:sp>
        <p:nvSpPr>
          <p:cNvPr id="29" name="ZoneTexte 28"/>
          <p:cNvSpPr txBox="1"/>
          <p:nvPr/>
        </p:nvSpPr>
        <p:spPr>
          <a:xfrm>
            <a:off x="6096000" y="1484785"/>
            <a:ext cx="2496277" cy="646331"/>
          </a:xfrm>
          <a:prstGeom prst="rect">
            <a:avLst/>
          </a:prstGeom>
          <a:noFill/>
          <a:ln w="28575">
            <a:solidFill>
              <a:schemeClr val="tx1"/>
            </a:solidFill>
          </a:ln>
        </p:spPr>
        <p:txBody>
          <a:bodyPr wrap="square" rtlCol="0">
            <a:spAutoFit/>
          </a:bodyPr>
          <a:lstStyle/>
          <a:p>
            <a:r>
              <a:rPr lang="fr-FR" b="1" dirty="0"/>
              <a:t>Objets sensibles</a:t>
            </a:r>
          </a:p>
          <a:p>
            <a:endParaRPr lang="fr-FR" dirty="0"/>
          </a:p>
        </p:txBody>
      </p:sp>
      <p:sp>
        <p:nvSpPr>
          <p:cNvPr id="30" name="ZoneTexte 29"/>
          <p:cNvSpPr txBox="1"/>
          <p:nvPr/>
        </p:nvSpPr>
        <p:spPr>
          <a:xfrm>
            <a:off x="3215680" y="2204864"/>
            <a:ext cx="2592288" cy="646331"/>
          </a:xfrm>
          <a:prstGeom prst="rect">
            <a:avLst/>
          </a:prstGeom>
          <a:noFill/>
          <a:ln w="28575">
            <a:solidFill>
              <a:schemeClr val="tx1"/>
            </a:solidFill>
          </a:ln>
        </p:spPr>
        <p:txBody>
          <a:bodyPr wrap="square" rtlCol="0">
            <a:spAutoFit/>
          </a:bodyPr>
          <a:lstStyle/>
          <a:p>
            <a:r>
              <a:rPr lang="fr-FR" b="1" dirty="0">
                <a:solidFill>
                  <a:srgbClr val="FF0000"/>
                </a:solidFill>
              </a:rPr>
              <a:t>Objets hypothétiques, mathématiques</a:t>
            </a:r>
            <a:endParaRPr lang="fr-FR" dirty="0">
              <a:solidFill>
                <a:srgbClr val="FF0000"/>
              </a:solidFill>
            </a:endParaRPr>
          </a:p>
        </p:txBody>
      </p:sp>
      <p:sp>
        <p:nvSpPr>
          <p:cNvPr id="31" name="ZoneTexte 30"/>
          <p:cNvSpPr txBox="1"/>
          <p:nvPr/>
        </p:nvSpPr>
        <p:spPr>
          <a:xfrm>
            <a:off x="527381" y="3140969"/>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Science</a:t>
            </a:r>
            <a:r>
              <a:rPr lang="fr-FR" dirty="0">
                <a:solidFill>
                  <a:srgbClr val="FF0000"/>
                </a:solidFill>
              </a:rPr>
              <a:t> (</a:t>
            </a:r>
            <a:r>
              <a:rPr lang="fr-FR" i="1" dirty="0" err="1">
                <a:solidFill>
                  <a:srgbClr val="FF0000"/>
                </a:solidFill>
              </a:rPr>
              <a:t>épistèmé</a:t>
            </a:r>
            <a:r>
              <a:rPr lang="fr-FR" dirty="0">
                <a:solidFill>
                  <a:srgbClr val="FF0000"/>
                </a:solidFill>
              </a:rPr>
              <a:t>)</a:t>
            </a:r>
          </a:p>
          <a:p>
            <a:endParaRPr lang="fr-FR" dirty="0"/>
          </a:p>
        </p:txBody>
      </p:sp>
      <p:sp>
        <p:nvSpPr>
          <p:cNvPr id="32" name="ZoneTexte 31"/>
          <p:cNvSpPr txBox="1"/>
          <p:nvPr/>
        </p:nvSpPr>
        <p:spPr>
          <a:xfrm>
            <a:off x="3215680" y="1484785"/>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Opinion</a:t>
            </a:r>
            <a:r>
              <a:rPr lang="fr-FR" dirty="0"/>
              <a:t> </a:t>
            </a:r>
            <a:r>
              <a:rPr lang="fr-FR" dirty="0">
                <a:solidFill>
                  <a:srgbClr val="FF0000"/>
                </a:solidFill>
              </a:rPr>
              <a:t>(</a:t>
            </a:r>
            <a:r>
              <a:rPr lang="fr-FR" i="1" dirty="0">
                <a:solidFill>
                  <a:srgbClr val="FF0000"/>
                </a:solidFill>
              </a:rPr>
              <a:t>doxa</a:t>
            </a:r>
            <a:r>
              <a:rPr lang="fr-FR" dirty="0">
                <a:solidFill>
                  <a:srgbClr val="FF0000"/>
                </a:solidFill>
              </a:rPr>
              <a:t>)</a:t>
            </a:r>
          </a:p>
          <a:p>
            <a:pPr algn="ctr"/>
            <a:r>
              <a:rPr lang="fr-FR" dirty="0">
                <a:solidFill>
                  <a:srgbClr val="FF0000"/>
                </a:solidFill>
              </a:rPr>
              <a:t>inférieure</a:t>
            </a:r>
          </a:p>
        </p:txBody>
      </p:sp>
      <p:sp>
        <p:nvSpPr>
          <p:cNvPr id="38" name="ZoneTexte 37"/>
          <p:cNvSpPr txBox="1"/>
          <p:nvPr/>
        </p:nvSpPr>
        <p:spPr>
          <a:xfrm>
            <a:off x="527381" y="1484785"/>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Opinion</a:t>
            </a:r>
            <a:r>
              <a:rPr lang="fr-FR" dirty="0">
                <a:solidFill>
                  <a:srgbClr val="FF0000"/>
                </a:solidFill>
              </a:rPr>
              <a:t> (</a:t>
            </a:r>
            <a:r>
              <a:rPr lang="fr-FR" i="1" dirty="0">
                <a:solidFill>
                  <a:srgbClr val="FF0000"/>
                </a:solidFill>
              </a:rPr>
              <a:t>doxa</a:t>
            </a:r>
            <a:r>
              <a:rPr lang="fr-FR" dirty="0">
                <a:solidFill>
                  <a:srgbClr val="FF0000"/>
                </a:solidFill>
              </a:rPr>
              <a:t>)</a:t>
            </a:r>
          </a:p>
          <a:p>
            <a:pPr algn="ctr"/>
            <a:r>
              <a:rPr lang="fr-FR" dirty="0">
                <a:solidFill>
                  <a:srgbClr val="FF0000"/>
                </a:solidFill>
              </a:rPr>
              <a:t>supérieure</a:t>
            </a:r>
          </a:p>
        </p:txBody>
      </p:sp>
      <p:sp>
        <p:nvSpPr>
          <p:cNvPr id="39" name="ZoneTexte 38"/>
          <p:cNvSpPr txBox="1"/>
          <p:nvPr/>
        </p:nvSpPr>
        <p:spPr>
          <a:xfrm>
            <a:off x="3311691" y="3212977"/>
            <a:ext cx="3840427" cy="369332"/>
          </a:xfrm>
          <a:prstGeom prst="rect">
            <a:avLst/>
          </a:prstGeom>
          <a:noFill/>
          <a:ln w="28575">
            <a:solidFill>
              <a:schemeClr val="tx1"/>
            </a:solidFill>
          </a:ln>
        </p:spPr>
        <p:txBody>
          <a:bodyPr wrap="square" rtlCol="0">
            <a:spAutoFit/>
          </a:bodyPr>
          <a:lstStyle/>
          <a:p>
            <a:r>
              <a:rPr lang="fr-FR" b="1" dirty="0">
                <a:solidFill>
                  <a:srgbClr val="7030A0"/>
                </a:solidFill>
              </a:rPr>
              <a:t>Systèmes d’objectivation collectifs</a:t>
            </a:r>
            <a:endParaRPr lang="fr-FR" dirty="0">
              <a:solidFill>
                <a:srgbClr val="7030A0"/>
              </a:solidFill>
            </a:endParaRPr>
          </a:p>
        </p:txBody>
      </p:sp>
      <p:sp>
        <p:nvSpPr>
          <p:cNvPr id="33" name="ZoneTexte 32"/>
          <p:cNvSpPr txBox="1"/>
          <p:nvPr/>
        </p:nvSpPr>
        <p:spPr>
          <a:xfrm>
            <a:off x="7340958" y="2627290"/>
            <a:ext cx="4404573" cy="1384995"/>
          </a:xfrm>
          <a:prstGeom prst="rect">
            <a:avLst/>
          </a:prstGeom>
          <a:noFill/>
          <a:ln w="57150">
            <a:solidFill>
              <a:srgbClr val="FF0000"/>
            </a:solidFill>
          </a:ln>
        </p:spPr>
        <p:txBody>
          <a:bodyPr wrap="square" rtlCol="0">
            <a:spAutoFit/>
          </a:bodyPr>
          <a:lstStyle/>
          <a:p>
            <a:r>
              <a:rPr lang="fr-FR" sz="2800" b="1" dirty="0"/>
              <a:t>Il est important de constater qu’il y a des objets et leur image dans la nature</a:t>
            </a:r>
          </a:p>
        </p:txBody>
      </p:sp>
      <p:cxnSp>
        <p:nvCxnSpPr>
          <p:cNvPr id="36" name="Connecteur droit avec flèche 35"/>
          <p:cNvCxnSpPr/>
          <p:nvPr/>
        </p:nvCxnSpPr>
        <p:spPr>
          <a:xfrm flipH="1" flipV="1">
            <a:off x="8281115" y="2189408"/>
            <a:ext cx="347731" cy="347732"/>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flipV="1">
            <a:off x="9180491" y="2202287"/>
            <a:ext cx="324118" cy="332706"/>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Espace réservé du contenu 33" descr="images (15).jpg"/>
          <p:cNvPicPr>
            <a:picLocks noGrp="1" noChangeAspect="1"/>
          </p:cNvPicPr>
          <p:nvPr>
            <p:ph idx="1"/>
          </p:nvPr>
        </p:nvPicPr>
        <p:blipFill>
          <a:blip r:embed="rId2" cstate="print"/>
          <a:srcRect t="15727"/>
          <a:stretch>
            <a:fillRect/>
          </a:stretch>
        </p:blipFill>
        <p:spPr>
          <a:xfrm>
            <a:off x="8636800" y="2189975"/>
            <a:ext cx="2047809" cy="2593334"/>
          </a:xfrm>
        </p:spPr>
      </p:pic>
      <p:cxnSp>
        <p:nvCxnSpPr>
          <p:cNvPr id="8" name="Connecteur droit 7"/>
          <p:cNvCxnSpPr/>
          <p:nvPr/>
        </p:nvCxnSpPr>
        <p:spPr>
          <a:xfrm>
            <a:off x="834171" y="5991484"/>
            <a:ext cx="103691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98533" y="5847468"/>
            <a:ext cx="0"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738160"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11203323" y="5919476"/>
            <a:ext cx="192021"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175787" y="4941169"/>
            <a:ext cx="7008779" cy="461665"/>
          </a:xfrm>
          <a:prstGeom prst="rect">
            <a:avLst/>
          </a:prstGeom>
          <a:solidFill>
            <a:schemeClr val="bg2">
              <a:lumMod val="75000"/>
            </a:schemeClr>
          </a:solidFill>
          <a:ln>
            <a:solidFill>
              <a:schemeClr val="tx1"/>
            </a:solidFill>
          </a:ln>
        </p:spPr>
        <p:txBody>
          <a:bodyPr wrap="square" rtlCol="0">
            <a:spAutoFit/>
          </a:bodyPr>
          <a:lstStyle/>
          <a:p>
            <a:r>
              <a:rPr lang="fr-FR" sz="2400" dirty="0"/>
              <a:t>Le monde des choses sensibles</a:t>
            </a:r>
          </a:p>
        </p:txBody>
      </p:sp>
      <p:sp>
        <p:nvSpPr>
          <p:cNvPr id="10" name="ZoneTexte 9"/>
          <p:cNvSpPr txBox="1"/>
          <p:nvPr/>
        </p:nvSpPr>
        <p:spPr>
          <a:xfrm>
            <a:off x="239349" y="4941169"/>
            <a:ext cx="3744416" cy="461665"/>
          </a:xfrm>
          <a:prstGeom prst="rect">
            <a:avLst/>
          </a:prstGeom>
          <a:solidFill>
            <a:schemeClr val="bg2">
              <a:lumMod val="50000"/>
            </a:schemeClr>
          </a:solidFill>
          <a:ln>
            <a:solidFill>
              <a:schemeClr val="tx1"/>
            </a:solidFill>
          </a:ln>
        </p:spPr>
        <p:txBody>
          <a:bodyPr wrap="square" rtlCol="0">
            <a:spAutoFit/>
          </a:bodyPr>
          <a:lstStyle/>
          <a:p>
            <a:r>
              <a:rPr lang="fr-FR" sz="2400" dirty="0"/>
              <a:t>Le monde intelligible</a:t>
            </a:r>
          </a:p>
        </p:txBody>
      </p:sp>
      <p:cxnSp>
        <p:nvCxnSpPr>
          <p:cNvPr id="13" name="Connecteur droit 12"/>
          <p:cNvCxnSpPr/>
          <p:nvPr/>
        </p:nvCxnSpPr>
        <p:spPr>
          <a:xfrm>
            <a:off x="6480043"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71531" y="5805264"/>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23392" y="6150114"/>
            <a:ext cx="960107" cy="707886"/>
          </a:xfrm>
          <a:prstGeom prst="rect">
            <a:avLst/>
          </a:prstGeom>
          <a:noFill/>
        </p:spPr>
        <p:txBody>
          <a:bodyPr wrap="square" rtlCol="0">
            <a:spAutoFit/>
          </a:bodyPr>
          <a:lstStyle/>
          <a:p>
            <a:r>
              <a:rPr lang="fr-FR" sz="4000" dirty="0"/>
              <a:t>A</a:t>
            </a:r>
          </a:p>
        </p:txBody>
      </p:sp>
      <p:sp>
        <p:nvSpPr>
          <p:cNvPr id="17" name="ZoneTexte 16"/>
          <p:cNvSpPr txBox="1"/>
          <p:nvPr/>
        </p:nvSpPr>
        <p:spPr>
          <a:xfrm>
            <a:off x="1679509" y="6150114"/>
            <a:ext cx="960107" cy="707886"/>
          </a:xfrm>
          <a:prstGeom prst="rect">
            <a:avLst/>
          </a:prstGeom>
          <a:noFill/>
        </p:spPr>
        <p:txBody>
          <a:bodyPr wrap="square" rtlCol="0">
            <a:spAutoFit/>
          </a:bodyPr>
          <a:lstStyle/>
          <a:p>
            <a:r>
              <a:rPr lang="fr-FR" sz="4000" dirty="0"/>
              <a:t>B</a:t>
            </a:r>
          </a:p>
        </p:txBody>
      </p:sp>
      <p:sp>
        <p:nvSpPr>
          <p:cNvPr id="18" name="ZoneTexte 17"/>
          <p:cNvSpPr txBox="1"/>
          <p:nvPr/>
        </p:nvSpPr>
        <p:spPr>
          <a:xfrm>
            <a:off x="3887755" y="6150114"/>
            <a:ext cx="960107" cy="707886"/>
          </a:xfrm>
          <a:prstGeom prst="rect">
            <a:avLst/>
          </a:prstGeom>
          <a:noFill/>
        </p:spPr>
        <p:txBody>
          <a:bodyPr wrap="square" rtlCol="0">
            <a:spAutoFit/>
          </a:bodyPr>
          <a:lstStyle/>
          <a:p>
            <a:r>
              <a:rPr lang="fr-FR" sz="4000" dirty="0"/>
              <a:t>C</a:t>
            </a:r>
          </a:p>
        </p:txBody>
      </p:sp>
      <p:sp>
        <p:nvSpPr>
          <p:cNvPr id="19" name="ZoneTexte 18"/>
          <p:cNvSpPr txBox="1"/>
          <p:nvPr/>
        </p:nvSpPr>
        <p:spPr>
          <a:xfrm>
            <a:off x="6288021" y="6150114"/>
            <a:ext cx="960107" cy="707886"/>
          </a:xfrm>
          <a:prstGeom prst="rect">
            <a:avLst/>
          </a:prstGeom>
          <a:noFill/>
        </p:spPr>
        <p:txBody>
          <a:bodyPr wrap="square" rtlCol="0">
            <a:spAutoFit/>
          </a:bodyPr>
          <a:lstStyle/>
          <a:p>
            <a:r>
              <a:rPr lang="fr-FR" sz="4000" dirty="0"/>
              <a:t>D</a:t>
            </a:r>
          </a:p>
        </p:txBody>
      </p:sp>
      <p:sp>
        <p:nvSpPr>
          <p:cNvPr id="20" name="ZoneTexte 19"/>
          <p:cNvSpPr txBox="1"/>
          <p:nvPr/>
        </p:nvSpPr>
        <p:spPr>
          <a:xfrm>
            <a:off x="10608501" y="6150114"/>
            <a:ext cx="960107" cy="707886"/>
          </a:xfrm>
          <a:prstGeom prst="rect">
            <a:avLst/>
          </a:prstGeom>
          <a:noFill/>
        </p:spPr>
        <p:txBody>
          <a:bodyPr wrap="square" rtlCol="0">
            <a:spAutoFit/>
          </a:bodyPr>
          <a:lstStyle/>
          <a:p>
            <a:r>
              <a:rPr lang="fr-FR" sz="4000" dirty="0"/>
              <a:t>E</a:t>
            </a:r>
          </a:p>
        </p:txBody>
      </p:sp>
      <p:sp>
        <p:nvSpPr>
          <p:cNvPr id="21" name="ZoneTexte 20"/>
          <p:cNvSpPr txBox="1"/>
          <p:nvPr/>
        </p:nvSpPr>
        <p:spPr>
          <a:xfrm>
            <a:off x="6960096" y="5373217"/>
            <a:ext cx="3360373" cy="461665"/>
          </a:xfrm>
          <a:prstGeom prst="rect">
            <a:avLst/>
          </a:prstGeom>
          <a:noFill/>
        </p:spPr>
        <p:txBody>
          <a:bodyPr wrap="square" rtlCol="0">
            <a:spAutoFit/>
          </a:bodyPr>
          <a:lstStyle/>
          <a:p>
            <a:r>
              <a:rPr lang="fr-FR" sz="2400" b="1" dirty="0"/>
              <a:t>Images/ombres</a:t>
            </a:r>
          </a:p>
        </p:txBody>
      </p:sp>
      <p:sp>
        <p:nvSpPr>
          <p:cNvPr id="22" name="ZoneTexte 21"/>
          <p:cNvSpPr txBox="1"/>
          <p:nvPr/>
        </p:nvSpPr>
        <p:spPr>
          <a:xfrm>
            <a:off x="4655840" y="5373217"/>
            <a:ext cx="1536171" cy="461665"/>
          </a:xfrm>
          <a:prstGeom prst="rect">
            <a:avLst/>
          </a:prstGeom>
          <a:noFill/>
        </p:spPr>
        <p:txBody>
          <a:bodyPr wrap="square" rtlCol="0">
            <a:spAutoFit/>
          </a:bodyPr>
          <a:lstStyle/>
          <a:p>
            <a:r>
              <a:rPr lang="fr-FR" sz="2400" b="1" dirty="0"/>
              <a:t>objets</a:t>
            </a:r>
          </a:p>
        </p:txBody>
      </p:sp>
      <p:sp>
        <p:nvSpPr>
          <p:cNvPr id="25" name="ZoneTexte 24"/>
          <p:cNvSpPr txBox="1"/>
          <p:nvPr/>
        </p:nvSpPr>
        <p:spPr>
          <a:xfrm>
            <a:off x="1967542" y="5373217"/>
            <a:ext cx="1920213" cy="461665"/>
          </a:xfrm>
          <a:prstGeom prst="rect">
            <a:avLst/>
          </a:prstGeom>
          <a:noFill/>
        </p:spPr>
        <p:txBody>
          <a:bodyPr wrap="square" rtlCol="0">
            <a:spAutoFit/>
          </a:bodyPr>
          <a:lstStyle/>
          <a:p>
            <a:r>
              <a:rPr lang="fr-FR" sz="2400" b="1" dirty="0"/>
              <a:t>opinions</a:t>
            </a:r>
          </a:p>
        </p:txBody>
      </p:sp>
      <p:sp>
        <p:nvSpPr>
          <p:cNvPr id="26" name="ZoneTexte 25"/>
          <p:cNvSpPr txBox="1"/>
          <p:nvPr/>
        </p:nvSpPr>
        <p:spPr>
          <a:xfrm>
            <a:off x="431371" y="5373217"/>
            <a:ext cx="1536171" cy="461665"/>
          </a:xfrm>
          <a:prstGeom prst="rect">
            <a:avLst/>
          </a:prstGeom>
          <a:noFill/>
        </p:spPr>
        <p:txBody>
          <a:bodyPr wrap="square" rtlCol="0">
            <a:spAutoFit/>
          </a:bodyPr>
          <a:lstStyle/>
          <a:p>
            <a:r>
              <a:rPr lang="fr-FR" sz="2400" b="1" dirty="0"/>
              <a:t>science</a:t>
            </a:r>
          </a:p>
        </p:txBody>
      </p:sp>
      <p:sp>
        <p:nvSpPr>
          <p:cNvPr id="23" name="ZoneTexte 22"/>
          <p:cNvSpPr txBox="1"/>
          <p:nvPr/>
        </p:nvSpPr>
        <p:spPr>
          <a:xfrm>
            <a:off x="6096000" y="764705"/>
            <a:ext cx="4992555" cy="646331"/>
          </a:xfrm>
          <a:prstGeom prst="rect">
            <a:avLst/>
          </a:prstGeom>
          <a:noFill/>
          <a:ln w="28575">
            <a:solidFill>
              <a:schemeClr val="tx1"/>
            </a:solidFill>
          </a:ln>
        </p:spPr>
        <p:txBody>
          <a:bodyPr wrap="square" rtlCol="0">
            <a:spAutoFit/>
          </a:bodyPr>
          <a:lstStyle/>
          <a:p>
            <a:pPr algn="ctr"/>
            <a:r>
              <a:rPr lang="fr-FR" b="1" dirty="0"/>
              <a:t>Genre sensible (</a:t>
            </a:r>
            <a:r>
              <a:rPr lang="fr-FR" b="1" i="1" dirty="0"/>
              <a:t>topos </a:t>
            </a:r>
            <a:r>
              <a:rPr lang="fr-FR" b="1" i="1" dirty="0" err="1"/>
              <a:t>horatos</a:t>
            </a:r>
            <a:r>
              <a:rPr lang="fr-FR" b="1" dirty="0"/>
              <a:t>)</a:t>
            </a:r>
          </a:p>
          <a:p>
            <a:endParaRPr lang="fr-FR" dirty="0"/>
          </a:p>
        </p:txBody>
      </p:sp>
      <p:sp>
        <p:nvSpPr>
          <p:cNvPr id="24" name="ZoneTexte 23"/>
          <p:cNvSpPr txBox="1"/>
          <p:nvPr/>
        </p:nvSpPr>
        <p:spPr>
          <a:xfrm>
            <a:off x="4175787" y="188641"/>
            <a:ext cx="3552395" cy="646331"/>
          </a:xfrm>
          <a:prstGeom prst="rect">
            <a:avLst/>
          </a:prstGeom>
          <a:noFill/>
        </p:spPr>
        <p:txBody>
          <a:bodyPr wrap="square" rtlCol="0">
            <a:spAutoFit/>
          </a:bodyPr>
          <a:lstStyle/>
          <a:p>
            <a:pPr algn="ctr"/>
            <a:r>
              <a:rPr lang="fr-FR" sz="3600" b="1" dirty="0"/>
              <a:t>La ligne</a:t>
            </a:r>
          </a:p>
        </p:txBody>
      </p:sp>
      <p:sp>
        <p:nvSpPr>
          <p:cNvPr id="35" name="ZoneTexte 34"/>
          <p:cNvSpPr txBox="1"/>
          <p:nvPr/>
        </p:nvSpPr>
        <p:spPr>
          <a:xfrm>
            <a:off x="527382" y="764705"/>
            <a:ext cx="5376597" cy="646331"/>
          </a:xfrm>
          <a:prstGeom prst="rect">
            <a:avLst/>
          </a:prstGeom>
          <a:noFill/>
          <a:ln w="28575">
            <a:solidFill>
              <a:schemeClr val="tx1"/>
            </a:solidFill>
          </a:ln>
        </p:spPr>
        <p:txBody>
          <a:bodyPr wrap="square" rtlCol="0">
            <a:spAutoFit/>
          </a:bodyPr>
          <a:lstStyle/>
          <a:p>
            <a:pPr algn="ctr"/>
            <a:r>
              <a:rPr lang="fr-FR" b="1" dirty="0"/>
              <a:t>Genre intelligible </a:t>
            </a:r>
          </a:p>
          <a:p>
            <a:pPr algn="ctr"/>
            <a:r>
              <a:rPr lang="fr-FR" b="1" dirty="0"/>
              <a:t>(</a:t>
            </a:r>
            <a:r>
              <a:rPr lang="fr-FR" b="1" i="1" dirty="0"/>
              <a:t>topos </a:t>
            </a:r>
            <a:r>
              <a:rPr lang="fr-FR" b="1" i="1" dirty="0" err="1"/>
              <a:t>noètos</a:t>
            </a:r>
            <a:r>
              <a:rPr lang="fr-FR" b="1" dirty="0"/>
              <a:t>)</a:t>
            </a:r>
          </a:p>
        </p:txBody>
      </p:sp>
      <p:sp>
        <p:nvSpPr>
          <p:cNvPr id="28" name="ZoneTexte 27"/>
          <p:cNvSpPr txBox="1"/>
          <p:nvPr/>
        </p:nvSpPr>
        <p:spPr>
          <a:xfrm>
            <a:off x="8688288" y="1484784"/>
            <a:ext cx="2496277" cy="646331"/>
          </a:xfrm>
          <a:prstGeom prst="rect">
            <a:avLst/>
          </a:prstGeom>
          <a:noFill/>
          <a:ln w="28575">
            <a:solidFill>
              <a:schemeClr val="tx1"/>
            </a:solidFill>
          </a:ln>
        </p:spPr>
        <p:txBody>
          <a:bodyPr wrap="square" rtlCol="0">
            <a:spAutoFit/>
          </a:bodyPr>
          <a:lstStyle/>
          <a:p>
            <a:r>
              <a:rPr lang="fr-FR" b="1" dirty="0"/>
              <a:t>Ombres et </a:t>
            </a:r>
            <a:r>
              <a:rPr lang="fr-FR" b="1" dirty="0">
                <a:solidFill>
                  <a:srgbClr val="FF0000"/>
                </a:solidFill>
              </a:rPr>
              <a:t>images</a:t>
            </a:r>
            <a:r>
              <a:rPr lang="fr-FR" b="1" dirty="0"/>
              <a:t> des objets sensibles</a:t>
            </a:r>
            <a:endParaRPr lang="fr-FR" dirty="0"/>
          </a:p>
        </p:txBody>
      </p:sp>
      <p:sp>
        <p:nvSpPr>
          <p:cNvPr id="29" name="ZoneTexte 28"/>
          <p:cNvSpPr txBox="1"/>
          <p:nvPr/>
        </p:nvSpPr>
        <p:spPr>
          <a:xfrm>
            <a:off x="6096000" y="1484785"/>
            <a:ext cx="2496277" cy="646331"/>
          </a:xfrm>
          <a:prstGeom prst="rect">
            <a:avLst/>
          </a:prstGeom>
          <a:noFill/>
          <a:ln w="28575">
            <a:solidFill>
              <a:schemeClr val="tx1"/>
            </a:solidFill>
          </a:ln>
        </p:spPr>
        <p:txBody>
          <a:bodyPr wrap="square" rtlCol="0">
            <a:spAutoFit/>
          </a:bodyPr>
          <a:lstStyle/>
          <a:p>
            <a:r>
              <a:rPr lang="fr-FR" b="1" dirty="0"/>
              <a:t>Objets sensibles</a:t>
            </a:r>
          </a:p>
          <a:p>
            <a:r>
              <a:rPr lang="fr-FR" dirty="0"/>
              <a:t>naturels et artefacts</a:t>
            </a:r>
          </a:p>
        </p:txBody>
      </p:sp>
      <p:sp>
        <p:nvSpPr>
          <p:cNvPr id="30" name="ZoneTexte 29"/>
          <p:cNvSpPr txBox="1"/>
          <p:nvPr/>
        </p:nvSpPr>
        <p:spPr>
          <a:xfrm>
            <a:off x="3215680" y="2204864"/>
            <a:ext cx="2592288" cy="646331"/>
          </a:xfrm>
          <a:prstGeom prst="rect">
            <a:avLst/>
          </a:prstGeom>
          <a:noFill/>
          <a:ln w="28575">
            <a:solidFill>
              <a:schemeClr val="tx1"/>
            </a:solidFill>
          </a:ln>
        </p:spPr>
        <p:txBody>
          <a:bodyPr wrap="square" rtlCol="0">
            <a:spAutoFit/>
          </a:bodyPr>
          <a:lstStyle/>
          <a:p>
            <a:r>
              <a:rPr lang="fr-FR" b="1" dirty="0">
                <a:solidFill>
                  <a:srgbClr val="FF0000"/>
                </a:solidFill>
              </a:rPr>
              <a:t>Objets hypothétiques, mathématiques</a:t>
            </a:r>
            <a:endParaRPr lang="fr-FR" dirty="0">
              <a:solidFill>
                <a:srgbClr val="FF0000"/>
              </a:solidFill>
            </a:endParaRPr>
          </a:p>
        </p:txBody>
      </p:sp>
      <p:sp>
        <p:nvSpPr>
          <p:cNvPr id="31" name="ZoneTexte 30"/>
          <p:cNvSpPr txBox="1"/>
          <p:nvPr/>
        </p:nvSpPr>
        <p:spPr>
          <a:xfrm>
            <a:off x="527381" y="3140969"/>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Science</a:t>
            </a:r>
            <a:r>
              <a:rPr lang="fr-FR" dirty="0">
                <a:solidFill>
                  <a:srgbClr val="FF0000"/>
                </a:solidFill>
              </a:rPr>
              <a:t> (</a:t>
            </a:r>
            <a:r>
              <a:rPr lang="fr-FR" i="1" dirty="0" err="1">
                <a:solidFill>
                  <a:srgbClr val="FF0000"/>
                </a:solidFill>
              </a:rPr>
              <a:t>épistèmé</a:t>
            </a:r>
            <a:r>
              <a:rPr lang="fr-FR" dirty="0">
                <a:solidFill>
                  <a:srgbClr val="FF0000"/>
                </a:solidFill>
              </a:rPr>
              <a:t>)</a:t>
            </a:r>
          </a:p>
          <a:p>
            <a:endParaRPr lang="fr-FR" dirty="0"/>
          </a:p>
        </p:txBody>
      </p:sp>
      <p:sp>
        <p:nvSpPr>
          <p:cNvPr id="32" name="ZoneTexte 31"/>
          <p:cNvSpPr txBox="1"/>
          <p:nvPr/>
        </p:nvSpPr>
        <p:spPr>
          <a:xfrm>
            <a:off x="3215680" y="1484785"/>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Opinion</a:t>
            </a:r>
            <a:r>
              <a:rPr lang="fr-FR" dirty="0"/>
              <a:t> </a:t>
            </a:r>
            <a:r>
              <a:rPr lang="fr-FR" dirty="0">
                <a:solidFill>
                  <a:srgbClr val="FF0000"/>
                </a:solidFill>
              </a:rPr>
              <a:t>(</a:t>
            </a:r>
            <a:r>
              <a:rPr lang="fr-FR" i="1" dirty="0">
                <a:solidFill>
                  <a:srgbClr val="FF0000"/>
                </a:solidFill>
              </a:rPr>
              <a:t>doxa</a:t>
            </a:r>
            <a:r>
              <a:rPr lang="fr-FR" dirty="0">
                <a:solidFill>
                  <a:srgbClr val="FF0000"/>
                </a:solidFill>
              </a:rPr>
              <a:t>)</a:t>
            </a:r>
          </a:p>
          <a:p>
            <a:pPr algn="ctr"/>
            <a:r>
              <a:rPr lang="fr-FR" dirty="0">
                <a:solidFill>
                  <a:srgbClr val="FF0000"/>
                </a:solidFill>
              </a:rPr>
              <a:t>inférieure</a:t>
            </a:r>
          </a:p>
        </p:txBody>
      </p:sp>
      <p:sp>
        <p:nvSpPr>
          <p:cNvPr id="38" name="ZoneTexte 37"/>
          <p:cNvSpPr txBox="1"/>
          <p:nvPr/>
        </p:nvSpPr>
        <p:spPr>
          <a:xfrm>
            <a:off x="527381" y="1484785"/>
            <a:ext cx="2688299" cy="646331"/>
          </a:xfrm>
          <a:prstGeom prst="rect">
            <a:avLst/>
          </a:prstGeom>
          <a:noFill/>
          <a:ln w="28575">
            <a:solidFill>
              <a:schemeClr val="tx1"/>
            </a:solidFill>
          </a:ln>
        </p:spPr>
        <p:txBody>
          <a:bodyPr wrap="square" rtlCol="0">
            <a:spAutoFit/>
          </a:bodyPr>
          <a:lstStyle/>
          <a:p>
            <a:pPr algn="ctr"/>
            <a:r>
              <a:rPr lang="fr-FR" b="1" dirty="0">
                <a:solidFill>
                  <a:srgbClr val="FF0000"/>
                </a:solidFill>
              </a:rPr>
              <a:t>Opinion</a:t>
            </a:r>
            <a:r>
              <a:rPr lang="fr-FR" dirty="0">
                <a:solidFill>
                  <a:srgbClr val="FF0000"/>
                </a:solidFill>
              </a:rPr>
              <a:t> (</a:t>
            </a:r>
            <a:r>
              <a:rPr lang="fr-FR" i="1" dirty="0">
                <a:solidFill>
                  <a:srgbClr val="FF0000"/>
                </a:solidFill>
              </a:rPr>
              <a:t>doxa</a:t>
            </a:r>
            <a:r>
              <a:rPr lang="fr-FR" dirty="0">
                <a:solidFill>
                  <a:srgbClr val="FF0000"/>
                </a:solidFill>
              </a:rPr>
              <a:t>)</a:t>
            </a:r>
          </a:p>
          <a:p>
            <a:pPr algn="ctr"/>
            <a:r>
              <a:rPr lang="fr-FR" dirty="0">
                <a:solidFill>
                  <a:srgbClr val="FF0000"/>
                </a:solidFill>
              </a:rPr>
              <a:t>supérieure</a:t>
            </a:r>
          </a:p>
        </p:txBody>
      </p:sp>
      <p:sp>
        <p:nvSpPr>
          <p:cNvPr id="39" name="ZoneTexte 38"/>
          <p:cNvSpPr txBox="1"/>
          <p:nvPr/>
        </p:nvSpPr>
        <p:spPr>
          <a:xfrm>
            <a:off x="3311691" y="3212977"/>
            <a:ext cx="3840427" cy="369332"/>
          </a:xfrm>
          <a:prstGeom prst="rect">
            <a:avLst/>
          </a:prstGeom>
          <a:noFill/>
          <a:ln w="28575">
            <a:solidFill>
              <a:schemeClr val="tx1"/>
            </a:solidFill>
          </a:ln>
        </p:spPr>
        <p:txBody>
          <a:bodyPr wrap="square" rtlCol="0">
            <a:spAutoFit/>
          </a:bodyPr>
          <a:lstStyle/>
          <a:p>
            <a:r>
              <a:rPr lang="fr-FR" b="1" dirty="0">
                <a:solidFill>
                  <a:srgbClr val="7030A0"/>
                </a:solidFill>
              </a:rPr>
              <a:t>Systèmes d’objectivation collectifs</a:t>
            </a:r>
            <a:endParaRPr lang="fr-FR" dirty="0">
              <a:solidFill>
                <a:srgbClr val="7030A0"/>
              </a:solidFill>
            </a:endParaRPr>
          </a:p>
        </p:txBody>
      </p:sp>
      <p:sp>
        <p:nvSpPr>
          <p:cNvPr id="37" name="Rectangle 36"/>
          <p:cNvSpPr/>
          <p:nvPr/>
        </p:nvSpPr>
        <p:spPr>
          <a:xfrm>
            <a:off x="9057826" y="2368577"/>
            <a:ext cx="1184856" cy="1146220"/>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40"/>
          <p:cNvSpPr/>
          <p:nvPr/>
        </p:nvSpPr>
        <p:spPr>
          <a:xfrm>
            <a:off x="9081437" y="3550150"/>
            <a:ext cx="1184856" cy="1122608"/>
          </a:xfrm>
          <a:prstGeom prst="rect">
            <a:avLst/>
          </a:prstGeom>
          <a:noFill/>
          <a:ln w="5715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6" name="Picture 2"/>
          <p:cNvPicPr>
            <a:picLocks noChangeAspect="1" noChangeArrowheads="1"/>
          </p:cNvPicPr>
          <p:nvPr/>
        </p:nvPicPr>
        <p:blipFill>
          <a:blip r:embed="rId3" cstate="print"/>
          <a:srcRect/>
          <a:stretch>
            <a:fillRect/>
          </a:stretch>
        </p:blipFill>
        <p:spPr bwMode="auto">
          <a:xfrm>
            <a:off x="7229756" y="2156010"/>
            <a:ext cx="1389810" cy="138981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r="49980"/>
          <a:stretch>
            <a:fillRect/>
          </a:stretch>
        </p:blipFill>
        <p:spPr bwMode="auto">
          <a:xfrm>
            <a:off x="7234517" y="3538827"/>
            <a:ext cx="1385047" cy="1207986"/>
          </a:xfrm>
          <a:prstGeom prst="rect">
            <a:avLst/>
          </a:prstGeom>
          <a:noFill/>
          <a:ln w="9525">
            <a:noFill/>
            <a:miter lim="800000"/>
            <a:headEnd/>
            <a:tailEnd/>
          </a:ln>
        </p:spPr>
      </p:pic>
      <p:sp>
        <p:nvSpPr>
          <p:cNvPr id="40" name="Rectangle 39"/>
          <p:cNvSpPr/>
          <p:nvPr/>
        </p:nvSpPr>
        <p:spPr>
          <a:xfrm>
            <a:off x="7273849" y="2238588"/>
            <a:ext cx="1345715" cy="1284541"/>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41"/>
          <p:cNvSpPr/>
          <p:nvPr/>
        </p:nvSpPr>
        <p:spPr>
          <a:xfrm>
            <a:off x="7354532" y="3542953"/>
            <a:ext cx="1184856" cy="114622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theme/theme1.xml><?xml version="1.0" encoding="utf-8"?>
<a:theme xmlns:a="http://schemas.openxmlformats.org/drawingml/2006/main" name="Thème Offic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18480</TotalTime>
  <Words>2295</Words>
  <Application>Microsoft Office PowerPoint</Application>
  <PresentationFormat>Grand écran</PresentationFormat>
  <Paragraphs>412</Paragraphs>
  <Slides>35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35</vt:i4>
      </vt:variant>
    </vt:vector>
  </HeadingPairs>
  <TitlesOfParts>
    <vt:vector size="39" baseType="lpstr">
      <vt:lpstr>Arial</vt:lpstr>
      <vt:lpstr>Brush Script MT</vt:lpstr>
      <vt:lpstr>Calibri</vt:lpstr>
      <vt:lpstr>Thème Office</vt:lpstr>
      <vt:lpstr>Présentation PowerPoint</vt:lpstr>
      <vt:lpstr>VMBC,  cours de 3 oct 2024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William Whitney</cp:lastModifiedBy>
  <cp:revision>33</cp:revision>
  <dcterms:created xsi:type="dcterms:W3CDTF">2020-11-06T12:35:58Z</dcterms:created>
  <dcterms:modified xsi:type="dcterms:W3CDTF">2024-10-02T14:50:19Z</dcterms:modified>
</cp:coreProperties>
</file>