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69" r:id="rId3"/>
    <p:sldId id="338" r:id="rId4"/>
    <p:sldId id="339" r:id="rId5"/>
    <p:sldId id="340" r:id="rId6"/>
    <p:sldId id="341" r:id="rId7"/>
    <p:sldId id="342" r:id="rId8"/>
    <p:sldId id="359" r:id="rId9"/>
    <p:sldId id="343" r:id="rId10"/>
    <p:sldId id="315" r:id="rId11"/>
    <p:sldId id="271" r:id="rId12"/>
    <p:sldId id="258" r:id="rId13"/>
    <p:sldId id="259" r:id="rId14"/>
    <p:sldId id="344" r:id="rId15"/>
    <p:sldId id="345" r:id="rId16"/>
    <p:sldId id="346" r:id="rId17"/>
    <p:sldId id="333" r:id="rId18"/>
    <p:sldId id="348" r:id="rId19"/>
    <p:sldId id="326" r:id="rId20"/>
    <p:sldId id="349" r:id="rId21"/>
    <p:sldId id="350" r:id="rId22"/>
    <p:sldId id="351" r:id="rId23"/>
    <p:sldId id="353" r:id="rId24"/>
    <p:sldId id="352" r:id="rId25"/>
    <p:sldId id="354" r:id="rId26"/>
    <p:sldId id="355" r:id="rId27"/>
    <p:sldId id="356" r:id="rId28"/>
    <p:sldId id="357" r:id="rId29"/>
    <p:sldId id="358"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4"/>
    <p:restoredTop sz="93571"/>
  </p:normalViewPr>
  <p:slideViewPr>
    <p:cSldViewPr snapToGrid="0" snapToObjects="1">
      <p:cViewPr varScale="1">
        <p:scale>
          <a:sx n="85" d="100"/>
          <a:sy n="85" d="100"/>
        </p:scale>
        <p:origin x="17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93616-33F7-C44E-AD48-AB11931C5960}" type="datetimeFigureOut">
              <a:rPr lang="fr-FR" smtClean="0"/>
              <a:t>17/02/2023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FA1BF-D8FD-7443-A121-ED3BC7D9502D}" type="slidenum">
              <a:rPr lang="fr-FR" smtClean="0"/>
              <a:t>‹N°›</a:t>
            </a:fld>
            <a:endParaRPr lang="fr-FR"/>
          </a:p>
        </p:txBody>
      </p:sp>
    </p:spTree>
    <p:extLst>
      <p:ext uri="{BB962C8B-B14F-4D97-AF65-F5344CB8AC3E}">
        <p14:creationId xmlns:p14="http://schemas.microsoft.com/office/powerpoint/2010/main" val="477728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3AAFA-3E1D-634C-B411-6F04488B4A8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7484360-3661-9546-8C71-50F75D9AEB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61EB205-B1C3-4F4A-8B36-646D00A44186}"/>
              </a:ext>
            </a:extLst>
          </p:cNvPr>
          <p:cNvSpPr>
            <a:spLocks noGrp="1"/>
          </p:cNvSpPr>
          <p:nvPr>
            <p:ph type="dt" sz="half" idx="10"/>
          </p:nvPr>
        </p:nvSpPr>
        <p:spPr/>
        <p:txBody>
          <a:bodyPr/>
          <a:lstStyle/>
          <a:p>
            <a:fld id="{199DA861-4CB9-AB45-9420-6EBBF322F8E4}" type="datetimeFigureOut">
              <a:rPr lang="fr-FR" smtClean="0"/>
              <a:t>17/02/2023</a:t>
            </a:fld>
            <a:endParaRPr lang="fr-FR"/>
          </a:p>
        </p:txBody>
      </p:sp>
      <p:sp>
        <p:nvSpPr>
          <p:cNvPr id="5" name="Espace réservé du pied de page 4">
            <a:extLst>
              <a:ext uri="{FF2B5EF4-FFF2-40B4-BE49-F238E27FC236}">
                <a16:creationId xmlns:a16="http://schemas.microsoft.com/office/drawing/2014/main" id="{5B0E1A5A-7617-9647-9160-10D578B330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81F6E5E-A9C2-BA48-809B-0C2B22A29505}"/>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2285717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852907-FF40-0F4A-953D-BDB20F92942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0F6DE60-8523-0E45-B584-5675B336AE5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0FE511-D317-A14E-9FA4-751B231002C7}"/>
              </a:ext>
            </a:extLst>
          </p:cNvPr>
          <p:cNvSpPr>
            <a:spLocks noGrp="1"/>
          </p:cNvSpPr>
          <p:nvPr>
            <p:ph type="dt" sz="half" idx="10"/>
          </p:nvPr>
        </p:nvSpPr>
        <p:spPr/>
        <p:txBody>
          <a:bodyPr/>
          <a:lstStyle/>
          <a:p>
            <a:fld id="{199DA861-4CB9-AB45-9420-6EBBF322F8E4}" type="datetimeFigureOut">
              <a:rPr lang="fr-FR" smtClean="0"/>
              <a:t>17/02/2023</a:t>
            </a:fld>
            <a:endParaRPr lang="fr-FR"/>
          </a:p>
        </p:txBody>
      </p:sp>
      <p:sp>
        <p:nvSpPr>
          <p:cNvPr id="5" name="Espace réservé du pied de page 4">
            <a:extLst>
              <a:ext uri="{FF2B5EF4-FFF2-40B4-BE49-F238E27FC236}">
                <a16:creationId xmlns:a16="http://schemas.microsoft.com/office/drawing/2014/main" id="{A2357909-AF85-F641-89DD-87689D23703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75CADC3-D464-8948-860D-33E8EA60038C}"/>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210658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3343FEB-B04B-074F-88FE-2DABE3AC8CD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FC39657-9179-B341-B64F-6DD88B1EBD5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60225FD-BE94-6446-A03A-41E32341EF76}"/>
              </a:ext>
            </a:extLst>
          </p:cNvPr>
          <p:cNvSpPr>
            <a:spLocks noGrp="1"/>
          </p:cNvSpPr>
          <p:nvPr>
            <p:ph type="dt" sz="half" idx="10"/>
          </p:nvPr>
        </p:nvSpPr>
        <p:spPr/>
        <p:txBody>
          <a:bodyPr/>
          <a:lstStyle/>
          <a:p>
            <a:fld id="{199DA861-4CB9-AB45-9420-6EBBF322F8E4}" type="datetimeFigureOut">
              <a:rPr lang="fr-FR" smtClean="0"/>
              <a:t>17/02/2023</a:t>
            </a:fld>
            <a:endParaRPr lang="fr-FR"/>
          </a:p>
        </p:txBody>
      </p:sp>
      <p:sp>
        <p:nvSpPr>
          <p:cNvPr id="5" name="Espace réservé du pied de page 4">
            <a:extLst>
              <a:ext uri="{FF2B5EF4-FFF2-40B4-BE49-F238E27FC236}">
                <a16:creationId xmlns:a16="http://schemas.microsoft.com/office/drawing/2014/main" id="{AFF14BCE-E1C6-0B46-8EB0-A14A398439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6C8CCA-9AA8-0642-B1AD-FFC4B948F364}"/>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3072755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F2E2CF-54BA-3640-9628-0250086CF5D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C4DD7A7-52E0-FF42-AB83-12F66C8C5BA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B1D9919-6EE5-F740-814B-91E4AD0F9532}"/>
              </a:ext>
            </a:extLst>
          </p:cNvPr>
          <p:cNvSpPr>
            <a:spLocks noGrp="1"/>
          </p:cNvSpPr>
          <p:nvPr>
            <p:ph type="dt" sz="half" idx="10"/>
          </p:nvPr>
        </p:nvSpPr>
        <p:spPr/>
        <p:txBody>
          <a:bodyPr/>
          <a:lstStyle/>
          <a:p>
            <a:fld id="{199DA861-4CB9-AB45-9420-6EBBF322F8E4}" type="datetimeFigureOut">
              <a:rPr lang="fr-FR" smtClean="0"/>
              <a:t>17/02/2023</a:t>
            </a:fld>
            <a:endParaRPr lang="fr-FR"/>
          </a:p>
        </p:txBody>
      </p:sp>
      <p:sp>
        <p:nvSpPr>
          <p:cNvPr id="5" name="Espace réservé du pied de page 4">
            <a:extLst>
              <a:ext uri="{FF2B5EF4-FFF2-40B4-BE49-F238E27FC236}">
                <a16:creationId xmlns:a16="http://schemas.microsoft.com/office/drawing/2014/main" id="{555F5E9A-EBE6-5345-A251-99C0D02283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F861CD-7287-2049-9739-820EC0A61872}"/>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3379363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AD6C65-6EE4-4F4F-81D7-4CFF7D4E797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84DCA79-60D9-884F-8DDB-960A95DA0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22F8DC7-6E16-2346-947B-B8B55C03B1A7}"/>
              </a:ext>
            </a:extLst>
          </p:cNvPr>
          <p:cNvSpPr>
            <a:spLocks noGrp="1"/>
          </p:cNvSpPr>
          <p:nvPr>
            <p:ph type="dt" sz="half" idx="10"/>
          </p:nvPr>
        </p:nvSpPr>
        <p:spPr/>
        <p:txBody>
          <a:bodyPr/>
          <a:lstStyle/>
          <a:p>
            <a:fld id="{199DA861-4CB9-AB45-9420-6EBBF322F8E4}" type="datetimeFigureOut">
              <a:rPr lang="fr-FR" smtClean="0"/>
              <a:t>17/02/2023</a:t>
            </a:fld>
            <a:endParaRPr lang="fr-FR"/>
          </a:p>
        </p:txBody>
      </p:sp>
      <p:sp>
        <p:nvSpPr>
          <p:cNvPr id="5" name="Espace réservé du pied de page 4">
            <a:extLst>
              <a:ext uri="{FF2B5EF4-FFF2-40B4-BE49-F238E27FC236}">
                <a16:creationId xmlns:a16="http://schemas.microsoft.com/office/drawing/2014/main" id="{B7C9CF46-EC58-D745-8318-65E180A46A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655E5D-FA5A-A649-AB98-863978BA9FEA}"/>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2037283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1411A2-A689-9443-8407-B9EB25DC714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EC5A2BB-1AD3-014D-8DA3-FD27DEA4538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32CA763-C8A7-FF44-80D8-AF9C9732ADC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B6E1833-B189-DB46-9367-A537FB0E01F9}"/>
              </a:ext>
            </a:extLst>
          </p:cNvPr>
          <p:cNvSpPr>
            <a:spLocks noGrp="1"/>
          </p:cNvSpPr>
          <p:nvPr>
            <p:ph type="dt" sz="half" idx="10"/>
          </p:nvPr>
        </p:nvSpPr>
        <p:spPr/>
        <p:txBody>
          <a:bodyPr/>
          <a:lstStyle/>
          <a:p>
            <a:fld id="{199DA861-4CB9-AB45-9420-6EBBF322F8E4}" type="datetimeFigureOut">
              <a:rPr lang="fr-FR" smtClean="0"/>
              <a:t>17/02/2023</a:t>
            </a:fld>
            <a:endParaRPr lang="fr-FR"/>
          </a:p>
        </p:txBody>
      </p:sp>
      <p:sp>
        <p:nvSpPr>
          <p:cNvPr id="6" name="Espace réservé du pied de page 5">
            <a:extLst>
              <a:ext uri="{FF2B5EF4-FFF2-40B4-BE49-F238E27FC236}">
                <a16:creationId xmlns:a16="http://schemas.microsoft.com/office/drawing/2014/main" id="{BB2937A6-DD62-CA4D-B609-C80EE26CC18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979AAD7-888A-6042-9872-584EBE731FF9}"/>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182431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0062B3-3DC6-8F4E-885C-AD7252370B1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EB5F094-D8FF-9F49-9254-128D3AB4A1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0696065-AC78-5448-8B84-E1A243EC63F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B50E663-13AA-8049-83D7-8B749161FC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E9814C9-4856-3A4D-B162-8ED39EBAD89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DAEA2CB-AA43-5C48-88C8-099CBB341D11}"/>
              </a:ext>
            </a:extLst>
          </p:cNvPr>
          <p:cNvSpPr>
            <a:spLocks noGrp="1"/>
          </p:cNvSpPr>
          <p:nvPr>
            <p:ph type="dt" sz="half" idx="10"/>
          </p:nvPr>
        </p:nvSpPr>
        <p:spPr/>
        <p:txBody>
          <a:bodyPr/>
          <a:lstStyle/>
          <a:p>
            <a:fld id="{199DA861-4CB9-AB45-9420-6EBBF322F8E4}" type="datetimeFigureOut">
              <a:rPr lang="fr-FR" smtClean="0"/>
              <a:t>17/02/2023</a:t>
            </a:fld>
            <a:endParaRPr lang="fr-FR"/>
          </a:p>
        </p:txBody>
      </p:sp>
      <p:sp>
        <p:nvSpPr>
          <p:cNvPr id="8" name="Espace réservé du pied de page 7">
            <a:extLst>
              <a:ext uri="{FF2B5EF4-FFF2-40B4-BE49-F238E27FC236}">
                <a16:creationId xmlns:a16="http://schemas.microsoft.com/office/drawing/2014/main" id="{90FEA104-C068-2D47-ABE7-74F77276DDD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64ED410-FD31-CF4C-9FE3-685086B9E5D4}"/>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160842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722E8-8D5E-224D-83D3-CBF20E13998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A624455-95A4-B34B-91FD-F4181DAF83E9}"/>
              </a:ext>
            </a:extLst>
          </p:cNvPr>
          <p:cNvSpPr>
            <a:spLocks noGrp="1"/>
          </p:cNvSpPr>
          <p:nvPr>
            <p:ph type="dt" sz="half" idx="10"/>
          </p:nvPr>
        </p:nvSpPr>
        <p:spPr/>
        <p:txBody>
          <a:bodyPr/>
          <a:lstStyle/>
          <a:p>
            <a:fld id="{199DA861-4CB9-AB45-9420-6EBBF322F8E4}" type="datetimeFigureOut">
              <a:rPr lang="fr-FR" smtClean="0"/>
              <a:t>17/02/2023</a:t>
            </a:fld>
            <a:endParaRPr lang="fr-FR"/>
          </a:p>
        </p:txBody>
      </p:sp>
      <p:sp>
        <p:nvSpPr>
          <p:cNvPr id="4" name="Espace réservé du pied de page 3">
            <a:extLst>
              <a:ext uri="{FF2B5EF4-FFF2-40B4-BE49-F238E27FC236}">
                <a16:creationId xmlns:a16="http://schemas.microsoft.com/office/drawing/2014/main" id="{3F420521-C82F-B249-B99A-7326F0988C3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A6C303B-9C06-E844-A188-267F5D60F7E6}"/>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1877363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6650458-27F7-E44B-813A-1C7BDF5209D3}"/>
              </a:ext>
            </a:extLst>
          </p:cNvPr>
          <p:cNvSpPr>
            <a:spLocks noGrp="1"/>
          </p:cNvSpPr>
          <p:nvPr>
            <p:ph type="dt" sz="half" idx="10"/>
          </p:nvPr>
        </p:nvSpPr>
        <p:spPr/>
        <p:txBody>
          <a:bodyPr/>
          <a:lstStyle/>
          <a:p>
            <a:fld id="{199DA861-4CB9-AB45-9420-6EBBF322F8E4}" type="datetimeFigureOut">
              <a:rPr lang="fr-FR" smtClean="0"/>
              <a:t>17/02/2023</a:t>
            </a:fld>
            <a:endParaRPr lang="fr-FR"/>
          </a:p>
        </p:txBody>
      </p:sp>
      <p:sp>
        <p:nvSpPr>
          <p:cNvPr id="3" name="Espace réservé du pied de page 2">
            <a:extLst>
              <a:ext uri="{FF2B5EF4-FFF2-40B4-BE49-F238E27FC236}">
                <a16:creationId xmlns:a16="http://schemas.microsoft.com/office/drawing/2014/main" id="{4193C635-A8E8-5A4A-AD18-80C9EBE1823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433C7D1-F590-0747-80FD-5E222F382983}"/>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225509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36FA3F-95D9-7F4E-B210-03EA75DD850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804A832-A21A-B148-9882-89A03F5F7C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4133C1F-A0E4-7C4B-994A-AD2B0FABB6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B1C4775-136C-1A46-8BFC-2782BA8275DB}"/>
              </a:ext>
            </a:extLst>
          </p:cNvPr>
          <p:cNvSpPr>
            <a:spLocks noGrp="1"/>
          </p:cNvSpPr>
          <p:nvPr>
            <p:ph type="dt" sz="half" idx="10"/>
          </p:nvPr>
        </p:nvSpPr>
        <p:spPr/>
        <p:txBody>
          <a:bodyPr/>
          <a:lstStyle/>
          <a:p>
            <a:fld id="{199DA861-4CB9-AB45-9420-6EBBF322F8E4}" type="datetimeFigureOut">
              <a:rPr lang="fr-FR" smtClean="0"/>
              <a:t>17/02/2023</a:t>
            </a:fld>
            <a:endParaRPr lang="fr-FR"/>
          </a:p>
        </p:txBody>
      </p:sp>
      <p:sp>
        <p:nvSpPr>
          <p:cNvPr id="6" name="Espace réservé du pied de page 5">
            <a:extLst>
              <a:ext uri="{FF2B5EF4-FFF2-40B4-BE49-F238E27FC236}">
                <a16:creationId xmlns:a16="http://schemas.microsoft.com/office/drawing/2014/main" id="{FA074DD6-E2C2-784B-AFE1-B36866FD79D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7640566-14A0-204C-873B-8C1D1194C118}"/>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3013602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5AB26-D6B9-304A-AE6A-39D00F8CC85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9F1C7E0-F1B4-884B-94C3-C29774ADBE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D4687AB-7DE6-2F48-87AC-9EE37C5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8AD7591-0650-9A4A-9A98-4A831EBD85A4}"/>
              </a:ext>
            </a:extLst>
          </p:cNvPr>
          <p:cNvSpPr>
            <a:spLocks noGrp="1"/>
          </p:cNvSpPr>
          <p:nvPr>
            <p:ph type="dt" sz="half" idx="10"/>
          </p:nvPr>
        </p:nvSpPr>
        <p:spPr/>
        <p:txBody>
          <a:bodyPr/>
          <a:lstStyle/>
          <a:p>
            <a:fld id="{199DA861-4CB9-AB45-9420-6EBBF322F8E4}" type="datetimeFigureOut">
              <a:rPr lang="fr-FR" smtClean="0"/>
              <a:t>17/02/2023</a:t>
            </a:fld>
            <a:endParaRPr lang="fr-FR"/>
          </a:p>
        </p:txBody>
      </p:sp>
      <p:sp>
        <p:nvSpPr>
          <p:cNvPr id="6" name="Espace réservé du pied de page 5">
            <a:extLst>
              <a:ext uri="{FF2B5EF4-FFF2-40B4-BE49-F238E27FC236}">
                <a16:creationId xmlns:a16="http://schemas.microsoft.com/office/drawing/2014/main" id="{05D6AE67-0AC7-4848-98A4-0349ED5B8AB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8494E3C-BAFA-074D-8893-9945910F4DA3}"/>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236552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6DD24F8-04D3-FF44-93B0-A3446467E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3C9CB20-FCE1-E54B-AEF2-391C8C8FB8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BEF005-AD59-D040-A3CD-D09CB9B4B6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DA861-4CB9-AB45-9420-6EBBF322F8E4}" type="datetimeFigureOut">
              <a:rPr lang="fr-FR" smtClean="0"/>
              <a:t>17/02/2023</a:t>
            </a:fld>
            <a:endParaRPr lang="fr-FR"/>
          </a:p>
        </p:txBody>
      </p:sp>
      <p:sp>
        <p:nvSpPr>
          <p:cNvPr id="5" name="Espace réservé du pied de page 4">
            <a:extLst>
              <a:ext uri="{FF2B5EF4-FFF2-40B4-BE49-F238E27FC236}">
                <a16:creationId xmlns:a16="http://schemas.microsoft.com/office/drawing/2014/main" id="{2225B0B3-F715-9D42-8D0F-1F97B7FDD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02000C8-4D5C-814E-AE11-F5D3F52323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18E00-9836-9E4B-8609-3E678B41C383}" type="slidenum">
              <a:rPr lang="fr-FR" smtClean="0"/>
              <a:t>‹N°›</a:t>
            </a:fld>
            <a:endParaRPr lang="fr-FR"/>
          </a:p>
        </p:txBody>
      </p:sp>
    </p:spTree>
    <p:extLst>
      <p:ext uri="{BB962C8B-B14F-4D97-AF65-F5344CB8AC3E}">
        <p14:creationId xmlns:p14="http://schemas.microsoft.com/office/powerpoint/2010/main" val="1304402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ulguillibert@gmail.co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paulguillibert@gmai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montagne, extérieur, nature, coteau&#10;&#10;Description générée automatiquement">
            <a:extLst>
              <a:ext uri="{FF2B5EF4-FFF2-40B4-BE49-F238E27FC236}">
                <a16:creationId xmlns:a16="http://schemas.microsoft.com/office/drawing/2014/main" id="{A96FCD26-F522-0246-A765-E11CCE80B197}"/>
              </a:ext>
            </a:extLst>
          </p:cNvPr>
          <p:cNvPicPr>
            <a:picLocks noChangeAspect="1"/>
          </p:cNvPicPr>
          <p:nvPr/>
        </p:nvPicPr>
        <p:blipFill rotWithShape="1">
          <a:blip r:embed="rId2"/>
          <a:srcRect t="7227" b="17773"/>
          <a:stretch/>
        </p:blipFill>
        <p:spPr>
          <a:xfrm>
            <a:off x="20" y="10"/>
            <a:ext cx="12191980" cy="6857990"/>
          </a:xfrm>
          <a:prstGeom prst="rect">
            <a:avLst/>
          </a:prstGeom>
        </p:spPr>
      </p:pic>
      <p:sp>
        <p:nvSpPr>
          <p:cNvPr id="2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re 1">
            <a:extLst>
              <a:ext uri="{FF2B5EF4-FFF2-40B4-BE49-F238E27FC236}">
                <a16:creationId xmlns:a16="http://schemas.microsoft.com/office/drawing/2014/main" id="{009040A8-1A8B-E54B-A96B-CC13DEE3333E}"/>
              </a:ext>
            </a:extLst>
          </p:cNvPr>
          <p:cNvSpPr>
            <a:spLocks noGrp="1"/>
          </p:cNvSpPr>
          <p:nvPr>
            <p:ph type="ctrTitle"/>
          </p:nvPr>
        </p:nvSpPr>
        <p:spPr>
          <a:xfrm>
            <a:off x="8022021" y="3231931"/>
            <a:ext cx="3852041" cy="1834056"/>
          </a:xfrm>
        </p:spPr>
        <p:txBody>
          <a:bodyPr>
            <a:normAutofit/>
          </a:bodyPr>
          <a:lstStyle/>
          <a:p>
            <a:r>
              <a:rPr lang="fr-FR" sz="2200" b="1" dirty="0">
                <a:latin typeface="Garamond" panose="02020404030301010803" pitchFamily="18" charset="0"/>
              </a:rPr>
              <a:t>Éthique de l’environnement</a:t>
            </a:r>
            <a:br>
              <a:rPr lang="fr-FR" sz="2200" b="1" dirty="0">
                <a:latin typeface="Garamond" panose="02020404030301010803" pitchFamily="18" charset="0"/>
              </a:rPr>
            </a:br>
            <a:br>
              <a:rPr lang="fr-FR" sz="2200" b="1" dirty="0">
                <a:latin typeface="Garamond" panose="02020404030301010803" pitchFamily="18" charset="0"/>
              </a:rPr>
            </a:br>
            <a:br>
              <a:rPr lang="fr-FR" sz="2200" b="1" dirty="0">
                <a:latin typeface="Garamond" panose="02020404030301010803" pitchFamily="18" charset="0"/>
              </a:rPr>
            </a:br>
            <a:r>
              <a:rPr lang="fr-FR" sz="2200" b="1" dirty="0">
                <a:latin typeface="Garamond" panose="02020404030301010803" pitchFamily="18" charset="0"/>
              </a:rPr>
              <a:t>Enseignant : Paul </a:t>
            </a:r>
            <a:r>
              <a:rPr lang="fr-FR" sz="2200" b="1" dirty="0" err="1">
                <a:latin typeface="Garamond" panose="02020404030301010803" pitchFamily="18" charset="0"/>
              </a:rPr>
              <a:t>Guillibert</a:t>
            </a:r>
            <a:r>
              <a:rPr lang="fr-FR" sz="2200" b="1" dirty="0">
                <a:latin typeface="Garamond" panose="02020404030301010803" pitchFamily="18" charset="0"/>
              </a:rPr>
              <a:t> </a:t>
            </a:r>
          </a:p>
        </p:txBody>
      </p:sp>
      <p:sp>
        <p:nvSpPr>
          <p:cNvPr id="3" name="Sous-titre 2">
            <a:extLst>
              <a:ext uri="{FF2B5EF4-FFF2-40B4-BE49-F238E27FC236}">
                <a16:creationId xmlns:a16="http://schemas.microsoft.com/office/drawing/2014/main" id="{F58E3F70-B192-ED4E-B924-97D12811982B}"/>
              </a:ext>
            </a:extLst>
          </p:cNvPr>
          <p:cNvSpPr>
            <a:spLocks noGrp="1"/>
          </p:cNvSpPr>
          <p:nvPr>
            <p:ph type="subTitle" idx="1"/>
          </p:nvPr>
        </p:nvSpPr>
        <p:spPr>
          <a:xfrm>
            <a:off x="7782910" y="5242675"/>
            <a:ext cx="4330262" cy="683284"/>
          </a:xfrm>
        </p:spPr>
        <p:txBody>
          <a:bodyPr>
            <a:normAutofit/>
          </a:bodyPr>
          <a:lstStyle/>
          <a:p>
            <a:r>
              <a:rPr lang="fr-FR" sz="2000" dirty="0">
                <a:hlinkClick r:id="rId3"/>
              </a:rPr>
              <a:t>paulguillibert@gmail.com</a:t>
            </a:r>
            <a:endParaRPr lang="fr-FR" sz="2000" dirty="0"/>
          </a:p>
        </p:txBody>
      </p:sp>
      <p:cxnSp>
        <p:nvCxnSpPr>
          <p:cNvPr id="24"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178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4">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D953706-34F2-AC42-93CA-0640E1B676E1}"/>
              </a:ext>
            </a:extLst>
          </p:cNvPr>
          <p:cNvSpPr>
            <a:spLocks noGrp="1"/>
          </p:cNvSpPr>
          <p:nvPr>
            <p:ph type="title"/>
          </p:nvPr>
        </p:nvSpPr>
        <p:spPr>
          <a:xfrm>
            <a:off x="838200" y="365125"/>
            <a:ext cx="10515600" cy="1325563"/>
          </a:xfrm>
        </p:spPr>
        <p:txBody>
          <a:bodyPr>
            <a:normAutofit/>
          </a:bodyPr>
          <a:lstStyle/>
          <a:p>
            <a:r>
              <a:rPr lang="fr-FR" sz="3200" b="1" dirty="0">
                <a:solidFill>
                  <a:srgbClr val="FFFFFF"/>
                </a:solidFill>
                <a:latin typeface="Garamond" panose="02020404030301010803" pitchFamily="18" charset="0"/>
              </a:rPr>
              <a:t>Séance 1 – Introduction </a:t>
            </a:r>
          </a:p>
        </p:txBody>
      </p:sp>
      <p:sp>
        <p:nvSpPr>
          <p:cNvPr id="3" name="Espace réservé du contenu 2">
            <a:extLst>
              <a:ext uri="{FF2B5EF4-FFF2-40B4-BE49-F238E27FC236}">
                <a16:creationId xmlns:a16="http://schemas.microsoft.com/office/drawing/2014/main" id="{398DECB3-931D-0E44-B10A-094ED85FD8FA}"/>
              </a:ext>
            </a:extLst>
          </p:cNvPr>
          <p:cNvSpPr>
            <a:spLocks noGrp="1"/>
          </p:cNvSpPr>
          <p:nvPr>
            <p:ph idx="1"/>
          </p:nvPr>
        </p:nvSpPr>
        <p:spPr>
          <a:xfrm>
            <a:off x="838200" y="2438400"/>
            <a:ext cx="10515600" cy="3738562"/>
          </a:xfrm>
        </p:spPr>
        <p:txBody>
          <a:bodyPr>
            <a:normAutofit/>
          </a:bodyPr>
          <a:lstStyle/>
          <a:p>
            <a:pPr marL="0" indent="0">
              <a:buNone/>
            </a:pPr>
            <a:r>
              <a:rPr lang="fr-FR" b="1" dirty="0">
                <a:latin typeface="Garamond" panose="02020404030301010803" pitchFamily="18" charset="0"/>
              </a:rPr>
              <a:t>Introduction : question de départ</a:t>
            </a:r>
          </a:p>
          <a:p>
            <a:pPr marL="0" indent="0">
              <a:buNone/>
            </a:pPr>
            <a:endParaRPr lang="fr-FR" sz="2600" dirty="0">
              <a:latin typeface="Garamond" panose="02020404030301010803" pitchFamily="18" charset="0"/>
            </a:endParaRPr>
          </a:p>
          <a:p>
            <a:pPr marL="457200" lvl="1" indent="0" algn="just">
              <a:buNone/>
            </a:pPr>
            <a:r>
              <a:rPr lang="fr-FR" sz="2800" dirty="0">
                <a:latin typeface="Garamond" panose="02020404030301010803" pitchFamily="18" charset="0"/>
              </a:rPr>
              <a:t>Pourquoi une éthique environnementale ? Pourquoi une nouvelle éthique plutôt qu’une extension ou une modification des éthiques existantes ? </a:t>
            </a:r>
          </a:p>
          <a:p>
            <a:pPr marL="0" indent="0">
              <a:buNone/>
            </a:pPr>
            <a:endParaRPr lang="fr-FR" sz="2600" dirty="0">
              <a:latin typeface="Garamond" panose="02020404030301010803" pitchFamily="18" charset="0"/>
            </a:endParaRPr>
          </a:p>
          <a:p>
            <a:endParaRPr lang="fr-FR" dirty="0">
              <a:latin typeface="Garamond" panose="02020404030301010803" pitchFamily="18" charset="0"/>
            </a:endParaRPr>
          </a:p>
          <a:p>
            <a:pPr marL="0" indent="0">
              <a:buNone/>
            </a:pPr>
            <a:endParaRPr lang="fr-FR" sz="2600" dirty="0">
              <a:latin typeface="Garamond" panose="02020404030301010803" pitchFamily="18" charset="0"/>
            </a:endParaRPr>
          </a:p>
          <a:p>
            <a:endParaRPr lang="fr-FR" sz="2600" dirty="0">
              <a:latin typeface="Garamond" panose="02020404030301010803" pitchFamily="18" charset="0"/>
            </a:endParaRPr>
          </a:p>
        </p:txBody>
      </p:sp>
      <p:sp>
        <p:nvSpPr>
          <p:cNvPr id="4" name="ZoneTexte 3">
            <a:extLst>
              <a:ext uri="{FF2B5EF4-FFF2-40B4-BE49-F238E27FC236}">
                <a16:creationId xmlns:a16="http://schemas.microsoft.com/office/drawing/2014/main" id="{BC3141DC-755C-3F48-B343-F6D04971EFB7}"/>
              </a:ext>
            </a:extLst>
          </p:cNvPr>
          <p:cNvSpPr txBox="1"/>
          <p:nvPr/>
        </p:nvSpPr>
        <p:spPr>
          <a:xfrm>
            <a:off x="6500191" y="735496"/>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652586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4">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D953706-34F2-AC42-93CA-0640E1B676E1}"/>
              </a:ext>
            </a:extLst>
          </p:cNvPr>
          <p:cNvSpPr>
            <a:spLocks noGrp="1"/>
          </p:cNvSpPr>
          <p:nvPr>
            <p:ph type="title"/>
          </p:nvPr>
        </p:nvSpPr>
        <p:spPr>
          <a:xfrm>
            <a:off x="838200" y="365125"/>
            <a:ext cx="10515600" cy="1325563"/>
          </a:xfrm>
        </p:spPr>
        <p:txBody>
          <a:bodyPr>
            <a:normAutofit/>
          </a:bodyPr>
          <a:lstStyle/>
          <a:p>
            <a:r>
              <a:rPr lang="fr-FR" sz="3200" b="1" dirty="0">
                <a:solidFill>
                  <a:srgbClr val="FFFFFF"/>
                </a:solidFill>
                <a:latin typeface="Garamond" panose="02020404030301010803" pitchFamily="18" charset="0"/>
              </a:rPr>
              <a:t>Séance 7 – La nature du capital</a:t>
            </a:r>
          </a:p>
        </p:txBody>
      </p:sp>
      <p:sp>
        <p:nvSpPr>
          <p:cNvPr id="3" name="Espace réservé du contenu 2">
            <a:extLst>
              <a:ext uri="{FF2B5EF4-FFF2-40B4-BE49-F238E27FC236}">
                <a16:creationId xmlns:a16="http://schemas.microsoft.com/office/drawing/2014/main" id="{398DECB3-931D-0E44-B10A-094ED85FD8FA}"/>
              </a:ext>
            </a:extLst>
          </p:cNvPr>
          <p:cNvSpPr>
            <a:spLocks noGrp="1"/>
          </p:cNvSpPr>
          <p:nvPr>
            <p:ph idx="1"/>
          </p:nvPr>
        </p:nvSpPr>
        <p:spPr>
          <a:xfrm>
            <a:off x="838200" y="2438400"/>
            <a:ext cx="10515600" cy="3738562"/>
          </a:xfrm>
        </p:spPr>
        <p:txBody>
          <a:bodyPr>
            <a:normAutofit/>
          </a:bodyPr>
          <a:lstStyle/>
          <a:p>
            <a:pPr marL="0" indent="0">
              <a:buNone/>
            </a:pPr>
            <a:r>
              <a:rPr lang="fr-FR" sz="2600" b="1" dirty="0">
                <a:latin typeface="Garamond" panose="02020404030301010803" pitchFamily="18" charset="0"/>
              </a:rPr>
              <a:t>Plan de la séance</a:t>
            </a:r>
          </a:p>
          <a:p>
            <a:pPr marL="0" indent="0">
              <a:buNone/>
            </a:pPr>
            <a:endParaRPr lang="fr-FR" sz="2600" b="1" dirty="0">
              <a:latin typeface="Garamond" panose="02020404030301010803" pitchFamily="18" charset="0"/>
            </a:endParaRPr>
          </a:p>
          <a:p>
            <a:pPr marL="514350" lvl="0" indent="-514350">
              <a:buFont typeface="+mj-lt"/>
              <a:buAutoNum type="arabicPeriod"/>
            </a:pPr>
            <a:r>
              <a:rPr lang="fr-FR" b="1" dirty="0">
                <a:latin typeface="Garamond" panose="02020404030301010803" pitchFamily="18" charset="0"/>
              </a:rPr>
              <a:t>La morale de la préservation de la nature</a:t>
            </a:r>
            <a:endParaRPr lang="fr-FR" dirty="0">
              <a:latin typeface="Garamond" panose="02020404030301010803" pitchFamily="18" charset="0"/>
            </a:endParaRPr>
          </a:p>
          <a:p>
            <a:pPr marL="514350" lvl="0" indent="-514350">
              <a:buFont typeface="+mj-lt"/>
              <a:buAutoNum type="arabicPeriod"/>
            </a:pPr>
            <a:r>
              <a:rPr lang="fr-FR" b="1" dirty="0">
                <a:latin typeface="Garamond" panose="02020404030301010803" pitchFamily="18" charset="0"/>
              </a:rPr>
              <a:t>Pourquoi une nouvelle éthique ? </a:t>
            </a:r>
          </a:p>
          <a:p>
            <a:pPr marL="514350" lvl="0" indent="-514350">
              <a:buFont typeface="+mj-lt"/>
              <a:buAutoNum type="arabicPeriod"/>
            </a:pPr>
            <a:r>
              <a:rPr lang="fr-FR" b="1" dirty="0">
                <a:latin typeface="Garamond" panose="02020404030301010803" pitchFamily="18" charset="0"/>
              </a:rPr>
              <a:t>Le chauvinisme humain fondamental</a:t>
            </a:r>
          </a:p>
          <a:p>
            <a:pPr marL="0" indent="0">
              <a:buNone/>
            </a:pPr>
            <a:endParaRPr lang="fr-FR" sz="2600" b="1" dirty="0">
              <a:latin typeface="Garamond" panose="02020404030301010803" pitchFamily="18" charset="0"/>
            </a:endParaRPr>
          </a:p>
          <a:p>
            <a:endParaRPr lang="en-US" sz="2600" dirty="0">
              <a:latin typeface="Garamond" panose="02020404030301010803" pitchFamily="18" charset="0"/>
            </a:endParaRPr>
          </a:p>
          <a:p>
            <a:pPr marL="0" indent="0">
              <a:buNone/>
            </a:pPr>
            <a:endParaRPr lang="en-US" sz="2600" dirty="0">
              <a:latin typeface="Garamond" panose="02020404030301010803" pitchFamily="18" charset="0"/>
            </a:endParaRPr>
          </a:p>
          <a:p>
            <a:endParaRPr lang="fr-FR" sz="2600" dirty="0">
              <a:latin typeface="Garamond" panose="02020404030301010803" pitchFamily="18" charset="0"/>
            </a:endParaRPr>
          </a:p>
          <a:p>
            <a:endParaRPr lang="fr-FR" dirty="0">
              <a:latin typeface="Garamond" panose="02020404030301010803" pitchFamily="18" charset="0"/>
            </a:endParaRPr>
          </a:p>
          <a:p>
            <a:pPr marL="0" indent="0">
              <a:buNone/>
            </a:pPr>
            <a:endParaRPr lang="fr-FR" sz="2600" dirty="0">
              <a:latin typeface="Garamond" panose="02020404030301010803" pitchFamily="18" charset="0"/>
            </a:endParaRPr>
          </a:p>
          <a:p>
            <a:endParaRPr lang="fr-FR" sz="2600" dirty="0">
              <a:latin typeface="Garamond" panose="02020404030301010803" pitchFamily="18" charset="0"/>
            </a:endParaRPr>
          </a:p>
        </p:txBody>
      </p:sp>
    </p:spTree>
    <p:extLst>
      <p:ext uri="{BB962C8B-B14F-4D97-AF65-F5344CB8AC3E}">
        <p14:creationId xmlns:p14="http://schemas.microsoft.com/office/powerpoint/2010/main" val="4044145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5235AF-B6AF-DF46-860D-26463292A80D}"/>
              </a:ext>
            </a:extLst>
          </p:cNvPr>
          <p:cNvSpPr>
            <a:spLocks noGrp="1"/>
          </p:cNvSpPr>
          <p:nvPr>
            <p:ph type="title"/>
          </p:nvPr>
        </p:nvSpPr>
        <p:spPr>
          <a:xfrm>
            <a:off x="838200" y="0"/>
            <a:ext cx="10515600" cy="730028"/>
          </a:xfrm>
        </p:spPr>
        <p:txBody>
          <a:bodyPr>
            <a:normAutofit fontScale="90000"/>
          </a:bodyPr>
          <a:lstStyle/>
          <a:p>
            <a:pPr algn="ctr"/>
            <a:br>
              <a:rPr lang="fr-FR" sz="3200" b="1" dirty="0">
                <a:latin typeface="Garamond" panose="02020404030301010803" pitchFamily="18" charset="0"/>
              </a:rPr>
            </a:br>
            <a:r>
              <a:rPr lang="fr-FR" sz="3200" b="1" dirty="0">
                <a:latin typeface="Garamond" panose="02020404030301010803" pitchFamily="18" charset="0"/>
              </a:rPr>
              <a:t>Bibliographie</a:t>
            </a:r>
            <a:endParaRPr lang="fr-FR" dirty="0"/>
          </a:p>
        </p:txBody>
      </p:sp>
      <p:sp>
        <p:nvSpPr>
          <p:cNvPr id="3" name="Espace réservé du contenu 2">
            <a:extLst>
              <a:ext uri="{FF2B5EF4-FFF2-40B4-BE49-F238E27FC236}">
                <a16:creationId xmlns:a16="http://schemas.microsoft.com/office/drawing/2014/main" id="{9A231299-43C6-1D41-904E-D88129D82014}"/>
              </a:ext>
            </a:extLst>
          </p:cNvPr>
          <p:cNvSpPr>
            <a:spLocks noGrp="1"/>
          </p:cNvSpPr>
          <p:nvPr>
            <p:ph idx="1"/>
          </p:nvPr>
        </p:nvSpPr>
        <p:spPr>
          <a:xfrm>
            <a:off x="838200" y="1033670"/>
            <a:ext cx="10515600" cy="5565913"/>
          </a:xfrm>
        </p:spPr>
        <p:txBody>
          <a:bodyPr>
            <a:noAutofit/>
          </a:bodyPr>
          <a:lstStyle/>
          <a:p>
            <a:pPr marL="0" indent="0">
              <a:buNone/>
            </a:pPr>
            <a:r>
              <a:rPr lang="fr-FR" dirty="0"/>
              <a:t>Richard </a:t>
            </a:r>
            <a:r>
              <a:rPr lang="fr-FR" dirty="0" err="1"/>
              <a:t>Sylvan</a:t>
            </a:r>
            <a:r>
              <a:rPr lang="fr-FR" dirty="0"/>
              <a:t> </a:t>
            </a:r>
            <a:r>
              <a:rPr lang="fr-FR" dirty="0" err="1"/>
              <a:t>Routley</a:t>
            </a:r>
            <a:r>
              <a:rPr lang="fr-FR" dirty="0"/>
              <a:t>, « A-t-on besoin d’une nouvelle éthique, d’une éthique environnementale ? », in Hicham-Stéphane </a:t>
            </a:r>
            <a:r>
              <a:rPr lang="fr-FR" dirty="0" err="1"/>
              <a:t>Afeissa</a:t>
            </a:r>
            <a:r>
              <a:rPr lang="fr-FR" dirty="0"/>
              <a:t>, </a:t>
            </a:r>
            <a:r>
              <a:rPr lang="fr-FR" i="1" dirty="0"/>
              <a:t>Ethique de l’environnement. Nature, valeur, respect, </a:t>
            </a:r>
            <a:r>
              <a:rPr lang="fr-FR" dirty="0"/>
              <a:t>Librairie philosophique J. </a:t>
            </a:r>
            <a:r>
              <a:rPr lang="fr-FR" dirty="0" err="1"/>
              <a:t>Vrin</a:t>
            </a:r>
            <a:r>
              <a:rPr lang="fr-FR" dirty="0"/>
              <a:t>, Paris, 2007 [1973]. </a:t>
            </a:r>
          </a:p>
          <a:p>
            <a:endParaRPr lang="fr-FR" sz="1600" dirty="0">
              <a:latin typeface="Garamond" panose="02020404030301010803" pitchFamily="18" charset="0"/>
            </a:endParaRPr>
          </a:p>
        </p:txBody>
      </p:sp>
    </p:spTree>
    <p:extLst>
      <p:ext uri="{BB962C8B-B14F-4D97-AF65-F5344CB8AC3E}">
        <p14:creationId xmlns:p14="http://schemas.microsoft.com/office/powerpoint/2010/main" val="2199208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9A97250-10D1-5049-AE8F-63A599555C7E}"/>
              </a:ext>
            </a:extLst>
          </p:cNvPr>
          <p:cNvSpPr>
            <a:spLocks noGrp="1"/>
          </p:cNvSpPr>
          <p:nvPr>
            <p:ph type="title"/>
          </p:nvPr>
        </p:nvSpPr>
        <p:spPr>
          <a:xfrm>
            <a:off x="838200" y="365126"/>
            <a:ext cx="10515600" cy="935038"/>
          </a:xfrm>
        </p:spPr>
        <p:txBody>
          <a:bodyPr>
            <a:noAutofit/>
          </a:bodyPr>
          <a:lstStyle/>
          <a:p>
            <a:r>
              <a:rPr lang="fr-FR" sz="3200" b="1" dirty="0">
                <a:solidFill>
                  <a:srgbClr val="FFFFFF"/>
                </a:solidFill>
                <a:latin typeface="Garamond" panose="02020404030301010803" pitchFamily="18" charset="0"/>
              </a:rPr>
              <a:t>Première partie</a:t>
            </a:r>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1. La morale de la préservation de la nature</a:t>
            </a:r>
          </a:p>
        </p:txBody>
      </p:sp>
      <p:pic>
        <p:nvPicPr>
          <p:cNvPr id="5" name="Espace réservé du contenu 4">
            <a:extLst>
              <a:ext uri="{FF2B5EF4-FFF2-40B4-BE49-F238E27FC236}">
                <a16:creationId xmlns:a16="http://schemas.microsoft.com/office/drawing/2014/main" id="{077D3BF3-5274-F94A-8310-831F81357F01}"/>
              </a:ext>
            </a:extLst>
          </p:cNvPr>
          <p:cNvPicPr>
            <a:picLocks noGrp="1" noChangeAspect="1"/>
          </p:cNvPicPr>
          <p:nvPr>
            <p:ph idx="1"/>
          </p:nvPr>
        </p:nvPicPr>
        <p:blipFill>
          <a:blip r:embed="rId2"/>
          <a:stretch>
            <a:fillRect/>
          </a:stretch>
        </p:blipFill>
        <p:spPr>
          <a:xfrm>
            <a:off x="-1" y="1911350"/>
            <a:ext cx="5280883" cy="4946650"/>
          </a:xfrm>
        </p:spPr>
      </p:pic>
      <p:sp>
        <p:nvSpPr>
          <p:cNvPr id="6" name="ZoneTexte 5">
            <a:extLst>
              <a:ext uri="{FF2B5EF4-FFF2-40B4-BE49-F238E27FC236}">
                <a16:creationId xmlns:a16="http://schemas.microsoft.com/office/drawing/2014/main" id="{CB71EE1B-BCF0-2F44-9F8C-B81E66CDCEBB}"/>
              </a:ext>
            </a:extLst>
          </p:cNvPr>
          <p:cNvSpPr txBox="1"/>
          <p:nvPr/>
        </p:nvSpPr>
        <p:spPr>
          <a:xfrm>
            <a:off x="5280882" y="3176369"/>
            <a:ext cx="6911118" cy="646331"/>
          </a:xfrm>
          <a:prstGeom prst="rect">
            <a:avLst/>
          </a:prstGeom>
          <a:noFill/>
        </p:spPr>
        <p:txBody>
          <a:bodyPr wrap="square" rtlCol="0">
            <a:spAutoFit/>
          </a:bodyPr>
          <a:lstStyle/>
          <a:p>
            <a:r>
              <a:rPr lang="fr-FR" dirty="0"/>
              <a:t>Johan </a:t>
            </a:r>
            <a:r>
              <a:rPr lang="fr-FR" dirty="0" err="1"/>
              <a:t>Rockström</a:t>
            </a:r>
            <a:r>
              <a:rPr lang="fr-FR" dirty="0"/>
              <a:t> et al.,  « </a:t>
            </a:r>
            <a:r>
              <a:rPr lang="fr-FR" dirty="0" err="1"/>
              <a:t>Planetary</a:t>
            </a:r>
            <a:r>
              <a:rPr lang="fr-FR" dirty="0"/>
              <a:t> </a:t>
            </a:r>
            <a:r>
              <a:rPr lang="fr-FR" dirty="0" err="1"/>
              <a:t>Boundaries</a:t>
            </a:r>
            <a:r>
              <a:rPr lang="fr-FR" dirty="0"/>
              <a:t>: </a:t>
            </a:r>
            <a:r>
              <a:rPr lang="fr-FR" dirty="0" err="1"/>
              <a:t>Exploring</a:t>
            </a:r>
            <a:r>
              <a:rPr lang="fr-FR" dirty="0"/>
              <a:t> the </a:t>
            </a:r>
            <a:r>
              <a:rPr lang="fr-FR" dirty="0" err="1"/>
              <a:t>Safe</a:t>
            </a:r>
            <a:r>
              <a:rPr lang="fr-FR" dirty="0"/>
              <a:t> Operating </a:t>
            </a:r>
            <a:r>
              <a:rPr lang="fr-FR" dirty="0" err="1"/>
              <a:t>Space</a:t>
            </a:r>
            <a:r>
              <a:rPr lang="fr-FR" dirty="0"/>
              <a:t> for </a:t>
            </a:r>
            <a:r>
              <a:rPr lang="fr-FR" dirty="0" err="1"/>
              <a:t>Humanity</a:t>
            </a:r>
            <a:r>
              <a:rPr lang="fr-FR" dirty="0"/>
              <a:t> », </a:t>
            </a:r>
            <a:r>
              <a:rPr lang="fr-FR" i="1" dirty="0" err="1"/>
              <a:t>Ecology</a:t>
            </a:r>
            <a:r>
              <a:rPr lang="fr-FR" i="1" dirty="0"/>
              <a:t> and Society</a:t>
            </a:r>
            <a:r>
              <a:rPr lang="fr-FR" dirty="0"/>
              <a:t>, 14/2, 2009</a:t>
            </a:r>
          </a:p>
        </p:txBody>
      </p:sp>
    </p:spTree>
    <p:extLst>
      <p:ext uri="{BB962C8B-B14F-4D97-AF65-F5344CB8AC3E}">
        <p14:creationId xmlns:p14="http://schemas.microsoft.com/office/powerpoint/2010/main" val="2173000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9A97250-10D1-5049-AE8F-63A599555C7E}"/>
              </a:ext>
            </a:extLst>
          </p:cNvPr>
          <p:cNvSpPr>
            <a:spLocks noGrp="1"/>
          </p:cNvSpPr>
          <p:nvPr>
            <p:ph type="title"/>
          </p:nvPr>
        </p:nvSpPr>
        <p:spPr>
          <a:xfrm>
            <a:off x="838200" y="365126"/>
            <a:ext cx="10515600" cy="935038"/>
          </a:xfrm>
        </p:spPr>
        <p:txBody>
          <a:bodyPr>
            <a:noAutofit/>
          </a:bodyPr>
          <a:lstStyle/>
          <a:p>
            <a:r>
              <a:rPr lang="fr-FR" sz="3200" b="1" dirty="0">
                <a:solidFill>
                  <a:srgbClr val="FFFFFF"/>
                </a:solidFill>
                <a:latin typeface="Garamond" panose="02020404030301010803" pitchFamily="18" charset="0"/>
              </a:rPr>
              <a:t>Première partie</a:t>
            </a:r>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1. La morale de la préservation de la nature</a:t>
            </a:r>
          </a:p>
        </p:txBody>
      </p:sp>
      <p:sp>
        <p:nvSpPr>
          <p:cNvPr id="4" name="Espace réservé du contenu 3">
            <a:extLst>
              <a:ext uri="{FF2B5EF4-FFF2-40B4-BE49-F238E27FC236}">
                <a16:creationId xmlns:a16="http://schemas.microsoft.com/office/drawing/2014/main" id="{B526CEB9-4045-284D-B279-B0026957D8B0}"/>
              </a:ext>
            </a:extLst>
          </p:cNvPr>
          <p:cNvSpPr>
            <a:spLocks noGrp="1"/>
          </p:cNvSpPr>
          <p:nvPr>
            <p:ph idx="1"/>
          </p:nvPr>
        </p:nvSpPr>
        <p:spPr>
          <a:xfrm>
            <a:off x="838200" y="2276476"/>
            <a:ext cx="10515600" cy="4351338"/>
          </a:xfrm>
        </p:spPr>
        <p:txBody>
          <a:bodyPr/>
          <a:lstStyle/>
          <a:p>
            <a:pPr marL="0" indent="0">
              <a:spcAft>
                <a:spcPts val="1200"/>
              </a:spcAft>
              <a:buNone/>
            </a:pPr>
            <a:r>
              <a:rPr lang="fr-FR" b="1" i="1" dirty="0"/>
              <a:t>1</a:t>
            </a:r>
            <a:r>
              <a:rPr lang="fr-FR" b="1" i="1" baseline="30000" dirty="0"/>
              <a:t>er</a:t>
            </a:r>
            <a:r>
              <a:rPr lang="fr-FR" b="1" i="1" dirty="0"/>
              <a:t> argument : l’argument du présupposé éthique de l’action (syllogisme déductif)</a:t>
            </a:r>
            <a:endParaRPr lang="fr-FR" dirty="0"/>
          </a:p>
          <a:p>
            <a:pPr marL="514350" lvl="0" indent="-514350">
              <a:buFont typeface="+mj-lt"/>
              <a:buAutoNum type="alphaLcParenR"/>
            </a:pPr>
            <a:r>
              <a:rPr lang="fr-FR" dirty="0"/>
              <a:t>Les humains (en tout cas les occidentaux) sont en train de détruire l’environnement naturel.</a:t>
            </a:r>
          </a:p>
          <a:p>
            <a:pPr marL="514350" lvl="0" indent="-514350">
              <a:buFont typeface="+mj-lt"/>
              <a:buAutoNum type="alphaLcParenR"/>
            </a:pPr>
            <a:r>
              <a:rPr lang="fr-FR" dirty="0"/>
              <a:t>Or les humains agissent toujours en fonction de valeurs morales qui définissent ce qui est autorisé et réprouvé.</a:t>
            </a:r>
          </a:p>
          <a:p>
            <a:pPr marL="514350" lvl="0" indent="-514350">
              <a:buFont typeface="+mj-lt"/>
              <a:buAutoNum type="alphaLcParenR"/>
            </a:pPr>
            <a:r>
              <a:rPr lang="fr-FR" dirty="0"/>
              <a:t>Donc les humains détruisent l’environnement au nom de valeurs morales qui les autorisent à le faire. </a:t>
            </a:r>
          </a:p>
          <a:p>
            <a:pPr marL="0" indent="0">
              <a:buNone/>
            </a:pPr>
            <a:endParaRPr lang="fr-FR" dirty="0"/>
          </a:p>
        </p:txBody>
      </p:sp>
    </p:spTree>
    <p:extLst>
      <p:ext uri="{BB962C8B-B14F-4D97-AF65-F5344CB8AC3E}">
        <p14:creationId xmlns:p14="http://schemas.microsoft.com/office/powerpoint/2010/main" val="1879683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9A97250-10D1-5049-AE8F-63A599555C7E}"/>
              </a:ext>
            </a:extLst>
          </p:cNvPr>
          <p:cNvSpPr>
            <a:spLocks noGrp="1"/>
          </p:cNvSpPr>
          <p:nvPr>
            <p:ph type="title"/>
          </p:nvPr>
        </p:nvSpPr>
        <p:spPr>
          <a:xfrm>
            <a:off x="838200" y="365126"/>
            <a:ext cx="10515600" cy="935038"/>
          </a:xfrm>
        </p:spPr>
        <p:txBody>
          <a:bodyPr>
            <a:noAutofit/>
          </a:bodyPr>
          <a:lstStyle/>
          <a:p>
            <a:r>
              <a:rPr lang="fr-FR" sz="3200" b="1" dirty="0">
                <a:solidFill>
                  <a:srgbClr val="FFFFFF"/>
                </a:solidFill>
                <a:latin typeface="Garamond" panose="02020404030301010803" pitchFamily="18" charset="0"/>
              </a:rPr>
              <a:t>Première partie</a:t>
            </a:r>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1. La morale de la préservation de la nature</a:t>
            </a:r>
          </a:p>
        </p:txBody>
      </p:sp>
      <p:sp>
        <p:nvSpPr>
          <p:cNvPr id="4" name="Espace réservé du contenu 3">
            <a:extLst>
              <a:ext uri="{FF2B5EF4-FFF2-40B4-BE49-F238E27FC236}">
                <a16:creationId xmlns:a16="http://schemas.microsoft.com/office/drawing/2014/main" id="{B526CEB9-4045-284D-B279-B0026957D8B0}"/>
              </a:ext>
            </a:extLst>
          </p:cNvPr>
          <p:cNvSpPr>
            <a:spLocks noGrp="1"/>
          </p:cNvSpPr>
          <p:nvPr>
            <p:ph idx="1"/>
          </p:nvPr>
        </p:nvSpPr>
        <p:spPr>
          <a:xfrm>
            <a:off x="838200" y="2276476"/>
            <a:ext cx="10515600" cy="4351338"/>
          </a:xfrm>
        </p:spPr>
        <p:txBody>
          <a:bodyPr/>
          <a:lstStyle/>
          <a:p>
            <a:pPr marL="0" indent="0">
              <a:spcAft>
                <a:spcPts val="1200"/>
              </a:spcAft>
              <a:buNone/>
            </a:pPr>
            <a:r>
              <a:rPr lang="fr-FR" b="1" i="1" dirty="0"/>
              <a:t>2</a:t>
            </a:r>
            <a:r>
              <a:rPr lang="fr-FR" b="1" i="1" baseline="30000" dirty="0"/>
              <a:t>e</a:t>
            </a:r>
            <a:r>
              <a:rPr lang="fr-FR" b="1" i="1" dirty="0"/>
              <a:t> argument : l’argument de la nécessité du changement d’éthique (modus </a:t>
            </a:r>
            <a:r>
              <a:rPr lang="fr-FR" b="1" i="1" dirty="0" err="1"/>
              <a:t>tollens</a:t>
            </a:r>
            <a:r>
              <a:rPr lang="fr-FR" b="1" i="1" dirty="0"/>
              <a:t>)</a:t>
            </a:r>
            <a:endParaRPr lang="fr-FR" dirty="0"/>
          </a:p>
          <a:p>
            <a:pPr marL="514350" lvl="0" indent="-514350">
              <a:buFont typeface="+mj-lt"/>
              <a:buAutoNum type="alphaLcParenR"/>
            </a:pPr>
            <a:r>
              <a:rPr lang="fr-FR" dirty="0"/>
              <a:t>Les humains détruisent l’environnement au nom de certaines valeurs morales</a:t>
            </a:r>
          </a:p>
          <a:p>
            <a:pPr marL="514350" lvl="0" indent="-514350">
              <a:buFont typeface="+mj-lt"/>
              <a:buAutoNum type="alphaLcParenR"/>
            </a:pPr>
            <a:r>
              <a:rPr lang="fr-FR" dirty="0"/>
              <a:t>Or nous voulons protéger l’environnement [et non pas le détruire]</a:t>
            </a:r>
          </a:p>
          <a:p>
            <a:pPr marL="514350" lvl="0" indent="-514350">
              <a:buFont typeface="+mj-lt"/>
              <a:buAutoNum type="alphaLcParenR"/>
            </a:pPr>
            <a:r>
              <a:rPr lang="fr-FR" dirty="0"/>
              <a:t>Donc nous avons besoin de nouvelles valeurs morales [d’une nouvelle éthique] capable de protéger l’environnement.</a:t>
            </a:r>
          </a:p>
        </p:txBody>
      </p:sp>
    </p:spTree>
    <p:extLst>
      <p:ext uri="{BB962C8B-B14F-4D97-AF65-F5344CB8AC3E}">
        <p14:creationId xmlns:p14="http://schemas.microsoft.com/office/powerpoint/2010/main" val="1722268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9A97250-10D1-5049-AE8F-63A599555C7E}"/>
              </a:ext>
            </a:extLst>
          </p:cNvPr>
          <p:cNvSpPr>
            <a:spLocks noGrp="1"/>
          </p:cNvSpPr>
          <p:nvPr>
            <p:ph type="title"/>
          </p:nvPr>
        </p:nvSpPr>
        <p:spPr>
          <a:xfrm>
            <a:off x="838200" y="365126"/>
            <a:ext cx="10515600" cy="935038"/>
          </a:xfrm>
        </p:spPr>
        <p:txBody>
          <a:bodyPr>
            <a:noAutofit/>
          </a:bodyPr>
          <a:lstStyle/>
          <a:p>
            <a:r>
              <a:rPr lang="fr-FR" sz="3200" b="1" dirty="0">
                <a:solidFill>
                  <a:srgbClr val="FFFFFF"/>
                </a:solidFill>
                <a:latin typeface="Garamond" panose="02020404030301010803" pitchFamily="18" charset="0"/>
              </a:rPr>
              <a:t>Première partie</a:t>
            </a:r>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1. La morale de la préservation de la nature</a:t>
            </a:r>
          </a:p>
        </p:txBody>
      </p:sp>
      <p:sp>
        <p:nvSpPr>
          <p:cNvPr id="4" name="Espace réservé du contenu 3">
            <a:extLst>
              <a:ext uri="{FF2B5EF4-FFF2-40B4-BE49-F238E27FC236}">
                <a16:creationId xmlns:a16="http://schemas.microsoft.com/office/drawing/2014/main" id="{B526CEB9-4045-284D-B279-B0026957D8B0}"/>
              </a:ext>
            </a:extLst>
          </p:cNvPr>
          <p:cNvSpPr>
            <a:spLocks noGrp="1"/>
          </p:cNvSpPr>
          <p:nvPr>
            <p:ph idx="1"/>
          </p:nvPr>
        </p:nvSpPr>
        <p:spPr>
          <a:xfrm>
            <a:off x="838200" y="2276476"/>
            <a:ext cx="10515600" cy="4351338"/>
          </a:xfrm>
        </p:spPr>
        <p:txBody>
          <a:bodyPr>
            <a:normAutofit/>
          </a:bodyPr>
          <a:lstStyle/>
          <a:p>
            <a:pPr marL="0" indent="0">
              <a:spcAft>
                <a:spcPts val="1200"/>
              </a:spcAft>
              <a:buNone/>
            </a:pPr>
            <a:r>
              <a:rPr lang="fr-FR" b="1" i="1" dirty="0"/>
              <a:t>Raisonnement modus </a:t>
            </a:r>
            <a:r>
              <a:rPr lang="fr-FR" b="1" i="1" dirty="0" err="1"/>
              <a:t>tollens</a:t>
            </a:r>
            <a:endParaRPr lang="fr-FR" dirty="0"/>
          </a:p>
          <a:p>
            <a:pPr>
              <a:spcAft>
                <a:spcPts val="1200"/>
              </a:spcAft>
            </a:pPr>
            <a:r>
              <a:rPr lang="fr-FR" b="1" dirty="0"/>
              <a:t>[Présupposé] </a:t>
            </a:r>
            <a:r>
              <a:rPr lang="fr-FR" dirty="0"/>
              <a:t>Provient de l’idée générale selon laquelle si une proposition est vraie, sa proposition contraposée est vraie également. </a:t>
            </a:r>
          </a:p>
          <a:p>
            <a:pPr>
              <a:spcAft>
                <a:spcPts val="1200"/>
              </a:spcAft>
            </a:pPr>
            <a:r>
              <a:rPr lang="fr-FR" i="1" dirty="0"/>
              <a:t>Modus </a:t>
            </a:r>
            <a:r>
              <a:rPr lang="fr-FR" i="1" dirty="0" err="1"/>
              <a:t>tollens</a:t>
            </a:r>
            <a:r>
              <a:rPr lang="fr-FR" i="1" dirty="0"/>
              <a:t> </a:t>
            </a:r>
            <a:r>
              <a:rPr lang="fr-FR" dirty="0"/>
              <a:t>désigne une forme d’argument et une règle d’inférence par la négation du conséquent :</a:t>
            </a:r>
          </a:p>
        </p:txBody>
      </p:sp>
      <p:sp>
        <p:nvSpPr>
          <p:cNvPr id="3" name="ZoneTexte 2">
            <a:extLst>
              <a:ext uri="{FF2B5EF4-FFF2-40B4-BE49-F238E27FC236}">
                <a16:creationId xmlns:a16="http://schemas.microsoft.com/office/drawing/2014/main" id="{067568C6-EE5F-894C-BCCB-788083F43369}"/>
              </a:ext>
            </a:extLst>
          </p:cNvPr>
          <p:cNvSpPr txBox="1"/>
          <p:nvPr/>
        </p:nvSpPr>
        <p:spPr>
          <a:xfrm>
            <a:off x="5466080" y="4876800"/>
            <a:ext cx="5887720" cy="1508105"/>
          </a:xfrm>
          <a:prstGeom prst="rect">
            <a:avLst/>
          </a:prstGeom>
          <a:noFill/>
          <a:effectLst>
            <a:softEdge rad="38100"/>
          </a:effectLst>
        </p:spPr>
        <p:txBody>
          <a:bodyPr wrap="square" rtlCol="0">
            <a:spAutoFit/>
          </a:bodyPr>
          <a:lstStyle/>
          <a:p>
            <a:pPr marL="342900" indent="-342900">
              <a:spcBef>
                <a:spcPts val="600"/>
              </a:spcBef>
              <a:spcAft>
                <a:spcPts val="600"/>
              </a:spcAft>
              <a:buAutoNum type="arabicPeriod"/>
            </a:pPr>
            <a:r>
              <a:rPr lang="fr-FR" sz="2400" dirty="0"/>
              <a:t>S’il pleut (P), le sol est mouillé (Q)</a:t>
            </a:r>
          </a:p>
          <a:p>
            <a:pPr marL="342900" indent="-342900">
              <a:spcBef>
                <a:spcPts val="600"/>
              </a:spcBef>
              <a:spcAft>
                <a:spcPts val="600"/>
              </a:spcAft>
              <a:buAutoNum type="arabicPeriod"/>
            </a:pPr>
            <a:r>
              <a:rPr lang="fr-FR" sz="2400" dirty="0"/>
              <a:t>Or le sol n’est pas mouillé (négation de Q)</a:t>
            </a:r>
          </a:p>
          <a:p>
            <a:pPr marL="342900" indent="-342900">
              <a:spcBef>
                <a:spcPts val="600"/>
              </a:spcBef>
              <a:spcAft>
                <a:spcPts val="600"/>
              </a:spcAft>
              <a:buAutoNum type="arabicPeriod"/>
            </a:pPr>
            <a:r>
              <a:rPr lang="fr-FR" sz="2400" dirty="0"/>
              <a:t>Donc il n’a pas plu (négation de P)</a:t>
            </a:r>
          </a:p>
        </p:txBody>
      </p:sp>
      <p:sp>
        <p:nvSpPr>
          <p:cNvPr id="6" name="ZoneTexte 5">
            <a:extLst>
              <a:ext uri="{FF2B5EF4-FFF2-40B4-BE49-F238E27FC236}">
                <a16:creationId xmlns:a16="http://schemas.microsoft.com/office/drawing/2014/main" id="{FD84854F-7D3B-0742-87A1-B935A58E7C03}"/>
              </a:ext>
            </a:extLst>
          </p:cNvPr>
          <p:cNvSpPr txBox="1"/>
          <p:nvPr/>
        </p:nvSpPr>
        <p:spPr>
          <a:xfrm>
            <a:off x="838200" y="4965821"/>
            <a:ext cx="4445000" cy="1508105"/>
          </a:xfrm>
          <a:prstGeom prst="rect">
            <a:avLst/>
          </a:prstGeom>
          <a:solidFill>
            <a:schemeClr val="accent1">
              <a:lumMod val="40000"/>
              <a:lumOff val="60000"/>
            </a:schemeClr>
          </a:solidFill>
        </p:spPr>
        <p:txBody>
          <a:bodyPr wrap="square" rtlCol="0">
            <a:spAutoFit/>
          </a:bodyPr>
          <a:lstStyle/>
          <a:p>
            <a:pPr marL="914400" lvl="1" indent="-457200">
              <a:spcAft>
                <a:spcPts val="1200"/>
              </a:spcAft>
              <a:buFont typeface="+mj-lt"/>
              <a:buAutoNum type="arabicPeriod"/>
            </a:pPr>
            <a:r>
              <a:rPr lang="fr-FR" sz="2400" dirty="0"/>
              <a:t>P implique Q</a:t>
            </a:r>
          </a:p>
          <a:p>
            <a:pPr marL="914400" lvl="1" indent="-457200">
              <a:spcAft>
                <a:spcPts val="1200"/>
              </a:spcAft>
              <a:buFont typeface="+mj-lt"/>
              <a:buAutoNum type="arabicPeriod"/>
            </a:pPr>
            <a:r>
              <a:rPr lang="fr-FR" sz="2400" dirty="0"/>
              <a:t>Donc La négation de Q </a:t>
            </a:r>
          </a:p>
          <a:p>
            <a:pPr marL="914400" lvl="1" indent="-457200">
              <a:spcAft>
                <a:spcPts val="1200"/>
              </a:spcAft>
              <a:buFont typeface="+mj-lt"/>
              <a:buAutoNum type="arabicPeriod"/>
            </a:pPr>
            <a:r>
              <a:rPr lang="fr-FR" sz="2400" dirty="0"/>
              <a:t>Entraine la négation de P</a:t>
            </a:r>
          </a:p>
        </p:txBody>
      </p:sp>
    </p:spTree>
    <p:extLst>
      <p:ext uri="{BB962C8B-B14F-4D97-AF65-F5344CB8AC3E}">
        <p14:creationId xmlns:p14="http://schemas.microsoft.com/office/powerpoint/2010/main" val="2561910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9A97250-10D1-5049-AE8F-63A599555C7E}"/>
              </a:ext>
            </a:extLst>
          </p:cNvPr>
          <p:cNvSpPr>
            <a:spLocks noGrp="1"/>
          </p:cNvSpPr>
          <p:nvPr>
            <p:ph type="title"/>
          </p:nvPr>
        </p:nvSpPr>
        <p:spPr>
          <a:xfrm>
            <a:off x="838200" y="365126"/>
            <a:ext cx="10515600" cy="935038"/>
          </a:xfrm>
        </p:spPr>
        <p:txBody>
          <a:bodyPr>
            <a:noAutofit/>
          </a:bodyPr>
          <a:lstStyle/>
          <a:p>
            <a:r>
              <a:rPr lang="fr-FR" sz="3200" b="1" dirty="0">
                <a:solidFill>
                  <a:srgbClr val="FFFFFF"/>
                </a:solidFill>
                <a:latin typeface="Garamond" panose="02020404030301010803" pitchFamily="18" charset="0"/>
              </a:rPr>
              <a:t>Première partie</a:t>
            </a:r>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1. La morale de la préservation de la nature</a:t>
            </a:r>
          </a:p>
        </p:txBody>
      </p:sp>
      <p:sp>
        <p:nvSpPr>
          <p:cNvPr id="3" name="Espace réservé du contenu 2">
            <a:extLst>
              <a:ext uri="{FF2B5EF4-FFF2-40B4-BE49-F238E27FC236}">
                <a16:creationId xmlns:a16="http://schemas.microsoft.com/office/drawing/2014/main" id="{95A79813-30D5-9F4D-866E-EA78DC7E9DAA}"/>
              </a:ext>
            </a:extLst>
          </p:cNvPr>
          <p:cNvSpPr>
            <a:spLocks noGrp="1"/>
          </p:cNvSpPr>
          <p:nvPr>
            <p:ph idx="1"/>
          </p:nvPr>
        </p:nvSpPr>
        <p:spPr>
          <a:xfrm>
            <a:off x="3068320" y="1911347"/>
            <a:ext cx="4267200" cy="1989933"/>
          </a:xfrm>
        </p:spPr>
        <p:txBody>
          <a:bodyPr>
            <a:normAutofit fontScale="77500" lnSpcReduction="20000"/>
          </a:bodyPr>
          <a:lstStyle/>
          <a:p>
            <a:pPr marL="0" indent="0">
              <a:buNone/>
            </a:pPr>
            <a:endParaRPr lang="fr-FR" dirty="0">
              <a:latin typeface="Garamond" panose="02020404030301010803" pitchFamily="18" charset="0"/>
              <a:sym typeface="Wingdings" pitchFamily="2" charset="2"/>
            </a:endParaRPr>
          </a:p>
          <a:p>
            <a:pPr marL="0" indent="0">
              <a:buNone/>
            </a:pPr>
            <a:r>
              <a:rPr lang="fr-FR" sz="3600" dirty="0"/>
              <a:t>Joseph Schumpeter (1883-1950), </a:t>
            </a:r>
            <a:r>
              <a:rPr lang="fr-FR" sz="3600" i="1" dirty="0"/>
              <a:t>Capitalisme, Socialisme et Démocratie, </a:t>
            </a:r>
            <a:r>
              <a:rPr lang="fr-FR" sz="3600" dirty="0"/>
              <a:t>Payot, Paris, [1942] 1972.</a:t>
            </a:r>
            <a:endParaRPr lang="fr-FR" sz="3600" dirty="0">
              <a:latin typeface="Garamond" panose="02020404030301010803" pitchFamily="18" charset="0"/>
              <a:sym typeface="Wingdings" pitchFamily="2" charset="2"/>
            </a:endParaRPr>
          </a:p>
        </p:txBody>
      </p:sp>
      <p:pic>
        <p:nvPicPr>
          <p:cNvPr id="6" name="Image 5">
            <a:extLst>
              <a:ext uri="{FF2B5EF4-FFF2-40B4-BE49-F238E27FC236}">
                <a16:creationId xmlns:a16="http://schemas.microsoft.com/office/drawing/2014/main" id="{9EC82B64-9AAE-AC4E-BDF1-21EB0E5FDC53}"/>
              </a:ext>
            </a:extLst>
          </p:cNvPr>
          <p:cNvPicPr>
            <a:picLocks noChangeAspect="1"/>
          </p:cNvPicPr>
          <p:nvPr/>
        </p:nvPicPr>
        <p:blipFill>
          <a:blip r:embed="rId2"/>
          <a:stretch>
            <a:fillRect/>
          </a:stretch>
        </p:blipFill>
        <p:spPr>
          <a:xfrm>
            <a:off x="0" y="1911349"/>
            <a:ext cx="3068320" cy="4961115"/>
          </a:xfrm>
          <a:prstGeom prst="rect">
            <a:avLst/>
          </a:prstGeom>
        </p:spPr>
      </p:pic>
      <p:sp>
        <p:nvSpPr>
          <p:cNvPr id="7" name="ZoneTexte 6">
            <a:extLst>
              <a:ext uri="{FF2B5EF4-FFF2-40B4-BE49-F238E27FC236}">
                <a16:creationId xmlns:a16="http://schemas.microsoft.com/office/drawing/2014/main" id="{A764FC5C-2D1C-BA4B-A30B-884405FA8941}"/>
              </a:ext>
            </a:extLst>
          </p:cNvPr>
          <p:cNvSpPr txBox="1"/>
          <p:nvPr/>
        </p:nvSpPr>
        <p:spPr>
          <a:xfrm>
            <a:off x="4311086" y="4602042"/>
            <a:ext cx="4429761" cy="1569660"/>
          </a:xfrm>
          <a:prstGeom prst="rect">
            <a:avLst/>
          </a:prstGeom>
          <a:noFill/>
        </p:spPr>
        <p:txBody>
          <a:bodyPr wrap="square" rtlCol="0">
            <a:spAutoFit/>
          </a:bodyPr>
          <a:lstStyle/>
          <a:p>
            <a:r>
              <a:rPr lang="fr-FR" sz="2400" dirty="0"/>
              <a:t>Pierre Caye, </a:t>
            </a:r>
            <a:r>
              <a:rPr lang="fr-FR" sz="2400" i="1" dirty="0"/>
              <a:t>Critique de la </a:t>
            </a:r>
            <a:r>
              <a:rPr lang="fr-FR" sz="2400" i="1" dirty="0" err="1"/>
              <a:t>destructrion</a:t>
            </a:r>
            <a:r>
              <a:rPr lang="fr-FR" sz="2400" i="1" dirty="0"/>
              <a:t> créatrice. Production et humanisme</a:t>
            </a:r>
            <a:r>
              <a:rPr lang="fr-FR" sz="2400" dirty="0"/>
              <a:t>, </a:t>
            </a:r>
          </a:p>
          <a:p>
            <a:r>
              <a:rPr lang="fr-FR" sz="2400" dirty="0"/>
              <a:t>Les belles Lettres, Paris, 2015.</a:t>
            </a:r>
          </a:p>
        </p:txBody>
      </p:sp>
      <p:pic>
        <p:nvPicPr>
          <p:cNvPr id="9" name="Image 8">
            <a:extLst>
              <a:ext uri="{FF2B5EF4-FFF2-40B4-BE49-F238E27FC236}">
                <a16:creationId xmlns:a16="http://schemas.microsoft.com/office/drawing/2014/main" id="{1D2D0347-986A-054C-95C1-26F87D1A7873}"/>
              </a:ext>
            </a:extLst>
          </p:cNvPr>
          <p:cNvPicPr>
            <a:picLocks noChangeAspect="1"/>
          </p:cNvPicPr>
          <p:nvPr/>
        </p:nvPicPr>
        <p:blipFill>
          <a:blip r:embed="rId3"/>
          <a:stretch>
            <a:fillRect/>
          </a:stretch>
        </p:blipFill>
        <p:spPr>
          <a:xfrm>
            <a:off x="8740847" y="1925811"/>
            <a:ext cx="3451153" cy="4946653"/>
          </a:xfrm>
          <a:prstGeom prst="rect">
            <a:avLst/>
          </a:prstGeom>
        </p:spPr>
      </p:pic>
    </p:spTree>
    <p:extLst>
      <p:ext uri="{BB962C8B-B14F-4D97-AF65-F5344CB8AC3E}">
        <p14:creationId xmlns:p14="http://schemas.microsoft.com/office/powerpoint/2010/main" val="866527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9A97250-10D1-5049-AE8F-63A599555C7E}"/>
              </a:ext>
            </a:extLst>
          </p:cNvPr>
          <p:cNvSpPr>
            <a:spLocks noGrp="1"/>
          </p:cNvSpPr>
          <p:nvPr>
            <p:ph type="title"/>
          </p:nvPr>
        </p:nvSpPr>
        <p:spPr>
          <a:xfrm>
            <a:off x="838200" y="365126"/>
            <a:ext cx="10515600" cy="935038"/>
          </a:xfrm>
        </p:spPr>
        <p:txBody>
          <a:bodyPr>
            <a:noAutofit/>
          </a:bodyPr>
          <a:lstStyle/>
          <a:p>
            <a:r>
              <a:rPr lang="fr-FR" sz="3200" b="1" dirty="0">
                <a:solidFill>
                  <a:srgbClr val="FFFFFF"/>
                </a:solidFill>
                <a:latin typeface="Garamond" panose="02020404030301010803" pitchFamily="18" charset="0"/>
              </a:rPr>
              <a:t>Première partie</a:t>
            </a:r>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1. La morale de la préservation de la nature</a:t>
            </a:r>
          </a:p>
        </p:txBody>
      </p:sp>
      <p:pic>
        <p:nvPicPr>
          <p:cNvPr id="10" name="Espace réservé du contenu 9">
            <a:extLst>
              <a:ext uri="{FF2B5EF4-FFF2-40B4-BE49-F238E27FC236}">
                <a16:creationId xmlns:a16="http://schemas.microsoft.com/office/drawing/2014/main" id="{0BE5F781-08D0-AD49-97B2-2619784CB09A}"/>
              </a:ext>
            </a:extLst>
          </p:cNvPr>
          <p:cNvPicPr>
            <a:picLocks noGrp="1" noChangeAspect="1"/>
          </p:cNvPicPr>
          <p:nvPr>
            <p:ph idx="1"/>
          </p:nvPr>
        </p:nvPicPr>
        <p:blipFill>
          <a:blip r:embed="rId2"/>
          <a:stretch>
            <a:fillRect/>
          </a:stretch>
        </p:blipFill>
        <p:spPr>
          <a:xfrm>
            <a:off x="0" y="1911350"/>
            <a:ext cx="6766560" cy="3383280"/>
          </a:xfrm>
        </p:spPr>
      </p:pic>
      <p:pic>
        <p:nvPicPr>
          <p:cNvPr id="12" name="Image 11">
            <a:extLst>
              <a:ext uri="{FF2B5EF4-FFF2-40B4-BE49-F238E27FC236}">
                <a16:creationId xmlns:a16="http://schemas.microsoft.com/office/drawing/2014/main" id="{10940EBD-6CAA-9246-BF1A-22AB93013D21}"/>
              </a:ext>
            </a:extLst>
          </p:cNvPr>
          <p:cNvPicPr>
            <a:picLocks noChangeAspect="1"/>
          </p:cNvPicPr>
          <p:nvPr/>
        </p:nvPicPr>
        <p:blipFill>
          <a:blip r:embed="rId3"/>
          <a:stretch>
            <a:fillRect/>
          </a:stretch>
        </p:blipFill>
        <p:spPr>
          <a:xfrm>
            <a:off x="6766560" y="1911350"/>
            <a:ext cx="5425440" cy="5425440"/>
          </a:xfrm>
          <a:prstGeom prst="rect">
            <a:avLst/>
          </a:prstGeom>
        </p:spPr>
      </p:pic>
      <p:sp>
        <p:nvSpPr>
          <p:cNvPr id="13" name="ZoneTexte 12">
            <a:extLst>
              <a:ext uri="{FF2B5EF4-FFF2-40B4-BE49-F238E27FC236}">
                <a16:creationId xmlns:a16="http://schemas.microsoft.com/office/drawing/2014/main" id="{C071F680-CFF0-3A40-8F89-95CC9896768A}"/>
              </a:ext>
            </a:extLst>
          </p:cNvPr>
          <p:cNvSpPr txBox="1"/>
          <p:nvPr/>
        </p:nvSpPr>
        <p:spPr>
          <a:xfrm>
            <a:off x="0" y="5294630"/>
            <a:ext cx="6766560" cy="2031325"/>
          </a:xfrm>
          <a:prstGeom prst="rect">
            <a:avLst/>
          </a:prstGeom>
          <a:noFill/>
        </p:spPr>
        <p:txBody>
          <a:bodyPr wrap="square" rtlCol="0">
            <a:spAutoFit/>
          </a:bodyPr>
          <a:lstStyle/>
          <a:p>
            <a:r>
              <a:rPr lang="fr-FR" dirty="0"/>
              <a:t>Greta </a:t>
            </a:r>
            <a:r>
              <a:rPr lang="fr-FR" dirty="0" err="1"/>
              <a:t>Thunberg</a:t>
            </a:r>
            <a:r>
              <a:rPr lang="fr-FR" dirty="0"/>
              <a:t> à la COP24 à Katowice en Pologne, 2018.</a:t>
            </a:r>
          </a:p>
          <a:p>
            <a:endParaRPr lang="fr-FR" dirty="0"/>
          </a:p>
          <a:p>
            <a:endParaRPr lang="fr-FR" dirty="0"/>
          </a:p>
          <a:p>
            <a:r>
              <a:rPr lang="fr-FR" dirty="0"/>
              <a:t>		Les opposants au projet d’aéroport sur la Zone à 			Défendre de Notre-Dame-des-Landes, 2018.</a:t>
            </a:r>
          </a:p>
          <a:p>
            <a:endParaRPr lang="fr-FR" dirty="0"/>
          </a:p>
          <a:p>
            <a:endParaRPr lang="fr-FR" dirty="0"/>
          </a:p>
        </p:txBody>
      </p:sp>
    </p:spTree>
    <p:extLst>
      <p:ext uri="{BB962C8B-B14F-4D97-AF65-F5344CB8AC3E}">
        <p14:creationId xmlns:p14="http://schemas.microsoft.com/office/powerpoint/2010/main" val="3859694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9A97250-10D1-5049-AE8F-63A599555C7E}"/>
              </a:ext>
            </a:extLst>
          </p:cNvPr>
          <p:cNvSpPr>
            <a:spLocks noGrp="1"/>
          </p:cNvSpPr>
          <p:nvPr>
            <p:ph type="title"/>
          </p:nvPr>
        </p:nvSpPr>
        <p:spPr>
          <a:xfrm>
            <a:off x="838200" y="365126"/>
            <a:ext cx="10559902" cy="1229758"/>
          </a:xfrm>
        </p:spPr>
        <p:txBody>
          <a:bodyPr>
            <a:noAutofit/>
          </a:bodyPr>
          <a:lstStyle/>
          <a:p>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Deuxième partie</a:t>
            </a:r>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2. Pourquoi une nouvelle éthique ?</a:t>
            </a:r>
          </a:p>
        </p:txBody>
      </p:sp>
      <p:sp>
        <p:nvSpPr>
          <p:cNvPr id="3" name="Espace réservé du contenu 2">
            <a:extLst>
              <a:ext uri="{FF2B5EF4-FFF2-40B4-BE49-F238E27FC236}">
                <a16:creationId xmlns:a16="http://schemas.microsoft.com/office/drawing/2014/main" id="{95A79813-30D5-9F4D-866E-EA78DC7E9DAA}"/>
              </a:ext>
            </a:extLst>
          </p:cNvPr>
          <p:cNvSpPr>
            <a:spLocks noGrp="1"/>
          </p:cNvSpPr>
          <p:nvPr>
            <p:ph idx="1"/>
          </p:nvPr>
        </p:nvSpPr>
        <p:spPr>
          <a:xfrm>
            <a:off x="0" y="1911350"/>
            <a:ext cx="12191999" cy="4946650"/>
          </a:xfrm>
        </p:spPr>
        <p:txBody>
          <a:bodyPr>
            <a:normAutofit/>
          </a:bodyPr>
          <a:lstStyle/>
          <a:p>
            <a:pPr marL="0" indent="0">
              <a:buNone/>
            </a:pPr>
            <a:endParaRPr lang="fr-FR" dirty="0"/>
          </a:p>
          <a:p>
            <a:pPr marL="0" indent="0">
              <a:buNone/>
            </a:pPr>
            <a:r>
              <a:rPr lang="fr-FR" dirty="0"/>
              <a:t>Les humains « n’éprouvent aucun scrupule moral à interférer avec la nature sauvage, à maltraiter la terre, à extraire de cette dernière tout ce qu’elle peut produire, et à vaquer par la suite à leurs affaires » (32)</a:t>
            </a:r>
          </a:p>
          <a:p>
            <a:pPr marL="0" indent="0">
              <a:buNone/>
            </a:pPr>
            <a:endParaRPr lang="fr-FR" dirty="0"/>
          </a:p>
          <a:p>
            <a:pPr marL="914400" lvl="2" indent="0">
              <a:buNone/>
            </a:pPr>
            <a:r>
              <a:rPr lang="fr-FR" dirty="0"/>
              <a:t>Richard </a:t>
            </a:r>
            <a:r>
              <a:rPr lang="fr-FR" dirty="0" err="1"/>
              <a:t>Sylvan</a:t>
            </a:r>
            <a:r>
              <a:rPr lang="fr-FR" dirty="0"/>
              <a:t> </a:t>
            </a:r>
            <a:r>
              <a:rPr lang="fr-FR" dirty="0" err="1"/>
              <a:t>Routley</a:t>
            </a:r>
            <a:r>
              <a:rPr lang="fr-FR" dirty="0"/>
              <a:t>, « A-t-on besoin d’une nouvelle éthique, d’une éthique environnementale ? », in Hicham-Stéphane </a:t>
            </a:r>
            <a:r>
              <a:rPr lang="fr-FR" dirty="0" err="1"/>
              <a:t>Afeissa</a:t>
            </a:r>
            <a:r>
              <a:rPr lang="fr-FR" dirty="0"/>
              <a:t>, </a:t>
            </a:r>
            <a:r>
              <a:rPr lang="fr-FR" i="1" dirty="0"/>
              <a:t>Ethique de l’environnement. Nature, valeur, respect, </a:t>
            </a:r>
            <a:r>
              <a:rPr lang="fr-FR" dirty="0"/>
              <a:t>Librairie philosophique J. </a:t>
            </a:r>
            <a:r>
              <a:rPr lang="fr-FR" dirty="0" err="1"/>
              <a:t>Vrin</a:t>
            </a:r>
            <a:r>
              <a:rPr lang="fr-FR" dirty="0"/>
              <a:t>, Paris, 2007 [1973], p. 39. </a:t>
            </a:r>
          </a:p>
          <a:p>
            <a:pPr marL="0" indent="0">
              <a:buNone/>
            </a:pPr>
            <a:endParaRPr lang="fr-FR" dirty="0"/>
          </a:p>
          <a:p>
            <a:pPr marL="0" indent="0">
              <a:buNone/>
            </a:pPr>
            <a:r>
              <a:rPr lang="fr-FR" dirty="0">
                <a:latin typeface="Calibri" panose="020F0502020204030204" pitchFamily="34" charset="0"/>
                <a:cs typeface="Calibri" panose="020F0502020204030204" pitchFamily="34" charset="0"/>
                <a:sym typeface="Wingdings" pitchFamily="2" charset="2"/>
              </a:rPr>
              <a:t> Une nouvelle éthique ou la modification / extension des éthiques existantes ? </a:t>
            </a: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6128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4">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D953706-34F2-AC42-93CA-0640E1B676E1}"/>
              </a:ext>
            </a:extLst>
          </p:cNvPr>
          <p:cNvSpPr>
            <a:spLocks noGrp="1"/>
          </p:cNvSpPr>
          <p:nvPr>
            <p:ph type="title"/>
          </p:nvPr>
        </p:nvSpPr>
        <p:spPr>
          <a:xfrm>
            <a:off x="838200" y="365125"/>
            <a:ext cx="10515600" cy="1325563"/>
          </a:xfrm>
        </p:spPr>
        <p:txBody>
          <a:bodyPr>
            <a:normAutofit/>
          </a:bodyPr>
          <a:lstStyle/>
          <a:p>
            <a:r>
              <a:rPr lang="fr-FR" sz="3200" b="1" dirty="0">
                <a:solidFill>
                  <a:srgbClr val="FFFFFF"/>
                </a:solidFill>
                <a:latin typeface="Garamond" panose="02020404030301010803" pitchFamily="18" charset="0"/>
              </a:rPr>
              <a:t>Séance 1 – Présentation du cours</a:t>
            </a:r>
          </a:p>
        </p:txBody>
      </p:sp>
      <p:sp>
        <p:nvSpPr>
          <p:cNvPr id="3" name="Espace réservé du contenu 2">
            <a:extLst>
              <a:ext uri="{FF2B5EF4-FFF2-40B4-BE49-F238E27FC236}">
                <a16:creationId xmlns:a16="http://schemas.microsoft.com/office/drawing/2014/main" id="{398DECB3-931D-0E44-B10A-094ED85FD8FA}"/>
              </a:ext>
            </a:extLst>
          </p:cNvPr>
          <p:cNvSpPr>
            <a:spLocks noGrp="1"/>
          </p:cNvSpPr>
          <p:nvPr>
            <p:ph idx="1"/>
          </p:nvPr>
        </p:nvSpPr>
        <p:spPr>
          <a:xfrm>
            <a:off x="838200" y="2438400"/>
            <a:ext cx="10515600" cy="3738562"/>
          </a:xfrm>
        </p:spPr>
        <p:txBody>
          <a:bodyPr>
            <a:normAutofit/>
          </a:bodyPr>
          <a:lstStyle/>
          <a:p>
            <a:r>
              <a:rPr lang="fr-FR" u="sng" dirty="0">
                <a:hlinkClick r:id="rId2"/>
              </a:rPr>
              <a:t>paulguillibert@gmail.com</a:t>
            </a:r>
            <a:endParaRPr lang="fr-FR" u="sng" dirty="0"/>
          </a:p>
          <a:p>
            <a:r>
              <a:rPr lang="fr-FR" sz="3200" dirty="0">
                <a:latin typeface="Garamond" panose="02020404030301010803" pitchFamily="18" charset="0"/>
              </a:rPr>
              <a:t>Secrétariat de séance</a:t>
            </a:r>
          </a:p>
          <a:p>
            <a:r>
              <a:rPr lang="fr-FR" sz="3200" dirty="0">
                <a:latin typeface="Garamond" panose="02020404030301010803" pitchFamily="18" charset="0"/>
              </a:rPr>
              <a:t>Compte-rendu de lecture</a:t>
            </a:r>
          </a:p>
          <a:p>
            <a:pPr marL="0" indent="0">
              <a:buNone/>
            </a:pPr>
            <a:endParaRPr lang="en-US" sz="3200" dirty="0">
              <a:latin typeface="Garamond" panose="02020404030301010803" pitchFamily="18" charset="0"/>
            </a:endParaRPr>
          </a:p>
          <a:p>
            <a:endParaRPr lang="fr-FR" sz="2600" dirty="0">
              <a:latin typeface="Garamond" panose="02020404030301010803" pitchFamily="18" charset="0"/>
            </a:endParaRPr>
          </a:p>
          <a:p>
            <a:pPr marL="0" indent="0">
              <a:buNone/>
            </a:pPr>
            <a:endParaRPr lang="fr-FR" dirty="0">
              <a:latin typeface="Garamond" panose="02020404030301010803" pitchFamily="18" charset="0"/>
            </a:endParaRPr>
          </a:p>
          <a:p>
            <a:pPr marL="0" indent="0">
              <a:buNone/>
            </a:pPr>
            <a:endParaRPr lang="fr-FR" sz="2600" dirty="0">
              <a:latin typeface="Garamond" panose="02020404030301010803" pitchFamily="18" charset="0"/>
            </a:endParaRPr>
          </a:p>
          <a:p>
            <a:endParaRPr lang="fr-FR" sz="2600" dirty="0">
              <a:latin typeface="Garamond" panose="02020404030301010803" pitchFamily="18" charset="0"/>
            </a:endParaRPr>
          </a:p>
        </p:txBody>
      </p:sp>
      <p:sp>
        <p:nvSpPr>
          <p:cNvPr id="4" name="ZoneTexte 3">
            <a:extLst>
              <a:ext uri="{FF2B5EF4-FFF2-40B4-BE49-F238E27FC236}">
                <a16:creationId xmlns:a16="http://schemas.microsoft.com/office/drawing/2014/main" id="{BC3141DC-755C-3F48-B343-F6D04971EFB7}"/>
              </a:ext>
            </a:extLst>
          </p:cNvPr>
          <p:cNvSpPr txBox="1"/>
          <p:nvPr/>
        </p:nvSpPr>
        <p:spPr>
          <a:xfrm>
            <a:off x="6500191" y="735496"/>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128403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9A97250-10D1-5049-AE8F-63A599555C7E}"/>
              </a:ext>
            </a:extLst>
          </p:cNvPr>
          <p:cNvSpPr>
            <a:spLocks noGrp="1"/>
          </p:cNvSpPr>
          <p:nvPr>
            <p:ph type="title"/>
          </p:nvPr>
        </p:nvSpPr>
        <p:spPr>
          <a:xfrm>
            <a:off x="838200" y="365126"/>
            <a:ext cx="10559902" cy="1229758"/>
          </a:xfrm>
        </p:spPr>
        <p:txBody>
          <a:bodyPr>
            <a:noAutofit/>
          </a:bodyPr>
          <a:lstStyle/>
          <a:p>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Deuxième partie</a:t>
            </a:r>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2. Pourquoi une nouvelle éthique ?</a:t>
            </a:r>
          </a:p>
        </p:txBody>
      </p:sp>
      <p:sp>
        <p:nvSpPr>
          <p:cNvPr id="3" name="Espace réservé du contenu 2">
            <a:extLst>
              <a:ext uri="{FF2B5EF4-FFF2-40B4-BE49-F238E27FC236}">
                <a16:creationId xmlns:a16="http://schemas.microsoft.com/office/drawing/2014/main" id="{95A79813-30D5-9F4D-866E-EA78DC7E9DAA}"/>
              </a:ext>
            </a:extLst>
          </p:cNvPr>
          <p:cNvSpPr>
            <a:spLocks noGrp="1"/>
          </p:cNvSpPr>
          <p:nvPr>
            <p:ph idx="1"/>
          </p:nvPr>
        </p:nvSpPr>
        <p:spPr>
          <a:xfrm>
            <a:off x="0" y="2540000"/>
            <a:ext cx="12191999" cy="4318000"/>
          </a:xfrm>
        </p:spPr>
        <p:txBody>
          <a:bodyPr>
            <a:normAutofit/>
          </a:bodyPr>
          <a:lstStyle/>
          <a:p>
            <a:pPr marL="0" lvl="0" indent="0">
              <a:buNone/>
            </a:pPr>
            <a:r>
              <a:rPr lang="fr-FR" b="1" dirty="0"/>
              <a:t>Trois attitudes possibles à l’égard de la nature dans les éthiques occidentales : </a:t>
            </a:r>
          </a:p>
          <a:p>
            <a:pPr lvl="0"/>
            <a:endParaRPr lang="fr-FR" u="sng" dirty="0"/>
          </a:p>
          <a:p>
            <a:pPr marL="514350" lvl="0" indent="-514350">
              <a:buFont typeface="+mj-lt"/>
              <a:buAutoNum type="arabicPeriod"/>
            </a:pPr>
            <a:r>
              <a:rPr lang="fr-FR" u="sng" dirty="0"/>
              <a:t>La position du despote (majoritaire) :</a:t>
            </a:r>
            <a:r>
              <a:rPr lang="fr-FR" dirty="0"/>
              <a:t> l’homme est comme un tyran qui peut faire ce qu’il convient de la nature puisque la nature est à son service. </a:t>
            </a:r>
          </a:p>
          <a:p>
            <a:pPr marL="514350" lvl="0" indent="-514350">
              <a:buFont typeface="+mj-lt"/>
              <a:buAutoNum type="arabicPeriod"/>
            </a:pPr>
            <a:r>
              <a:rPr lang="fr-FR" u="sng" dirty="0"/>
              <a:t>La position de l’intendant (minoritaire) :</a:t>
            </a:r>
            <a:r>
              <a:rPr lang="fr-FR" dirty="0"/>
              <a:t> l’être humain tient le rôle du gardien de ce qui lui est confié, de gestionnaire de patrimoine. </a:t>
            </a:r>
          </a:p>
          <a:p>
            <a:pPr marL="514350" lvl="0" indent="-514350">
              <a:buFont typeface="+mj-lt"/>
              <a:buAutoNum type="arabicPeriod"/>
            </a:pPr>
            <a:r>
              <a:rPr lang="fr-FR" u="sng" dirty="0"/>
              <a:t>La position du coopérateur (minoritaire) :</a:t>
            </a:r>
            <a:r>
              <a:rPr lang="fr-FR" dirty="0"/>
              <a:t> l’être humain travaille à perfectionner ce qui lui a été confié. </a:t>
            </a:r>
          </a:p>
          <a:p>
            <a:pPr marL="0" indent="0">
              <a:buNone/>
            </a:pPr>
            <a:endParaRPr lang="fr-FR" dirty="0"/>
          </a:p>
        </p:txBody>
      </p:sp>
    </p:spTree>
    <p:extLst>
      <p:ext uri="{BB962C8B-B14F-4D97-AF65-F5344CB8AC3E}">
        <p14:creationId xmlns:p14="http://schemas.microsoft.com/office/powerpoint/2010/main" val="139534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9A97250-10D1-5049-AE8F-63A599555C7E}"/>
              </a:ext>
            </a:extLst>
          </p:cNvPr>
          <p:cNvSpPr>
            <a:spLocks noGrp="1"/>
          </p:cNvSpPr>
          <p:nvPr>
            <p:ph type="title"/>
          </p:nvPr>
        </p:nvSpPr>
        <p:spPr>
          <a:xfrm>
            <a:off x="838200" y="365126"/>
            <a:ext cx="10559902" cy="1229758"/>
          </a:xfrm>
        </p:spPr>
        <p:txBody>
          <a:bodyPr>
            <a:noAutofit/>
          </a:bodyPr>
          <a:lstStyle/>
          <a:p>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Deuxième partie</a:t>
            </a:r>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2. Pourquoi une nouvelle éthique ?</a:t>
            </a:r>
          </a:p>
        </p:txBody>
      </p:sp>
      <p:sp>
        <p:nvSpPr>
          <p:cNvPr id="3" name="Espace réservé du contenu 2">
            <a:extLst>
              <a:ext uri="{FF2B5EF4-FFF2-40B4-BE49-F238E27FC236}">
                <a16:creationId xmlns:a16="http://schemas.microsoft.com/office/drawing/2014/main" id="{95A79813-30D5-9F4D-866E-EA78DC7E9DAA}"/>
              </a:ext>
            </a:extLst>
          </p:cNvPr>
          <p:cNvSpPr>
            <a:spLocks noGrp="1"/>
          </p:cNvSpPr>
          <p:nvPr>
            <p:ph idx="1"/>
          </p:nvPr>
        </p:nvSpPr>
        <p:spPr>
          <a:xfrm>
            <a:off x="0" y="1911350"/>
            <a:ext cx="12191999" cy="4946650"/>
          </a:xfrm>
        </p:spPr>
        <p:txBody>
          <a:bodyPr>
            <a:normAutofit/>
          </a:bodyPr>
          <a:lstStyle/>
          <a:p>
            <a:pPr marL="0" indent="0">
              <a:buNone/>
            </a:pPr>
            <a:endParaRPr lang="fr-FR" dirty="0"/>
          </a:p>
          <a:p>
            <a:pPr marL="0" indent="0">
              <a:buNone/>
            </a:pPr>
            <a:endParaRPr lang="fr-FR" dirty="0"/>
          </a:p>
          <a:p>
            <a:pPr marL="0" indent="0">
              <a:buNone/>
            </a:pPr>
            <a:r>
              <a:rPr lang="fr-FR" dirty="0"/>
              <a:t>Une éthique environnementale </a:t>
            </a:r>
          </a:p>
          <a:p>
            <a:pPr marL="0" indent="0">
              <a:buNone/>
            </a:pPr>
            <a:r>
              <a:rPr lang="fr-FR" sz="3200" dirty="0"/>
              <a:t>« défend l’idée selon laquelle il est des endroits de grande valeur sur terre avec lesquels les hommes ne doivent pas interférer, indépendamment de la question de savoir si cette interférence vise à “améliorer’’ la nature ou pas » (35). </a:t>
            </a:r>
          </a:p>
          <a:p>
            <a:pPr marL="0" indent="0">
              <a:buNone/>
            </a:pPr>
            <a:endParaRPr lang="fr-FR" dirty="0"/>
          </a:p>
        </p:txBody>
      </p:sp>
    </p:spTree>
    <p:extLst>
      <p:ext uri="{BB962C8B-B14F-4D97-AF65-F5344CB8AC3E}">
        <p14:creationId xmlns:p14="http://schemas.microsoft.com/office/powerpoint/2010/main" val="1866715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9A97250-10D1-5049-AE8F-63A599555C7E}"/>
              </a:ext>
            </a:extLst>
          </p:cNvPr>
          <p:cNvSpPr>
            <a:spLocks noGrp="1"/>
          </p:cNvSpPr>
          <p:nvPr>
            <p:ph type="title"/>
          </p:nvPr>
        </p:nvSpPr>
        <p:spPr>
          <a:xfrm>
            <a:off x="838200" y="365126"/>
            <a:ext cx="10559902" cy="1229758"/>
          </a:xfrm>
        </p:spPr>
        <p:txBody>
          <a:bodyPr>
            <a:noAutofit/>
          </a:bodyPr>
          <a:lstStyle/>
          <a:p>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Deuxième partie</a:t>
            </a:r>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2. Pourquoi une nouvelle éthique ?</a:t>
            </a:r>
          </a:p>
        </p:txBody>
      </p:sp>
      <p:sp>
        <p:nvSpPr>
          <p:cNvPr id="3" name="Espace réservé du contenu 2">
            <a:extLst>
              <a:ext uri="{FF2B5EF4-FFF2-40B4-BE49-F238E27FC236}">
                <a16:creationId xmlns:a16="http://schemas.microsoft.com/office/drawing/2014/main" id="{95A79813-30D5-9F4D-866E-EA78DC7E9DAA}"/>
              </a:ext>
            </a:extLst>
          </p:cNvPr>
          <p:cNvSpPr>
            <a:spLocks noGrp="1"/>
          </p:cNvSpPr>
          <p:nvPr>
            <p:ph idx="1"/>
          </p:nvPr>
        </p:nvSpPr>
        <p:spPr>
          <a:xfrm>
            <a:off x="0" y="1911350"/>
            <a:ext cx="12191999" cy="4946650"/>
          </a:xfrm>
        </p:spPr>
        <p:txBody>
          <a:bodyPr>
            <a:normAutofit/>
          </a:bodyPr>
          <a:lstStyle/>
          <a:p>
            <a:pPr marL="0" indent="0">
              <a:buNone/>
            </a:pPr>
            <a:endParaRPr lang="fr-FR" dirty="0"/>
          </a:p>
          <a:p>
            <a:pPr marL="514350" lvl="0" indent="-514350">
              <a:buFont typeface="+mj-lt"/>
              <a:buAutoNum type="alphaLcParenR"/>
            </a:pPr>
            <a:r>
              <a:rPr lang="fr-FR" u="sng" dirty="0"/>
              <a:t>Premier principe :</a:t>
            </a:r>
            <a:r>
              <a:rPr lang="fr-FR" dirty="0"/>
              <a:t> certaines parties de la nature existent de manière autonome sans relation aucune avec l’action des hommes. Nature sauvage ou « </a:t>
            </a:r>
            <a:r>
              <a:rPr lang="fr-FR" dirty="0" err="1"/>
              <a:t>wilderness</a:t>
            </a:r>
            <a:r>
              <a:rPr lang="fr-FR" dirty="0"/>
              <a:t> »</a:t>
            </a:r>
          </a:p>
          <a:p>
            <a:pPr marL="514350" lvl="0" indent="-514350">
              <a:buFont typeface="+mj-lt"/>
              <a:buAutoNum type="alphaLcParenR"/>
            </a:pPr>
            <a:r>
              <a:rPr lang="fr-FR" u="sng" dirty="0"/>
              <a:t>Deuxième principe :</a:t>
            </a:r>
            <a:r>
              <a:rPr lang="fr-FR" dirty="0"/>
              <a:t> ces parts de nature sauvage ont une valeur pour elle-même et non seulement une valeur pour nous. Valeur intrinsèque de la nature.</a:t>
            </a:r>
          </a:p>
          <a:p>
            <a:pPr marL="514350" lvl="0" indent="-514350">
              <a:buFont typeface="+mj-lt"/>
              <a:buAutoNum type="alphaLcParenR"/>
            </a:pPr>
            <a:r>
              <a:rPr lang="fr-FR" u="sng" dirty="0"/>
              <a:t>Troisième principe : </a:t>
            </a:r>
            <a:r>
              <a:rPr lang="fr-FR" dirty="0"/>
              <a:t>en raison de cette valeur intrinsèque de la nature sauvage, les êtres humains doivent chercher à ne pas interférer avec elle. </a:t>
            </a:r>
          </a:p>
          <a:p>
            <a:pPr marL="0" indent="0">
              <a:buNone/>
            </a:pPr>
            <a:endParaRPr lang="fr-FR" dirty="0"/>
          </a:p>
        </p:txBody>
      </p:sp>
    </p:spTree>
    <p:extLst>
      <p:ext uri="{BB962C8B-B14F-4D97-AF65-F5344CB8AC3E}">
        <p14:creationId xmlns:p14="http://schemas.microsoft.com/office/powerpoint/2010/main" val="2728958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9A97250-10D1-5049-AE8F-63A599555C7E}"/>
              </a:ext>
            </a:extLst>
          </p:cNvPr>
          <p:cNvSpPr>
            <a:spLocks noGrp="1"/>
          </p:cNvSpPr>
          <p:nvPr>
            <p:ph type="title"/>
          </p:nvPr>
        </p:nvSpPr>
        <p:spPr>
          <a:xfrm>
            <a:off x="838200" y="365126"/>
            <a:ext cx="10559902" cy="1229758"/>
          </a:xfrm>
        </p:spPr>
        <p:txBody>
          <a:bodyPr>
            <a:noAutofit/>
          </a:bodyPr>
          <a:lstStyle/>
          <a:p>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Troisième partie</a:t>
            </a:r>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3. Le « chauvinisme humain fondamental »</a:t>
            </a:r>
          </a:p>
        </p:txBody>
      </p:sp>
      <p:sp>
        <p:nvSpPr>
          <p:cNvPr id="3" name="Espace réservé du contenu 2">
            <a:extLst>
              <a:ext uri="{FF2B5EF4-FFF2-40B4-BE49-F238E27FC236}">
                <a16:creationId xmlns:a16="http://schemas.microsoft.com/office/drawing/2014/main" id="{95A79813-30D5-9F4D-866E-EA78DC7E9DAA}"/>
              </a:ext>
            </a:extLst>
          </p:cNvPr>
          <p:cNvSpPr>
            <a:spLocks noGrp="1"/>
          </p:cNvSpPr>
          <p:nvPr>
            <p:ph idx="1"/>
          </p:nvPr>
        </p:nvSpPr>
        <p:spPr>
          <a:xfrm>
            <a:off x="0" y="1911350"/>
            <a:ext cx="12191999" cy="4946650"/>
          </a:xfrm>
        </p:spPr>
        <p:txBody>
          <a:bodyPr>
            <a:normAutofit/>
          </a:bodyPr>
          <a:lstStyle/>
          <a:p>
            <a:pPr marL="0" indent="0">
              <a:buNone/>
            </a:pPr>
            <a:endParaRPr lang="fr-FR" dirty="0"/>
          </a:p>
          <a:p>
            <a:pPr marL="0" indent="0">
              <a:buNone/>
            </a:pPr>
            <a:endParaRPr lang="fr-FR" dirty="0"/>
          </a:p>
        </p:txBody>
      </p:sp>
    </p:spTree>
    <p:extLst>
      <p:ext uri="{BB962C8B-B14F-4D97-AF65-F5344CB8AC3E}">
        <p14:creationId xmlns:p14="http://schemas.microsoft.com/office/powerpoint/2010/main" val="2657648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3A350C-9AB7-9241-ABD2-7CFF7F0D58E1}"/>
              </a:ext>
            </a:extLst>
          </p:cNvPr>
          <p:cNvSpPr>
            <a:spLocks noGrp="1"/>
          </p:cNvSpPr>
          <p:nvPr>
            <p:ph type="title"/>
          </p:nvPr>
        </p:nvSpPr>
        <p:spPr>
          <a:xfrm>
            <a:off x="0" y="0"/>
            <a:ext cx="12192000" cy="6858000"/>
          </a:xfrm>
        </p:spPr>
        <p:txBody>
          <a:bodyPr>
            <a:noAutofit/>
          </a:bodyPr>
          <a:lstStyle/>
          <a:p>
            <a:pPr indent="457200">
              <a:lnSpc>
                <a:spcPct val="100000"/>
              </a:lnSpc>
              <a:spcBef>
                <a:spcPts val="1800"/>
              </a:spcBef>
              <a:spcAft>
                <a:spcPts val="600"/>
              </a:spcAft>
            </a:pPr>
            <a:r>
              <a:rPr lang="fr-FR" sz="2200" dirty="0"/>
              <a:t>« On admet généralement qu’il existe bien un certain nombre de principes centraux au sein des systèmes éthiques occidentaux, des principes censés être du ressort de la super-éthique. Le principe d’équité inscrit dans la Règle d’Or en fournit un bon exemple. En liaison avec celui-ci, mais comme une sorte de coup de poignard dirigé vers le cœur de ce principe, il est pertinent de citer le credo typiquement libéral inspiré de la position prédominante modifiée, dont l’une des formulations récentes énonce ceci : </a:t>
            </a:r>
            <a:br>
              <a:rPr lang="fr-FR" sz="2200" dirty="0"/>
            </a:br>
            <a:r>
              <a:rPr lang="fr-FR" sz="2200" dirty="0"/>
              <a:t>		</a:t>
            </a:r>
            <a:r>
              <a:rPr lang="fr-FR" sz="1800" dirty="0"/>
              <a:t>La philosophie libérale du monde occidental défend l’idée que chacun devrait être libre de 				faire ce qu’il veut, pourvu 1) qu’il ne lèse pas d’autres personnes, et 2) qu’il ne se lèse pas 				lui-même de façon irréversible.</a:t>
            </a:r>
            <a:br>
              <a:rPr lang="fr-FR" sz="2200" dirty="0"/>
            </a:br>
            <a:r>
              <a:rPr lang="fr-FR" sz="2200" dirty="0"/>
              <a:t>	Appelons ce principe le </a:t>
            </a:r>
            <a:r>
              <a:rPr lang="fr-FR" sz="2200" i="1" dirty="0"/>
              <a:t>chauvinisme (humain) fondamental </a:t>
            </a:r>
            <a:r>
              <a:rPr lang="fr-FR" sz="2200" dirty="0"/>
              <a:t>– puisque sous sa direction, les hommes viennent en première position et tout le reste en dernière position – bien qu’il soit parfois aussi salué comme un principe de liberté au motif qu’il autorise à accomplir une large gamme d’actions (parmi lesquelles il faut inclure celles qui mettent sens dessus dessous l’environnement et les choses naturelles), à la condition qu’elles ne lèsent pas autrui. En fait, ce principe tend avec habileté à faire reposer la charge de la preuve sur les autres personnes. </a:t>
            </a:r>
            <a:br>
              <a:rPr lang="fr-FR" sz="2200" dirty="0"/>
            </a:br>
            <a:r>
              <a:rPr lang="fr-FR" sz="2200" dirty="0"/>
              <a:t>	Il vaut d’être remarqué que la clause restrictive qui fait valoir la nécessité de ne pas léser autrui constitue une restriction plus étroite que la restriction qui commande de respecter les intérêts (ordinaires) des autres : par exemple, fait que j’aie un intérêt à ce que vous cessiez de respirer, parce que je vous déteste, ne constitue pas un motif suffisant pour que [je le fasse] ; vous êtes libre de respirer, quoiqu’il en soit, car cela ne me porte aucun préjudice. »</a:t>
            </a:r>
            <a:br>
              <a:rPr lang="fr-FR" sz="2200" dirty="0"/>
            </a:br>
            <a:r>
              <a:rPr lang="fr-FR" sz="2200" dirty="0"/>
              <a:t>		</a:t>
            </a:r>
            <a:r>
              <a:rPr lang="fr-FR" sz="1800" dirty="0"/>
              <a:t>Richard </a:t>
            </a:r>
            <a:r>
              <a:rPr lang="fr-FR" sz="1800" dirty="0" err="1"/>
              <a:t>Sylvan</a:t>
            </a:r>
            <a:r>
              <a:rPr lang="fr-FR" sz="1800" dirty="0"/>
              <a:t> </a:t>
            </a:r>
            <a:r>
              <a:rPr lang="fr-FR" sz="1800" dirty="0" err="1"/>
              <a:t>Routley</a:t>
            </a:r>
            <a:r>
              <a:rPr lang="fr-FR" sz="1800" dirty="0"/>
              <a:t>, « A-t-on besoin d’une nouvelle éthique, d’une éthique environnementale ? », p. 39</a:t>
            </a:r>
            <a:endParaRPr lang="fr-FR" sz="2200" dirty="0"/>
          </a:p>
        </p:txBody>
      </p:sp>
    </p:spTree>
    <p:extLst>
      <p:ext uri="{BB962C8B-B14F-4D97-AF65-F5344CB8AC3E}">
        <p14:creationId xmlns:p14="http://schemas.microsoft.com/office/powerpoint/2010/main" val="646066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9A97250-10D1-5049-AE8F-63A599555C7E}"/>
              </a:ext>
            </a:extLst>
          </p:cNvPr>
          <p:cNvSpPr>
            <a:spLocks noGrp="1"/>
          </p:cNvSpPr>
          <p:nvPr>
            <p:ph type="title"/>
          </p:nvPr>
        </p:nvSpPr>
        <p:spPr>
          <a:xfrm>
            <a:off x="838200" y="365126"/>
            <a:ext cx="10559902" cy="1229758"/>
          </a:xfrm>
        </p:spPr>
        <p:txBody>
          <a:bodyPr>
            <a:noAutofit/>
          </a:bodyPr>
          <a:lstStyle/>
          <a:p>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Troisième partie</a:t>
            </a:r>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3. Le « chauvinisme humain fondamental »</a:t>
            </a:r>
          </a:p>
        </p:txBody>
      </p:sp>
      <p:sp>
        <p:nvSpPr>
          <p:cNvPr id="3" name="Espace réservé du contenu 2">
            <a:extLst>
              <a:ext uri="{FF2B5EF4-FFF2-40B4-BE49-F238E27FC236}">
                <a16:creationId xmlns:a16="http://schemas.microsoft.com/office/drawing/2014/main" id="{95A79813-30D5-9F4D-866E-EA78DC7E9DAA}"/>
              </a:ext>
            </a:extLst>
          </p:cNvPr>
          <p:cNvSpPr>
            <a:spLocks noGrp="1"/>
          </p:cNvSpPr>
          <p:nvPr>
            <p:ph idx="1"/>
          </p:nvPr>
        </p:nvSpPr>
        <p:spPr>
          <a:xfrm>
            <a:off x="0" y="1911350"/>
            <a:ext cx="12191999" cy="4946650"/>
          </a:xfrm>
        </p:spPr>
        <p:txBody>
          <a:bodyPr>
            <a:normAutofit/>
          </a:bodyPr>
          <a:lstStyle/>
          <a:p>
            <a:pPr marL="0" indent="0">
              <a:buNone/>
            </a:pPr>
            <a:endParaRPr lang="fr-FR" dirty="0"/>
          </a:p>
          <a:p>
            <a:pPr marL="0" indent="0">
              <a:buNone/>
            </a:pPr>
            <a:endParaRPr lang="fr-FR" dirty="0"/>
          </a:p>
        </p:txBody>
      </p:sp>
      <p:sp>
        <p:nvSpPr>
          <p:cNvPr id="4" name="ZoneTexte 3">
            <a:extLst>
              <a:ext uri="{FF2B5EF4-FFF2-40B4-BE49-F238E27FC236}">
                <a16:creationId xmlns:a16="http://schemas.microsoft.com/office/drawing/2014/main" id="{75A11EF7-42DA-D647-AB57-5431438C0BD8}"/>
              </a:ext>
            </a:extLst>
          </p:cNvPr>
          <p:cNvSpPr txBox="1"/>
          <p:nvPr/>
        </p:nvSpPr>
        <p:spPr>
          <a:xfrm>
            <a:off x="838200" y="2276476"/>
            <a:ext cx="10559903" cy="3816429"/>
          </a:xfrm>
          <a:prstGeom prst="rect">
            <a:avLst/>
          </a:prstGeom>
          <a:noFill/>
        </p:spPr>
        <p:txBody>
          <a:bodyPr wrap="square" rtlCol="0">
            <a:spAutoFit/>
          </a:bodyPr>
          <a:lstStyle/>
          <a:p>
            <a:pPr marL="342900" lvl="0" indent="-342900">
              <a:buFont typeface="+mj-lt"/>
              <a:buAutoNum type="arabicPeriod"/>
            </a:pPr>
            <a:r>
              <a:rPr lang="fr-FR" sz="2800" b="1" u="sng" dirty="0"/>
              <a:t>Thème :</a:t>
            </a:r>
            <a:r>
              <a:rPr lang="fr-FR" sz="2800" b="1" dirty="0"/>
              <a:t> de quoi parle le texte ?</a:t>
            </a:r>
            <a:endParaRPr lang="fr-FR" sz="2800" dirty="0"/>
          </a:p>
          <a:p>
            <a:pPr marL="342900" lvl="0" indent="-342900">
              <a:buFont typeface="+mj-lt"/>
              <a:buAutoNum type="arabicPeriod"/>
            </a:pPr>
            <a:r>
              <a:rPr lang="fr-FR" sz="2800" b="1" u="sng" dirty="0"/>
              <a:t>Thèse : </a:t>
            </a:r>
            <a:r>
              <a:rPr lang="fr-FR" sz="2800" b="1" dirty="0"/>
              <a:t>quelle est l’idée principale de l’auteur ?</a:t>
            </a:r>
            <a:endParaRPr lang="fr-FR" sz="2800" dirty="0"/>
          </a:p>
          <a:p>
            <a:pPr marL="342900" lvl="0" indent="-342900">
              <a:buFont typeface="+mj-lt"/>
              <a:buAutoNum type="arabicPeriod"/>
            </a:pPr>
            <a:r>
              <a:rPr lang="fr-FR" sz="2800" b="1" u="sng" dirty="0"/>
              <a:t>Structure argumentative</a:t>
            </a:r>
            <a:r>
              <a:rPr lang="fr-FR" sz="2800" b="1" dirty="0"/>
              <a:t> : quels sont les principales références, les principaux arguments et exemples, la structure du texte ? </a:t>
            </a:r>
            <a:endParaRPr lang="fr-FR" sz="2800" dirty="0"/>
          </a:p>
          <a:p>
            <a:pPr marL="342900" lvl="0" indent="-342900">
              <a:buFont typeface="+mj-lt"/>
              <a:buAutoNum type="arabicPeriod"/>
            </a:pPr>
            <a:r>
              <a:rPr lang="fr-FR" sz="2800" b="1" u="sng" dirty="0"/>
              <a:t>Problème</a:t>
            </a:r>
            <a:r>
              <a:rPr lang="fr-FR" sz="2800" b="1" dirty="0"/>
              <a:t> : Quel est le problème auquel le texte répond ? Quels sont les présupposés du texte ? </a:t>
            </a:r>
            <a:endParaRPr lang="fr-FR" sz="2800" dirty="0"/>
          </a:p>
          <a:p>
            <a:pPr marL="342900" lvl="0" indent="-342900">
              <a:buFont typeface="+mj-lt"/>
              <a:buAutoNum type="arabicPeriod"/>
            </a:pPr>
            <a:r>
              <a:rPr lang="fr-FR" sz="2800" b="1" u="sng" dirty="0"/>
              <a:t>Enjeux </a:t>
            </a:r>
            <a:r>
              <a:rPr lang="fr-FR" sz="2800" b="1" dirty="0"/>
              <a:t>: quel est l’intérêt de ce texte ? pour qui ? pour résoudre quelles difficultés théoriques ou pratiques. </a:t>
            </a:r>
            <a:endParaRPr lang="fr-FR" sz="2800" dirty="0"/>
          </a:p>
          <a:p>
            <a:endParaRPr lang="fr-FR" dirty="0"/>
          </a:p>
        </p:txBody>
      </p:sp>
    </p:spTree>
    <p:extLst>
      <p:ext uri="{BB962C8B-B14F-4D97-AF65-F5344CB8AC3E}">
        <p14:creationId xmlns:p14="http://schemas.microsoft.com/office/powerpoint/2010/main" val="2765748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9A97250-10D1-5049-AE8F-63A599555C7E}"/>
              </a:ext>
            </a:extLst>
          </p:cNvPr>
          <p:cNvSpPr>
            <a:spLocks noGrp="1"/>
          </p:cNvSpPr>
          <p:nvPr>
            <p:ph type="title"/>
          </p:nvPr>
        </p:nvSpPr>
        <p:spPr>
          <a:xfrm>
            <a:off x="838200" y="365126"/>
            <a:ext cx="10559902" cy="1229758"/>
          </a:xfrm>
        </p:spPr>
        <p:txBody>
          <a:bodyPr>
            <a:noAutofit/>
          </a:bodyPr>
          <a:lstStyle/>
          <a:p>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Troisième partie</a:t>
            </a:r>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3. Le « chauvinisme humain fondamental »</a:t>
            </a:r>
          </a:p>
        </p:txBody>
      </p:sp>
      <p:sp>
        <p:nvSpPr>
          <p:cNvPr id="3" name="Espace réservé du contenu 2">
            <a:extLst>
              <a:ext uri="{FF2B5EF4-FFF2-40B4-BE49-F238E27FC236}">
                <a16:creationId xmlns:a16="http://schemas.microsoft.com/office/drawing/2014/main" id="{95A79813-30D5-9F4D-866E-EA78DC7E9DAA}"/>
              </a:ext>
            </a:extLst>
          </p:cNvPr>
          <p:cNvSpPr>
            <a:spLocks noGrp="1"/>
          </p:cNvSpPr>
          <p:nvPr>
            <p:ph idx="1"/>
          </p:nvPr>
        </p:nvSpPr>
        <p:spPr>
          <a:xfrm>
            <a:off x="0" y="1911350"/>
            <a:ext cx="12191999" cy="4946650"/>
          </a:xfrm>
        </p:spPr>
        <p:txBody>
          <a:bodyPr>
            <a:normAutofit/>
          </a:bodyPr>
          <a:lstStyle/>
          <a:p>
            <a:pPr marL="0" indent="0">
              <a:buNone/>
            </a:pPr>
            <a:endParaRPr lang="fr-FR" dirty="0"/>
          </a:p>
          <a:p>
            <a:pPr marL="0" indent="0">
              <a:buNone/>
            </a:pPr>
            <a:endParaRPr lang="fr-FR" dirty="0"/>
          </a:p>
        </p:txBody>
      </p:sp>
      <p:sp>
        <p:nvSpPr>
          <p:cNvPr id="4" name="ZoneTexte 3">
            <a:extLst>
              <a:ext uri="{FF2B5EF4-FFF2-40B4-BE49-F238E27FC236}">
                <a16:creationId xmlns:a16="http://schemas.microsoft.com/office/drawing/2014/main" id="{75A11EF7-42DA-D647-AB57-5431438C0BD8}"/>
              </a:ext>
            </a:extLst>
          </p:cNvPr>
          <p:cNvSpPr txBox="1"/>
          <p:nvPr/>
        </p:nvSpPr>
        <p:spPr>
          <a:xfrm>
            <a:off x="223520" y="2276476"/>
            <a:ext cx="11174583" cy="3016210"/>
          </a:xfrm>
          <a:prstGeom prst="rect">
            <a:avLst/>
          </a:prstGeom>
          <a:noFill/>
        </p:spPr>
        <p:txBody>
          <a:bodyPr wrap="square" rtlCol="0">
            <a:spAutoFit/>
          </a:bodyPr>
          <a:lstStyle/>
          <a:p>
            <a:pPr lvl="0"/>
            <a:r>
              <a:rPr lang="fr-FR" sz="2800" b="1" dirty="0"/>
              <a:t>Le principe d’équité de la Règle d’or : </a:t>
            </a:r>
          </a:p>
          <a:p>
            <a:pPr lvl="0"/>
            <a:endParaRPr lang="fr-FR" sz="2800" b="1" u="sng" dirty="0"/>
          </a:p>
          <a:p>
            <a:pPr lvl="0"/>
            <a:r>
              <a:rPr lang="fr-FR" sz="3200" dirty="0"/>
              <a:t>« Ne fais pas à autrui ce que tu ne voudrais pas qu’on te fasse. »</a:t>
            </a:r>
          </a:p>
          <a:p>
            <a:pPr lvl="0"/>
            <a:endParaRPr lang="fr-FR" sz="2800" dirty="0"/>
          </a:p>
          <a:p>
            <a:pPr lvl="0"/>
            <a:r>
              <a:rPr lang="fr-FR" sz="2800" dirty="0"/>
              <a:t>Thomas Jackson (1579-1640), théologien calviniste, Anglais.</a:t>
            </a:r>
          </a:p>
          <a:p>
            <a:pPr lvl="0"/>
            <a:r>
              <a:rPr lang="fr-FR" sz="2800" dirty="0"/>
              <a:t>Hans Reiner (1896-1991), philosophe de la morale, Allemand.</a:t>
            </a:r>
          </a:p>
          <a:p>
            <a:endParaRPr lang="fr-FR" dirty="0"/>
          </a:p>
        </p:txBody>
      </p:sp>
    </p:spTree>
    <p:extLst>
      <p:ext uri="{BB962C8B-B14F-4D97-AF65-F5344CB8AC3E}">
        <p14:creationId xmlns:p14="http://schemas.microsoft.com/office/powerpoint/2010/main" val="2708791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9A97250-10D1-5049-AE8F-63A599555C7E}"/>
              </a:ext>
            </a:extLst>
          </p:cNvPr>
          <p:cNvSpPr>
            <a:spLocks noGrp="1"/>
          </p:cNvSpPr>
          <p:nvPr>
            <p:ph type="title"/>
          </p:nvPr>
        </p:nvSpPr>
        <p:spPr>
          <a:xfrm>
            <a:off x="838200" y="365126"/>
            <a:ext cx="10559902" cy="1229758"/>
          </a:xfrm>
        </p:spPr>
        <p:txBody>
          <a:bodyPr>
            <a:noAutofit/>
          </a:bodyPr>
          <a:lstStyle/>
          <a:p>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Troisième partie</a:t>
            </a:r>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3. Le « chauvinisme humain fondamental »</a:t>
            </a:r>
          </a:p>
        </p:txBody>
      </p:sp>
      <p:sp>
        <p:nvSpPr>
          <p:cNvPr id="3" name="Espace réservé du contenu 2">
            <a:extLst>
              <a:ext uri="{FF2B5EF4-FFF2-40B4-BE49-F238E27FC236}">
                <a16:creationId xmlns:a16="http://schemas.microsoft.com/office/drawing/2014/main" id="{95A79813-30D5-9F4D-866E-EA78DC7E9DAA}"/>
              </a:ext>
            </a:extLst>
          </p:cNvPr>
          <p:cNvSpPr>
            <a:spLocks noGrp="1"/>
          </p:cNvSpPr>
          <p:nvPr>
            <p:ph idx="1"/>
          </p:nvPr>
        </p:nvSpPr>
        <p:spPr>
          <a:xfrm>
            <a:off x="0" y="1911350"/>
            <a:ext cx="12191999" cy="4946650"/>
          </a:xfrm>
        </p:spPr>
        <p:txBody>
          <a:bodyPr>
            <a:normAutofit/>
          </a:bodyPr>
          <a:lstStyle/>
          <a:p>
            <a:pPr marL="0" indent="0">
              <a:buNone/>
            </a:pPr>
            <a:endParaRPr lang="fr-FR" dirty="0"/>
          </a:p>
          <a:p>
            <a:pPr marL="0" indent="0">
              <a:buNone/>
            </a:pPr>
            <a:endParaRPr lang="fr-FR" dirty="0"/>
          </a:p>
        </p:txBody>
      </p:sp>
      <p:sp>
        <p:nvSpPr>
          <p:cNvPr id="4" name="ZoneTexte 3">
            <a:extLst>
              <a:ext uri="{FF2B5EF4-FFF2-40B4-BE49-F238E27FC236}">
                <a16:creationId xmlns:a16="http://schemas.microsoft.com/office/drawing/2014/main" id="{75A11EF7-42DA-D647-AB57-5431438C0BD8}"/>
              </a:ext>
            </a:extLst>
          </p:cNvPr>
          <p:cNvSpPr txBox="1"/>
          <p:nvPr/>
        </p:nvSpPr>
        <p:spPr>
          <a:xfrm>
            <a:off x="223520" y="2276476"/>
            <a:ext cx="11174583" cy="2616101"/>
          </a:xfrm>
          <a:prstGeom prst="rect">
            <a:avLst/>
          </a:prstGeom>
          <a:noFill/>
        </p:spPr>
        <p:txBody>
          <a:bodyPr wrap="square" rtlCol="0">
            <a:spAutoFit/>
          </a:bodyPr>
          <a:lstStyle/>
          <a:p>
            <a:pPr lvl="0"/>
            <a:r>
              <a:rPr lang="fr-FR" sz="2800" b="1" dirty="0"/>
              <a:t>Art. 544 du Code civil français / Du code belge jusqu’en 2021 :</a:t>
            </a:r>
          </a:p>
          <a:p>
            <a:pPr lvl="0"/>
            <a:endParaRPr lang="fr-FR" sz="2800" b="1" u="sng" dirty="0"/>
          </a:p>
          <a:p>
            <a:pPr lvl="0"/>
            <a:r>
              <a:rPr lang="fr-FR" sz="3600" dirty="0"/>
              <a:t>« La propriété est le droit de jouir et disposer des choses de la manière la plus absolue, pourvu qu'on n'en fasse pas un usage prohibé par les lois ou par les règlements »</a:t>
            </a:r>
          </a:p>
        </p:txBody>
      </p:sp>
    </p:spTree>
    <p:extLst>
      <p:ext uri="{BB962C8B-B14F-4D97-AF65-F5344CB8AC3E}">
        <p14:creationId xmlns:p14="http://schemas.microsoft.com/office/powerpoint/2010/main" val="3857884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9A97250-10D1-5049-AE8F-63A599555C7E}"/>
              </a:ext>
            </a:extLst>
          </p:cNvPr>
          <p:cNvSpPr>
            <a:spLocks noGrp="1"/>
          </p:cNvSpPr>
          <p:nvPr>
            <p:ph type="title"/>
          </p:nvPr>
        </p:nvSpPr>
        <p:spPr>
          <a:xfrm>
            <a:off x="838200" y="365126"/>
            <a:ext cx="10559902" cy="1229758"/>
          </a:xfrm>
        </p:spPr>
        <p:txBody>
          <a:bodyPr>
            <a:noAutofit/>
          </a:bodyPr>
          <a:lstStyle/>
          <a:p>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Troisième partie</a:t>
            </a:r>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3. Le « chauvinisme humain fondamental »</a:t>
            </a:r>
          </a:p>
        </p:txBody>
      </p:sp>
      <p:sp>
        <p:nvSpPr>
          <p:cNvPr id="3" name="Espace réservé du contenu 2">
            <a:extLst>
              <a:ext uri="{FF2B5EF4-FFF2-40B4-BE49-F238E27FC236}">
                <a16:creationId xmlns:a16="http://schemas.microsoft.com/office/drawing/2014/main" id="{95A79813-30D5-9F4D-866E-EA78DC7E9DAA}"/>
              </a:ext>
            </a:extLst>
          </p:cNvPr>
          <p:cNvSpPr>
            <a:spLocks noGrp="1"/>
          </p:cNvSpPr>
          <p:nvPr>
            <p:ph idx="1"/>
          </p:nvPr>
        </p:nvSpPr>
        <p:spPr>
          <a:xfrm>
            <a:off x="0" y="1911350"/>
            <a:ext cx="12191999" cy="4946650"/>
          </a:xfrm>
        </p:spPr>
        <p:txBody>
          <a:bodyPr>
            <a:normAutofit/>
          </a:bodyPr>
          <a:lstStyle/>
          <a:p>
            <a:pPr marL="0" indent="0">
              <a:buNone/>
            </a:pPr>
            <a:endParaRPr lang="fr-FR" dirty="0"/>
          </a:p>
          <a:p>
            <a:pPr marL="0" indent="0">
              <a:buNone/>
            </a:pPr>
            <a:endParaRPr lang="fr-FR" dirty="0"/>
          </a:p>
        </p:txBody>
      </p:sp>
      <p:sp>
        <p:nvSpPr>
          <p:cNvPr id="4" name="ZoneTexte 3">
            <a:extLst>
              <a:ext uri="{FF2B5EF4-FFF2-40B4-BE49-F238E27FC236}">
                <a16:creationId xmlns:a16="http://schemas.microsoft.com/office/drawing/2014/main" id="{75A11EF7-42DA-D647-AB57-5431438C0BD8}"/>
              </a:ext>
            </a:extLst>
          </p:cNvPr>
          <p:cNvSpPr txBox="1"/>
          <p:nvPr/>
        </p:nvSpPr>
        <p:spPr>
          <a:xfrm>
            <a:off x="223520" y="2276476"/>
            <a:ext cx="11174583" cy="2769989"/>
          </a:xfrm>
          <a:prstGeom prst="rect">
            <a:avLst/>
          </a:prstGeom>
          <a:noFill/>
        </p:spPr>
        <p:txBody>
          <a:bodyPr wrap="square" rtlCol="0">
            <a:spAutoFit/>
          </a:bodyPr>
          <a:lstStyle/>
          <a:p>
            <a:pPr marL="342900" lvl="0" indent="-342900">
              <a:spcBef>
                <a:spcPts val="600"/>
              </a:spcBef>
              <a:spcAft>
                <a:spcPts val="600"/>
              </a:spcAft>
              <a:buFont typeface="+mj-lt"/>
              <a:buAutoNum type="arabicPeriod"/>
            </a:pPr>
            <a:r>
              <a:rPr lang="fr-FR" sz="3600" i="1" dirty="0"/>
              <a:t>L’exemple du dernier homme.</a:t>
            </a:r>
          </a:p>
          <a:p>
            <a:pPr marL="342900" lvl="0" indent="-342900">
              <a:spcBef>
                <a:spcPts val="600"/>
              </a:spcBef>
              <a:spcAft>
                <a:spcPts val="600"/>
              </a:spcAft>
              <a:buFont typeface="+mj-lt"/>
              <a:buAutoNum type="arabicPeriod"/>
            </a:pPr>
            <a:r>
              <a:rPr lang="fr-FR" sz="3600" i="1" dirty="0"/>
              <a:t>L’exemple des dernières personnes. </a:t>
            </a:r>
          </a:p>
          <a:p>
            <a:pPr marL="342900" lvl="0" indent="-342900">
              <a:spcBef>
                <a:spcPts val="600"/>
              </a:spcBef>
              <a:spcAft>
                <a:spcPts val="600"/>
              </a:spcAft>
              <a:buFont typeface="+mj-lt"/>
              <a:buAutoNum type="arabicPeriod"/>
            </a:pPr>
            <a:r>
              <a:rPr lang="fr-FR" sz="3600" i="1" dirty="0"/>
              <a:t>L’exemple du grand entrepreneur. </a:t>
            </a:r>
          </a:p>
          <a:p>
            <a:pPr marL="342900" lvl="0" indent="-342900">
              <a:spcBef>
                <a:spcPts val="600"/>
              </a:spcBef>
              <a:spcAft>
                <a:spcPts val="600"/>
              </a:spcAft>
              <a:buFont typeface="+mj-lt"/>
              <a:buAutoNum type="arabicPeriod"/>
            </a:pPr>
            <a:r>
              <a:rPr lang="fr-FR" sz="3600" i="1" dirty="0"/>
              <a:t>L’exemple des espèces en voie de disparition</a:t>
            </a:r>
            <a:r>
              <a:rPr lang="fr-FR" dirty="0"/>
              <a:t>. </a:t>
            </a:r>
            <a:endParaRPr lang="fr-FR" sz="2800" b="1" u="sng" dirty="0"/>
          </a:p>
        </p:txBody>
      </p:sp>
    </p:spTree>
    <p:extLst>
      <p:ext uri="{BB962C8B-B14F-4D97-AF65-F5344CB8AC3E}">
        <p14:creationId xmlns:p14="http://schemas.microsoft.com/office/powerpoint/2010/main" val="2688263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9A97250-10D1-5049-AE8F-63A599555C7E}"/>
              </a:ext>
            </a:extLst>
          </p:cNvPr>
          <p:cNvSpPr>
            <a:spLocks noGrp="1"/>
          </p:cNvSpPr>
          <p:nvPr>
            <p:ph type="title"/>
          </p:nvPr>
        </p:nvSpPr>
        <p:spPr>
          <a:xfrm>
            <a:off x="838200" y="365126"/>
            <a:ext cx="10559902" cy="1229758"/>
          </a:xfrm>
        </p:spPr>
        <p:txBody>
          <a:bodyPr>
            <a:noAutofit/>
          </a:bodyPr>
          <a:lstStyle/>
          <a:p>
            <a:r>
              <a:rPr lang="fr-FR" sz="3200" b="1" dirty="0">
                <a:solidFill>
                  <a:srgbClr val="FFFFFF"/>
                </a:solidFill>
                <a:latin typeface="Garamond" panose="02020404030301010803" pitchFamily="18" charset="0"/>
              </a:rPr>
              <a:t>Conclusion</a:t>
            </a:r>
          </a:p>
        </p:txBody>
      </p:sp>
      <p:sp>
        <p:nvSpPr>
          <p:cNvPr id="3" name="Espace réservé du contenu 2">
            <a:extLst>
              <a:ext uri="{FF2B5EF4-FFF2-40B4-BE49-F238E27FC236}">
                <a16:creationId xmlns:a16="http://schemas.microsoft.com/office/drawing/2014/main" id="{95A79813-30D5-9F4D-866E-EA78DC7E9DAA}"/>
              </a:ext>
            </a:extLst>
          </p:cNvPr>
          <p:cNvSpPr>
            <a:spLocks noGrp="1"/>
          </p:cNvSpPr>
          <p:nvPr>
            <p:ph idx="1"/>
          </p:nvPr>
        </p:nvSpPr>
        <p:spPr>
          <a:xfrm>
            <a:off x="0" y="1911350"/>
            <a:ext cx="12191999" cy="4946650"/>
          </a:xfrm>
        </p:spPr>
        <p:txBody>
          <a:bodyPr>
            <a:normAutofit/>
          </a:bodyPr>
          <a:lstStyle/>
          <a:p>
            <a:pPr marL="0" indent="0">
              <a:buNone/>
            </a:pPr>
            <a:endParaRPr lang="fr-FR" dirty="0"/>
          </a:p>
          <a:p>
            <a:pPr marL="0" indent="0">
              <a:buNone/>
            </a:pPr>
            <a:endParaRPr lang="fr-FR" dirty="0"/>
          </a:p>
        </p:txBody>
      </p:sp>
      <p:sp>
        <p:nvSpPr>
          <p:cNvPr id="4" name="ZoneTexte 3">
            <a:extLst>
              <a:ext uri="{FF2B5EF4-FFF2-40B4-BE49-F238E27FC236}">
                <a16:creationId xmlns:a16="http://schemas.microsoft.com/office/drawing/2014/main" id="{75A11EF7-42DA-D647-AB57-5431438C0BD8}"/>
              </a:ext>
            </a:extLst>
          </p:cNvPr>
          <p:cNvSpPr txBox="1"/>
          <p:nvPr/>
        </p:nvSpPr>
        <p:spPr>
          <a:xfrm>
            <a:off x="530859" y="2276476"/>
            <a:ext cx="11174583" cy="4185761"/>
          </a:xfrm>
          <a:prstGeom prst="rect">
            <a:avLst/>
          </a:prstGeom>
          <a:noFill/>
        </p:spPr>
        <p:txBody>
          <a:bodyPr wrap="square" rtlCol="0">
            <a:spAutoFit/>
          </a:bodyPr>
          <a:lstStyle/>
          <a:p>
            <a:pPr lvl="0">
              <a:spcBef>
                <a:spcPts val="600"/>
              </a:spcBef>
              <a:spcAft>
                <a:spcPts val="600"/>
              </a:spcAft>
            </a:pPr>
            <a:r>
              <a:rPr lang="fr-FR" sz="3600" b="1" dirty="0"/>
              <a:t>Trois problèmes</a:t>
            </a:r>
          </a:p>
          <a:p>
            <a:pPr marL="742950" lvl="0" indent="-742950">
              <a:spcBef>
                <a:spcPts val="600"/>
              </a:spcBef>
              <a:spcAft>
                <a:spcPts val="600"/>
              </a:spcAft>
              <a:buFont typeface="+mj-lt"/>
              <a:buAutoNum type="arabicPeriod"/>
            </a:pPr>
            <a:r>
              <a:rPr lang="fr-FR" sz="3600" i="1" dirty="0"/>
              <a:t>Le « </a:t>
            </a:r>
            <a:r>
              <a:rPr lang="fr-FR" sz="3600" i="1" dirty="0" err="1"/>
              <a:t>wilderness</a:t>
            </a:r>
            <a:r>
              <a:rPr lang="fr-FR" sz="3600" i="1" dirty="0"/>
              <a:t> </a:t>
            </a:r>
            <a:r>
              <a:rPr lang="fr-FR" sz="3600" i="1" dirty="0" err="1"/>
              <a:t>debate</a:t>
            </a:r>
            <a:r>
              <a:rPr lang="fr-FR" sz="3600" i="1" dirty="0"/>
              <a:t> »</a:t>
            </a:r>
          </a:p>
          <a:p>
            <a:pPr marL="742950" lvl="0" indent="-742950">
              <a:spcBef>
                <a:spcPts val="600"/>
              </a:spcBef>
              <a:spcAft>
                <a:spcPts val="600"/>
              </a:spcAft>
              <a:buFont typeface="+mj-lt"/>
              <a:buAutoNum type="arabicPeriod"/>
            </a:pPr>
            <a:r>
              <a:rPr lang="fr-FR" sz="3600" i="1" dirty="0"/>
              <a:t>La valeur intrinsèque de la nature</a:t>
            </a:r>
          </a:p>
          <a:p>
            <a:pPr marL="742950" lvl="0" indent="-742950">
              <a:spcBef>
                <a:spcPts val="600"/>
              </a:spcBef>
              <a:spcAft>
                <a:spcPts val="600"/>
              </a:spcAft>
              <a:buFont typeface="+mj-lt"/>
              <a:buAutoNum type="arabicPeriod"/>
            </a:pPr>
            <a:r>
              <a:rPr lang="fr-FR" sz="3600" i="1" dirty="0"/>
              <a:t>Anthropocentrisme, </a:t>
            </a:r>
            <a:r>
              <a:rPr lang="fr-FR" sz="3600" i="1" dirty="0" err="1"/>
              <a:t>biocentrisme</a:t>
            </a:r>
            <a:r>
              <a:rPr lang="fr-FR" sz="3600" i="1" dirty="0"/>
              <a:t>, </a:t>
            </a:r>
            <a:r>
              <a:rPr lang="fr-FR" sz="3600" i="1" dirty="0" err="1"/>
              <a:t>écocentrisme</a:t>
            </a:r>
            <a:endParaRPr lang="fr-FR" sz="3600" i="1" dirty="0"/>
          </a:p>
          <a:p>
            <a:pPr marL="742950" lvl="0" indent="-742950">
              <a:spcBef>
                <a:spcPts val="600"/>
              </a:spcBef>
              <a:spcAft>
                <a:spcPts val="600"/>
              </a:spcAft>
              <a:buFont typeface="+mj-lt"/>
              <a:buAutoNum type="arabicPeriod"/>
            </a:pPr>
            <a:endParaRPr lang="fr-FR" sz="3600" i="1" dirty="0"/>
          </a:p>
          <a:p>
            <a:pPr marL="742950" lvl="0" indent="-742950">
              <a:spcBef>
                <a:spcPts val="600"/>
              </a:spcBef>
              <a:spcAft>
                <a:spcPts val="600"/>
              </a:spcAft>
              <a:buFont typeface="+mj-lt"/>
              <a:buAutoNum type="arabicPeriod"/>
            </a:pPr>
            <a:endParaRPr lang="fr-FR" sz="3600" i="1" dirty="0"/>
          </a:p>
        </p:txBody>
      </p:sp>
    </p:spTree>
    <p:extLst>
      <p:ext uri="{BB962C8B-B14F-4D97-AF65-F5344CB8AC3E}">
        <p14:creationId xmlns:p14="http://schemas.microsoft.com/office/powerpoint/2010/main" val="210865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4">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D953706-34F2-AC42-93CA-0640E1B676E1}"/>
              </a:ext>
            </a:extLst>
          </p:cNvPr>
          <p:cNvSpPr>
            <a:spLocks noGrp="1"/>
          </p:cNvSpPr>
          <p:nvPr>
            <p:ph type="title"/>
          </p:nvPr>
        </p:nvSpPr>
        <p:spPr>
          <a:xfrm>
            <a:off x="838200" y="365125"/>
            <a:ext cx="10515600" cy="1325563"/>
          </a:xfrm>
        </p:spPr>
        <p:txBody>
          <a:bodyPr>
            <a:normAutofit/>
          </a:bodyPr>
          <a:lstStyle/>
          <a:p>
            <a:r>
              <a:rPr lang="fr-FR" sz="3200" b="1" dirty="0">
                <a:solidFill>
                  <a:srgbClr val="FFFFFF"/>
                </a:solidFill>
                <a:latin typeface="Garamond" panose="02020404030301010803" pitchFamily="18" charset="0"/>
              </a:rPr>
              <a:t>Séance 1 – Calendrier et programme des séances</a:t>
            </a:r>
          </a:p>
        </p:txBody>
      </p:sp>
      <p:sp>
        <p:nvSpPr>
          <p:cNvPr id="3" name="Espace réservé du contenu 2">
            <a:extLst>
              <a:ext uri="{FF2B5EF4-FFF2-40B4-BE49-F238E27FC236}">
                <a16:creationId xmlns:a16="http://schemas.microsoft.com/office/drawing/2014/main" id="{398DECB3-931D-0E44-B10A-094ED85FD8FA}"/>
              </a:ext>
            </a:extLst>
          </p:cNvPr>
          <p:cNvSpPr>
            <a:spLocks noGrp="1"/>
          </p:cNvSpPr>
          <p:nvPr>
            <p:ph idx="1"/>
          </p:nvPr>
        </p:nvSpPr>
        <p:spPr>
          <a:xfrm>
            <a:off x="0" y="1911350"/>
            <a:ext cx="12192000" cy="4946650"/>
          </a:xfrm>
        </p:spPr>
        <p:txBody>
          <a:bodyPr>
            <a:normAutofit/>
          </a:bodyPr>
          <a:lstStyle/>
          <a:p>
            <a:pPr marL="0" indent="0">
              <a:buNone/>
            </a:pPr>
            <a:endParaRPr lang="en-US" sz="3200" dirty="0">
              <a:latin typeface="Garamond" panose="02020404030301010803" pitchFamily="18" charset="0"/>
            </a:endParaRPr>
          </a:p>
          <a:p>
            <a:endParaRPr lang="fr-FR" sz="2600" dirty="0">
              <a:latin typeface="Garamond" panose="02020404030301010803" pitchFamily="18" charset="0"/>
            </a:endParaRPr>
          </a:p>
          <a:p>
            <a:pPr marL="0" indent="0">
              <a:buNone/>
            </a:pPr>
            <a:endParaRPr lang="fr-FR" dirty="0">
              <a:latin typeface="Garamond" panose="02020404030301010803" pitchFamily="18" charset="0"/>
            </a:endParaRPr>
          </a:p>
        </p:txBody>
      </p:sp>
      <p:sp>
        <p:nvSpPr>
          <p:cNvPr id="4" name="ZoneTexte 3">
            <a:extLst>
              <a:ext uri="{FF2B5EF4-FFF2-40B4-BE49-F238E27FC236}">
                <a16:creationId xmlns:a16="http://schemas.microsoft.com/office/drawing/2014/main" id="{BC3141DC-755C-3F48-B343-F6D04971EFB7}"/>
              </a:ext>
            </a:extLst>
          </p:cNvPr>
          <p:cNvSpPr txBox="1"/>
          <p:nvPr/>
        </p:nvSpPr>
        <p:spPr>
          <a:xfrm>
            <a:off x="6500191" y="735496"/>
            <a:ext cx="184731" cy="369332"/>
          </a:xfrm>
          <a:prstGeom prst="rect">
            <a:avLst/>
          </a:prstGeom>
          <a:noFill/>
        </p:spPr>
        <p:txBody>
          <a:bodyPr wrap="none" rtlCol="0">
            <a:spAutoFit/>
          </a:bodyPr>
          <a:lstStyle/>
          <a:p>
            <a:endParaRPr lang="fr-FR" dirty="0"/>
          </a:p>
        </p:txBody>
      </p:sp>
      <p:sp>
        <p:nvSpPr>
          <p:cNvPr id="6" name="Rectangle 5">
            <a:extLst>
              <a:ext uri="{FF2B5EF4-FFF2-40B4-BE49-F238E27FC236}">
                <a16:creationId xmlns:a16="http://schemas.microsoft.com/office/drawing/2014/main" id="{C901F51D-7A69-BE47-9D41-3A4FA74DD5C2}"/>
              </a:ext>
            </a:extLst>
          </p:cNvPr>
          <p:cNvSpPr/>
          <p:nvPr/>
        </p:nvSpPr>
        <p:spPr>
          <a:xfrm>
            <a:off x="0" y="1911349"/>
            <a:ext cx="12192000" cy="4832092"/>
          </a:xfrm>
          <a:prstGeom prst="rect">
            <a:avLst/>
          </a:prstGeom>
        </p:spPr>
        <p:txBody>
          <a:bodyPr wrap="square">
            <a:spAutoFit/>
          </a:bodyPr>
          <a:lstStyle/>
          <a:p>
            <a:r>
              <a:rPr lang="fr-FR" sz="2200" dirty="0">
                <a:latin typeface="Garamond" panose="02020404030301010803" pitchFamily="18" charset="0"/>
                <a:ea typeface="Times New Roman" panose="02020603050405020304" pitchFamily="18" charset="0"/>
                <a:cs typeface="Arial" panose="020B0604020202020204" pitchFamily="34" charset="0"/>
              </a:rPr>
              <a:t>Séance 1 – Introduction. Pourquoi une éthique de l’environnement ? - 3 février 2023</a:t>
            </a:r>
            <a:endParaRPr lang="fr-FR" sz="2200" dirty="0">
              <a:latin typeface="Times New Roman" panose="02020603050405020304" pitchFamily="18" charset="0"/>
              <a:ea typeface="Times New Roman" panose="02020603050405020304" pitchFamily="18" charset="0"/>
            </a:endParaRPr>
          </a:p>
          <a:p>
            <a:r>
              <a:rPr lang="fr-FR" sz="2200" dirty="0">
                <a:latin typeface="Garamond" panose="02020404030301010803" pitchFamily="18" charset="0"/>
                <a:ea typeface="Times New Roman" panose="02020603050405020304" pitchFamily="18" charset="0"/>
                <a:cs typeface="Arial" panose="020B0604020202020204" pitchFamily="34" charset="0"/>
              </a:rPr>
              <a:t>Séance 2 – Les sources de l’éthique environnementale. L’éthique de la terre d’Aldo </a:t>
            </a:r>
            <a:r>
              <a:rPr lang="fr-FR" sz="2200" dirty="0" err="1">
                <a:latin typeface="Garamond" panose="02020404030301010803" pitchFamily="18" charset="0"/>
                <a:ea typeface="Times New Roman" panose="02020603050405020304" pitchFamily="18" charset="0"/>
                <a:cs typeface="Arial" panose="020B0604020202020204" pitchFamily="34" charset="0"/>
              </a:rPr>
              <a:t>Leopold</a:t>
            </a:r>
            <a:r>
              <a:rPr lang="fr-FR" sz="2200" dirty="0">
                <a:latin typeface="Garamond" panose="02020404030301010803" pitchFamily="18" charset="0"/>
                <a:ea typeface="Times New Roman" panose="02020603050405020304" pitchFamily="18" charset="0"/>
                <a:cs typeface="Arial" panose="020B0604020202020204" pitchFamily="34" charset="0"/>
              </a:rPr>
              <a:t> - 10 février 2023</a:t>
            </a:r>
            <a:endParaRPr lang="fr-FR" sz="2200" dirty="0">
              <a:latin typeface="Times New Roman" panose="02020603050405020304" pitchFamily="18" charset="0"/>
              <a:ea typeface="Times New Roman" panose="02020603050405020304" pitchFamily="18" charset="0"/>
            </a:endParaRPr>
          </a:p>
          <a:p>
            <a:r>
              <a:rPr lang="fr-FR" sz="2200" dirty="0">
                <a:latin typeface="Garamond" panose="02020404030301010803" pitchFamily="18" charset="0"/>
                <a:ea typeface="Times New Roman" panose="02020603050405020304" pitchFamily="18" charset="0"/>
                <a:cs typeface="Arial" panose="020B0604020202020204" pitchFamily="34" charset="0"/>
              </a:rPr>
              <a:t>Séance 3 – La valeur intrinsèque de la nature - 17 février 2023</a:t>
            </a:r>
            <a:endParaRPr lang="fr-FR" sz="2200" dirty="0">
              <a:latin typeface="Times New Roman" panose="02020603050405020304" pitchFamily="18" charset="0"/>
              <a:ea typeface="Times New Roman" panose="02020603050405020304" pitchFamily="18" charset="0"/>
            </a:endParaRPr>
          </a:p>
          <a:p>
            <a:r>
              <a:rPr lang="fr-FR" sz="2200" dirty="0">
                <a:latin typeface="Garamond" panose="02020404030301010803" pitchFamily="18" charset="0"/>
                <a:ea typeface="Times New Roman" panose="02020603050405020304" pitchFamily="18" charset="0"/>
                <a:cs typeface="Arial" panose="020B0604020202020204" pitchFamily="34" charset="0"/>
              </a:rPr>
              <a:t>Séance 4 – Le débat sur la « nature sauvage »  - 24 février 2023</a:t>
            </a:r>
            <a:endParaRPr lang="fr-FR" sz="2200" dirty="0">
              <a:latin typeface="Times New Roman" panose="02020603050405020304" pitchFamily="18" charset="0"/>
              <a:ea typeface="Times New Roman" panose="02020603050405020304" pitchFamily="18" charset="0"/>
            </a:endParaRPr>
          </a:p>
          <a:p>
            <a:pPr marL="270510" indent="-270510"/>
            <a:r>
              <a:rPr lang="fr-FR" sz="2200" dirty="0">
                <a:latin typeface="Garamond" panose="02020404030301010803" pitchFamily="18" charset="0"/>
                <a:ea typeface="Times New Roman" panose="02020603050405020304" pitchFamily="18" charset="0"/>
                <a:cs typeface="Arial" panose="020B0604020202020204" pitchFamily="34" charset="0"/>
              </a:rPr>
              <a:t>Séance 5 – Anthropocentrisme, </a:t>
            </a:r>
            <a:r>
              <a:rPr lang="fr-FR" sz="2200" dirty="0" err="1">
                <a:latin typeface="Garamond" panose="02020404030301010803" pitchFamily="18" charset="0"/>
                <a:ea typeface="Times New Roman" panose="02020603050405020304" pitchFamily="18" charset="0"/>
                <a:cs typeface="Arial" panose="020B0604020202020204" pitchFamily="34" charset="0"/>
              </a:rPr>
              <a:t>biocentrisme</a:t>
            </a:r>
            <a:r>
              <a:rPr lang="fr-FR" sz="2200" dirty="0">
                <a:latin typeface="Garamond" panose="02020404030301010803" pitchFamily="18" charset="0"/>
                <a:ea typeface="Times New Roman" panose="02020603050405020304" pitchFamily="18" charset="0"/>
                <a:cs typeface="Arial" panose="020B0604020202020204" pitchFamily="34" charset="0"/>
              </a:rPr>
              <a:t>, </a:t>
            </a:r>
            <a:r>
              <a:rPr lang="fr-FR" sz="2200" dirty="0" err="1">
                <a:latin typeface="Garamond" panose="02020404030301010803" pitchFamily="18" charset="0"/>
                <a:ea typeface="Times New Roman" panose="02020603050405020304" pitchFamily="18" charset="0"/>
                <a:cs typeface="Arial" panose="020B0604020202020204" pitchFamily="34" charset="0"/>
              </a:rPr>
              <a:t>écocentrisme</a:t>
            </a:r>
            <a:r>
              <a:rPr lang="fr-FR" sz="2200" dirty="0">
                <a:latin typeface="Garamond" panose="02020404030301010803" pitchFamily="18" charset="0"/>
                <a:ea typeface="Times New Roman" panose="02020603050405020304" pitchFamily="18" charset="0"/>
                <a:cs typeface="Arial" panose="020B0604020202020204" pitchFamily="34" charset="0"/>
              </a:rPr>
              <a:t> ? - 3 mars 2023</a:t>
            </a:r>
            <a:endParaRPr lang="fr-FR" sz="2200" dirty="0">
              <a:latin typeface="Times New Roman" panose="02020603050405020304" pitchFamily="18" charset="0"/>
              <a:ea typeface="Times New Roman" panose="02020603050405020304" pitchFamily="18" charset="0"/>
            </a:endParaRPr>
          </a:p>
          <a:p>
            <a:r>
              <a:rPr lang="fr-FR" sz="2200" dirty="0">
                <a:latin typeface="Garamond" panose="02020404030301010803" pitchFamily="18" charset="0"/>
                <a:ea typeface="Times New Roman" panose="02020603050405020304" pitchFamily="18" charset="0"/>
                <a:cs typeface="Arial" panose="020B0604020202020204" pitchFamily="34" charset="0"/>
              </a:rPr>
              <a:t>Séance 6 – L’éthique animale - 10 mars 2023 </a:t>
            </a:r>
            <a:endParaRPr lang="fr-FR" sz="2200" dirty="0">
              <a:latin typeface="Times New Roman" panose="02020603050405020304" pitchFamily="18" charset="0"/>
              <a:ea typeface="Times New Roman" panose="02020603050405020304" pitchFamily="18" charset="0"/>
            </a:endParaRPr>
          </a:p>
          <a:p>
            <a:r>
              <a:rPr lang="fr-FR" sz="2200" dirty="0">
                <a:latin typeface="Garamond" panose="02020404030301010803" pitchFamily="18" charset="0"/>
                <a:ea typeface="Times New Roman" panose="02020603050405020304" pitchFamily="18" charset="0"/>
                <a:cs typeface="Arial" panose="020B0604020202020204" pitchFamily="34" charset="0"/>
              </a:rPr>
              <a:t>Séance 7 – La tentation </a:t>
            </a:r>
            <a:r>
              <a:rPr lang="fr-FR" sz="2200" dirty="0" err="1">
                <a:latin typeface="Garamond" panose="02020404030301010803" pitchFamily="18" charset="0"/>
                <a:ea typeface="Times New Roman" panose="02020603050405020304" pitchFamily="18" charset="0"/>
                <a:cs typeface="Arial" panose="020B0604020202020204" pitchFamily="34" charset="0"/>
              </a:rPr>
              <a:t>écofasciste</a:t>
            </a:r>
            <a:r>
              <a:rPr lang="fr-FR" sz="2200" dirty="0">
                <a:latin typeface="Garamond" panose="02020404030301010803" pitchFamily="18" charset="0"/>
                <a:ea typeface="Times New Roman" panose="02020603050405020304" pitchFamily="18" charset="0"/>
                <a:cs typeface="Arial" panose="020B0604020202020204" pitchFamily="34" charset="0"/>
              </a:rPr>
              <a:t> - 17 mars 2023</a:t>
            </a:r>
            <a:endParaRPr lang="fr-FR" sz="2200" dirty="0">
              <a:latin typeface="Times New Roman" panose="02020603050405020304" pitchFamily="18" charset="0"/>
              <a:ea typeface="Times New Roman" panose="02020603050405020304" pitchFamily="18" charset="0"/>
            </a:endParaRPr>
          </a:p>
          <a:p>
            <a:r>
              <a:rPr lang="fr-FR" sz="2200" dirty="0">
                <a:latin typeface="Garamond" panose="02020404030301010803" pitchFamily="18" charset="0"/>
                <a:ea typeface="Times New Roman" panose="02020603050405020304" pitchFamily="18" charset="0"/>
                <a:cs typeface="Arial" panose="020B0604020202020204" pitchFamily="34" charset="0"/>
              </a:rPr>
              <a:t>Séance 8 – La critique </a:t>
            </a:r>
            <a:r>
              <a:rPr lang="fr-FR" sz="2200" dirty="0" err="1">
                <a:latin typeface="Garamond" panose="02020404030301010803" pitchFamily="18" charset="0"/>
                <a:ea typeface="Times New Roman" panose="02020603050405020304" pitchFamily="18" charset="0"/>
                <a:cs typeface="Arial" panose="020B0604020202020204" pitchFamily="34" charset="0"/>
              </a:rPr>
              <a:t>écoféministe</a:t>
            </a:r>
            <a:r>
              <a:rPr lang="fr-FR" sz="2200" dirty="0">
                <a:latin typeface="Garamond" panose="02020404030301010803" pitchFamily="18" charset="0"/>
                <a:ea typeface="Times New Roman" panose="02020603050405020304" pitchFamily="18" charset="0"/>
                <a:cs typeface="Arial" panose="020B0604020202020204" pitchFamily="34" charset="0"/>
              </a:rPr>
              <a:t> de l’éthique environnementale - 24 mars 2021</a:t>
            </a:r>
            <a:endParaRPr lang="fr-FR" sz="2200" dirty="0">
              <a:latin typeface="Times New Roman" panose="02020603050405020304" pitchFamily="18" charset="0"/>
              <a:ea typeface="Times New Roman" panose="02020603050405020304" pitchFamily="18" charset="0"/>
            </a:endParaRPr>
          </a:p>
          <a:p>
            <a:pPr>
              <a:spcAft>
                <a:spcPts val="0"/>
              </a:spcAft>
            </a:pPr>
            <a:r>
              <a:rPr lang="fr-FR" sz="2200" dirty="0">
                <a:latin typeface="Garamond" panose="02020404030301010803" pitchFamily="18" charset="0"/>
                <a:ea typeface="Times New Roman" panose="02020603050405020304" pitchFamily="18" charset="0"/>
                <a:cs typeface="Arial" panose="020B0604020202020204" pitchFamily="34" charset="0"/>
              </a:rPr>
              <a:t>Séance 9 – L’éthique face à la justice environnementale</a:t>
            </a:r>
            <a:r>
              <a:rPr lang="fr-FR" sz="2200" dirty="0">
                <a:latin typeface="Times New Roman" panose="02020603050405020304" pitchFamily="18" charset="0"/>
                <a:ea typeface="Times New Roman" panose="02020603050405020304" pitchFamily="18" charset="0"/>
              </a:rPr>
              <a:t> - </a:t>
            </a:r>
            <a:r>
              <a:rPr lang="fr-FR" sz="2200" dirty="0">
                <a:latin typeface="Garamond" panose="02020404030301010803" pitchFamily="18" charset="0"/>
                <a:ea typeface="Times New Roman" panose="02020603050405020304" pitchFamily="18" charset="0"/>
                <a:cs typeface="Arial" panose="020B0604020202020204" pitchFamily="34" charset="0"/>
              </a:rPr>
              <a:t>31 mars 2023</a:t>
            </a:r>
            <a:endParaRPr lang="fr-FR" sz="2200" dirty="0">
              <a:latin typeface="Times New Roman" panose="02020603050405020304" pitchFamily="18" charset="0"/>
              <a:ea typeface="Times New Roman" panose="02020603050405020304" pitchFamily="18" charset="0"/>
            </a:endParaRPr>
          </a:p>
          <a:p>
            <a:r>
              <a:rPr lang="fr-FR" sz="2200" dirty="0">
                <a:latin typeface="Garamond" panose="02020404030301010803" pitchFamily="18" charset="0"/>
                <a:ea typeface="Times New Roman" panose="02020603050405020304" pitchFamily="18" charset="0"/>
                <a:cs typeface="Arial" panose="020B0604020202020204" pitchFamily="34" charset="0"/>
              </a:rPr>
              <a:t>Séance 10 – Une autre généalogie de l’éthique environnementale. Le principe responsabilité de Hans Jonas - 21 avril 2023</a:t>
            </a:r>
            <a:endParaRPr lang="fr-FR" sz="2200" dirty="0">
              <a:latin typeface="Times New Roman" panose="02020603050405020304" pitchFamily="18" charset="0"/>
              <a:ea typeface="Times New Roman" panose="02020603050405020304" pitchFamily="18" charset="0"/>
            </a:endParaRPr>
          </a:p>
          <a:p>
            <a:r>
              <a:rPr lang="fr-FR" sz="2200" dirty="0">
                <a:latin typeface="Garamond" panose="02020404030301010803" pitchFamily="18" charset="0"/>
                <a:ea typeface="Times New Roman" panose="02020603050405020304" pitchFamily="18" charset="0"/>
                <a:cs typeface="Arial" panose="020B0604020202020204" pitchFamily="34" charset="0"/>
              </a:rPr>
              <a:t>Séance 11 – De la moralité au règne de la vie éthique. Hegel, philosophe de l’environnement ? - 28 avril 2023</a:t>
            </a:r>
            <a:endParaRPr lang="fr-FR" sz="2200" dirty="0">
              <a:latin typeface="Times New Roman" panose="02020603050405020304" pitchFamily="18" charset="0"/>
              <a:ea typeface="Times New Roman" panose="02020603050405020304" pitchFamily="18" charset="0"/>
            </a:endParaRPr>
          </a:p>
          <a:p>
            <a:r>
              <a:rPr lang="fr-FR" sz="2200" dirty="0">
                <a:latin typeface="Garamond" panose="02020404030301010803" pitchFamily="18" charset="0"/>
                <a:ea typeface="Times New Roman" panose="02020603050405020304" pitchFamily="18" charset="0"/>
                <a:cs typeface="Arial" panose="020B0604020202020204" pitchFamily="34" charset="0"/>
              </a:rPr>
              <a:t>Séance 12 – Séance de rattrapage - 5 mai 2023</a:t>
            </a:r>
            <a:endParaRPr lang="fr-FR" sz="2200" dirty="0">
              <a:latin typeface="Times New Roman" panose="02020603050405020304" pitchFamily="18" charset="0"/>
              <a:ea typeface="Times New Roman" panose="02020603050405020304" pitchFamily="18" charset="0"/>
            </a:endParaRPr>
          </a:p>
          <a:p>
            <a:r>
              <a:rPr lang="fr-FR" sz="2200" dirty="0">
                <a:latin typeface="Garamond" panose="02020404030301010803" pitchFamily="18" charset="0"/>
                <a:ea typeface="Times New Roman" panose="02020603050405020304" pitchFamily="18" charset="0"/>
                <a:cs typeface="Arial" panose="020B0604020202020204" pitchFamily="34" charset="0"/>
              </a:rPr>
              <a:t>Séance 13 – Conclusion - 12 mai 2023</a:t>
            </a:r>
            <a:endParaRPr lang="fr-FR"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948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4">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D953706-34F2-AC42-93CA-0640E1B676E1}"/>
              </a:ext>
            </a:extLst>
          </p:cNvPr>
          <p:cNvSpPr>
            <a:spLocks noGrp="1"/>
          </p:cNvSpPr>
          <p:nvPr>
            <p:ph type="title"/>
          </p:nvPr>
        </p:nvSpPr>
        <p:spPr>
          <a:xfrm>
            <a:off x="838200" y="365125"/>
            <a:ext cx="10515600" cy="1325563"/>
          </a:xfrm>
        </p:spPr>
        <p:txBody>
          <a:bodyPr>
            <a:normAutofit/>
          </a:bodyPr>
          <a:lstStyle/>
          <a:p>
            <a:r>
              <a:rPr lang="fr-FR" sz="3200" b="1" dirty="0">
                <a:solidFill>
                  <a:srgbClr val="FFFFFF"/>
                </a:solidFill>
                <a:latin typeface="Garamond" panose="02020404030301010803" pitchFamily="18" charset="0"/>
              </a:rPr>
              <a:t>Séance 1 – Bibliographie</a:t>
            </a:r>
          </a:p>
        </p:txBody>
      </p:sp>
      <p:sp>
        <p:nvSpPr>
          <p:cNvPr id="3" name="Espace réservé du contenu 2">
            <a:extLst>
              <a:ext uri="{FF2B5EF4-FFF2-40B4-BE49-F238E27FC236}">
                <a16:creationId xmlns:a16="http://schemas.microsoft.com/office/drawing/2014/main" id="{398DECB3-931D-0E44-B10A-094ED85FD8FA}"/>
              </a:ext>
            </a:extLst>
          </p:cNvPr>
          <p:cNvSpPr>
            <a:spLocks noGrp="1"/>
          </p:cNvSpPr>
          <p:nvPr>
            <p:ph idx="1"/>
          </p:nvPr>
        </p:nvSpPr>
        <p:spPr>
          <a:xfrm>
            <a:off x="0" y="1911350"/>
            <a:ext cx="12192000" cy="4946650"/>
          </a:xfrm>
        </p:spPr>
        <p:txBody>
          <a:bodyPr>
            <a:normAutofit/>
          </a:bodyPr>
          <a:lstStyle/>
          <a:p>
            <a:pPr marL="0" indent="0">
              <a:buNone/>
            </a:pPr>
            <a:endParaRPr lang="en-US" sz="3200" dirty="0">
              <a:latin typeface="Garamond" panose="02020404030301010803" pitchFamily="18" charset="0"/>
            </a:endParaRPr>
          </a:p>
          <a:p>
            <a:endParaRPr lang="fr-FR" sz="2600" dirty="0">
              <a:latin typeface="Garamond" panose="02020404030301010803" pitchFamily="18" charset="0"/>
            </a:endParaRPr>
          </a:p>
          <a:p>
            <a:pPr marL="0" indent="0">
              <a:buNone/>
            </a:pPr>
            <a:endParaRPr lang="fr-FR" dirty="0">
              <a:latin typeface="Garamond" panose="02020404030301010803" pitchFamily="18" charset="0"/>
            </a:endParaRPr>
          </a:p>
        </p:txBody>
      </p:sp>
      <p:sp>
        <p:nvSpPr>
          <p:cNvPr id="4" name="ZoneTexte 3">
            <a:extLst>
              <a:ext uri="{FF2B5EF4-FFF2-40B4-BE49-F238E27FC236}">
                <a16:creationId xmlns:a16="http://schemas.microsoft.com/office/drawing/2014/main" id="{BC3141DC-755C-3F48-B343-F6D04971EFB7}"/>
              </a:ext>
            </a:extLst>
          </p:cNvPr>
          <p:cNvSpPr txBox="1"/>
          <p:nvPr/>
        </p:nvSpPr>
        <p:spPr>
          <a:xfrm>
            <a:off x="6500191" y="735496"/>
            <a:ext cx="184731" cy="369332"/>
          </a:xfrm>
          <a:prstGeom prst="rect">
            <a:avLst/>
          </a:prstGeom>
          <a:noFill/>
        </p:spPr>
        <p:txBody>
          <a:bodyPr wrap="none" rtlCol="0">
            <a:spAutoFit/>
          </a:bodyPr>
          <a:lstStyle/>
          <a:p>
            <a:endParaRPr lang="fr-FR" dirty="0"/>
          </a:p>
        </p:txBody>
      </p:sp>
      <p:sp>
        <p:nvSpPr>
          <p:cNvPr id="6" name="Rectangle 5">
            <a:extLst>
              <a:ext uri="{FF2B5EF4-FFF2-40B4-BE49-F238E27FC236}">
                <a16:creationId xmlns:a16="http://schemas.microsoft.com/office/drawing/2014/main" id="{C901F51D-7A69-BE47-9D41-3A4FA74DD5C2}"/>
              </a:ext>
            </a:extLst>
          </p:cNvPr>
          <p:cNvSpPr/>
          <p:nvPr/>
        </p:nvSpPr>
        <p:spPr>
          <a:xfrm>
            <a:off x="0" y="1911349"/>
            <a:ext cx="12192000" cy="5416868"/>
          </a:xfrm>
          <a:prstGeom prst="rect">
            <a:avLst/>
          </a:prstGeom>
        </p:spPr>
        <p:txBody>
          <a:bodyPr wrap="square">
            <a:spAutoFit/>
          </a:bodyPr>
          <a:lstStyle/>
          <a:p>
            <a:r>
              <a:rPr lang="fr-FR" b="1" dirty="0" err="1"/>
              <a:t>Afeissa</a:t>
            </a:r>
            <a:r>
              <a:rPr lang="fr-FR" b="1" dirty="0"/>
              <a:t> Hicham-Stéphane (textes réunis par), </a:t>
            </a:r>
            <a:r>
              <a:rPr lang="fr-FR" b="1" i="1" dirty="0"/>
              <a:t>Ethique de l’environnement. Nature, valeur, respect</a:t>
            </a:r>
            <a:r>
              <a:rPr lang="fr-FR" b="1" dirty="0"/>
              <a:t>, </a:t>
            </a:r>
            <a:r>
              <a:rPr lang="fr-FR" b="1" dirty="0" err="1"/>
              <a:t>Vrin</a:t>
            </a:r>
            <a:r>
              <a:rPr lang="fr-FR" b="1" dirty="0"/>
              <a:t>, 2007.</a:t>
            </a:r>
            <a:endParaRPr lang="fr-FR" dirty="0"/>
          </a:p>
          <a:p>
            <a:r>
              <a:rPr lang="fr-FR" b="1" dirty="0" err="1"/>
              <a:t>Afeissa</a:t>
            </a:r>
            <a:r>
              <a:rPr lang="fr-FR" b="1" dirty="0"/>
              <a:t> Hicham-Stéphane, </a:t>
            </a:r>
            <a:r>
              <a:rPr lang="fr-FR" b="1" i="1" dirty="0"/>
              <a:t>La fin du monde et de l’humanité. Essai de </a:t>
            </a:r>
            <a:r>
              <a:rPr lang="fr-FR" b="1" i="1" dirty="0" err="1"/>
              <a:t>généaologie</a:t>
            </a:r>
            <a:r>
              <a:rPr lang="fr-FR" b="1" i="1" dirty="0"/>
              <a:t> du discours écologique</a:t>
            </a:r>
            <a:r>
              <a:rPr lang="fr-FR" b="1" dirty="0"/>
              <a:t>, PUF, 2014</a:t>
            </a:r>
            <a:endParaRPr lang="fr-FR" dirty="0"/>
          </a:p>
          <a:p>
            <a:r>
              <a:rPr lang="fr-FR" dirty="0" err="1"/>
              <a:t>Alexievitch</a:t>
            </a:r>
            <a:r>
              <a:rPr lang="fr-FR" dirty="0"/>
              <a:t> Svetlana, </a:t>
            </a:r>
            <a:r>
              <a:rPr lang="fr-FR" i="1" dirty="0"/>
              <a:t>La supplication. Tchernobyl, chronique du monde après l’apocalypse</a:t>
            </a:r>
            <a:r>
              <a:rPr lang="fr-FR" dirty="0"/>
              <a:t>, J’ai lu, 1997.</a:t>
            </a:r>
          </a:p>
          <a:p>
            <a:r>
              <a:rPr lang="fr-FR" b="1" dirty="0"/>
              <a:t>Baird </a:t>
            </a:r>
            <a:r>
              <a:rPr lang="fr-FR" b="1" dirty="0" err="1"/>
              <a:t>Callicott</a:t>
            </a:r>
            <a:r>
              <a:rPr lang="fr-FR" b="1" dirty="0"/>
              <a:t> John, </a:t>
            </a:r>
            <a:r>
              <a:rPr lang="fr-FR" b="1" i="1" dirty="0"/>
              <a:t>Ethique de la terre, </a:t>
            </a:r>
            <a:r>
              <a:rPr lang="fr-FR" b="1" dirty="0" err="1"/>
              <a:t>Wildproject</a:t>
            </a:r>
            <a:r>
              <a:rPr lang="fr-FR" b="1" dirty="0"/>
              <a:t>, Marseille, 2021. </a:t>
            </a:r>
            <a:endParaRPr lang="fr-FR" dirty="0"/>
          </a:p>
          <a:p>
            <a:r>
              <a:rPr lang="fr-FR" dirty="0"/>
              <a:t>Bonneuil Christophe, </a:t>
            </a:r>
            <a:r>
              <a:rPr lang="fr-FR" dirty="0" err="1"/>
              <a:t>Fressoz</a:t>
            </a:r>
            <a:r>
              <a:rPr lang="fr-FR" dirty="0"/>
              <a:t> Jean-Baptiste, </a:t>
            </a:r>
            <a:r>
              <a:rPr lang="fr-FR" i="1" dirty="0"/>
              <a:t>L’événement Anthropocène. La terre, l’histoire et nous</a:t>
            </a:r>
            <a:r>
              <a:rPr lang="fr-FR" dirty="0"/>
              <a:t>, Seuil, 2013</a:t>
            </a:r>
          </a:p>
          <a:p>
            <a:r>
              <a:rPr lang="fr-FR" dirty="0"/>
              <a:t>Boumediene Samir, </a:t>
            </a:r>
            <a:r>
              <a:rPr lang="fr-FR" i="1" dirty="0"/>
              <a:t>La colonisation du savoir. Une histoire des plantes médicinales du Nouveau monde (1492-1750)</a:t>
            </a:r>
            <a:r>
              <a:rPr lang="fr-FR" dirty="0"/>
              <a:t>, Les éditions des mondes à faire, 2016</a:t>
            </a:r>
          </a:p>
          <a:p>
            <a:r>
              <a:rPr lang="fr-FR" dirty="0"/>
              <a:t>Carson Rachel, </a:t>
            </a:r>
            <a:r>
              <a:rPr lang="fr-FR" i="1" dirty="0"/>
              <a:t>Printemps silencieux</a:t>
            </a:r>
            <a:r>
              <a:rPr lang="fr-FR" dirty="0"/>
              <a:t> (1962), Editions </a:t>
            </a:r>
            <a:r>
              <a:rPr lang="fr-FR" dirty="0" err="1"/>
              <a:t>Wildproject</a:t>
            </a:r>
            <a:r>
              <a:rPr lang="fr-FR" dirty="0"/>
              <a:t>, 2014.</a:t>
            </a:r>
          </a:p>
          <a:p>
            <a:r>
              <a:rPr lang="fr-FR" dirty="0" err="1"/>
              <a:t>Coccia</a:t>
            </a:r>
            <a:r>
              <a:rPr lang="fr-FR" dirty="0"/>
              <a:t> Emanuele, </a:t>
            </a:r>
            <a:r>
              <a:rPr lang="fr-FR" i="1" dirty="0"/>
              <a:t>La vie des plantes. Une métaphysique du mélange</a:t>
            </a:r>
            <a:r>
              <a:rPr lang="fr-FR" dirty="0"/>
              <a:t>, Bibliothèque Rivage, 2016</a:t>
            </a:r>
          </a:p>
          <a:p>
            <a:r>
              <a:rPr lang="fr-FR" b="1" dirty="0" err="1"/>
              <a:t>Cronon</a:t>
            </a:r>
            <a:r>
              <a:rPr lang="fr-FR" b="1" dirty="0"/>
              <a:t> William, </a:t>
            </a:r>
            <a:r>
              <a:rPr lang="fr-FR" b="1" i="1" dirty="0"/>
              <a:t>Nature et récits</a:t>
            </a:r>
            <a:r>
              <a:rPr lang="fr-FR" b="1" dirty="0"/>
              <a:t>, Editions Dehors, 2016.</a:t>
            </a:r>
            <a:endParaRPr lang="fr-FR" dirty="0"/>
          </a:p>
          <a:p>
            <a:pPr lvl="0"/>
            <a:r>
              <a:rPr lang="fr-FR" b="1" dirty="0"/>
              <a:t>_« Une place pour les histoires : nature, histoire, récit », p. 47-96</a:t>
            </a:r>
            <a:endParaRPr lang="fr-FR" dirty="0"/>
          </a:p>
          <a:p>
            <a:pPr lvl="0"/>
            <a:r>
              <a:rPr lang="fr-FR" b="1" dirty="0"/>
              <a:t>_« Le problème de la </a:t>
            </a:r>
            <a:r>
              <a:rPr lang="fr-FR" b="1" i="1" dirty="0" err="1"/>
              <a:t>wilderness</a:t>
            </a:r>
            <a:r>
              <a:rPr lang="fr-FR" b="1" i="1" dirty="0"/>
              <a:t>, </a:t>
            </a:r>
            <a:r>
              <a:rPr lang="fr-FR" b="1" dirty="0"/>
              <a:t>ou le retour vers une mauvaise nature », p. 133</a:t>
            </a:r>
            <a:endParaRPr lang="fr-FR" dirty="0"/>
          </a:p>
          <a:p>
            <a:pPr lvl="0"/>
            <a:r>
              <a:rPr lang="fr-FR" b="1" dirty="0"/>
              <a:t>_« L’énigme des îles des Apôtres : comment gère-t-on une </a:t>
            </a:r>
            <a:r>
              <a:rPr lang="fr-FR" b="1" dirty="0" err="1"/>
              <a:t>wilderness</a:t>
            </a:r>
            <a:r>
              <a:rPr lang="fr-FR" b="1" dirty="0"/>
              <a:t> chargée d’histoires humaines ? », p.169</a:t>
            </a:r>
            <a:endParaRPr lang="fr-FR" dirty="0"/>
          </a:p>
          <a:p>
            <a:r>
              <a:rPr lang="fr-FR" dirty="0"/>
              <a:t>Davis K. Diana, </a:t>
            </a:r>
            <a:r>
              <a:rPr lang="fr-FR" i="1" dirty="0"/>
              <a:t>Les mythes environnementaux de la colonisation française au Maghreb</a:t>
            </a:r>
            <a:r>
              <a:rPr lang="fr-FR" dirty="0"/>
              <a:t>, Champ Vallon, 2012.</a:t>
            </a:r>
          </a:p>
          <a:p>
            <a:r>
              <a:rPr lang="fr-FR" dirty="0" err="1"/>
              <a:t>Descola</a:t>
            </a:r>
            <a:r>
              <a:rPr lang="fr-FR" dirty="0"/>
              <a:t> Philippe, </a:t>
            </a:r>
            <a:r>
              <a:rPr lang="fr-FR" i="1" dirty="0"/>
              <a:t>Par-delà nature et culture</a:t>
            </a:r>
            <a:r>
              <a:rPr lang="fr-FR" dirty="0"/>
              <a:t>, Gallimard, 2005</a:t>
            </a:r>
          </a:p>
          <a:p>
            <a:r>
              <a:rPr lang="fr-FR" dirty="0" err="1"/>
              <a:t>Despret</a:t>
            </a:r>
            <a:r>
              <a:rPr lang="fr-FR" dirty="0"/>
              <a:t> </a:t>
            </a:r>
            <a:r>
              <a:rPr lang="fr-FR" dirty="0" err="1"/>
              <a:t>Vincianne</a:t>
            </a:r>
            <a:r>
              <a:rPr lang="fr-FR" dirty="0"/>
              <a:t>, </a:t>
            </a:r>
            <a:r>
              <a:rPr lang="fr-FR" i="1" dirty="0"/>
              <a:t>Habiter en oiseaux</a:t>
            </a:r>
            <a:r>
              <a:rPr lang="fr-FR" dirty="0"/>
              <a:t>, Actes Sud, Arles, 2018.</a:t>
            </a:r>
          </a:p>
          <a:p>
            <a:r>
              <a:rPr lang="fr-FR" dirty="0" err="1"/>
              <a:t>Diamond</a:t>
            </a:r>
            <a:r>
              <a:rPr lang="fr-FR" dirty="0"/>
              <a:t> Jared, </a:t>
            </a:r>
            <a:r>
              <a:rPr lang="fr-FR" i="1" dirty="0"/>
              <a:t>Effondrement : comment les sociétés décident de leur disparition ou de leur survie</a:t>
            </a:r>
            <a:r>
              <a:rPr lang="fr-FR" dirty="0"/>
              <a:t>, Gallimard, 2006.</a:t>
            </a:r>
          </a:p>
          <a:p>
            <a:r>
              <a:rPr lang="fr-FR" dirty="0" err="1"/>
              <a:t>Federici</a:t>
            </a:r>
            <a:r>
              <a:rPr lang="fr-FR" dirty="0"/>
              <a:t> Silvia, </a:t>
            </a:r>
            <a:r>
              <a:rPr lang="fr-FR" i="1" dirty="0" err="1"/>
              <a:t>Caliban</a:t>
            </a:r>
            <a:r>
              <a:rPr lang="fr-FR" i="1" dirty="0"/>
              <a:t> et la sorcière</a:t>
            </a:r>
            <a:r>
              <a:rPr lang="fr-FR" dirty="0"/>
              <a:t>, Éditions </a:t>
            </a:r>
            <a:r>
              <a:rPr lang="fr-FR" dirty="0" err="1"/>
              <a:t>Entremonde</a:t>
            </a:r>
            <a:r>
              <a:rPr lang="fr-FR" dirty="0"/>
              <a:t>, 2014</a:t>
            </a:r>
          </a:p>
          <a:p>
            <a:endParaRPr lang="fr-FR"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905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4">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D953706-34F2-AC42-93CA-0640E1B676E1}"/>
              </a:ext>
            </a:extLst>
          </p:cNvPr>
          <p:cNvSpPr>
            <a:spLocks noGrp="1"/>
          </p:cNvSpPr>
          <p:nvPr>
            <p:ph type="title"/>
          </p:nvPr>
        </p:nvSpPr>
        <p:spPr>
          <a:xfrm>
            <a:off x="838200" y="365125"/>
            <a:ext cx="10515600" cy="1325563"/>
          </a:xfrm>
        </p:spPr>
        <p:txBody>
          <a:bodyPr>
            <a:normAutofit/>
          </a:bodyPr>
          <a:lstStyle/>
          <a:p>
            <a:r>
              <a:rPr lang="fr-FR" sz="3200" b="1" dirty="0">
                <a:solidFill>
                  <a:srgbClr val="FFFFFF"/>
                </a:solidFill>
                <a:latin typeface="Garamond" panose="02020404030301010803" pitchFamily="18" charset="0"/>
              </a:rPr>
              <a:t>Séance 1 – Bibliographie</a:t>
            </a:r>
          </a:p>
        </p:txBody>
      </p:sp>
      <p:sp>
        <p:nvSpPr>
          <p:cNvPr id="3" name="Espace réservé du contenu 2">
            <a:extLst>
              <a:ext uri="{FF2B5EF4-FFF2-40B4-BE49-F238E27FC236}">
                <a16:creationId xmlns:a16="http://schemas.microsoft.com/office/drawing/2014/main" id="{398DECB3-931D-0E44-B10A-094ED85FD8FA}"/>
              </a:ext>
            </a:extLst>
          </p:cNvPr>
          <p:cNvSpPr>
            <a:spLocks noGrp="1"/>
          </p:cNvSpPr>
          <p:nvPr>
            <p:ph idx="1"/>
          </p:nvPr>
        </p:nvSpPr>
        <p:spPr>
          <a:xfrm>
            <a:off x="0" y="1911350"/>
            <a:ext cx="12192000" cy="4946650"/>
          </a:xfrm>
        </p:spPr>
        <p:txBody>
          <a:bodyPr>
            <a:normAutofit/>
          </a:bodyPr>
          <a:lstStyle/>
          <a:p>
            <a:pPr marL="0" indent="0">
              <a:buNone/>
            </a:pPr>
            <a:endParaRPr lang="en-US" sz="3200" dirty="0">
              <a:latin typeface="Garamond" panose="02020404030301010803" pitchFamily="18" charset="0"/>
            </a:endParaRPr>
          </a:p>
          <a:p>
            <a:endParaRPr lang="fr-FR" sz="2600" dirty="0">
              <a:latin typeface="Garamond" panose="02020404030301010803" pitchFamily="18" charset="0"/>
            </a:endParaRPr>
          </a:p>
          <a:p>
            <a:pPr marL="0" indent="0">
              <a:buNone/>
            </a:pPr>
            <a:endParaRPr lang="fr-FR" dirty="0">
              <a:latin typeface="Garamond" panose="02020404030301010803" pitchFamily="18" charset="0"/>
            </a:endParaRPr>
          </a:p>
        </p:txBody>
      </p:sp>
      <p:sp>
        <p:nvSpPr>
          <p:cNvPr id="4" name="ZoneTexte 3">
            <a:extLst>
              <a:ext uri="{FF2B5EF4-FFF2-40B4-BE49-F238E27FC236}">
                <a16:creationId xmlns:a16="http://schemas.microsoft.com/office/drawing/2014/main" id="{BC3141DC-755C-3F48-B343-F6D04971EFB7}"/>
              </a:ext>
            </a:extLst>
          </p:cNvPr>
          <p:cNvSpPr txBox="1"/>
          <p:nvPr/>
        </p:nvSpPr>
        <p:spPr>
          <a:xfrm>
            <a:off x="6500191" y="735496"/>
            <a:ext cx="184731" cy="369332"/>
          </a:xfrm>
          <a:prstGeom prst="rect">
            <a:avLst/>
          </a:prstGeom>
          <a:noFill/>
        </p:spPr>
        <p:txBody>
          <a:bodyPr wrap="none" rtlCol="0">
            <a:spAutoFit/>
          </a:bodyPr>
          <a:lstStyle/>
          <a:p>
            <a:endParaRPr lang="fr-FR" dirty="0"/>
          </a:p>
        </p:txBody>
      </p:sp>
      <p:sp>
        <p:nvSpPr>
          <p:cNvPr id="6" name="Rectangle 5">
            <a:extLst>
              <a:ext uri="{FF2B5EF4-FFF2-40B4-BE49-F238E27FC236}">
                <a16:creationId xmlns:a16="http://schemas.microsoft.com/office/drawing/2014/main" id="{C901F51D-7A69-BE47-9D41-3A4FA74DD5C2}"/>
              </a:ext>
            </a:extLst>
          </p:cNvPr>
          <p:cNvSpPr/>
          <p:nvPr/>
        </p:nvSpPr>
        <p:spPr>
          <a:xfrm>
            <a:off x="0" y="1911349"/>
            <a:ext cx="12192000" cy="4862870"/>
          </a:xfrm>
          <a:prstGeom prst="rect">
            <a:avLst/>
          </a:prstGeom>
        </p:spPr>
        <p:txBody>
          <a:bodyPr wrap="square">
            <a:spAutoFit/>
          </a:bodyPr>
          <a:lstStyle/>
          <a:p>
            <a:r>
              <a:rPr lang="fr-FR" sz="2400" dirty="0"/>
              <a:t>Ferdinand Malcom, </a:t>
            </a:r>
            <a:r>
              <a:rPr lang="fr-FR" sz="2400" i="1" dirty="0"/>
              <a:t>Une écologie </a:t>
            </a:r>
            <a:r>
              <a:rPr lang="fr-FR" sz="2400" i="1" dirty="0" err="1"/>
              <a:t>décoloniale</a:t>
            </a:r>
            <a:r>
              <a:rPr lang="fr-FR" sz="2400" dirty="0"/>
              <a:t>, Seuil, coll. Anthropocène, 2019</a:t>
            </a:r>
          </a:p>
          <a:p>
            <a:r>
              <a:rPr lang="fr-FR" sz="2400" dirty="0"/>
              <a:t>Foster John Bellamy, </a:t>
            </a:r>
            <a:r>
              <a:rPr lang="fr-FR" sz="2400" i="1" dirty="0"/>
              <a:t>Marx écologiste</a:t>
            </a:r>
            <a:r>
              <a:rPr lang="fr-FR" sz="2400" dirty="0"/>
              <a:t>, Amsterdam, Anthropocène, 2016.</a:t>
            </a:r>
          </a:p>
          <a:p>
            <a:r>
              <a:rPr lang="fr-FR" sz="2400" dirty="0" err="1"/>
              <a:t>Fressoz</a:t>
            </a:r>
            <a:r>
              <a:rPr lang="fr-FR" sz="2400" dirty="0"/>
              <a:t> Jean-Baptiste, </a:t>
            </a:r>
            <a:r>
              <a:rPr lang="fr-FR" sz="2400" i="1" dirty="0"/>
              <a:t>L’apocalypse joyeuse. Une histoire du risque technologique,</a:t>
            </a:r>
            <a:r>
              <a:rPr lang="fr-FR" sz="2400" dirty="0"/>
              <a:t> Éditions du Seuil, Paris, 2012.</a:t>
            </a:r>
          </a:p>
          <a:p>
            <a:r>
              <a:rPr lang="fr-FR" sz="2400" b="1" dirty="0"/>
              <a:t>Hache Emilie, </a:t>
            </a:r>
            <a:r>
              <a:rPr lang="fr-FR" sz="2400" b="1" i="1" dirty="0"/>
              <a:t>Ce à quoi nous tenons. Propositions pour une écologie pragmatique</a:t>
            </a:r>
            <a:r>
              <a:rPr lang="fr-FR" sz="2400" b="1" dirty="0"/>
              <a:t>, Les Empêcheurs de penser en rond/La découverte, 2011.</a:t>
            </a:r>
            <a:endParaRPr lang="fr-FR" sz="2400" dirty="0"/>
          </a:p>
          <a:p>
            <a:r>
              <a:rPr lang="fr-FR" sz="2400" b="1" dirty="0"/>
              <a:t>Hache Emilie (</a:t>
            </a:r>
            <a:r>
              <a:rPr lang="fr-FR" sz="2400" b="1" dirty="0" err="1"/>
              <a:t>dir</a:t>
            </a:r>
            <a:r>
              <a:rPr lang="fr-FR" sz="2400" b="1" dirty="0"/>
              <a:t>.), </a:t>
            </a:r>
            <a:r>
              <a:rPr lang="fr-FR" sz="2400" b="1" i="1" dirty="0"/>
              <a:t>Ecologie politique</a:t>
            </a:r>
            <a:r>
              <a:rPr lang="fr-FR" sz="2400" b="1" dirty="0"/>
              <a:t>, Editions Amsterdam, 2012</a:t>
            </a:r>
            <a:endParaRPr lang="fr-FR" sz="2400" dirty="0"/>
          </a:p>
          <a:p>
            <a:r>
              <a:rPr lang="fr-FR" sz="2400" dirty="0"/>
              <a:t>Hache Emilie (</a:t>
            </a:r>
            <a:r>
              <a:rPr lang="fr-FR" sz="2400" dirty="0" err="1"/>
              <a:t>dir</a:t>
            </a:r>
            <a:r>
              <a:rPr lang="fr-FR" sz="2400" dirty="0"/>
              <a:t>.), </a:t>
            </a:r>
            <a:r>
              <a:rPr lang="fr-FR" sz="2400" i="1" dirty="0"/>
              <a:t>Du monde clos à l’univers infini</a:t>
            </a:r>
            <a:r>
              <a:rPr lang="fr-FR" sz="2400" dirty="0"/>
              <a:t>, Editions Dehors, 2014</a:t>
            </a:r>
          </a:p>
          <a:p>
            <a:r>
              <a:rPr lang="fr-FR" sz="2400" b="1" dirty="0"/>
              <a:t>Hache Emilie (</a:t>
            </a:r>
            <a:r>
              <a:rPr lang="fr-FR" sz="2400" b="1" dirty="0" err="1"/>
              <a:t>ed</a:t>
            </a:r>
            <a:r>
              <a:rPr lang="fr-FR" sz="2400" b="1" dirty="0"/>
              <a:t>.), </a:t>
            </a:r>
            <a:r>
              <a:rPr lang="fr-FR" sz="2400" b="1" i="1" dirty="0" err="1"/>
              <a:t>Reclaim</a:t>
            </a:r>
            <a:r>
              <a:rPr lang="fr-FR" sz="2400" b="1" i="1" dirty="0"/>
              <a:t>. Recueil de textes </a:t>
            </a:r>
            <a:r>
              <a:rPr lang="fr-FR" sz="2400" b="1" i="1" dirty="0" err="1"/>
              <a:t>écoféministes</a:t>
            </a:r>
            <a:r>
              <a:rPr lang="fr-FR" sz="2400" b="1" dirty="0"/>
              <a:t>, Editions </a:t>
            </a:r>
            <a:r>
              <a:rPr lang="fr-FR" sz="2400" b="1" dirty="0" err="1"/>
              <a:t>Cambourakis</a:t>
            </a:r>
            <a:r>
              <a:rPr lang="fr-FR" sz="2400" b="1" dirty="0"/>
              <a:t>, 2016</a:t>
            </a:r>
            <a:endParaRPr lang="fr-FR" sz="2400" dirty="0"/>
          </a:p>
          <a:p>
            <a:r>
              <a:rPr lang="fr-FR" sz="2400" b="1" dirty="0"/>
              <a:t>Jonas Hans, </a:t>
            </a:r>
            <a:r>
              <a:rPr lang="fr-FR" sz="2400" b="1" i="1" dirty="0"/>
              <a:t>Le principe Responsabilité : une éthique pour la civilisation technologique</a:t>
            </a:r>
            <a:r>
              <a:rPr lang="fr-FR" sz="2400" b="1" dirty="0"/>
              <a:t>, GF Flammarion, 1998 (1979).</a:t>
            </a:r>
            <a:endParaRPr lang="fr-FR" sz="2400" dirty="0"/>
          </a:p>
          <a:p>
            <a:r>
              <a:rPr lang="fr-FR" sz="2400" dirty="0" err="1"/>
              <a:t>Keucheyan</a:t>
            </a:r>
            <a:r>
              <a:rPr lang="fr-FR" sz="2400" dirty="0"/>
              <a:t> </a:t>
            </a:r>
            <a:r>
              <a:rPr lang="fr-FR" sz="2400" dirty="0" err="1"/>
              <a:t>Razmig</a:t>
            </a:r>
            <a:r>
              <a:rPr lang="fr-FR" sz="2400" dirty="0"/>
              <a:t>, </a:t>
            </a:r>
            <a:r>
              <a:rPr lang="fr-FR" sz="2400" i="1" dirty="0"/>
              <a:t>La nature est un champ de bataille</a:t>
            </a:r>
            <a:r>
              <a:rPr lang="fr-FR" sz="2400" dirty="0"/>
              <a:t>, La découverte, 2014</a:t>
            </a:r>
          </a:p>
          <a:p>
            <a:endParaRPr lang="fr-FR"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2551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4">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D953706-34F2-AC42-93CA-0640E1B676E1}"/>
              </a:ext>
            </a:extLst>
          </p:cNvPr>
          <p:cNvSpPr>
            <a:spLocks noGrp="1"/>
          </p:cNvSpPr>
          <p:nvPr>
            <p:ph type="title"/>
          </p:nvPr>
        </p:nvSpPr>
        <p:spPr>
          <a:xfrm>
            <a:off x="838200" y="365125"/>
            <a:ext cx="10515600" cy="1325563"/>
          </a:xfrm>
        </p:spPr>
        <p:txBody>
          <a:bodyPr>
            <a:normAutofit/>
          </a:bodyPr>
          <a:lstStyle/>
          <a:p>
            <a:r>
              <a:rPr lang="fr-FR" sz="3200" b="1" dirty="0">
                <a:solidFill>
                  <a:srgbClr val="FFFFFF"/>
                </a:solidFill>
                <a:latin typeface="Garamond" panose="02020404030301010803" pitchFamily="18" charset="0"/>
              </a:rPr>
              <a:t>Séance 1 – Bibliographie</a:t>
            </a:r>
          </a:p>
        </p:txBody>
      </p:sp>
      <p:sp>
        <p:nvSpPr>
          <p:cNvPr id="3" name="Espace réservé du contenu 2">
            <a:extLst>
              <a:ext uri="{FF2B5EF4-FFF2-40B4-BE49-F238E27FC236}">
                <a16:creationId xmlns:a16="http://schemas.microsoft.com/office/drawing/2014/main" id="{398DECB3-931D-0E44-B10A-094ED85FD8FA}"/>
              </a:ext>
            </a:extLst>
          </p:cNvPr>
          <p:cNvSpPr>
            <a:spLocks noGrp="1"/>
          </p:cNvSpPr>
          <p:nvPr>
            <p:ph idx="1"/>
          </p:nvPr>
        </p:nvSpPr>
        <p:spPr>
          <a:xfrm>
            <a:off x="0" y="1911350"/>
            <a:ext cx="12192000" cy="4946650"/>
          </a:xfrm>
        </p:spPr>
        <p:txBody>
          <a:bodyPr>
            <a:normAutofit/>
          </a:bodyPr>
          <a:lstStyle/>
          <a:p>
            <a:pPr marL="0" indent="0">
              <a:buNone/>
            </a:pPr>
            <a:endParaRPr lang="en-US" sz="3200" dirty="0">
              <a:latin typeface="Garamond" panose="02020404030301010803" pitchFamily="18" charset="0"/>
            </a:endParaRPr>
          </a:p>
          <a:p>
            <a:endParaRPr lang="fr-FR" sz="2600" dirty="0">
              <a:latin typeface="Garamond" panose="02020404030301010803" pitchFamily="18" charset="0"/>
            </a:endParaRPr>
          </a:p>
          <a:p>
            <a:pPr marL="0" indent="0">
              <a:buNone/>
            </a:pPr>
            <a:endParaRPr lang="fr-FR" dirty="0">
              <a:latin typeface="Garamond" panose="02020404030301010803" pitchFamily="18" charset="0"/>
            </a:endParaRPr>
          </a:p>
        </p:txBody>
      </p:sp>
      <p:sp>
        <p:nvSpPr>
          <p:cNvPr id="4" name="ZoneTexte 3">
            <a:extLst>
              <a:ext uri="{FF2B5EF4-FFF2-40B4-BE49-F238E27FC236}">
                <a16:creationId xmlns:a16="http://schemas.microsoft.com/office/drawing/2014/main" id="{BC3141DC-755C-3F48-B343-F6D04971EFB7}"/>
              </a:ext>
            </a:extLst>
          </p:cNvPr>
          <p:cNvSpPr txBox="1"/>
          <p:nvPr/>
        </p:nvSpPr>
        <p:spPr>
          <a:xfrm>
            <a:off x="6500191" y="735496"/>
            <a:ext cx="184731" cy="369332"/>
          </a:xfrm>
          <a:prstGeom prst="rect">
            <a:avLst/>
          </a:prstGeom>
          <a:noFill/>
        </p:spPr>
        <p:txBody>
          <a:bodyPr wrap="none" rtlCol="0">
            <a:spAutoFit/>
          </a:bodyPr>
          <a:lstStyle/>
          <a:p>
            <a:endParaRPr lang="fr-FR" dirty="0"/>
          </a:p>
        </p:txBody>
      </p:sp>
      <p:sp>
        <p:nvSpPr>
          <p:cNvPr id="6" name="Rectangle 5">
            <a:extLst>
              <a:ext uri="{FF2B5EF4-FFF2-40B4-BE49-F238E27FC236}">
                <a16:creationId xmlns:a16="http://schemas.microsoft.com/office/drawing/2014/main" id="{C901F51D-7A69-BE47-9D41-3A4FA74DD5C2}"/>
              </a:ext>
            </a:extLst>
          </p:cNvPr>
          <p:cNvSpPr/>
          <p:nvPr/>
        </p:nvSpPr>
        <p:spPr>
          <a:xfrm>
            <a:off x="0" y="1911349"/>
            <a:ext cx="12192000" cy="5047536"/>
          </a:xfrm>
          <a:prstGeom prst="rect">
            <a:avLst/>
          </a:prstGeom>
        </p:spPr>
        <p:txBody>
          <a:bodyPr wrap="square">
            <a:spAutoFit/>
          </a:bodyPr>
          <a:lstStyle/>
          <a:p>
            <a:r>
              <a:rPr lang="fr-FR" sz="2000" dirty="0" err="1"/>
              <a:t>Larrère</a:t>
            </a:r>
            <a:r>
              <a:rPr lang="fr-FR" sz="2000" dirty="0"/>
              <a:t> Catherine et Raphaël, </a:t>
            </a:r>
            <a:r>
              <a:rPr lang="fr-FR" sz="2000" i="1" dirty="0"/>
              <a:t>Du bon usage de la nature : pour une philosophie de l’environnement</a:t>
            </a:r>
            <a:r>
              <a:rPr lang="fr-FR" sz="2000" dirty="0"/>
              <a:t>, Flammarion, 2015. </a:t>
            </a:r>
          </a:p>
          <a:p>
            <a:r>
              <a:rPr lang="fr-FR" sz="2000" dirty="0" err="1"/>
              <a:t>Larrère</a:t>
            </a:r>
            <a:r>
              <a:rPr lang="fr-FR" sz="2000" dirty="0"/>
              <a:t> Catherine et Raphaël, </a:t>
            </a:r>
            <a:r>
              <a:rPr lang="fr-FR" sz="2000" i="1" dirty="0"/>
              <a:t>Penser et agir avec la nature : une enquête philosophique</a:t>
            </a:r>
            <a:r>
              <a:rPr lang="fr-FR" sz="2000" dirty="0"/>
              <a:t>, La découverte, 2018.</a:t>
            </a:r>
          </a:p>
          <a:p>
            <a:r>
              <a:rPr lang="fr-FR" sz="2000" dirty="0" err="1"/>
              <a:t>Latour</a:t>
            </a:r>
            <a:r>
              <a:rPr lang="fr-FR" sz="2000" dirty="0"/>
              <a:t> Bruno, </a:t>
            </a:r>
            <a:r>
              <a:rPr lang="fr-FR" sz="2000" i="1" dirty="0"/>
              <a:t>Politiques de la nature. Comment faire entrer les sciences en démocratie</a:t>
            </a:r>
            <a:r>
              <a:rPr lang="fr-FR" sz="2000" dirty="0"/>
              <a:t>, La découverte, 2004 (1999).</a:t>
            </a:r>
          </a:p>
          <a:p>
            <a:r>
              <a:rPr lang="fr-FR" sz="2000" dirty="0" err="1"/>
              <a:t>Latour</a:t>
            </a:r>
            <a:r>
              <a:rPr lang="fr-FR" sz="2000" dirty="0"/>
              <a:t> Bruno, </a:t>
            </a:r>
            <a:r>
              <a:rPr lang="fr-FR" sz="2000" i="1" dirty="0"/>
              <a:t>Face à Gaïa</a:t>
            </a:r>
            <a:r>
              <a:rPr lang="fr-FR" sz="2000" dirty="0"/>
              <a:t>, La découverte, 2014.</a:t>
            </a:r>
          </a:p>
          <a:p>
            <a:r>
              <a:rPr lang="fr-FR" sz="2000" b="1" dirty="0" err="1"/>
              <a:t>Leopold</a:t>
            </a:r>
            <a:r>
              <a:rPr lang="fr-FR" sz="2000" b="1" dirty="0"/>
              <a:t> Aldo, </a:t>
            </a:r>
            <a:r>
              <a:rPr lang="fr-FR" sz="2000" b="1" i="1" dirty="0"/>
              <a:t>Almanach d’un comté des sables, suivi de quelques croquis</a:t>
            </a:r>
            <a:r>
              <a:rPr lang="fr-FR" sz="2000" b="1" dirty="0"/>
              <a:t>, Flammarion, Paris, 2000.</a:t>
            </a:r>
            <a:endParaRPr lang="fr-FR" sz="2000" dirty="0"/>
          </a:p>
          <a:p>
            <a:r>
              <a:rPr lang="fr-FR" sz="2000" dirty="0" err="1"/>
              <a:t>Malm</a:t>
            </a:r>
            <a:r>
              <a:rPr lang="fr-FR" sz="2000" dirty="0"/>
              <a:t> Andreas, </a:t>
            </a:r>
            <a:r>
              <a:rPr lang="fr-FR" sz="2000" i="1" dirty="0"/>
              <a:t>L’anthropocène contre l’histoire</a:t>
            </a:r>
            <a:r>
              <a:rPr lang="fr-FR" sz="2000" dirty="0"/>
              <a:t>, La Fabrique, Paris, 2018.</a:t>
            </a:r>
          </a:p>
          <a:p>
            <a:r>
              <a:rPr lang="fr-FR" sz="2000" dirty="0"/>
              <a:t>Moore Jason, </a:t>
            </a:r>
            <a:r>
              <a:rPr lang="fr-FR" sz="2000" i="1" dirty="0"/>
              <a:t>Le capitalisme dans la toile de la vie, </a:t>
            </a:r>
            <a:r>
              <a:rPr lang="fr-FR" sz="2000" dirty="0"/>
              <a:t>L’</a:t>
            </a:r>
            <a:r>
              <a:rPr lang="fr-FR" sz="2000" dirty="0" err="1"/>
              <a:t>assymétrie</a:t>
            </a:r>
            <a:r>
              <a:rPr lang="fr-FR" sz="2000" dirty="0"/>
              <a:t>, Toulouse, 2020. </a:t>
            </a:r>
          </a:p>
          <a:p>
            <a:r>
              <a:rPr lang="fr-FR" sz="2000" dirty="0" err="1"/>
              <a:t>Morizot</a:t>
            </a:r>
            <a:r>
              <a:rPr lang="fr-FR" sz="2000" dirty="0"/>
              <a:t> Baptiste, </a:t>
            </a:r>
            <a:r>
              <a:rPr lang="fr-FR" sz="2000" i="1" dirty="0"/>
              <a:t>Les diplomates: cohabiter avec les loups sur une autre carte du vivant</a:t>
            </a:r>
            <a:r>
              <a:rPr lang="fr-FR" sz="2000" dirty="0"/>
              <a:t>, Marseille, Éditions </a:t>
            </a:r>
            <a:r>
              <a:rPr lang="fr-FR" sz="2000" dirty="0" err="1"/>
              <a:t>Wildproject</a:t>
            </a:r>
            <a:r>
              <a:rPr lang="fr-FR" sz="2000" dirty="0"/>
              <a:t>, 2016, 314 p.</a:t>
            </a:r>
          </a:p>
          <a:p>
            <a:r>
              <a:rPr lang="fr-FR" sz="2000" i="1" dirty="0"/>
              <a:t>- Manières d’être vivants</a:t>
            </a:r>
            <a:r>
              <a:rPr lang="fr-FR" sz="2000" dirty="0"/>
              <a:t>, Actes Sud, Arles, 2019.</a:t>
            </a:r>
          </a:p>
          <a:p>
            <a:r>
              <a:rPr lang="fr-FR" sz="2000" dirty="0" err="1"/>
              <a:t>Oreskes</a:t>
            </a:r>
            <a:r>
              <a:rPr lang="fr-FR" sz="2000" dirty="0"/>
              <a:t> </a:t>
            </a:r>
            <a:r>
              <a:rPr lang="fr-FR" sz="2000" dirty="0" err="1"/>
              <a:t>Naomie</a:t>
            </a:r>
            <a:r>
              <a:rPr lang="fr-FR" sz="2000" cap="small" dirty="0"/>
              <a:t> </a:t>
            </a:r>
            <a:r>
              <a:rPr lang="fr-FR" sz="2000" dirty="0"/>
              <a:t>, </a:t>
            </a:r>
            <a:r>
              <a:rPr lang="fr-FR" sz="2000" dirty="0" err="1"/>
              <a:t>Connoy</a:t>
            </a:r>
            <a:r>
              <a:rPr lang="fr-FR" sz="2000" dirty="0"/>
              <a:t> Erik, </a:t>
            </a:r>
            <a:r>
              <a:rPr lang="fr-FR" sz="2000" i="1" dirty="0"/>
              <a:t>Les marchands de doute</a:t>
            </a:r>
            <a:r>
              <a:rPr lang="fr-FR" sz="2000" dirty="0"/>
              <a:t>, Le pommier, 2010.</a:t>
            </a:r>
          </a:p>
          <a:p>
            <a:r>
              <a:rPr lang="fr-FR" sz="2000" b="1" dirty="0" err="1"/>
              <a:t>Rolston</a:t>
            </a:r>
            <a:r>
              <a:rPr lang="fr-FR" sz="2000" b="1" dirty="0"/>
              <a:t> III, Holmes, </a:t>
            </a:r>
            <a:r>
              <a:rPr lang="fr-FR" sz="2000" b="1" i="1" dirty="0"/>
              <a:t>Terre objective. Essais d’éthique environnementale</a:t>
            </a:r>
            <a:r>
              <a:rPr lang="fr-FR" sz="2000" b="1" dirty="0"/>
              <a:t>, Dehors, 2018. </a:t>
            </a:r>
            <a:endParaRPr lang="fr-FR" sz="2000" dirty="0"/>
          </a:p>
          <a:p>
            <a:r>
              <a:rPr lang="fr-FR" sz="2000" b="1" dirty="0" err="1"/>
              <a:t>Sylvan</a:t>
            </a:r>
            <a:r>
              <a:rPr lang="fr-FR" sz="2000" b="1" dirty="0"/>
              <a:t> </a:t>
            </a:r>
            <a:r>
              <a:rPr lang="fr-FR" sz="2000" b="1" dirty="0" err="1"/>
              <a:t>Routley</a:t>
            </a:r>
            <a:r>
              <a:rPr lang="fr-FR" sz="2000" b="1" dirty="0"/>
              <a:t> Richard, </a:t>
            </a:r>
            <a:r>
              <a:rPr lang="fr-FR" sz="2000" b="1" i="1" dirty="0"/>
              <a:t>Aux origines de l’éthique environnementale, </a:t>
            </a:r>
            <a:r>
              <a:rPr lang="fr-FR" sz="2000" b="1" dirty="0"/>
              <a:t>PUF, 2019. </a:t>
            </a:r>
            <a:endParaRPr lang="fr-FR" sz="2000" dirty="0"/>
          </a:p>
          <a:p>
            <a:r>
              <a:rPr lang="fr-FR" sz="2000" dirty="0" err="1"/>
              <a:t>Starhawk</a:t>
            </a:r>
            <a:r>
              <a:rPr lang="fr-FR" sz="2000" dirty="0"/>
              <a:t>, </a:t>
            </a:r>
            <a:r>
              <a:rPr lang="fr-FR" sz="2000" i="1" dirty="0"/>
              <a:t>Rêver l’obscur. Femmes, magie et politique</a:t>
            </a:r>
            <a:r>
              <a:rPr lang="fr-FR" sz="2000" dirty="0"/>
              <a:t>, Editions </a:t>
            </a:r>
            <a:r>
              <a:rPr lang="fr-FR" sz="2000" dirty="0" err="1"/>
              <a:t>Cambourakis</a:t>
            </a:r>
            <a:r>
              <a:rPr lang="fr-FR" sz="2000" dirty="0"/>
              <a:t>, 2015</a:t>
            </a:r>
          </a:p>
          <a:p>
            <a:endParaRPr lang="fr-FR"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0620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4">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D953706-34F2-AC42-93CA-0640E1B676E1}"/>
              </a:ext>
            </a:extLst>
          </p:cNvPr>
          <p:cNvSpPr>
            <a:spLocks noGrp="1"/>
          </p:cNvSpPr>
          <p:nvPr>
            <p:ph type="title"/>
          </p:nvPr>
        </p:nvSpPr>
        <p:spPr>
          <a:xfrm>
            <a:off x="838200" y="365125"/>
            <a:ext cx="10515600" cy="1325563"/>
          </a:xfrm>
        </p:spPr>
        <p:txBody>
          <a:bodyPr>
            <a:normAutofit/>
          </a:bodyPr>
          <a:lstStyle/>
          <a:p>
            <a:r>
              <a:rPr lang="fr-FR" sz="3200" b="1" dirty="0">
                <a:solidFill>
                  <a:srgbClr val="FFFFFF"/>
                </a:solidFill>
                <a:latin typeface="Garamond" panose="02020404030301010803" pitchFamily="18" charset="0"/>
              </a:rPr>
              <a:t>Séance 1 – Bibliographie</a:t>
            </a:r>
          </a:p>
        </p:txBody>
      </p:sp>
      <p:sp>
        <p:nvSpPr>
          <p:cNvPr id="3" name="Espace réservé du contenu 2">
            <a:extLst>
              <a:ext uri="{FF2B5EF4-FFF2-40B4-BE49-F238E27FC236}">
                <a16:creationId xmlns:a16="http://schemas.microsoft.com/office/drawing/2014/main" id="{398DECB3-931D-0E44-B10A-094ED85FD8FA}"/>
              </a:ext>
            </a:extLst>
          </p:cNvPr>
          <p:cNvSpPr>
            <a:spLocks noGrp="1"/>
          </p:cNvSpPr>
          <p:nvPr>
            <p:ph idx="1"/>
          </p:nvPr>
        </p:nvSpPr>
        <p:spPr>
          <a:xfrm>
            <a:off x="0" y="1911350"/>
            <a:ext cx="12192000" cy="4946650"/>
          </a:xfrm>
        </p:spPr>
        <p:txBody>
          <a:bodyPr>
            <a:normAutofit/>
          </a:bodyPr>
          <a:lstStyle/>
          <a:p>
            <a:pPr marL="0" indent="0">
              <a:buNone/>
            </a:pPr>
            <a:endParaRPr lang="en-US" sz="3200" dirty="0">
              <a:latin typeface="Garamond" panose="02020404030301010803" pitchFamily="18" charset="0"/>
            </a:endParaRPr>
          </a:p>
          <a:p>
            <a:endParaRPr lang="fr-FR" sz="2600" dirty="0">
              <a:latin typeface="Garamond" panose="02020404030301010803" pitchFamily="18" charset="0"/>
            </a:endParaRPr>
          </a:p>
          <a:p>
            <a:pPr marL="0" indent="0">
              <a:buNone/>
            </a:pPr>
            <a:endParaRPr lang="fr-FR" dirty="0">
              <a:latin typeface="Garamond" panose="02020404030301010803" pitchFamily="18" charset="0"/>
            </a:endParaRPr>
          </a:p>
        </p:txBody>
      </p:sp>
      <p:sp>
        <p:nvSpPr>
          <p:cNvPr id="4" name="ZoneTexte 3">
            <a:extLst>
              <a:ext uri="{FF2B5EF4-FFF2-40B4-BE49-F238E27FC236}">
                <a16:creationId xmlns:a16="http://schemas.microsoft.com/office/drawing/2014/main" id="{BC3141DC-755C-3F48-B343-F6D04971EFB7}"/>
              </a:ext>
            </a:extLst>
          </p:cNvPr>
          <p:cNvSpPr txBox="1"/>
          <p:nvPr/>
        </p:nvSpPr>
        <p:spPr>
          <a:xfrm>
            <a:off x="6500191" y="735496"/>
            <a:ext cx="184731" cy="369332"/>
          </a:xfrm>
          <a:prstGeom prst="rect">
            <a:avLst/>
          </a:prstGeom>
          <a:noFill/>
        </p:spPr>
        <p:txBody>
          <a:bodyPr wrap="none" rtlCol="0">
            <a:spAutoFit/>
          </a:bodyPr>
          <a:lstStyle/>
          <a:p>
            <a:endParaRPr lang="fr-FR" dirty="0"/>
          </a:p>
        </p:txBody>
      </p:sp>
      <p:sp>
        <p:nvSpPr>
          <p:cNvPr id="6" name="Rectangle 5">
            <a:extLst>
              <a:ext uri="{FF2B5EF4-FFF2-40B4-BE49-F238E27FC236}">
                <a16:creationId xmlns:a16="http://schemas.microsoft.com/office/drawing/2014/main" id="{C901F51D-7A69-BE47-9D41-3A4FA74DD5C2}"/>
              </a:ext>
            </a:extLst>
          </p:cNvPr>
          <p:cNvSpPr/>
          <p:nvPr/>
        </p:nvSpPr>
        <p:spPr>
          <a:xfrm>
            <a:off x="0" y="1911349"/>
            <a:ext cx="12192000" cy="4832092"/>
          </a:xfrm>
          <a:prstGeom prst="rect">
            <a:avLst/>
          </a:prstGeom>
        </p:spPr>
        <p:txBody>
          <a:bodyPr wrap="square">
            <a:spAutoFit/>
          </a:bodyPr>
          <a:lstStyle/>
          <a:p>
            <a:r>
              <a:rPr lang="fr-FR" sz="2200" b="1" dirty="0"/>
              <a:t>Stone Christopher, </a:t>
            </a:r>
            <a:r>
              <a:rPr lang="fr-FR" sz="2200" b="1" i="1" dirty="0"/>
              <a:t>Les arbres doivent-ils pouvoir plaider ?</a:t>
            </a:r>
            <a:r>
              <a:rPr lang="fr-FR" sz="2200" b="1" dirty="0"/>
              <a:t> Lyon, Passager Clandestin, 2017.</a:t>
            </a:r>
            <a:endParaRPr lang="fr-FR" sz="2200" dirty="0"/>
          </a:p>
          <a:p>
            <a:r>
              <a:rPr lang="en-US" sz="2200" dirty="0"/>
              <a:t>Van </a:t>
            </a:r>
            <a:r>
              <a:rPr lang="en-US" sz="2200" dirty="0" err="1"/>
              <a:t>Dooren</a:t>
            </a:r>
            <a:r>
              <a:rPr lang="en-US" sz="2200" dirty="0"/>
              <a:t> Thom, </a:t>
            </a:r>
            <a:r>
              <a:rPr lang="en-US" sz="2200" i="1" dirty="0" err="1"/>
              <a:t>Fligth</a:t>
            </a:r>
            <a:r>
              <a:rPr lang="en-US" sz="2200" i="1" dirty="0"/>
              <a:t> ways. Life and loss in the age of extinction</a:t>
            </a:r>
            <a:r>
              <a:rPr lang="en-US" sz="2200" dirty="0"/>
              <a:t>, Columbia University Press, 2016</a:t>
            </a:r>
            <a:endParaRPr lang="fr-FR" sz="2200" dirty="0"/>
          </a:p>
          <a:p>
            <a:r>
              <a:rPr lang="fr-FR" sz="2200" dirty="0" err="1"/>
              <a:t>Vanuxem</a:t>
            </a:r>
            <a:r>
              <a:rPr lang="fr-FR" sz="2200" dirty="0"/>
              <a:t> Sarah, </a:t>
            </a:r>
            <a:r>
              <a:rPr lang="fr-FR" sz="2200" i="1" dirty="0"/>
              <a:t>La propriété de la terre</a:t>
            </a:r>
            <a:r>
              <a:rPr lang="fr-FR" sz="2200" dirty="0"/>
              <a:t>, Editions </a:t>
            </a:r>
            <a:r>
              <a:rPr lang="fr-FR" sz="2200" dirty="0" err="1"/>
              <a:t>Wildproject</a:t>
            </a:r>
            <a:r>
              <a:rPr lang="fr-FR" sz="2200" dirty="0"/>
              <a:t>, 2018</a:t>
            </a:r>
          </a:p>
          <a:p>
            <a:r>
              <a:rPr lang="fr-FR" sz="2200" b="1" dirty="0"/>
              <a:t>Whyte Lynn, « Les racines historiques de notre crise écologique » (1967), in P. Roch, D. Bourg, Crise écologique, crise des valeurs ?, Labor et </a:t>
            </a:r>
            <a:r>
              <a:rPr lang="fr-FR" sz="2200" b="1" dirty="0" err="1"/>
              <a:t>fides</a:t>
            </a:r>
            <a:r>
              <a:rPr lang="fr-FR" sz="2200" b="1" dirty="0"/>
              <a:t>, 2010</a:t>
            </a:r>
            <a:endParaRPr lang="fr-FR" sz="2200" dirty="0"/>
          </a:p>
          <a:p>
            <a:r>
              <a:rPr lang="fr-FR" sz="2200" dirty="0"/>
              <a:t> </a:t>
            </a:r>
          </a:p>
          <a:p>
            <a:r>
              <a:rPr lang="fr-FR" sz="2200" b="1" dirty="0"/>
              <a:t>Fictions</a:t>
            </a:r>
            <a:endParaRPr lang="fr-FR" sz="2200" dirty="0"/>
          </a:p>
          <a:p>
            <a:r>
              <a:rPr lang="fr-FR" sz="2200" dirty="0"/>
              <a:t>Ateliers de l’</a:t>
            </a:r>
            <a:r>
              <a:rPr lang="fr-FR" sz="2200" dirty="0" err="1"/>
              <a:t>antémonde</a:t>
            </a:r>
            <a:r>
              <a:rPr lang="fr-FR" sz="2200" dirty="0"/>
              <a:t>, </a:t>
            </a:r>
            <a:r>
              <a:rPr lang="fr-FR" sz="2200" i="1" dirty="0"/>
              <a:t>Bâtir aussi</a:t>
            </a:r>
            <a:r>
              <a:rPr lang="fr-FR" sz="2200" dirty="0"/>
              <a:t>, Editions </a:t>
            </a:r>
            <a:r>
              <a:rPr lang="fr-FR" sz="2200" dirty="0" err="1"/>
              <a:t>Cambourakis</a:t>
            </a:r>
            <a:r>
              <a:rPr lang="fr-FR" sz="2200" dirty="0"/>
              <a:t>, 2018</a:t>
            </a:r>
          </a:p>
          <a:p>
            <a:r>
              <a:rPr lang="fr-FR" sz="2200" dirty="0"/>
              <a:t>Ballard J. G, </a:t>
            </a:r>
            <a:r>
              <a:rPr lang="fr-FR" sz="2200" i="1" dirty="0"/>
              <a:t>Le monde englouti, </a:t>
            </a:r>
            <a:r>
              <a:rPr lang="fr-FR" sz="2200" dirty="0"/>
              <a:t>Gallimard, Folio SF, 2011.</a:t>
            </a:r>
          </a:p>
          <a:p>
            <a:r>
              <a:rPr lang="fr-FR" sz="2200" dirty="0"/>
              <a:t>Ballard J. G, </a:t>
            </a:r>
            <a:r>
              <a:rPr lang="fr-FR" sz="2200" i="1" dirty="0"/>
              <a:t>Sécheresse,</a:t>
            </a:r>
            <a:r>
              <a:rPr lang="fr-FR" sz="2200" dirty="0"/>
              <a:t> Gallimard, Folio SF, 2011</a:t>
            </a:r>
          </a:p>
          <a:p>
            <a:r>
              <a:rPr lang="fr-FR" sz="2200" dirty="0" err="1"/>
              <a:t>Hegland</a:t>
            </a:r>
            <a:r>
              <a:rPr lang="fr-FR" sz="2200" dirty="0"/>
              <a:t> Jean, </a:t>
            </a:r>
            <a:r>
              <a:rPr lang="fr-FR" sz="2200" i="1" dirty="0"/>
              <a:t>Dans la forêt</a:t>
            </a:r>
            <a:r>
              <a:rPr lang="fr-FR" sz="2200" dirty="0"/>
              <a:t>, </a:t>
            </a:r>
            <a:r>
              <a:rPr lang="fr-FR" sz="2200" dirty="0" err="1"/>
              <a:t>Gallmeister</a:t>
            </a:r>
            <a:r>
              <a:rPr lang="fr-FR" sz="2200" dirty="0"/>
              <a:t>, 2016</a:t>
            </a:r>
          </a:p>
          <a:p>
            <a:r>
              <a:rPr lang="fr-FR" sz="2200" dirty="0"/>
              <a:t>Le </a:t>
            </a:r>
            <a:r>
              <a:rPr lang="fr-FR" sz="2200" dirty="0" err="1"/>
              <a:t>Guin</a:t>
            </a:r>
            <a:r>
              <a:rPr lang="fr-FR" sz="2200" dirty="0"/>
              <a:t> Ursula, </a:t>
            </a:r>
            <a:r>
              <a:rPr lang="fr-FR" sz="2200" i="1" dirty="0"/>
              <a:t>Le nom du monde est forêt</a:t>
            </a:r>
            <a:r>
              <a:rPr lang="fr-FR" sz="2200" dirty="0"/>
              <a:t>, Le livre de poche, 1979</a:t>
            </a:r>
          </a:p>
          <a:p>
            <a:r>
              <a:rPr lang="fr-FR" sz="2200" dirty="0" err="1"/>
              <a:t>Powers</a:t>
            </a:r>
            <a:r>
              <a:rPr lang="fr-FR" sz="2200" dirty="0"/>
              <a:t> Richard, </a:t>
            </a:r>
            <a:r>
              <a:rPr lang="fr-FR" sz="2200" i="1" dirty="0"/>
              <a:t>L’arbre-monde</a:t>
            </a:r>
            <a:r>
              <a:rPr lang="fr-FR" sz="2200" dirty="0"/>
              <a:t>, Cherche-midi </a:t>
            </a:r>
            <a:r>
              <a:rPr lang="fr-FR" sz="2200" dirty="0" err="1"/>
              <a:t>editeur</a:t>
            </a:r>
            <a:r>
              <a:rPr lang="fr-FR" sz="2200" dirty="0"/>
              <a:t>, 2018</a:t>
            </a:r>
          </a:p>
          <a:p>
            <a:endParaRPr lang="fr-FR"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7372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4">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D953706-34F2-AC42-93CA-0640E1B676E1}"/>
              </a:ext>
            </a:extLst>
          </p:cNvPr>
          <p:cNvSpPr>
            <a:spLocks noGrp="1"/>
          </p:cNvSpPr>
          <p:nvPr>
            <p:ph type="title"/>
          </p:nvPr>
        </p:nvSpPr>
        <p:spPr>
          <a:xfrm>
            <a:off x="838200" y="365125"/>
            <a:ext cx="10515600" cy="1325563"/>
          </a:xfrm>
        </p:spPr>
        <p:txBody>
          <a:bodyPr>
            <a:normAutofit/>
          </a:bodyPr>
          <a:lstStyle/>
          <a:p>
            <a:r>
              <a:rPr lang="fr-FR" sz="3200" b="1" dirty="0">
                <a:solidFill>
                  <a:srgbClr val="FFFFFF"/>
                </a:solidFill>
                <a:latin typeface="Garamond" panose="02020404030301010803" pitchFamily="18" charset="0"/>
              </a:rPr>
              <a:t>Séance 1 – Objectifs pédagogiques</a:t>
            </a:r>
          </a:p>
        </p:txBody>
      </p:sp>
      <p:sp>
        <p:nvSpPr>
          <p:cNvPr id="3" name="Espace réservé du contenu 2">
            <a:extLst>
              <a:ext uri="{FF2B5EF4-FFF2-40B4-BE49-F238E27FC236}">
                <a16:creationId xmlns:a16="http://schemas.microsoft.com/office/drawing/2014/main" id="{398DECB3-931D-0E44-B10A-094ED85FD8FA}"/>
              </a:ext>
            </a:extLst>
          </p:cNvPr>
          <p:cNvSpPr>
            <a:spLocks noGrp="1"/>
          </p:cNvSpPr>
          <p:nvPr>
            <p:ph idx="1"/>
          </p:nvPr>
        </p:nvSpPr>
        <p:spPr>
          <a:xfrm>
            <a:off x="838200" y="2438400"/>
            <a:ext cx="10515600" cy="3738562"/>
          </a:xfrm>
        </p:spPr>
        <p:txBody>
          <a:bodyPr>
            <a:normAutofit/>
          </a:bodyPr>
          <a:lstStyle/>
          <a:p>
            <a:pPr marL="514350" indent="-514350">
              <a:buFont typeface="+mj-lt"/>
              <a:buAutoNum type="arabicPeriod"/>
            </a:pPr>
            <a:r>
              <a:rPr lang="en-US" sz="3200" dirty="0" err="1">
                <a:latin typeface="Garamond" panose="02020404030301010803" pitchFamily="18" charset="0"/>
              </a:rPr>
              <a:t>Être</a:t>
            </a:r>
            <a:r>
              <a:rPr lang="en-US" sz="3200" dirty="0">
                <a:latin typeface="Garamond" panose="02020404030301010803" pitchFamily="18" charset="0"/>
              </a:rPr>
              <a:t> capable de </a:t>
            </a:r>
            <a:r>
              <a:rPr lang="en-US" sz="3200" dirty="0" err="1">
                <a:latin typeface="Garamond" panose="02020404030301010803" pitchFamily="18" charset="0"/>
              </a:rPr>
              <a:t>comprendre</a:t>
            </a:r>
            <a:r>
              <a:rPr lang="en-US" sz="3200" dirty="0">
                <a:latin typeface="Garamond" panose="02020404030301010803" pitchFamily="18" charset="0"/>
              </a:rPr>
              <a:t> et de </a:t>
            </a:r>
            <a:r>
              <a:rPr lang="en-US" sz="3200" dirty="0" err="1">
                <a:latin typeface="Garamond" panose="02020404030301010803" pitchFamily="18" charset="0"/>
              </a:rPr>
              <a:t>restituer</a:t>
            </a:r>
            <a:r>
              <a:rPr lang="en-US" sz="3200" dirty="0">
                <a:latin typeface="Garamond" panose="02020404030301010803" pitchFamily="18" charset="0"/>
              </a:rPr>
              <a:t> les </a:t>
            </a:r>
            <a:r>
              <a:rPr lang="en-US" sz="3200" dirty="0" err="1">
                <a:latin typeface="Garamond" panose="02020404030301010803" pitchFamily="18" charset="0"/>
              </a:rPr>
              <a:t>principaux</a:t>
            </a:r>
            <a:r>
              <a:rPr lang="en-US" sz="3200" dirty="0">
                <a:latin typeface="Garamond" panose="02020404030301010803" pitchFamily="18" charset="0"/>
              </a:rPr>
              <a:t> </a:t>
            </a:r>
            <a:r>
              <a:rPr lang="en-US" sz="3200" dirty="0" err="1">
                <a:latin typeface="Garamond" panose="02020404030301010803" pitchFamily="18" charset="0"/>
              </a:rPr>
              <a:t>problèmes</a:t>
            </a:r>
            <a:r>
              <a:rPr lang="en-US" sz="3200" dirty="0">
                <a:latin typeface="Garamond" panose="02020404030301010803" pitchFamily="18" charset="0"/>
              </a:rPr>
              <a:t> et concepts des </a:t>
            </a:r>
            <a:r>
              <a:rPr lang="en-US" sz="3200" dirty="0" err="1">
                <a:latin typeface="Garamond" panose="02020404030301010803" pitchFamily="18" charset="0"/>
              </a:rPr>
              <a:t>éthiques</a:t>
            </a:r>
            <a:r>
              <a:rPr lang="en-US" sz="3200" dirty="0">
                <a:latin typeface="Garamond" panose="02020404030301010803" pitchFamily="18" charset="0"/>
              </a:rPr>
              <a:t> </a:t>
            </a:r>
            <a:r>
              <a:rPr lang="en-US" sz="3200" dirty="0" err="1">
                <a:latin typeface="Garamond" panose="02020404030301010803" pitchFamily="18" charset="0"/>
              </a:rPr>
              <a:t>environnementales</a:t>
            </a:r>
            <a:r>
              <a:rPr lang="en-US" sz="3200" dirty="0">
                <a:latin typeface="Garamond" panose="02020404030301010803" pitchFamily="18" charset="0"/>
              </a:rPr>
              <a:t> </a:t>
            </a:r>
            <a:r>
              <a:rPr lang="en-US" sz="3200" dirty="0" err="1">
                <a:latin typeface="Garamond" panose="02020404030301010803" pitchFamily="18" charset="0"/>
              </a:rPr>
              <a:t>contemporaines</a:t>
            </a:r>
            <a:r>
              <a:rPr lang="en-US" sz="3200" dirty="0">
                <a:latin typeface="Garamond" panose="02020404030301010803" pitchFamily="18" charset="0"/>
              </a:rPr>
              <a:t>.</a:t>
            </a:r>
          </a:p>
          <a:p>
            <a:pPr marL="514350" indent="-514350">
              <a:buFont typeface="+mj-lt"/>
              <a:buAutoNum type="arabicPeriod"/>
            </a:pPr>
            <a:r>
              <a:rPr lang="en-US" sz="3200" dirty="0">
                <a:latin typeface="Garamond" panose="02020404030301010803" pitchFamily="18" charset="0"/>
              </a:rPr>
              <a:t>Se faire </a:t>
            </a:r>
            <a:r>
              <a:rPr lang="en-US" sz="3200" dirty="0" err="1">
                <a:latin typeface="Garamond" panose="02020404030301010803" pitchFamily="18" charset="0"/>
              </a:rPr>
              <a:t>une</a:t>
            </a:r>
            <a:r>
              <a:rPr lang="en-US" sz="3200" dirty="0">
                <a:latin typeface="Garamond" panose="02020404030301010803" pitchFamily="18" charset="0"/>
              </a:rPr>
              <a:t> opinion de </a:t>
            </a:r>
            <a:r>
              <a:rPr lang="en-US" sz="3200" dirty="0" err="1">
                <a:latin typeface="Garamond" panose="02020404030301010803" pitchFamily="18" charset="0"/>
              </a:rPr>
              <a:t>l’intérêt</a:t>
            </a:r>
            <a:r>
              <a:rPr lang="en-US" sz="3200" dirty="0">
                <a:latin typeface="Garamond" panose="02020404030301010803" pitchFamily="18" charset="0"/>
              </a:rPr>
              <a:t> de </a:t>
            </a:r>
            <a:r>
              <a:rPr lang="en-US" sz="3200" dirty="0" err="1">
                <a:latin typeface="Garamond" panose="02020404030301010803" pitchFamily="18" charset="0"/>
              </a:rPr>
              <a:t>ces</a:t>
            </a:r>
            <a:r>
              <a:rPr lang="en-US" sz="3200" dirty="0">
                <a:latin typeface="Garamond" panose="02020404030301010803" pitchFamily="18" charset="0"/>
              </a:rPr>
              <a:t> </a:t>
            </a:r>
            <a:r>
              <a:rPr lang="en-US" sz="3200" dirty="0" err="1">
                <a:latin typeface="Garamond" panose="02020404030301010803" pitchFamily="18" charset="0"/>
              </a:rPr>
              <a:t>pensées</a:t>
            </a:r>
            <a:r>
              <a:rPr lang="en-US" sz="3200" dirty="0">
                <a:latin typeface="Garamond" panose="02020404030301010803" pitchFamily="18" charset="0"/>
              </a:rPr>
              <a:t> pour la </a:t>
            </a:r>
            <a:r>
              <a:rPr lang="en-US" sz="3200" dirty="0" err="1">
                <a:latin typeface="Garamond" panose="02020404030301010803" pitchFamily="18" charset="0"/>
              </a:rPr>
              <a:t>philosophie</a:t>
            </a:r>
            <a:r>
              <a:rPr lang="en-US" sz="3200" dirty="0">
                <a:latin typeface="Garamond" panose="02020404030301010803" pitchFamily="18" charset="0"/>
              </a:rPr>
              <a:t> </a:t>
            </a:r>
            <a:r>
              <a:rPr lang="en-US" sz="3200" dirty="0" err="1">
                <a:latin typeface="Garamond" panose="02020404030301010803" pitchFamily="18" charset="0"/>
              </a:rPr>
              <a:t>théorique</a:t>
            </a:r>
            <a:r>
              <a:rPr lang="en-US" sz="3200" dirty="0">
                <a:latin typeface="Garamond" panose="02020404030301010803" pitchFamily="18" charset="0"/>
              </a:rPr>
              <a:t> et </a:t>
            </a:r>
            <a:r>
              <a:rPr lang="en-US" sz="3200" dirty="0" err="1">
                <a:latin typeface="Garamond" panose="02020404030301010803" pitchFamily="18" charset="0"/>
              </a:rPr>
              <a:t>pratique</a:t>
            </a:r>
            <a:r>
              <a:rPr lang="en-US" sz="3200" dirty="0">
                <a:latin typeface="Garamond" panose="02020404030301010803" pitchFamily="18" charset="0"/>
              </a:rPr>
              <a:t>. </a:t>
            </a:r>
          </a:p>
          <a:p>
            <a:endParaRPr lang="fr-FR" sz="2600" dirty="0">
              <a:latin typeface="Garamond" panose="02020404030301010803" pitchFamily="18" charset="0"/>
            </a:endParaRPr>
          </a:p>
          <a:p>
            <a:pPr marL="0" indent="0">
              <a:buNone/>
            </a:pPr>
            <a:endParaRPr lang="fr-FR" dirty="0">
              <a:latin typeface="Garamond" panose="02020404030301010803" pitchFamily="18" charset="0"/>
            </a:endParaRPr>
          </a:p>
          <a:p>
            <a:pPr marL="0" indent="0">
              <a:buNone/>
            </a:pPr>
            <a:endParaRPr lang="fr-FR" sz="2600" dirty="0">
              <a:latin typeface="Garamond" panose="02020404030301010803" pitchFamily="18" charset="0"/>
            </a:endParaRPr>
          </a:p>
          <a:p>
            <a:endParaRPr lang="fr-FR" sz="2600" dirty="0">
              <a:latin typeface="Garamond" panose="02020404030301010803" pitchFamily="18" charset="0"/>
            </a:endParaRPr>
          </a:p>
        </p:txBody>
      </p:sp>
    </p:spTree>
    <p:extLst>
      <p:ext uri="{BB962C8B-B14F-4D97-AF65-F5344CB8AC3E}">
        <p14:creationId xmlns:p14="http://schemas.microsoft.com/office/powerpoint/2010/main" val="325119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4">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D953706-34F2-AC42-93CA-0640E1B676E1}"/>
              </a:ext>
            </a:extLst>
          </p:cNvPr>
          <p:cNvSpPr>
            <a:spLocks noGrp="1"/>
          </p:cNvSpPr>
          <p:nvPr>
            <p:ph type="title"/>
          </p:nvPr>
        </p:nvSpPr>
        <p:spPr>
          <a:xfrm>
            <a:off x="838200" y="365125"/>
            <a:ext cx="10515600" cy="1325563"/>
          </a:xfrm>
        </p:spPr>
        <p:txBody>
          <a:bodyPr>
            <a:normAutofit/>
          </a:bodyPr>
          <a:lstStyle/>
          <a:p>
            <a:r>
              <a:rPr lang="fr-FR" sz="3200" b="1" dirty="0">
                <a:solidFill>
                  <a:srgbClr val="FFFFFF"/>
                </a:solidFill>
                <a:latin typeface="Garamond" panose="02020404030301010803" pitchFamily="18" charset="0"/>
              </a:rPr>
              <a:t>Séance 1 – Introduction</a:t>
            </a:r>
          </a:p>
        </p:txBody>
      </p:sp>
      <p:sp>
        <p:nvSpPr>
          <p:cNvPr id="3" name="Espace réservé du contenu 2">
            <a:extLst>
              <a:ext uri="{FF2B5EF4-FFF2-40B4-BE49-F238E27FC236}">
                <a16:creationId xmlns:a16="http://schemas.microsoft.com/office/drawing/2014/main" id="{398DECB3-931D-0E44-B10A-094ED85FD8FA}"/>
              </a:ext>
            </a:extLst>
          </p:cNvPr>
          <p:cNvSpPr>
            <a:spLocks noGrp="1"/>
          </p:cNvSpPr>
          <p:nvPr>
            <p:ph idx="1"/>
          </p:nvPr>
        </p:nvSpPr>
        <p:spPr>
          <a:xfrm>
            <a:off x="0" y="1911350"/>
            <a:ext cx="12192000" cy="4946650"/>
          </a:xfrm>
        </p:spPr>
        <p:txBody>
          <a:bodyPr>
            <a:normAutofit/>
          </a:bodyPr>
          <a:lstStyle/>
          <a:p>
            <a:pPr marL="0" indent="0">
              <a:buNone/>
            </a:pPr>
            <a:endParaRPr lang="en-US" sz="3200" dirty="0">
              <a:latin typeface="Garamond" panose="02020404030301010803" pitchFamily="18" charset="0"/>
            </a:endParaRPr>
          </a:p>
          <a:p>
            <a:endParaRPr lang="en-US" sz="3200" dirty="0">
              <a:latin typeface="Garamond" panose="02020404030301010803" pitchFamily="18" charset="0"/>
            </a:endParaRPr>
          </a:p>
          <a:p>
            <a:endParaRPr lang="fr-FR" sz="2600" dirty="0">
              <a:latin typeface="Garamond" panose="02020404030301010803" pitchFamily="18" charset="0"/>
            </a:endParaRPr>
          </a:p>
          <a:p>
            <a:pPr marL="0" indent="0">
              <a:buNone/>
            </a:pPr>
            <a:endParaRPr lang="fr-FR" dirty="0">
              <a:latin typeface="Garamond" panose="02020404030301010803" pitchFamily="18" charset="0"/>
            </a:endParaRPr>
          </a:p>
        </p:txBody>
      </p:sp>
      <p:sp>
        <p:nvSpPr>
          <p:cNvPr id="4" name="ZoneTexte 3">
            <a:extLst>
              <a:ext uri="{FF2B5EF4-FFF2-40B4-BE49-F238E27FC236}">
                <a16:creationId xmlns:a16="http://schemas.microsoft.com/office/drawing/2014/main" id="{BC3141DC-755C-3F48-B343-F6D04971EFB7}"/>
              </a:ext>
            </a:extLst>
          </p:cNvPr>
          <p:cNvSpPr txBox="1"/>
          <p:nvPr/>
        </p:nvSpPr>
        <p:spPr>
          <a:xfrm>
            <a:off x="6500191" y="735496"/>
            <a:ext cx="184731" cy="369332"/>
          </a:xfrm>
          <a:prstGeom prst="rect">
            <a:avLst/>
          </a:prstGeom>
          <a:noFill/>
        </p:spPr>
        <p:txBody>
          <a:bodyPr wrap="none" rtlCol="0">
            <a:spAutoFit/>
          </a:bodyPr>
          <a:lstStyle/>
          <a:p>
            <a:endParaRPr lang="fr-FR" dirty="0"/>
          </a:p>
        </p:txBody>
      </p:sp>
      <p:sp>
        <p:nvSpPr>
          <p:cNvPr id="6" name="Rectangle 5">
            <a:extLst>
              <a:ext uri="{FF2B5EF4-FFF2-40B4-BE49-F238E27FC236}">
                <a16:creationId xmlns:a16="http://schemas.microsoft.com/office/drawing/2014/main" id="{C901F51D-7A69-BE47-9D41-3A4FA74DD5C2}"/>
              </a:ext>
            </a:extLst>
          </p:cNvPr>
          <p:cNvSpPr/>
          <p:nvPr/>
        </p:nvSpPr>
        <p:spPr>
          <a:xfrm>
            <a:off x="0" y="1911349"/>
            <a:ext cx="8493760" cy="5016758"/>
          </a:xfrm>
          <a:prstGeom prst="rect">
            <a:avLst/>
          </a:prstGeom>
        </p:spPr>
        <p:txBody>
          <a:bodyPr wrap="square">
            <a:spAutoFit/>
          </a:bodyPr>
          <a:lstStyle/>
          <a:p>
            <a:pPr marL="342900" indent="-342900">
              <a:buFont typeface="Arial" panose="020B0604020202020204" pitchFamily="34" charset="0"/>
              <a:buChar char="•"/>
            </a:pPr>
            <a:r>
              <a:rPr lang="fr-FR" sz="3200" dirty="0">
                <a:latin typeface="Times New Roman" panose="02020603050405020304" pitchFamily="18" charset="0"/>
                <a:ea typeface="Times New Roman" panose="02020603050405020304" pitchFamily="18" charset="0"/>
              </a:rPr>
              <a:t>Aldo </a:t>
            </a:r>
            <a:r>
              <a:rPr lang="fr-FR" sz="3200" dirty="0" err="1">
                <a:latin typeface="Times New Roman" panose="02020603050405020304" pitchFamily="18" charset="0"/>
                <a:ea typeface="Times New Roman" panose="02020603050405020304" pitchFamily="18" charset="0"/>
              </a:rPr>
              <a:t>Leopold</a:t>
            </a:r>
            <a:r>
              <a:rPr lang="fr-FR" sz="3200" dirty="0">
                <a:latin typeface="Times New Roman" panose="02020603050405020304" pitchFamily="18" charset="0"/>
                <a:ea typeface="Times New Roman" panose="02020603050405020304" pitchFamily="18" charset="0"/>
              </a:rPr>
              <a:t> (1887-1948), </a:t>
            </a:r>
            <a:r>
              <a:rPr lang="fr-FR" sz="3200" i="1" dirty="0">
                <a:latin typeface="Times New Roman" panose="02020603050405020304" pitchFamily="18" charset="0"/>
                <a:ea typeface="Times New Roman" panose="02020603050405020304" pitchFamily="18" charset="0"/>
              </a:rPr>
              <a:t>Almanach d’un comté des sables</a:t>
            </a:r>
            <a:r>
              <a:rPr lang="fr-FR" sz="3200" dirty="0">
                <a:latin typeface="Times New Roman" panose="02020603050405020304" pitchFamily="18" charset="0"/>
                <a:ea typeface="Times New Roman" panose="02020603050405020304" pitchFamily="18" charset="0"/>
              </a:rPr>
              <a:t>, 1949.</a:t>
            </a:r>
            <a:r>
              <a:rPr lang="fr-FR" sz="3200" dirty="0">
                <a:effectLst/>
                <a:latin typeface="Times New Roman" panose="02020603050405020304" pitchFamily="18" charset="0"/>
                <a:ea typeface="Times New Roman" panose="02020603050405020304" pitchFamily="18" charset="0"/>
              </a:rPr>
              <a:t> </a:t>
            </a:r>
          </a:p>
          <a:p>
            <a:pPr marL="342900" indent="-342900">
              <a:buFont typeface="Arial" panose="020B0604020202020204" pitchFamily="34" charset="0"/>
              <a:buChar char="•"/>
            </a:pPr>
            <a:r>
              <a:rPr lang="fr-FR" sz="3200" dirty="0">
                <a:latin typeface="Times New Roman" panose="02020603050405020304" pitchFamily="18" charset="0"/>
                <a:ea typeface="Times New Roman" panose="02020603050405020304" pitchFamily="18" charset="0"/>
              </a:rPr>
              <a:t>1979 : </a:t>
            </a:r>
          </a:p>
          <a:p>
            <a:pPr marL="800100" lvl="1" indent="-342900">
              <a:buFont typeface="Arial" panose="020B0604020202020204" pitchFamily="34" charset="0"/>
              <a:buChar char="•"/>
            </a:pPr>
            <a:r>
              <a:rPr lang="fr-FR" sz="3200" dirty="0">
                <a:effectLst/>
                <a:latin typeface="Times New Roman" panose="02020603050405020304" pitchFamily="18" charset="0"/>
                <a:ea typeface="Times New Roman" panose="02020603050405020304" pitchFamily="18" charset="0"/>
              </a:rPr>
              <a:t>Hans Jonas, </a:t>
            </a:r>
            <a:r>
              <a:rPr lang="fr-FR" sz="3200" i="1" dirty="0">
                <a:effectLst/>
                <a:latin typeface="Times New Roman" panose="02020603050405020304" pitchFamily="18" charset="0"/>
                <a:ea typeface="Times New Roman" panose="02020603050405020304" pitchFamily="18" charset="0"/>
              </a:rPr>
              <a:t>Le Principe responsabilité</a:t>
            </a:r>
          </a:p>
          <a:p>
            <a:pPr marL="800100" lvl="1" indent="-342900">
              <a:buFont typeface="Arial" panose="020B0604020202020204" pitchFamily="34" charset="0"/>
              <a:buChar char="•"/>
            </a:pPr>
            <a:r>
              <a:rPr lang="fr-FR" sz="3200" dirty="0">
                <a:effectLst/>
                <a:latin typeface="Times New Roman" panose="02020603050405020304" pitchFamily="18" charset="0"/>
                <a:ea typeface="Times New Roman" panose="02020603050405020304" pitchFamily="18" charset="0"/>
              </a:rPr>
              <a:t>Fondation de </a:t>
            </a:r>
            <a:r>
              <a:rPr lang="fr-FR" sz="3200" i="1" dirty="0" err="1">
                <a:effectLst/>
                <a:latin typeface="Times New Roman" panose="02020603050405020304" pitchFamily="18" charset="0"/>
                <a:ea typeface="Times New Roman" panose="02020603050405020304" pitchFamily="18" charset="0"/>
              </a:rPr>
              <a:t>Environmental</a:t>
            </a:r>
            <a:r>
              <a:rPr lang="fr-FR" sz="3200" i="1" dirty="0">
                <a:effectLst/>
                <a:latin typeface="Times New Roman" panose="02020603050405020304" pitchFamily="18" charset="0"/>
                <a:ea typeface="Times New Roman" panose="02020603050405020304" pitchFamily="18" charset="0"/>
              </a:rPr>
              <a:t> </a:t>
            </a:r>
            <a:r>
              <a:rPr lang="fr-FR" sz="3200" i="1" dirty="0" err="1">
                <a:effectLst/>
                <a:latin typeface="Times New Roman" panose="02020603050405020304" pitchFamily="18" charset="0"/>
                <a:ea typeface="Times New Roman" panose="02020603050405020304" pitchFamily="18" charset="0"/>
              </a:rPr>
              <a:t>Ethics</a:t>
            </a:r>
            <a:endParaRPr lang="fr-FR" sz="3200" i="1" dirty="0">
              <a:effectLst/>
              <a:latin typeface="Times New Roman" panose="02020603050405020304" pitchFamily="18" charset="0"/>
              <a:ea typeface="Times New Roman" panose="02020603050405020304" pitchFamily="18" charset="0"/>
            </a:endParaRPr>
          </a:p>
          <a:p>
            <a:pPr marL="800100" lvl="1" indent="-342900">
              <a:buFont typeface="Arial" panose="020B0604020202020204" pitchFamily="34" charset="0"/>
              <a:buChar char="•"/>
            </a:pPr>
            <a:endParaRPr lang="fr-FR" sz="3200" i="1"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fr-FR" sz="3200" i="1" dirty="0">
                <a:effectLst/>
                <a:latin typeface="Times New Roman" panose="02020603050405020304" pitchFamily="18" charset="0"/>
                <a:ea typeface="Times New Roman" panose="02020603050405020304" pitchFamily="18" charset="0"/>
              </a:rPr>
              <a:t>Faire un tableau (numérique ou papier) avec les principaux auteurs, leurs thèses, arguments, concepts principaux.</a:t>
            </a:r>
          </a:p>
          <a:p>
            <a:pPr marL="800100" lvl="1" indent="-342900">
              <a:buFont typeface="Arial" panose="020B0604020202020204" pitchFamily="34" charset="0"/>
              <a:buChar char="•"/>
            </a:pPr>
            <a:endParaRPr lang="fr-FR" sz="3200" i="1" dirty="0">
              <a:effectLst/>
              <a:latin typeface="Times New Roman" panose="02020603050405020304" pitchFamily="18" charset="0"/>
              <a:ea typeface="Times New Roman" panose="02020603050405020304" pitchFamily="18" charset="0"/>
            </a:endParaRPr>
          </a:p>
        </p:txBody>
      </p:sp>
      <p:pic>
        <p:nvPicPr>
          <p:cNvPr id="7" name="Image 6">
            <a:extLst>
              <a:ext uri="{FF2B5EF4-FFF2-40B4-BE49-F238E27FC236}">
                <a16:creationId xmlns:a16="http://schemas.microsoft.com/office/drawing/2014/main" id="{DC517C06-5727-604B-9267-97AFCDC6FE9B}"/>
              </a:ext>
            </a:extLst>
          </p:cNvPr>
          <p:cNvPicPr>
            <a:picLocks noChangeAspect="1"/>
          </p:cNvPicPr>
          <p:nvPr/>
        </p:nvPicPr>
        <p:blipFill>
          <a:blip r:embed="rId2"/>
          <a:stretch>
            <a:fillRect/>
          </a:stretch>
        </p:blipFill>
        <p:spPr>
          <a:xfrm>
            <a:off x="8495669" y="1911348"/>
            <a:ext cx="3696331" cy="2457451"/>
          </a:xfrm>
          <a:prstGeom prst="rect">
            <a:avLst/>
          </a:prstGeom>
        </p:spPr>
      </p:pic>
      <p:pic>
        <p:nvPicPr>
          <p:cNvPr id="11" name="Image 10">
            <a:extLst>
              <a:ext uri="{FF2B5EF4-FFF2-40B4-BE49-F238E27FC236}">
                <a16:creationId xmlns:a16="http://schemas.microsoft.com/office/drawing/2014/main" id="{7F2B4393-F981-8746-A109-8E4A0EFBD732}"/>
              </a:ext>
            </a:extLst>
          </p:cNvPr>
          <p:cNvPicPr>
            <a:picLocks noChangeAspect="1"/>
          </p:cNvPicPr>
          <p:nvPr/>
        </p:nvPicPr>
        <p:blipFill>
          <a:blip r:embed="rId3"/>
          <a:stretch>
            <a:fillRect/>
          </a:stretch>
        </p:blipFill>
        <p:spPr>
          <a:xfrm>
            <a:off x="8493760" y="4368799"/>
            <a:ext cx="1521460" cy="2513717"/>
          </a:xfrm>
          <a:prstGeom prst="rect">
            <a:avLst/>
          </a:prstGeom>
        </p:spPr>
      </p:pic>
      <p:pic>
        <p:nvPicPr>
          <p:cNvPr id="13" name="Image 12">
            <a:extLst>
              <a:ext uri="{FF2B5EF4-FFF2-40B4-BE49-F238E27FC236}">
                <a16:creationId xmlns:a16="http://schemas.microsoft.com/office/drawing/2014/main" id="{732D2B1D-0F1B-C64C-AD85-48227A5899DC}"/>
              </a:ext>
            </a:extLst>
          </p:cNvPr>
          <p:cNvPicPr>
            <a:picLocks noChangeAspect="1"/>
          </p:cNvPicPr>
          <p:nvPr/>
        </p:nvPicPr>
        <p:blipFill>
          <a:blip r:embed="rId4"/>
          <a:stretch>
            <a:fillRect/>
          </a:stretch>
        </p:blipFill>
        <p:spPr>
          <a:xfrm>
            <a:off x="10033955" y="3730754"/>
            <a:ext cx="2159000" cy="3162300"/>
          </a:xfrm>
          <a:prstGeom prst="rect">
            <a:avLst/>
          </a:prstGeom>
        </p:spPr>
      </p:pic>
    </p:spTree>
    <p:extLst>
      <p:ext uri="{BB962C8B-B14F-4D97-AF65-F5344CB8AC3E}">
        <p14:creationId xmlns:p14="http://schemas.microsoft.com/office/powerpoint/2010/main" val="313876152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3330</TotalTime>
  <Words>2726</Words>
  <Application>Microsoft Macintosh PowerPoint</Application>
  <PresentationFormat>Grand écran</PresentationFormat>
  <Paragraphs>200</Paragraphs>
  <Slides>29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29</vt:i4>
      </vt:variant>
    </vt:vector>
  </HeadingPairs>
  <TitlesOfParts>
    <vt:vector size="36" baseType="lpstr">
      <vt:lpstr>Arial</vt:lpstr>
      <vt:lpstr>Calibri</vt:lpstr>
      <vt:lpstr>Calibri Light</vt:lpstr>
      <vt:lpstr>Garamond</vt:lpstr>
      <vt:lpstr>Times New Roman</vt:lpstr>
      <vt:lpstr>Wingdings</vt:lpstr>
      <vt:lpstr>Thème Office</vt:lpstr>
      <vt:lpstr>Éthique de l’environnement   Enseignant : Paul Guillibert </vt:lpstr>
      <vt:lpstr>Séance 1 – Présentation du cours</vt:lpstr>
      <vt:lpstr>Séance 1 – Calendrier et programme des séances</vt:lpstr>
      <vt:lpstr>Séance 1 – Bibliographie</vt:lpstr>
      <vt:lpstr>Séance 1 – Bibliographie</vt:lpstr>
      <vt:lpstr>Séance 1 – Bibliographie</vt:lpstr>
      <vt:lpstr>Séance 1 – Bibliographie</vt:lpstr>
      <vt:lpstr>Séance 1 – Objectifs pédagogiques</vt:lpstr>
      <vt:lpstr>Séance 1 – Introduction</vt:lpstr>
      <vt:lpstr>Séance 1 – Introduction </vt:lpstr>
      <vt:lpstr>Séance 7 – La nature du capital</vt:lpstr>
      <vt:lpstr> Bibliographie</vt:lpstr>
      <vt:lpstr>Première partie 1. La morale de la préservation de la nature</vt:lpstr>
      <vt:lpstr>Première partie 1. La morale de la préservation de la nature</vt:lpstr>
      <vt:lpstr>Première partie 1. La morale de la préservation de la nature</vt:lpstr>
      <vt:lpstr>Première partie 1. La morale de la préservation de la nature</vt:lpstr>
      <vt:lpstr>Première partie 1. La morale de la préservation de la nature</vt:lpstr>
      <vt:lpstr>Première partie 1. La morale de la préservation de la nature</vt:lpstr>
      <vt:lpstr> Deuxième partie 2. Pourquoi une nouvelle éthique ?</vt:lpstr>
      <vt:lpstr> Deuxième partie 2. Pourquoi une nouvelle éthique ?</vt:lpstr>
      <vt:lpstr> Deuxième partie 2. Pourquoi une nouvelle éthique ?</vt:lpstr>
      <vt:lpstr> Deuxième partie 2. Pourquoi une nouvelle éthique ?</vt:lpstr>
      <vt:lpstr> Troisième partie 3. Le « chauvinisme humain fondamental »</vt:lpstr>
      <vt:lpstr>« On admet généralement qu’il existe bien un certain nombre de principes centraux au sein des systèmes éthiques occidentaux, des principes censés être du ressort de la super-éthique. Le principe d’équité inscrit dans la Règle d’Or en fournit un bon exemple. En liaison avec celui-ci, mais comme une sorte de coup de poignard dirigé vers le cœur de ce principe, il est pertinent de citer le credo typiquement libéral inspiré de la position prédominante modifiée, dont l’une des formulations récentes énonce ceci :    La philosophie libérale du monde occidental défend l’idée que chacun devrait être libre de     faire ce qu’il veut, pourvu 1) qu’il ne lèse pas d’autres personnes, et 2) qu’il ne se lèse pas     lui-même de façon irréversible.  Appelons ce principe le chauvinisme (humain) fondamental – puisque sous sa direction, les hommes viennent en première position et tout le reste en dernière position – bien qu’il soit parfois aussi salué comme un principe de liberté au motif qu’il autorise à accomplir une large gamme d’actions (parmi lesquelles il faut inclure celles qui mettent sens dessus dessous l’environnement et les choses naturelles), à la condition qu’elles ne lèsent pas autrui. En fait, ce principe tend avec habileté à faire reposer la charge de la preuve sur les autres personnes.   Il vaut d’être remarqué que la clause restrictive qui fait valoir la nécessité de ne pas léser autrui constitue une restriction plus étroite que la restriction qui commande de respecter les intérêts (ordinaires) des autres : par exemple, fait que j’aie un intérêt à ce que vous cessiez de respirer, parce que je vous déteste, ne constitue pas un motif suffisant pour que [je le fasse] ; vous êtes libre de respirer, quoiqu’il en soit, car cela ne me porte aucun préjudice. »   Richard Sylvan Routley, « A-t-on besoin d’une nouvelle éthique, d’une éthique environnementale ? », p. 39</vt:lpstr>
      <vt:lpstr> Troisième partie 3. Le « chauvinisme humain fondamental »</vt:lpstr>
      <vt:lpstr> Troisième partie 3. Le « chauvinisme humain fondamental »</vt:lpstr>
      <vt:lpstr> Troisième partie 3. Le « chauvinisme humain fondamental »</vt:lpstr>
      <vt:lpstr> Troisième partie 3. Le « chauvinisme humain fondamental »</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Philosophie de l’environnement Licence 3  Enseignante: Daria Saburova </dc:title>
  <dc:creator>Daria Saburova</dc:creator>
  <cp:lastModifiedBy>Microsoft Office User</cp:lastModifiedBy>
  <cp:revision>119</cp:revision>
  <dcterms:created xsi:type="dcterms:W3CDTF">2021-01-19T23:34:04Z</dcterms:created>
  <dcterms:modified xsi:type="dcterms:W3CDTF">2023-02-17T08:20:18Z</dcterms:modified>
</cp:coreProperties>
</file>