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71" r:id="rId2"/>
    <p:sldId id="273" r:id="rId3"/>
    <p:sldId id="274" r:id="rId4"/>
    <p:sldId id="342" r:id="rId5"/>
    <p:sldId id="283" r:id="rId6"/>
    <p:sldId id="343" r:id="rId7"/>
    <p:sldId id="278" r:id="rId8"/>
    <p:sldId id="279" r:id="rId9"/>
    <p:sldId id="280" r:id="rId10"/>
    <p:sldId id="285" r:id="rId11"/>
    <p:sldId id="281" r:id="rId12"/>
    <p:sldId id="344" r:id="rId13"/>
    <p:sldId id="345" r:id="rId14"/>
    <p:sldId id="286" r:id="rId15"/>
    <p:sldId id="288" r:id="rId16"/>
    <p:sldId id="287" r:id="rId17"/>
    <p:sldId id="289" r:id="rId18"/>
    <p:sldId id="295" r:id="rId19"/>
    <p:sldId id="292" r:id="rId20"/>
    <p:sldId id="293" r:id="rId21"/>
    <p:sldId id="294" r:id="rId22"/>
    <p:sldId id="296" r:id="rId23"/>
    <p:sldId id="297" r:id="rId24"/>
    <p:sldId id="298" r:id="rId25"/>
    <p:sldId id="299" r:id="rId26"/>
    <p:sldId id="300" r:id="rId27"/>
    <p:sldId id="301" r:id="rId28"/>
    <p:sldId id="302" r:id="rId29"/>
    <p:sldId id="303" r:id="rId30"/>
    <p:sldId id="346" r:id="rId31"/>
    <p:sldId id="305" r:id="rId32"/>
    <p:sldId id="306" r:id="rId33"/>
    <p:sldId id="307" r:id="rId34"/>
    <p:sldId id="308" r:id="rId35"/>
    <p:sldId id="309" r:id="rId36"/>
    <p:sldId id="310" r:id="rId37"/>
    <p:sldId id="311" r:id="rId38"/>
    <p:sldId id="379" r:id="rId39"/>
    <p:sldId id="377" r:id="rId40"/>
    <p:sldId id="284" r:id="rId41"/>
    <p:sldId id="378"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B151F-9432-4B41-BCE4-8761F6FBFCC1}" type="datetimeFigureOut">
              <a:rPr lang="fr-FR" smtClean="0"/>
              <a:t>10/10/2024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E4B42-9F27-455F-8338-CD07D536CD2C}"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D7BF61A-EA6A-454A-BB82-054772DB5A34}" type="slidenum">
              <a:rPr lang="fr-FR" smtClean="0"/>
              <a:pPr/>
              <a:t>11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999FC92-5BA3-440E-A187-465A54FB112E}" type="datetimeFigureOut">
              <a:rPr lang="fr-FR" smtClean="0"/>
              <a:t>10/10/2024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999FC92-5BA3-440E-A187-465A54FB112E}" type="datetimeFigureOut">
              <a:rPr lang="fr-FR" smtClean="0"/>
              <a:t>10/10/2024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999FC92-5BA3-440E-A187-465A54FB112E}" type="datetimeFigureOut">
              <a:rPr lang="fr-FR" smtClean="0"/>
              <a:t>10/10/2024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28560" y="365040"/>
            <a:ext cx="7886700" cy="13255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5"/>
          <p:cNvSpPr txBox="1">
            <a:spLocks noGrp="1"/>
          </p:cNvSpPr>
          <p:nvPr>
            <p:ph type="body" idx="1"/>
          </p:nvPr>
        </p:nvSpPr>
        <p:spPr>
          <a:xfrm>
            <a:off x="457110" y="1604520"/>
            <a:ext cx="4015710" cy="1896840"/>
          </a:xfrm>
          <a:prstGeom prst="rect">
            <a:avLst/>
          </a:prstGeom>
          <a:noFill/>
          <a:ln>
            <a:noFill/>
          </a:ln>
        </p:spPr>
        <p:txBody>
          <a:bodyPr spcFirstLastPara="1" wrap="square" lIns="0" tIns="0" rIns="0" bIns="0" anchor="t" anchorCtr="0">
            <a:normAutofit/>
          </a:bodyPr>
          <a:lstStyle>
            <a:lvl1pPr marL="342900" lvl="0" indent="-171450" algn="l">
              <a:spcBef>
                <a:spcPts val="0"/>
              </a:spcBef>
              <a:spcAft>
                <a:spcPts val="0"/>
              </a:spcAft>
              <a:buSzPts val="1400"/>
              <a:buNone/>
              <a:defRPr/>
            </a:lvl1pPr>
            <a:lvl2pPr marL="685800" lvl="1" indent="-171450" algn="l">
              <a:spcBef>
                <a:spcPts val="0"/>
              </a:spcBef>
              <a:spcAft>
                <a:spcPts val="0"/>
              </a:spcAft>
              <a:buSzPts val="1400"/>
              <a:buNone/>
              <a:defRPr/>
            </a:lvl2pPr>
            <a:lvl3pPr marL="1028700" lvl="2" indent="-171450" algn="l">
              <a:spcBef>
                <a:spcPts val="0"/>
              </a:spcBef>
              <a:spcAft>
                <a:spcPts val="0"/>
              </a:spcAft>
              <a:buSzPts val="1400"/>
              <a:buNone/>
              <a:defRPr/>
            </a:lvl3pPr>
            <a:lvl4pPr marL="1371600" lvl="3" indent="-171450" algn="l">
              <a:spcBef>
                <a:spcPts val="0"/>
              </a:spcBef>
              <a:spcAft>
                <a:spcPts val="0"/>
              </a:spcAft>
              <a:buSzPts val="1400"/>
              <a:buNone/>
              <a:defRPr/>
            </a:lvl4pPr>
            <a:lvl5pPr marL="1714500" lvl="4" indent="-171450" algn="l">
              <a:spcBef>
                <a:spcPts val="0"/>
              </a:spcBef>
              <a:spcAft>
                <a:spcPts val="0"/>
              </a:spcAft>
              <a:buSzPts val="1400"/>
              <a:buNone/>
              <a:defRPr/>
            </a:lvl5pPr>
            <a:lvl6pPr marL="2057400" lvl="5" indent="-171450" algn="l">
              <a:spcBef>
                <a:spcPts val="0"/>
              </a:spcBef>
              <a:spcAft>
                <a:spcPts val="0"/>
              </a:spcAft>
              <a:buSzPts val="1400"/>
              <a:buNone/>
              <a:defRPr/>
            </a:lvl6pPr>
            <a:lvl7pPr marL="2400300" lvl="6" indent="-171450" algn="l">
              <a:spcBef>
                <a:spcPts val="0"/>
              </a:spcBef>
              <a:spcAft>
                <a:spcPts val="0"/>
              </a:spcAft>
              <a:buSzPts val="1400"/>
              <a:buNone/>
              <a:defRPr/>
            </a:lvl7pPr>
            <a:lvl8pPr marL="2743200" lvl="7" indent="-171450" algn="l">
              <a:spcBef>
                <a:spcPts val="0"/>
              </a:spcBef>
              <a:spcAft>
                <a:spcPts val="0"/>
              </a:spcAft>
              <a:buSzPts val="1400"/>
              <a:buNone/>
              <a:defRPr/>
            </a:lvl8pPr>
            <a:lvl9pPr marL="3086100" lvl="8" indent="-171450" algn="l">
              <a:spcBef>
                <a:spcPts val="0"/>
              </a:spcBef>
              <a:spcAft>
                <a:spcPts val="0"/>
              </a:spcAft>
              <a:buSzPts val="1400"/>
              <a:buNone/>
              <a:defRPr/>
            </a:lvl9pPr>
          </a:lstStyle>
          <a:p>
            <a:endParaRPr/>
          </a:p>
        </p:txBody>
      </p:sp>
      <p:sp>
        <p:nvSpPr>
          <p:cNvPr id="69" name="Google Shape;69;p15"/>
          <p:cNvSpPr txBox="1">
            <a:spLocks noGrp="1"/>
          </p:cNvSpPr>
          <p:nvPr>
            <p:ph type="body" idx="2"/>
          </p:nvPr>
        </p:nvSpPr>
        <p:spPr>
          <a:xfrm>
            <a:off x="4673970" y="1604520"/>
            <a:ext cx="4015710" cy="1896840"/>
          </a:xfrm>
          <a:prstGeom prst="rect">
            <a:avLst/>
          </a:prstGeom>
          <a:noFill/>
          <a:ln>
            <a:noFill/>
          </a:ln>
        </p:spPr>
        <p:txBody>
          <a:bodyPr spcFirstLastPara="1" wrap="square" lIns="0" tIns="0" rIns="0" bIns="0" anchor="t" anchorCtr="0">
            <a:normAutofit/>
          </a:bodyPr>
          <a:lstStyle>
            <a:lvl1pPr marL="342900" lvl="0" indent="-171450" algn="l">
              <a:spcBef>
                <a:spcPts val="0"/>
              </a:spcBef>
              <a:spcAft>
                <a:spcPts val="0"/>
              </a:spcAft>
              <a:buSzPts val="1400"/>
              <a:buNone/>
              <a:defRPr/>
            </a:lvl1pPr>
            <a:lvl2pPr marL="685800" lvl="1" indent="-171450" algn="l">
              <a:spcBef>
                <a:spcPts val="0"/>
              </a:spcBef>
              <a:spcAft>
                <a:spcPts val="0"/>
              </a:spcAft>
              <a:buSzPts val="1400"/>
              <a:buNone/>
              <a:defRPr/>
            </a:lvl2pPr>
            <a:lvl3pPr marL="1028700" lvl="2" indent="-171450" algn="l">
              <a:spcBef>
                <a:spcPts val="0"/>
              </a:spcBef>
              <a:spcAft>
                <a:spcPts val="0"/>
              </a:spcAft>
              <a:buSzPts val="1400"/>
              <a:buNone/>
              <a:defRPr/>
            </a:lvl3pPr>
            <a:lvl4pPr marL="1371600" lvl="3" indent="-171450" algn="l">
              <a:spcBef>
                <a:spcPts val="0"/>
              </a:spcBef>
              <a:spcAft>
                <a:spcPts val="0"/>
              </a:spcAft>
              <a:buSzPts val="1400"/>
              <a:buNone/>
              <a:defRPr/>
            </a:lvl4pPr>
            <a:lvl5pPr marL="1714500" lvl="4" indent="-171450" algn="l">
              <a:spcBef>
                <a:spcPts val="0"/>
              </a:spcBef>
              <a:spcAft>
                <a:spcPts val="0"/>
              </a:spcAft>
              <a:buSzPts val="1400"/>
              <a:buNone/>
              <a:defRPr/>
            </a:lvl5pPr>
            <a:lvl6pPr marL="2057400" lvl="5" indent="-171450" algn="l">
              <a:spcBef>
                <a:spcPts val="0"/>
              </a:spcBef>
              <a:spcAft>
                <a:spcPts val="0"/>
              </a:spcAft>
              <a:buSzPts val="1400"/>
              <a:buNone/>
              <a:defRPr/>
            </a:lvl6pPr>
            <a:lvl7pPr marL="2400300" lvl="6" indent="-171450" algn="l">
              <a:spcBef>
                <a:spcPts val="0"/>
              </a:spcBef>
              <a:spcAft>
                <a:spcPts val="0"/>
              </a:spcAft>
              <a:buSzPts val="1400"/>
              <a:buNone/>
              <a:defRPr/>
            </a:lvl7pPr>
            <a:lvl8pPr marL="2743200" lvl="7" indent="-171450" algn="l">
              <a:spcBef>
                <a:spcPts val="0"/>
              </a:spcBef>
              <a:spcAft>
                <a:spcPts val="0"/>
              </a:spcAft>
              <a:buSzPts val="1400"/>
              <a:buNone/>
              <a:defRPr/>
            </a:lvl8pPr>
            <a:lvl9pPr marL="3086100" lvl="8" indent="-171450" algn="l">
              <a:spcBef>
                <a:spcPts val="0"/>
              </a:spcBef>
              <a:spcAft>
                <a:spcPts val="0"/>
              </a:spcAft>
              <a:buSzPts val="1400"/>
              <a:buNone/>
              <a:defRPr/>
            </a:lvl9pPr>
          </a:lstStyle>
          <a:p>
            <a:endParaRPr/>
          </a:p>
        </p:txBody>
      </p:sp>
      <p:sp>
        <p:nvSpPr>
          <p:cNvPr id="70" name="Google Shape;70;p15"/>
          <p:cNvSpPr txBox="1">
            <a:spLocks noGrp="1"/>
          </p:cNvSpPr>
          <p:nvPr>
            <p:ph type="body" idx="3"/>
          </p:nvPr>
        </p:nvSpPr>
        <p:spPr>
          <a:xfrm>
            <a:off x="457110" y="3682080"/>
            <a:ext cx="4015710" cy="1896840"/>
          </a:xfrm>
          <a:prstGeom prst="rect">
            <a:avLst/>
          </a:prstGeom>
          <a:noFill/>
          <a:ln>
            <a:noFill/>
          </a:ln>
        </p:spPr>
        <p:txBody>
          <a:bodyPr spcFirstLastPara="1" wrap="square" lIns="0" tIns="0" rIns="0" bIns="0" anchor="t" anchorCtr="0">
            <a:normAutofit/>
          </a:bodyPr>
          <a:lstStyle>
            <a:lvl1pPr marL="342900" lvl="0" indent="-171450" algn="l">
              <a:spcBef>
                <a:spcPts val="0"/>
              </a:spcBef>
              <a:spcAft>
                <a:spcPts val="0"/>
              </a:spcAft>
              <a:buSzPts val="1400"/>
              <a:buNone/>
              <a:defRPr/>
            </a:lvl1pPr>
            <a:lvl2pPr marL="685800" lvl="1" indent="-171450" algn="l">
              <a:spcBef>
                <a:spcPts val="0"/>
              </a:spcBef>
              <a:spcAft>
                <a:spcPts val="0"/>
              </a:spcAft>
              <a:buSzPts val="1400"/>
              <a:buNone/>
              <a:defRPr/>
            </a:lvl2pPr>
            <a:lvl3pPr marL="1028700" lvl="2" indent="-171450" algn="l">
              <a:spcBef>
                <a:spcPts val="0"/>
              </a:spcBef>
              <a:spcAft>
                <a:spcPts val="0"/>
              </a:spcAft>
              <a:buSzPts val="1400"/>
              <a:buNone/>
              <a:defRPr/>
            </a:lvl3pPr>
            <a:lvl4pPr marL="1371600" lvl="3" indent="-171450" algn="l">
              <a:spcBef>
                <a:spcPts val="0"/>
              </a:spcBef>
              <a:spcAft>
                <a:spcPts val="0"/>
              </a:spcAft>
              <a:buSzPts val="1400"/>
              <a:buNone/>
              <a:defRPr/>
            </a:lvl4pPr>
            <a:lvl5pPr marL="1714500" lvl="4" indent="-171450" algn="l">
              <a:spcBef>
                <a:spcPts val="0"/>
              </a:spcBef>
              <a:spcAft>
                <a:spcPts val="0"/>
              </a:spcAft>
              <a:buSzPts val="1400"/>
              <a:buNone/>
              <a:defRPr/>
            </a:lvl5pPr>
            <a:lvl6pPr marL="2057400" lvl="5" indent="-171450" algn="l">
              <a:spcBef>
                <a:spcPts val="0"/>
              </a:spcBef>
              <a:spcAft>
                <a:spcPts val="0"/>
              </a:spcAft>
              <a:buSzPts val="1400"/>
              <a:buNone/>
              <a:defRPr/>
            </a:lvl6pPr>
            <a:lvl7pPr marL="2400300" lvl="6" indent="-171450" algn="l">
              <a:spcBef>
                <a:spcPts val="0"/>
              </a:spcBef>
              <a:spcAft>
                <a:spcPts val="0"/>
              </a:spcAft>
              <a:buSzPts val="1400"/>
              <a:buNone/>
              <a:defRPr/>
            </a:lvl7pPr>
            <a:lvl8pPr marL="2743200" lvl="7" indent="-171450" algn="l">
              <a:spcBef>
                <a:spcPts val="0"/>
              </a:spcBef>
              <a:spcAft>
                <a:spcPts val="0"/>
              </a:spcAft>
              <a:buSzPts val="1400"/>
              <a:buNone/>
              <a:defRPr/>
            </a:lvl8pPr>
            <a:lvl9pPr marL="3086100" lvl="8" indent="-171450" algn="l">
              <a:spcBef>
                <a:spcPts val="0"/>
              </a:spcBef>
              <a:spcAft>
                <a:spcPts val="0"/>
              </a:spcAft>
              <a:buSzPts val="1400"/>
              <a:buNone/>
              <a:defRPr/>
            </a:lvl9pPr>
          </a:lstStyle>
          <a:p>
            <a:endParaRPr/>
          </a:p>
        </p:txBody>
      </p:sp>
      <p:sp>
        <p:nvSpPr>
          <p:cNvPr id="71" name="Google Shape;71;p15"/>
          <p:cNvSpPr txBox="1">
            <a:spLocks noGrp="1"/>
          </p:cNvSpPr>
          <p:nvPr>
            <p:ph type="body" idx="4"/>
          </p:nvPr>
        </p:nvSpPr>
        <p:spPr>
          <a:xfrm>
            <a:off x="4673970" y="3682080"/>
            <a:ext cx="4015710" cy="1896840"/>
          </a:xfrm>
          <a:prstGeom prst="rect">
            <a:avLst/>
          </a:prstGeom>
          <a:noFill/>
          <a:ln>
            <a:noFill/>
          </a:ln>
        </p:spPr>
        <p:txBody>
          <a:bodyPr spcFirstLastPara="1" wrap="square" lIns="0" tIns="0" rIns="0" bIns="0" anchor="t" anchorCtr="0">
            <a:normAutofit/>
          </a:bodyPr>
          <a:lstStyle>
            <a:lvl1pPr marL="342900" lvl="0" indent="-171450" algn="l">
              <a:spcBef>
                <a:spcPts val="0"/>
              </a:spcBef>
              <a:spcAft>
                <a:spcPts val="0"/>
              </a:spcAft>
              <a:buSzPts val="1400"/>
              <a:buNone/>
              <a:defRPr/>
            </a:lvl1pPr>
            <a:lvl2pPr marL="685800" lvl="1" indent="-171450" algn="l">
              <a:spcBef>
                <a:spcPts val="0"/>
              </a:spcBef>
              <a:spcAft>
                <a:spcPts val="0"/>
              </a:spcAft>
              <a:buSzPts val="1400"/>
              <a:buNone/>
              <a:defRPr/>
            </a:lvl2pPr>
            <a:lvl3pPr marL="1028700" lvl="2" indent="-171450" algn="l">
              <a:spcBef>
                <a:spcPts val="0"/>
              </a:spcBef>
              <a:spcAft>
                <a:spcPts val="0"/>
              </a:spcAft>
              <a:buSzPts val="1400"/>
              <a:buNone/>
              <a:defRPr/>
            </a:lvl3pPr>
            <a:lvl4pPr marL="1371600" lvl="3" indent="-171450" algn="l">
              <a:spcBef>
                <a:spcPts val="0"/>
              </a:spcBef>
              <a:spcAft>
                <a:spcPts val="0"/>
              </a:spcAft>
              <a:buSzPts val="1400"/>
              <a:buNone/>
              <a:defRPr/>
            </a:lvl4pPr>
            <a:lvl5pPr marL="1714500" lvl="4" indent="-171450" algn="l">
              <a:spcBef>
                <a:spcPts val="0"/>
              </a:spcBef>
              <a:spcAft>
                <a:spcPts val="0"/>
              </a:spcAft>
              <a:buSzPts val="1400"/>
              <a:buNone/>
              <a:defRPr/>
            </a:lvl5pPr>
            <a:lvl6pPr marL="2057400" lvl="5" indent="-171450" algn="l">
              <a:spcBef>
                <a:spcPts val="0"/>
              </a:spcBef>
              <a:spcAft>
                <a:spcPts val="0"/>
              </a:spcAft>
              <a:buSzPts val="1400"/>
              <a:buNone/>
              <a:defRPr/>
            </a:lvl6pPr>
            <a:lvl7pPr marL="2400300" lvl="6" indent="-171450" algn="l">
              <a:spcBef>
                <a:spcPts val="0"/>
              </a:spcBef>
              <a:spcAft>
                <a:spcPts val="0"/>
              </a:spcAft>
              <a:buSzPts val="1400"/>
              <a:buNone/>
              <a:defRPr/>
            </a:lvl7pPr>
            <a:lvl8pPr marL="2743200" lvl="7" indent="-171450" algn="l">
              <a:spcBef>
                <a:spcPts val="0"/>
              </a:spcBef>
              <a:spcAft>
                <a:spcPts val="0"/>
              </a:spcAft>
              <a:buSzPts val="1400"/>
              <a:buNone/>
              <a:defRPr/>
            </a:lvl8pPr>
            <a:lvl9pPr marL="3086100" lvl="8" indent="-171450" algn="l">
              <a:spcBef>
                <a:spcPts val="0"/>
              </a:spcBef>
              <a:spcAft>
                <a:spcPts val="0"/>
              </a:spcAft>
              <a:buSzPts val="1400"/>
              <a:buNone/>
              <a:defRPr/>
            </a:lvl9pPr>
          </a:lstStyle>
          <a:p>
            <a:endParaRPr/>
          </a:p>
        </p:txBody>
      </p:sp>
    </p:spTree>
    <p:extLst>
      <p:ext uri="{BB962C8B-B14F-4D97-AF65-F5344CB8AC3E}">
        <p14:creationId xmlns:p14="http://schemas.microsoft.com/office/powerpoint/2010/main" val="1557967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628560" y="365040"/>
            <a:ext cx="7886700" cy="13255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subTitle" idx="1"/>
          </p:nvPr>
        </p:nvSpPr>
        <p:spPr>
          <a:xfrm>
            <a:off x="457110" y="1604520"/>
            <a:ext cx="8229330" cy="397728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33138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999FC92-5BA3-440E-A187-465A54FB112E}" type="datetimeFigureOut">
              <a:rPr lang="fr-FR" smtClean="0"/>
              <a:t>10/10/2024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999FC92-5BA3-440E-A187-465A54FB112E}" type="datetimeFigureOut">
              <a:rPr lang="fr-FR" smtClean="0"/>
              <a:t>10/10/2024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999FC92-5BA3-440E-A187-465A54FB112E}" type="datetimeFigureOut">
              <a:rPr lang="fr-FR" smtClean="0"/>
              <a:t>10/10/2024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999FC92-5BA3-440E-A187-465A54FB112E}" type="datetimeFigureOut">
              <a:rPr lang="fr-FR" smtClean="0"/>
              <a:t>10/10/2024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999FC92-5BA3-440E-A187-465A54FB112E}" type="datetimeFigureOut">
              <a:rPr lang="fr-FR" smtClean="0"/>
              <a:t>10/10/2024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99FC92-5BA3-440E-A187-465A54FB112E}" type="datetimeFigureOut">
              <a:rPr lang="fr-FR" smtClean="0"/>
              <a:t>10/10/2024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999FC92-5BA3-440E-A187-465A54FB112E}" type="datetimeFigureOut">
              <a:rPr lang="fr-FR" smtClean="0"/>
              <a:t>10/10/2024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999FC92-5BA3-440E-A187-465A54FB112E}" type="datetimeFigureOut">
              <a:rPr lang="fr-FR" smtClean="0"/>
              <a:t>10/10/2024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04A31D-9CA6-4C67-BB2F-3306E208DD1B}"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9FC92-5BA3-440E-A187-465A54FB112E}" type="datetimeFigureOut">
              <a:rPr lang="fr-FR" smtClean="0"/>
              <a:t>10/10/2024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4A31D-9CA6-4C67-BB2F-3306E208DD1B}"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lassiques-garnier-com.ezpaarse.univ-paris1.fr/comment-l-utopie-est-devenue-un-programme-politique-du-roman-a-la-revolution-introduction.html?displaymode=ful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836712"/>
            <a:ext cx="9144000" cy="3456384"/>
          </a:xfrm>
        </p:spPr>
        <p:txBody>
          <a:bodyPr>
            <a:noAutofit/>
          </a:bodyPr>
          <a:lstStyle/>
          <a:p>
            <a:r>
              <a:rPr lang="fr-FR" b="1" dirty="0">
                <a:latin typeface="Times New Roman" pitchFamily="18" charset="0"/>
                <a:cs typeface="Times New Roman" pitchFamily="18" charset="0"/>
              </a:rPr>
              <a:t>Propriété et égalité dans la tradition utopique de Thomas More à Gracchus Babeuf </a:t>
            </a:r>
            <a:br>
              <a:rPr lang="fr-FR" b="1" dirty="0">
                <a:latin typeface="Times New Roman" pitchFamily="18" charset="0"/>
                <a:cs typeface="Times New Roman" pitchFamily="18" charset="0"/>
              </a:rPr>
            </a:br>
            <a:r>
              <a:rPr lang="fr-FR" b="1" dirty="0">
                <a:latin typeface="Times New Roman" pitchFamily="18" charset="0"/>
                <a:cs typeface="Times New Roman" pitchFamily="18" charset="0"/>
              </a:rPr>
              <a:t>(XVIe-XVIIIe siècles).</a:t>
            </a:r>
          </a:p>
        </p:txBody>
      </p:sp>
      <p:sp>
        <p:nvSpPr>
          <p:cNvPr id="3" name="Sous-titre 2"/>
          <p:cNvSpPr>
            <a:spLocks noGrp="1"/>
          </p:cNvSpPr>
          <p:nvPr>
            <p:ph type="subTitle" idx="1"/>
          </p:nvPr>
        </p:nvSpPr>
        <p:spPr>
          <a:xfrm>
            <a:off x="1403648" y="4797152"/>
            <a:ext cx="6400800" cy="1345704"/>
          </a:xfrm>
        </p:spPr>
        <p:txBody>
          <a:bodyPr/>
          <a:lstStyle/>
          <a:p>
            <a:r>
              <a:rPr lang="fr-FR" dirty="0"/>
              <a: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20688"/>
          </a:xfrm>
        </p:spPr>
        <p:txBody>
          <a:bodyPr>
            <a:normAutofit fontScale="90000"/>
          </a:bodyPr>
          <a:lstStyle/>
          <a:p>
            <a:r>
              <a:rPr lang="fr-FR" b="1" dirty="0">
                <a:latin typeface="Times New Roman" pitchFamily="18" charset="0"/>
                <a:cs typeface="Times New Roman" pitchFamily="18" charset="0"/>
              </a:rPr>
              <a:t>Deux représentations de l’île d’Utopie</a:t>
            </a:r>
          </a:p>
        </p:txBody>
      </p:sp>
      <p:pic>
        <p:nvPicPr>
          <p:cNvPr id="5" name="Espace réservé du contenu 4" descr="utopia.jpg"/>
          <p:cNvPicPr>
            <a:picLocks noGrp="1" noChangeAspect="1"/>
          </p:cNvPicPr>
          <p:nvPr>
            <p:ph sz="half" idx="1"/>
          </p:nvPr>
        </p:nvPicPr>
        <p:blipFill>
          <a:blip r:embed="rId2" cstate="print"/>
          <a:stretch>
            <a:fillRect/>
          </a:stretch>
        </p:blipFill>
        <p:spPr>
          <a:xfrm>
            <a:off x="0" y="913490"/>
            <a:ext cx="4589300" cy="5944510"/>
          </a:xfrm>
        </p:spPr>
      </p:pic>
      <p:pic>
        <p:nvPicPr>
          <p:cNvPr id="6" name="Espace réservé du contenu 5" descr="utopie_more.jpg"/>
          <p:cNvPicPr>
            <a:picLocks noGrp="1" noChangeAspect="1"/>
          </p:cNvPicPr>
          <p:nvPr>
            <p:ph sz="half" idx="2"/>
          </p:nvPr>
        </p:nvPicPr>
        <p:blipFill>
          <a:blip r:embed="rId3" cstate="print"/>
          <a:stretch>
            <a:fillRect/>
          </a:stretch>
        </p:blipFill>
        <p:spPr>
          <a:xfrm>
            <a:off x="4716016" y="836712"/>
            <a:ext cx="4427984" cy="602128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836712"/>
          </a:xfrm>
        </p:spPr>
        <p:txBody>
          <a:bodyPr/>
          <a:lstStyle/>
          <a:p>
            <a:r>
              <a:rPr lang="fr-FR" b="1" dirty="0">
                <a:latin typeface="Times New Roman" pitchFamily="18" charset="0"/>
                <a:cs typeface="Times New Roman" pitchFamily="18" charset="0"/>
              </a:rPr>
              <a:t>Le contexte des récits de voyage</a:t>
            </a:r>
          </a:p>
        </p:txBody>
      </p:sp>
      <p:sp>
        <p:nvSpPr>
          <p:cNvPr id="3" name="Espace réservé du contenu 2"/>
          <p:cNvSpPr>
            <a:spLocks noGrp="1"/>
          </p:cNvSpPr>
          <p:nvPr>
            <p:ph idx="1"/>
          </p:nvPr>
        </p:nvSpPr>
        <p:spPr>
          <a:xfrm>
            <a:off x="0" y="1052736"/>
            <a:ext cx="9144000" cy="5805264"/>
          </a:xfrm>
        </p:spPr>
        <p:txBody>
          <a:bodyPr>
            <a:normAutofit fontScale="55000" lnSpcReduction="20000"/>
          </a:bodyPr>
          <a:lstStyle/>
          <a:p>
            <a:pPr algn="just"/>
            <a:r>
              <a:rPr lang="fr-FR" sz="3600" dirty="0">
                <a:latin typeface="Times New Roman" pitchFamily="18" charset="0"/>
                <a:cs typeface="Times New Roman" pitchFamily="18" charset="0"/>
              </a:rPr>
              <a:t>Il faut avoir en tête qu'à l'époque, l'ambiance est à l'effervescence autour des grandes découvertes géographiques. Le monde s'est considérablement agrandit. Christophe Colomb a découvert l'Amérique en octobre 1492. </a:t>
            </a:r>
            <a:r>
              <a:rPr lang="fr-FR" sz="3600" dirty="0" err="1">
                <a:latin typeface="Times New Roman" pitchFamily="18" charset="0"/>
                <a:cs typeface="Times New Roman" pitchFamily="18" charset="0"/>
              </a:rPr>
              <a:t>Amerigo</a:t>
            </a:r>
            <a:r>
              <a:rPr lang="fr-FR" sz="3600" dirty="0">
                <a:latin typeface="Times New Roman" pitchFamily="18" charset="0"/>
                <a:cs typeface="Times New Roman" pitchFamily="18" charset="0"/>
              </a:rPr>
              <a:t> Vespucci, lui (dont le nom de famille donna le nom du continent américain), fut l'un des premiers à comprendre que Colomb n'avait pas débarqué en Inde, mais sur un nouveau continent. Après plusieurs voyages, il revient et publia en 1507 son planisphère.</a:t>
            </a:r>
          </a:p>
          <a:p>
            <a:pPr algn="just"/>
            <a:endParaRPr lang="fr-FR" dirty="0">
              <a:latin typeface="Times New Roman" pitchFamily="18" charset="0"/>
              <a:cs typeface="Times New Roman" pitchFamily="18" charset="0"/>
            </a:endParaRPr>
          </a:p>
          <a:p>
            <a:pPr algn="just"/>
            <a:r>
              <a:rPr lang="fr-FR" sz="3600" dirty="0">
                <a:latin typeface="Times New Roman" pitchFamily="18" charset="0"/>
                <a:cs typeface="Times New Roman" pitchFamily="18" charset="0"/>
              </a:rPr>
              <a:t>Ces textes ont un succès considérable. La place des cartes, très importante, joue à plein sur l’imaginaire utopique.</a:t>
            </a:r>
          </a:p>
          <a:p>
            <a:pPr algn="just"/>
            <a:endParaRPr lang="fr-FR" dirty="0">
              <a:latin typeface="Times New Roman" pitchFamily="18" charset="0"/>
              <a:cs typeface="Times New Roman" pitchFamily="18" charset="0"/>
            </a:endParaRPr>
          </a:p>
          <a:p>
            <a:pPr algn="just"/>
            <a:r>
              <a:rPr lang="fr-FR" sz="3600" dirty="0">
                <a:latin typeface="Times New Roman" pitchFamily="18" charset="0"/>
                <a:cs typeface="Times New Roman" pitchFamily="18" charset="0"/>
              </a:rPr>
              <a:t>Ces récits de voyage véhiculent aussi des idées nouvelles, comme celle de la « propriété collective » des biens. Par exemple, dans le </a:t>
            </a:r>
            <a:r>
              <a:rPr lang="fr-FR" sz="3600" i="1" dirty="0" err="1">
                <a:latin typeface="Times New Roman" pitchFamily="18" charset="0"/>
                <a:cs typeface="Times New Roman" pitchFamily="18" charset="0"/>
              </a:rPr>
              <a:t>Mundus</a:t>
            </a:r>
            <a:r>
              <a:rPr lang="fr-FR" sz="3600" i="1" dirty="0">
                <a:latin typeface="Times New Roman" pitchFamily="18" charset="0"/>
                <a:cs typeface="Times New Roman" pitchFamily="18" charset="0"/>
              </a:rPr>
              <a:t> </a:t>
            </a:r>
            <a:r>
              <a:rPr lang="fr-FR" sz="3600" i="1" dirty="0" err="1">
                <a:latin typeface="Times New Roman" pitchFamily="18" charset="0"/>
                <a:cs typeface="Times New Roman" pitchFamily="18" charset="0"/>
              </a:rPr>
              <a:t>Novus</a:t>
            </a:r>
            <a:r>
              <a:rPr lang="fr-FR" sz="3600" i="1" dirty="0">
                <a:latin typeface="Times New Roman" pitchFamily="18" charset="0"/>
                <a:cs typeface="Times New Roman" pitchFamily="18" charset="0"/>
              </a:rPr>
              <a:t> </a:t>
            </a:r>
            <a:r>
              <a:rPr lang="fr-FR" sz="3600" dirty="0">
                <a:latin typeface="Times New Roman" pitchFamily="18" charset="0"/>
                <a:cs typeface="Times New Roman" pitchFamily="18" charset="0"/>
              </a:rPr>
              <a:t>de Vespucci, on peut lire : </a:t>
            </a:r>
          </a:p>
          <a:p>
            <a:pPr lvl="1" algn="just">
              <a:buNone/>
            </a:pPr>
            <a:r>
              <a:rPr lang="fr-FR" i="1" dirty="0">
                <a:latin typeface="Times New Roman" pitchFamily="18" charset="0"/>
                <a:cs typeface="Times New Roman" pitchFamily="18" charset="0"/>
              </a:rPr>
              <a:t>	« Ils n'ont pas non plus de bien personnels car tout est en commun. Ils vivent ensemble, sans roi, sans autorité, et chacun est seigneur de soi-même. Ils prennent autant de femmes qu'ils le désirent, le fils s'accouple avec sa mère, le frère avec sa sœur, le premier venu avec la première venue, et chacun au gré des rencontres. Chaque fois qu'ils le veulent ils défont leur mariage, et en cela aucun n'observe aucune règle. De plus, ils n'ont aucune église, ils n'ont aucune loi et ils ne sont même pas idolâtres. Que dire de plus ? Ils vivent selon la nature, et ils peuvent se dire épicuriens plutôt que stoïciens. Entre eux, ils n'ont aucun commerce et ils ne négocient rien ».</a:t>
            </a:r>
          </a:p>
          <a:p>
            <a:pPr lvl="1" algn="just">
              <a:buNone/>
            </a:pPr>
            <a:endParaRPr lang="fr-FR" i="1" dirty="0">
              <a:latin typeface="Times New Roman" pitchFamily="18" charset="0"/>
              <a:cs typeface="Times New Roman" pitchFamily="18" charset="0"/>
            </a:endParaRPr>
          </a:p>
          <a:p>
            <a:pPr lvl="1" algn="just">
              <a:buNone/>
            </a:pPr>
            <a:r>
              <a:rPr lang="fr-FR" dirty="0" err="1">
                <a:latin typeface="Times New Roman" pitchFamily="18" charset="0"/>
                <a:cs typeface="Times New Roman" pitchFamily="18" charset="0"/>
              </a:rPr>
              <a:t>Rq</a:t>
            </a:r>
            <a:r>
              <a:rPr lang="fr-FR" dirty="0">
                <a:latin typeface="Times New Roman" pitchFamily="18" charset="0"/>
                <a:cs typeface="Times New Roman" pitchFamily="18" charset="0"/>
              </a:rPr>
              <a:t> : Plus globalement, c’est un contexte de grandes inventions, y compris scientifiques. La vie en utopie est régie par les mathématiques, pure manifestation de l'intelligible. Dans l'île, tout est mesurable parce que le nombre seul garantit l’égalité.</a:t>
            </a:r>
          </a:p>
          <a:p>
            <a:pPr lvl="1" algn="just">
              <a:buNone/>
            </a:pPr>
            <a:endParaRPr lang="fr-FR" i="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20688"/>
          </a:xfrm>
        </p:spPr>
        <p:txBody>
          <a:bodyPr>
            <a:normAutofit/>
          </a:bodyPr>
          <a:lstStyle/>
          <a:p>
            <a:r>
              <a:rPr lang="fr-FR" sz="3400" b="1" dirty="0">
                <a:latin typeface="Times New Roman" panose="02020603050405020304" pitchFamily="18" charset="0"/>
                <a:cs typeface="Times New Roman" panose="02020603050405020304" pitchFamily="18" charset="0"/>
              </a:rPr>
              <a:t>Elias sur More, et les fonctions de l’utopie</a:t>
            </a:r>
          </a:p>
        </p:txBody>
      </p:sp>
      <p:sp>
        <p:nvSpPr>
          <p:cNvPr id="3" name="Espace réservé du contenu 2"/>
          <p:cNvSpPr>
            <a:spLocks noGrp="1"/>
          </p:cNvSpPr>
          <p:nvPr>
            <p:ph idx="1"/>
          </p:nvPr>
        </p:nvSpPr>
        <p:spPr>
          <a:xfrm>
            <a:off x="-108520" y="836712"/>
            <a:ext cx="9252520" cy="6021288"/>
          </a:xfrm>
        </p:spPr>
        <p:txBody>
          <a:bodyPr>
            <a:noAutofit/>
          </a:bodyPr>
          <a:lstStyle/>
          <a:p>
            <a:pPr algn="just">
              <a:spcBef>
                <a:spcPts val="0"/>
              </a:spcBef>
            </a:pPr>
            <a:r>
              <a:rPr lang="fr-FR" sz="1800" dirty="0">
                <a:latin typeface="Times New Roman" pitchFamily="18" charset="0"/>
                <a:cs typeface="Times New Roman" pitchFamily="18" charset="0"/>
              </a:rPr>
              <a:t>"Qu'est-ce qui a conduit cet homme, s'est-on alors demandé, à attribuer à son </a:t>
            </a:r>
            <a:r>
              <a:rPr lang="fr-FR" sz="1800" dirty="0" err="1">
                <a:latin typeface="Times New Roman" pitchFamily="18" charset="0"/>
                <a:cs typeface="Times New Roman" pitchFamily="18" charset="0"/>
              </a:rPr>
              <a:t>Etat</a:t>
            </a:r>
            <a:r>
              <a:rPr lang="fr-FR" sz="1800" dirty="0">
                <a:latin typeface="Times New Roman" pitchFamily="18" charset="0"/>
                <a:cs typeface="Times New Roman" pitchFamily="18" charset="0"/>
              </a:rPr>
              <a:t> idéal une répartition communiste des biens? Mais l'idéal de la propriété collective, en particulier celle des métaux précieux, n'était absolument pas, au 16e siècle, une invention de Thomas More. C'était à cette époque, chez les savants, mais pas uniquement parmi eux, un idéal tout à fait fréquent, une sorte d'antithèse des violentes disparités entre riches et pauvres, lesquelles s'accusaient dans le contexte de la dissolution des corporations médiévales, du développement de la commercialisation et de la centralisation étatique renforcée qui y était associée. "L'idée d'une communauté fraternelle dépourvue de propriété privée, dans laquelle l'or et l’argent sont méprisés, était par exemple constamment attribuée par les découvreurs de nouvelles îles et de nouvelles terres aux peuples primitifs qu'ils rencontraient là-bas ».</a:t>
            </a:r>
          </a:p>
          <a:p>
            <a:pPr marL="0" algn="just">
              <a:spcBef>
                <a:spcPts val="0"/>
              </a:spcBef>
            </a:pPr>
            <a:endParaRPr lang="fr-FR" sz="1800" dirty="0">
              <a:latin typeface="Times New Roman" pitchFamily="18" charset="0"/>
              <a:cs typeface="Times New Roman" pitchFamily="18" charset="0"/>
            </a:endParaRPr>
          </a:p>
          <a:p>
            <a:pPr marL="0" algn="just">
              <a:spcBef>
                <a:spcPts val="0"/>
              </a:spcBef>
            </a:pPr>
            <a:endParaRPr lang="fr-FR" sz="1800" dirty="0">
              <a:latin typeface="Times New Roman" pitchFamily="18" charset="0"/>
              <a:cs typeface="Times New Roman" pitchFamily="18" charset="0"/>
            </a:endParaRPr>
          </a:p>
          <a:p>
            <a:pPr algn="just">
              <a:spcBef>
                <a:spcPts val="0"/>
              </a:spcBef>
            </a:pPr>
            <a:r>
              <a:rPr lang="fr-FR" sz="1800" dirty="0">
                <a:latin typeface="Times New Roman" pitchFamily="18" charset="0"/>
                <a:cs typeface="Times New Roman" pitchFamily="18" charset="0"/>
              </a:rPr>
              <a:t>"La description </a:t>
            </a:r>
            <a:r>
              <a:rPr lang="fr-FR" sz="1800" dirty="0" err="1">
                <a:latin typeface="Times New Roman" pitchFamily="18" charset="0"/>
                <a:cs typeface="Times New Roman" pitchFamily="18" charset="0"/>
              </a:rPr>
              <a:t>morienne</a:t>
            </a:r>
            <a:r>
              <a:rPr lang="fr-FR" sz="1800" dirty="0">
                <a:latin typeface="Times New Roman" pitchFamily="18" charset="0"/>
                <a:cs typeface="Times New Roman" pitchFamily="18" charset="0"/>
              </a:rPr>
              <a:t> de la propriété collective de l'or, de l'argent et des terres et, ne l'oublions pas, de la volonté d'inculquer le mépris de l'or et de l'argent est souvent lue aujourd'hui comme le signe que More aurait été converti, pour des raisons inconnues et avant l'heure, au communisme de Marx. Mais ce n'est pas ainsi qu'il faut lire son livre. C'est inverser le processus. La société sans riche ni pauvres esquissés par Marx constituait la forme tardive d'un idéal humain que l'on rencontre déjà assez souvent, bien avant lui, dans les sociétés européennes, notamment à des époques où les différences entre possédants sont particulièrement marquées et l'exploitation et la pauvreté […] accablante".</a:t>
            </a:r>
          </a:p>
          <a:p>
            <a:pPr algn="just">
              <a:spcBef>
                <a:spcPts val="0"/>
              </a:spcBef>
              <a:buNone/>
            </a:pPr>
            <a:endParaRPr lang="fr-FR" sz="165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20688"/>
          </a:xfrm>
        </p:spPr>
        <p:txBody>
          <a:bodyPr>
            <a:normAutofit/>
          </a:bodyPr>
          <a:lstStyle/>
          <a:p>
            <a:r>
              <a:rPr lang="fr-FR" sz="3400" b="1" dirty="0">
                <a:latin typeface="Times New Roman" panose="02020603050405020304" pitchFamily="18" charset="0"/>
                <a:cs typeface="Times New Roman" panose="02020603050405020304" pitchFamily="18" charset="0"/>
              </a:rPr>
              <a:t>Elias sur More, et les fonctions de l’utopie</a:t>
            </a:r>
          </a:p>
        </p:txBody>
      </p:sp>
      <p:sp>
        <p:nvSpPr>
          <p:cNvPr id="3" name="Espace réservé du contenu 2"/>
          <p:cNvSpPr>
            <a:spLocks noGrp="1"/>
          </p:cNvSpPr>
          <p:nvPr>
            <p:ph idx="1"/>
          </p:nvPr>
        </p:nvSpPr>
        <p:spPr>
          <a:xfrm>
            <a:off x="0" y="1268760"/>
            <a:ext cx="9036496" cy="5589240"/>
          </a:xfrm>
        </p:spPr>
        <p:txBody>
          <a:bodyPr>
            <a:noAutofit/>
          </a:bodyPr>
          <a:lstStyle/>
          <a:p>
            <a:pPr algn="just">
              <a:spcBef>
                <a:spcPts val="0"/>
              </a:spcBef>
            </a:pPr>
            <a:r>
              <a:rPr lang="fr-FR" sz="2200" dirty="0">
                <a:latin typeface="Times New Roman" panose="02020603050405020304" pitchFamily="18" charset="0"/>
                <a:cs typeface="Times New Roman" pitchFamily="18" charset="0"/>
              </a:rPr>
              <a:t>Elias : « De fait, dans la période dont il est question dans des écrits tels que </a:t>
            </a:r>
            <a:r>
              <a:rPr lang="fr-FR" sz="2200" i="1" dirty="0">
                <a:latin typeface="Times New Roman" panose="02020603050405020304" pitchFamily="18" charset="0"/>
                <a:cs typeface="Times New Roman" pitchFamily="18" charset="0"/>
              </a:rPr>
              <a:t>L’utopie </a:t>
            </a:r>
            <a:r>
              <a:rPr lang="fr-FR" sz="2200" dirty="0">
                <a:latin typeface="Times New Roman" panose="02020603050405020304" pitchFamily="18" charset="0"/>
                <a:cs typeface="Times New Roman" pitchFamily="18" charset="0"/>
              </a:rPr>
              <a:t>de More ou </a:t>
            </a:r>
            <a:r>
              <a:rPr lang="fr-FR" sz="2200" i="1" dirty="0">
                <a:latin typeface="Times New Roman" panose="02020603050405020304" pitchFamily="18" charset="0"/>
                <a:cs typeface="Times New Roman" pitchFamily="18" charset="0"/>
              </a:rPr>
              <a:t>Le Prince</a:t>
            </a:r>
            <a:r>
              <a:rPr lang="fr-FR" sz="2200" dirty="0">
                <a:latin typeface="Times New Roman" panose="02020603050405020304" pitchFamily="18" charset="0"/>
                <a:cs typeface="Times New Roman" pitchFamily="18" charset="0"/>
              </a:rPr>
              <a:t> de Machiavel, se produisit un changement notable de l'organisation des Etats européens […]. L'essor de la littérature d'utopie moderne et une grande partie de son développement se trouvent en réalité, d'un point de vue sociologique, étroitement liés au processus de formation des Etats européens. L'émergence de cette littérature même est sous le signe de ce que les historiens appellent l' "époque de l'absolutisme ».</a:t>
            </a:r>
          </a:p>
          <a:p>
            <a:pPr algn="just">
              <a:spcBef>
                <a:spcPts val="0"/>
              </a:spcBef>
            </a:pPr>
            <a:endParaRPr lang="fr-FR" sz="2200" dirty="0">
              <a:latin typeface="Times New Roman" panose="02020603050405020304" pitchFamily="18" charset="0"/>
              <a:cs typeface="Times New Roman" pitchFamily="18" charset="0"/>
            </a:endParaRPr>
          </a:p>
          <a:p>
            <a:pPr algn="just">
              <a:spcBef>
                <a:spcPts val="0"/>
              </a:spcBef>
            </a:pPr>
            <a:endParaRPr lang="fr-FR" sz="2200" dirty="0">
              <a:latin typeface="Times New Roman" panose="02020603050405020304" pitchFamily="18" charset="0"/>
              <a:cs typeface="Times New Roman" pitchFamily="18" charset="0"/>
            </a:endParaRPr>
          </a:p>
          <a:p>
            <a:pPr algn="just">
              <a:spcBef>
                <a:spcPts val="0"/>
              </a:spcBef>
            </a:pPr>
            <a:r>
              <a:rPr lang="fr-FR" sz="2200" dirty="0">
                <a:latin typeface="Times New Roman" panose="02020603050405020304" pitchFamily="18" charset="0"/>
                <a:cs typeface="Times New Roman" pitchFamily="18" charset="0"/>
              </a:rPr>
              <a:t>La littérature utopique est, en ce sens, une réflexion sur les possibles politiques – et est donc, en partie, une critique de l’absolutisme (de droit divin, etc…). Mais c’est un contre-modèle de Machiavel</a:t>
            </a:r>
          </a:p>
          <a:p>
            <a:pPr algn="just">
              <a:spcBef>
                <a:spcPts val="0"/>
              </a:spcBef>
              <a:buNone/>
            </a:pPr>
            <a:endParaRPr lang="fr-FR" sz="1650" dirty="0">
              <a:latin typeface="Times New Roman" pitchFamily="18" charset="0"/>
              <a:cs typeface="Times New Roman" pitchFamily="18" charset="0"/>
            </a:endParaRPr>
          </a:p>
        </p:txBody>
      </p:sp>
    </p:spTree>
    <p:extLst>
      <p:ext uri="{BB962C8B-B14F-4D97-AF65-F5344CB8AC3E}">
        <p14:creationId xmlns:p14="http://schemas.microsoft.com/office/powerpoint/2010/main" val="334063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20688"/>
          </a:xfrm>
        </p:spPr>
        <p:txBody>
          <a:bodyPr>
            <a:noAutofit/>
          </a:bodyPr>
          <a:lstStyle/>
          <a:p>
            <a:r>
              <a:rPr lang="fr-FR" sz="3500" b="1" dirty="0">
                <a:latin typeface="Times New Roman" pitchFamily="18" charset="0"/>
                <a:cs typeface="Times New Roman" pitchFamily="18" charset="0"/>
              </a:rPr>
              <a:t>More : les points clés</a:t>
            </a:r>
          </a:p>
        </p:txBody>
      </p:sp>
      <p:sp>
        <p:nvSpPr>
          <p:cNvPr id="3" name="Espace réservé du contenu 2"/>
          <p:cNvSpPr>
            <a:spLocks noGrp="1"/>
          </p:cNvSpPr>
          <p:nvPr>
            <p:ph idx="1"/>
          </p:nvPr>
        </p:nvSpPr>
        <p:spPr>
          <a:xfrm>
            <a:off x="0" y="836712"/>
            <a:ext cx="9144000" cy="6021288"/>
          </a:xfrm>
        </p:spPr>
        <p:txBody>
          <a:bodyPr>
            <a:normAutofit fontScale="55000" lnSpcReduction="20000"/>
          </a:bodyPr>
          <a:lstStyle/>
          <a:p>
            <a:pPr algn="just"/>
            <a:r>
              <a:rPr lang="fr-FR" sz="2900" i="1" dirty="0">
                <a:latin typeface="Times New Roman" pitchFamily="18" charset="0"/>
                <a:cs typeface="Times New Roman" pitchFamily="18" charset="0"/>
              </a:rPr>
              <a:t>L’utopie, </a:t>
            </a:r>
            <a:r>
              <a:rPr lang="fr-FR" sz="2900" dirty="0">
                <a:latin typeface="Times New Roman" pitchFamily="18" charset="0"/>
                <a:cs typeface="Times New Roman" pitchFamily="18" charset="0"/>
              </a:rPr>
              <a:t>un dialogue qui joue sur l’imaginaire omniprésent du Nouveau Monde pour proposer une réforme de l’État et de l’organisation politique. C’est aussi un moyen rhétorique pour contourner la censure et distiller une critique politique.</a:t>
            </a:r>
          </a:p>
          <a:p>
            <a:pPr algn="just"/>
            <a:endParaRPr lang="fr-FR" sz="2900" dirty="0">
              <a:latin typeface="Times New Roman" pitchFamily="18" charset="0"/>
              <a:cs typeface="Times New Roman" pitchFamily="18" charset="0"/>
            </a:endParaRPr>
          </a:p>
          <a:p>
            <a:pPr algn="just"/>
            <a:r>
              <a:rPr lang="fr-FR" sz="2900" dirty="0">
                <a:latin typeface="Times New Roman" pitchFamily="18" charset="0"/>
                <a:cs typeface="Times New Roman" pitchFamily="18" charset="0"/>
              </a:rPr>
              <a:t>Un jeu constant entre la forme et le fond, entre la réalité et l’imaginaire, entre le voyage/l’inconnu et le proche. C’est le cas des cartes introduites dans les premières éditions. Roger Chartier écrit : </a:t>
            </a:r>
          </a:p>
          <a:p>
            <a:pPr algn="just">
              <a:buNone/>
            </a:pPr>
            <a:r>
              <a:rPr lang="fr-FR" sz="2700" i="1" dirty="0">
                <a:latin typeface="Times New Roman" pitchFamily="18" charset="0"/>
                <a:cs typeface="Times New Roman" pitchFamily="18" charset="0"/>
              </a:rPr>
              <a:t>	« Une même tension habite l’introduction de cartes – généralement fidèles aux conventions des cartographes du temps – dans les récits anglais du premier âge moderne, qu’ils soient utopiques, satiriques ou moraux. D’une part, elles sont l’un des dispositifs qui brouille la frontière entre la réalité et la fable, et, de ce fait, elles doivent contribuer à produire la suspension et l’incrédulité, le plaisir de croire en l’incroyable. Ces effets de réel qui accréditent la fiction sont autant de pièges où le lecteur peut être pris sans le vouloir et, ainsi, penser que </a:t>
            </a:r>
            <a:r>
              <a:rPr lang="fr-FR" sz="2700" i="1" dirty="0" err="1">
                <a:latin typeface="Times New Roman" pitchFamily="18" charset="0"/>
                <a:cs typeface="Times New Roman" pitchFamily="18" charset="0"/>
              </a:rPr>
              <a:t>Hythlodée</a:t>
            </a:r>
            <a:r>
              <a:rPr lang="fr-FR" sz="2700" i="1" dirty="0">
                <a:latin typeface="Times New Roman" pitchFamily="18" charset="0"/>
                <a:cs typeface="Times New Roman" pitchFamily="18" charset="0"/>
              </a:rPr>
              <a:t> et </a:t>
            </a:r>
            <a:r>
              <a:rPr lang="fr-FR" sz="2700" i="1" dirty="0" err="1">
                <a:latin typeface="Times New Roman" pitchFamily="18" charset="0"/>
                <a:cs typeface="Times New Roman" pitchFamily="18" charset="0"/>
              </a:rPr>
              <a:t>Crusoé</a:t>
            </a:r>
            <a:r>
              <a:rPr lang="fr-FR" sz="2700" i="1" dirty="0">
                <a:latin typeface="Times New Roman" pitchFamily="18" charset="0"/>
                <a:cs typeface="Times New Roman" pitchFamily="18" charset="0"/>
              </a:rPr>
              <a:t> ont bien existé, ou bien décider d’accepter pour son plaisir la véracité de l’impossible. D’autre part, les cartes participent des mécanismes contraires qui, ironiquement, déjouent l’accréditation de la réalité imaginée ».  </a:t>
            </a:r>
            <a:r>
              <a:rPr lang="fr-FR" sz="2600" dirty="0">
                <a:latin typeface="Times New Roman" pitchFamily="18" charset="0"/>
                <a:cs typeface="Times New Roman" pitchFamily="18" charset="0"/>
              </a:rPr>
              <a:t>Chartier parle aussi de </a:t>
            </a:r>
            <a:r>
              <a:rPr lang="fr-FR" sz="2600" b="1" i="1" dirty="0">
                <a:latin typeface="Times New Roman" pitchFamily="18" charset="0"/>
                <a:cs typeface="Times New Roman" pitchFamily="18" charset="0"/>
              </a:rPr>
              <a:t>« contradiction divertissante ».</a:t>
            </a:r>
          </a:p>
          <a:p>
            <a:pPr algn="just"/>
            <a:endParaRPr lang="fr-FR" sz="2800" i="1" dirty="0">
              <a:latin typeface="Times New Roman" pitchFamily="18" charset="0"/>
              <a:cs typeface="Times New Roman" pitchFamily="18" charset="0"/>
            </a:endParaRPr>
          </a:p>
          <a:p>
            <a:pPr algn="just"/>
            <a:r>
              <a:rPr lang="fr-FR" sz="2900" dirty="0">
                <a:latin typeface="Times New Roman" pitchFamily="18" charset="0"/>
                <a:cs typeface="Times New Roman" pitchFamily="18" charset="0"/>
              </a:rPr>
              <a:t>Comme l’écrit Elias, </a:t>
            </a:r>
            <a:r>
              <a:rPr lang="fr-FR" sz="2900" i="1" dirty="0">
                <a:latin typeface="Times New Roman" pitchFamily="18" charset="0"/>
                <a:cs typeface="Times New Roman" pitchFamily="18" charset="0"/>
              </a:rPr>
              <a:t>L’Utopie </a:t>
            </a:r>
            <a:r>
              <a:rPr lang="fr-FR" sz="2900" dirty="0">
                <a:latin typeface="Times New Roman" pitchFamily="18" charset="0"/>
                <a:cs typeface="Times New Roman" pitchFamily="18" charset="0"/>
              </a:rPr>
              <a:t>est « bien le premier ouvrage passé à la postérité qui traite directement de réforme de l'</a:t>
            </a:r>
            <a:r>
              <a:rPr lang="fr-FR" sz="2900" dirty="0" err="1">
                <a:latin typeface="Times New Roman" pitchFamily="18" charset="0"/>
                <a:cs typeface="Times New Roman" pitchFamily="18" charset="0"/>
              </a:rPr>
              <a:t>Etat</a:t>
            </a:r>
            <a:r>
              <a:rPr lang="fr-FR" sz="2900" dirty="0">
                <a:latin typeface="Times New Roman" pitchFamily="18" charset="0"/>
                <a:cs typeface="Times New Roman" pitchFamily="18" charset="0"/>
              </a:rPr>
              <a:t> ». A ce titre, il est d’une importance capitale pour une histoire de la lente dissociation de la religion et du politique, et de la suprématie acquise par un pouvoir de plus en plus centralisé. </a:t>
            </a:r>
          </a:p>
          <a:p>
            <a:pPr algn="just"/>
            <a:endParaRPr lang="fr-FR" sz="2800" i="1" dirty="0">
              <a:latin typeface="Times New Roman" pitchFamily="18" charset="0"/>
              <a:cs typeface="Times New Roman" pitchFamily="18" charset="0"/>
            </a:endParaRPr>
          </a:p>
          <a:p>
            <a:pPr algn="just"/>
            <a:r>
              <a:rPr lang="fr-FR" sz="2900" dirty="0">
                <a:latin typeface="Times New Roman" pitchFamily="18" charset="0"/>
                <a:cs typeface="Times New Roman" pitchFamily="18" charset="0"/>
              </a:rPr>
              <a:t>Comme chez M, on peut dire que TM incarne un basculement propre à la Renaissance : on passe du modèle de la </a:t>
            </a:r>
            <a:r>
              <a:rPr lang="fr-FR" sz="2900" i="1" dirty="0">
                <a:latin typeface="Times New Roman" pitchFamily="18" charset="0"/>
                <a:cs typeface="Times New Roman" pitchFamily="18" charset="0"/>
              </a:rPr>
              <a:t>vie contemplative </a:t>
            </a:r>
            <a:r>
              <a:rPr lang="fr-FR" sz="2900" dirty="0">
                <a:latin typeface="Times New Roman" pitchFamily="18" charset="0"/>
                <a:cs typeface="Times New Roman" pitchFamily="18" charset="0"/>
              </a:rPr>
              <a:t>à celui de la </a:t>
            </a:r>
            <a:r>
              <a:rPr lang="fr-FR" sz="2900" i="1" dirty="0">
                <a:latin typeface="Times New Roman" pitchFamily="18" charset="0"/>
                <a:cs typeface="Times New Roman" pitchFamily="18" charset="0"/>
              </a:rPr>
              <a:t>vie active. </a:t>
            </a:r>
            <a:r>
              <a:rPr lang="fr-FR" sz="2900" dirty="0">
                <a:latin typeface="Times New Roman" pitchFamily="18" charset="0"/>
                <a:cs typeface="Times New Roman" pitchFamily="18" charset="0"/>
              </a:rPr>
              <a:t>La vie n’est plus juste tournée vers la connaissance et la contemplation de l’ordre régissant les actions humaines. Elle consiste à créer un ordre (notamment politique) qui n’existe pas en tant que tel.</a:t>
            </a:r>
          </a:p>
          <a:p>
            <a:pPr algn="just"/>
            <a:endParaRPr lang="fr-FR" sz="2900" dirty="0">
              <a:latin typeface="Times New Roman" pitchFamily="18" charset="0"/>
              <a:cs typeface="Times New Roman" pitchFamily="18" charset="0"/>
            </a:endParaRPr>
          </a:p>
          <a:p>
            <a:pPr algn="just"/>
            <a:r>
              <a:rPr lang="fr-FR" sz="2900" dirty="0">
                <a:latin typeface="Times New Roman" pitchFamily="18" charset="0"/>
                <a:cs typeface="Times New Roman" pitchFamily="18" charset="0"/>
              </a:rPr>
              <a:t>Cependant, chez More, tout son projet de réforme politique est dicté par la lutte contre la décadence religieuse. Profondément catholique, la réforme étatique et le fort interventionnisme à l’œuvre sur l’île d’utopie (et donc en partie présentée comme modèle à suivre pour l’Angleterre) sont pensés pour redonner à l’Angleterre sa grandeur morale et sa place dominante dans l’Europe de la Renaissance.</a:t>
            </a:r>
          </a:p>
          <a:p>
            <a:pPr algn="just"/>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92696"/>
          </a:xfrm>
        </p:spPr>
        <p:txBody>
          <a:bodyPr>
            <a:normAutofit fontScale="90000"/>
          </a:bodyPr>
          <a:lstStyle/>
          <a:p>
            <a:r>
              <a:rPr lang="fr-FR" dirty="0"/>
              <a:t>Gravure Vespucci</a:t>
            </a:r>
          </a:p>
        </p:txBody>
      </p:sp>
      <p:pic>
        <p:nvPicPr>
          <p:cNvPr id="4" name="Espace réservé du contenu 3" descr="vespucci 2.jpg"/>
          <p:cNvPicPr>
            <a:picLocks noGrp="1" noChangeAspect="1"/>
          </p:cNvPicPr>
          <p:nvPr>
            <p:ph idx="1"/>
          </p:nvPr>
        </p:nvPicPr>
        <p:blipFill>
          <a:blip r:embed="rId2" cstate="print"/>
          <a:stretch>
            <a:fillRect/>
          </a:stretch>
        </p:blipFill>
        <p:spPr>
          <a:xfrm rot="5400000">
            <a:off x="1561355" y="-724644"/>
            <a:ext cx="6021289" cy="914400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20688"/>
          </a:xfrm>
        </p:spPr>
        <p:txBody>
          <a:bodyPr>
            <a:normAutofit fontScale="90000"/>
          </a:bodyPr>
          <a:lstStyle/>
          <a:p>
            <a:r>
              <a:rPr lang="fr-FR" dirty="0"/>
              <a:t>Gravure Vespucci</a:t>
            </a:r>
          </a:p>
        </p:txBody>
      </p:sp>
      <p:pic>
        <p:nvPicPr>
          <p:cNvPr id="4" name="Espace réservé du contenu 3" descr="vespucci 1.jpg"/>
          <p:cNvPicPr>
            <a:picLocks noGrp="1" noChangeAspect="1"/>
          </p:cNvPicPr>
          <p:nvPr>
            <p:ph idx="1"/>
          </p:nvPr>
        </p:nvPicPr>
        <p:blipFill>
          <a:blip r:embed="rId2" cstate="print"/>
          <a:stretch>
            <a:fillRect/>
          </a:stretch>
        </p:blipFill>
        <p:spPr>
          <a:xfrm rot="5400000">
            <a:off x="1836635" y="-535892"/>
            <a:ext cx="5790745" cy="8823987"/>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92696"/>
          </a:xfrm>
        </p:spPr>
        <p:txBody>
          <a:bodyPr>
            <a:normAutofit fontScale="90000"/>
          </a:bodyPr>
          <a:lstStyle/>
          <a:p>
            <a:r>
              <a:rPr lang="fr-FR" b="1" dirty="0">
                <a:latin typeface="Times New Roman" pitchFamily="18" charset="0"/>
                <a:cs typeface="Times New Roman" pitchFamily="18" charset="0"/>
              </a:rPr>
              <a:t>Utopies : liste non exhaustive</a:t>
            </a:r>
          </a:p>
        </p:txBody>
      </p:sp>
      <p:sp>
        <p:nvSpPr>
          <p:cNvPr id="3" name="Espace réservé du contenu 2"/>
          <p:cNvSpPr>
            <a:spLocks noGrp="1"/>
          </p:cNvSpPr>
          <p:nvPr>
            <p:ph idx="1"/>
          </p:nvPr>
        </p:nvSpPr>
        <p:spPr>
          <a:xfrm>
            <a:off x="0" y="980728"/>
            <a:ext cx="9144000" cy="5877272"/>
          </a:xfrm>
        </p:spPr>
        <p:txBody>
          <a:bodyPr>
            <a:normAutofit fontScale="85000" lnSpcReduction="10000"/>
          </a:bodyPr>
          <a:lstStyle/>
          <a:p>
            <a:pPr algn="just">
              <a:buNone/>
            </a:pPr>
            <a:r>
              <a:rPr lang="fr-FR" sz="2000" dirty="0">
                <a:latin typeface="Times New Roman" pitchFamily="18" charset="0"/>
                <a:cs typeface="Times New Roman" pitchFamily="18" charset="0"/>
              </a:rPr>
              <a:t>-Thomas More, </a:t>
            </a:r>
            <a:r>
              <a:rPr lang="fr-FR" sz="2000" i="1" dirty="0">
                <a:latin typeface="Times New Roman" pitchFamily="18" charset="0"/>
                <a:cs typeface="Times New Roman" pitchFamily="18" charset="0"/>
              </a:rPr>
              <a:t>L’utopie, </a:t>
            </a:r>
            <a:r>
              <a:rPr lang="fr-FR" sz="2000" dirty="0">
                <a:latin typeface="Times New Roman" pitchFamily="18" charset="0"/>
                <a:cs typeface="Times New Roman" pitchFamily="18" charset="0"/>
              </a:rPr>
              <a:t>1516.</a:t>
            </a:r>
          </a:p>
          <a:p>
            <a:pPr algn="just">
              <a:buNone/>
            </a:pPr>
            <a:r>
              <a:rPr lang="fr-FR" sz="2000" dirty="0">
                <a:latin typeface="Times New Roman" pitchFamily="18" charset="0"/>
                <a:cs typeface="Times New Roman" pitchFamily="18" charset="0"/>
              </a:rPr>
              <a:t>-Guevara, </a:t>
            </a:r>
            <a:r>
              <a:rPr lang="fr-FR" sz="2000" i="1" dirty="0">
                <a:latin typeface="Times New Roman" pitchFamily="18" charset="0"/>
                <a:cs typeface="Times New Roman" pitchFamily="18" charset="0"/>
              </a:rPr>
              <a:t>L’horloge des princes, </a:t>
            </a:r>
            <a:r>
              <a:rPr lang="fr-FR" sz="2000" dirty="0">
                <a:latin typeface="Times New Roman" pitchFamily="18" charset="0"/>
                <a:cs typeface="Times New Roman" pitchFamily="18" charset="0"/>
              </a:rPr>
              <a:t>1588.</a:t>
            </a:r>
          </a:p>
          <a:p>
            <a:pPr algn="just">
              <a:buNone/>
            </a:pPr>
            <a:r>
              <a:rPr lang="fr-FR" sz="2000" dirty="0">
                <a:latin typeface="Times New Roman" pitchFamily="18" charset="0"/>
                <a:cs typeface="Times New Roman" pitchFamily="18" charset="0"/>
              </a:rPr>
              <a:t>-Tommaso Campanella, </a:t>
            </a:r>
            <a:r>
              <a:rPr lang="fr-FR" sz="2000" i="1" dirty="0">
                <a:latin typeface="Times New Roman" pitchFamily="18" charset="0"/>
                <a:cs typeface="Times New Roman" pitchFamily="18" charset="0"/>
              </a:rPr>
              <a:t>La cité du soleil, </a:t>
            </a:r>
            <a:r>
              <a:rPr lang="fr-FR" sz="2000" dirty="0">
                <a:latin typeface="Times New Roman" pitchFamily="18" charset="0"/>
                <a:cs typeface="Times New Roman" pitchFamily="18" charset="0"/>
              </a:rPr>
              <a:t>1604.</a:t>
            </a:r>
          </a:p>
          <a:p>
            <a:pPr algn="just">
              <a:buNone/>
            </a:pPr>
            <a:r>
              <a:rPr lang="fr-FR" sz="2000" dirty="0">
                <a:latin typeface="Times New Roman" pitchFamily="18" charset="0"/>
                <a:cs typeface="Times New Roman" pitchFamily="18" charset="0"/>
              </a:rPr>
              <a:t>-Francis Bacon, </a:t>
            </a:r>
            <a:r>
              <a:rPr lang="fr-FR" sz="2000" i="1" dirty="0">
                <a:latin typeface="Times New Roman" pitchFamily="18" charset="0"/>
                <a:cs typeface="Times New Roman" pitchFamily="18" charset="0"/>
              </a:rPr>
              <a:t>La nouvelle Atlantide, </a:t>
            </a:r>
            <a:r>
              <a:rPr lang="fr-FR" sz="2000" dirty="0">
                <a:latin typeface="Times New Roman" pitchFamily="18" charset="0"/>
                <a:cs typeface="Times New Roman" pitchFamily="18" charset="0"/>
              </a:rPr>
              <a:t>1624.</a:t>
            </a:r>
          </a:p>
          <a:p>
            <a:pPr algn="just">
              <a:buNone/>
            </a:pPr>
            <a:r>
              <a:rPr lang="fr-FR" sz="2000" dirty="0">
                <a:latin typeface="Times New Roman" pitchFamily="18" charset="0"/>
                <a:cs typeface="Times New Roman" pitchFamily="18" charset="0"/>
              </a:rPr>
              <a:t>-Gabriel Sagard, </a:t>
            </a:r>
            <a:r>
              <a:rPr lang="fr-FR" sz="2000" i="1" dirty="0">
                <a:latin typeface="Times New Roman" pitchFamily="18" charset="0"/>
                <a:cs typeface="Times New Roman" pitchFamily="18" charset="0"/>
              </a:rPr>
              <a:t>Le grand voyage au pays des Hurons, </a:t>
            </a:r>
            <a:r>
              <a:rPr lang="fr-FR" sz="2000" dirty="0">
                <a:latin typeface="Times New Roman" pitchFamily="18" charset="0"/>
                <a:cs typeface="Times New Roman" pitchFamily="18" charset="0"/>
              </a:rPr>
              <a:t>1632.</a:t>
            </a:r>
          </a:p>
          <a:p>
            <a:pPr algn="just">
              <a:buNone/>
            </a:pPr>
            <a:r>
              <a:rPr lang="fr-FR" sz="2000" dirty="0">
                <a:latin typeface="Times New Roman" pitchFamily="18" charset="0"/>
                <a:cs typeface="Times New Roman" pitchFamily="18" charset="0"/>
              </a:rPr>
              <a:t>-Harrington, </a:t>
            </a:r>
            <a:r>
              <a:rPr lang="fr-FR" sz="2000" i="1" dirty="0">
                <a:latin typeface="Times New Roman" pitchFamily="18" charset="0"/>
                <a:cs typeface="Times New Roman" pitchFamily="18" charset="0"/>
              </a:rPr>
              <a:t>La république d’</a:t>
            </a:r>
            <a:r>
              <a:rPr lang="fr-FR" sz="2000" i="1" dirty="0" err="1">
                <a:latin typeface="Times New Roman" pitchFamily="18" charset="0"/>
                <a:cs typeface="Times New Roman" pitchFamily="18" charset="0"/>
              </a:rPr>
              <a:t>Océana</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1656.</a:t>
            </a:r>
          </a:p>
          <a:p>
            <a:pPr algn="just">
              <a:buNone/>
            </a:pPr>
            <a:r>
              <a:rPr lang="fr-FR" sz="2000" dirty="0">
                <a:latin typeface="Times New Roman" pitchFamily="18" charset="0"/>
                <a:cs typeface="Times New Roman" pitchFamily="18" charset="0"/>
              </a:rPr>
              <a:t>-Fontenelle, </a:t>
            </a:r>
            <a:r>
              <a:rPr lang="fr-FR" sz="2000" i="1" dirty="0">
                <a:latin typeface="Times New Roman" pitchFamily="18" charset="0"/>
                <a:cs typeface="Times New Roman" pitchFamily="18" charset="0"/>
              </a:rPr>
              <a:t>La république des philosophies, ou histoire des </a:t>
            </a:r>
            <a:r>
              <a:rPr lang="fr-FR" sz="2000" i="1" dirty="0" err="1">
                <a:latin typeface="Times New Roman" pitchFamily="18" charset="0"/>
                <a:cs typeface="Times New Roman" pitchFamily="18" charset="0"/>
              </a:rPr>
              <a:t>Ajaouiens</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composée vers 1682.</a:t>
            </a:r>
          </a:p>
          <a:p>
            <a:pPr algn="just">
              <a:buNone/>
            </a:pPr>
            <a:r>
              <a:rPr lang="fr-FR" sz="2000" dirty="0">
                <a:latin typeface="Times New Roman" pitchFamily="18" charset="0"/>
                <a:cs typeface="Times New Roman" pitchFamily="18" charset="0"/>
              </a:rPr>
              <a:t>-Fénelon, </a:t>
            </a:r>
            <a:r>
              <a:rPr lang="fr-FR" sz="2000" i="1" dirty="0">
                <a:latin typeface="Times New Roman" pitchFamily="18" charset="0"/>
                <a:cs typeface="Times New Roman" pitchFamily="18" charset="0"/>
              </a:rPr>
              <a:t>Les aventures de Télémaque, </a:t>
            </a:r>
            <a:r>
              <a:rPr lang="fr-FR" sz="2000" dirty="0">
                <a:latin typeface="Times New Roman" pitchFamily="18" charset="0"/>
                <a:cs typeface="Times New Roman" pitchFamily="18" charset="0"/>
              </a:rPr>
              <a:t>autour de 1684.</a:t>
            </a:r>
          </a:p>
          <a:p>
            <a:pPr algn="just">
              <a:buNone/>
            </a:pPr>
            <a:r>
              <a:rPr lang="fr-FR" sz="2000" dirty="0">
                <a:latin typeface="Times New Roman" pitchFamily="18" charset="0"/>
                <a:cs typeface="Times New Roman" pitchFamily="18" charset="0"/>
              </a:rPr>
              <a:t>-La </a:t>
            </a:r>
            <a:r>
              <a:rPr lang="fr-FR" sz="2000" dirty="0" err="1">
                <a:latin typeface="Times New Roman" pitchFamily="18" charset="0"/>
                <a:cs typeface="Times New Roman" pitchFamily="18" charset="0"/>
              </a:rPr>
              <a:t>Hontan</a:t>
            </a:r>
            <a:r>
              <a:rPr lang="fr-FR" sz="2000" dirty="0">
                <a:latin typeface="Times New Roman" pitchFamily="18" charset="0"/>
                <a:cs typeface="Times New Roman" pitchFamily="18" charset="0"/>
              </a:rPr>
              <a:t>, </a:t>
            </a:r>
            <a:r>
              <a:rPr lang="fr-FR" sz="2000" i="1" dirty="0">
                <a:latin typeface="Times New Roman" pitchFamily="18" charset="0"/>
                <a:cs typeface="Times New Roman" pitchFamily="18" charset="0"/>
              </a:rPr>
              <a:t>Dialogues avec un sauvage, </a:t>
            </a:r>
            <a:r>
              <a:rPr lang="fr-FR" sz="2000" dirty="0">
                <a:latin typeface="Times New Roman" pitchFamily="18" charset="0"/>
                <a:cs typeface="Times New Roman" pitchFamily="18" charset="0"/>
              </a:rPr>
              <a:t>1704.</a:t>
            </a:r>
          </a:p>
          <a:p>
            <a:pPr algn="just">
              <a:buNone/>
            </a:pPr>
            <a:r>
              <a:rPr lang="fr-FR" sz="2000" dirty="0">
                <a:latin typeface="Times New Roman" pitchFamily="18" charset="0"/>
                <a:cs typeface="Times New Roman" pitchFamily="18" charset="0"/>
              </a:rPr>
              <a:t>-Daniel Defoe, </a:t>
            </a:r>
            <a:r>
              <a:rPr lang="fr-FR" sz="2000" i="1" dirty="0">
                <a:latin typeface="Times New Roman" pitchFamily="18" charset="0"/>
                <a:cs typeface="Times New Roman" pitchFamily="18" charset="0"/>
              </a:rPr>
              <a:t>Robinson </a:t>
            </a:r>
            <a:r>
              <a:rPr lang="fr-FR" sz="2000" i="1" dirty="0" err="1">
                <a:latin typeface="Times New Roman" pitchFamily="18" charset="0"/>
                <a:cs typeface="Times New Roman" pitchFamily="18" charset="0"/>
              </a:rPr>
              <a:t>Crusoe</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1719.</a:t>
            </a:r>
          </a:p>
          <a:p>
            <a:pPr algn="just">
              <a:buNone/>
            </a:pPr>
            <a:r>
              <a:rPr lang="fr-FR" sz="2000" dirty="0">
                <a:latin typeface="Times New Roman" pitchFamily="18" charset="0"/>
                <a:cs typeface="Times New Roman" pitchFamily="18" charset="0"/>
              </a:rPr>
              <a:t>-Montesquieu, </a:t>
            </a:r>
            <a:r>
              <a:rPr lang="fr-FR" sz="2000" i="1" dirty="0">
                <a:latin typeface="Times New Roman" pitchFamily="18" charset="0"/>
                <a:cs typeface="Times New Roman" pitchFamily="18" charset="0"/>
              </a:rPr>
              <a:t>Lettres persanes, </a:t>
            </a:r>
            <a:r>
              <a:rPr lang="fr-FR" sz="2000" dirty="0">
                <a:latin typeface="Times New Roman" pitchFamily="18" charset="0"/>
                <a:cs typeface="Times New Roman" pitchFamily="18" charset="0"/>
              </a:rPr>
              <a:t>1721.</a:t>
            </a:r>
          </a:p>
          <a:p>
            <a:pPr algn="just">
              <a:buNone/>
            </a:pPr>
            <a:r>
              <a:rPr lang="fr-FR" sz="2000" dirty="0">
                <a:latin typeface="Times New Roman" pitchFamily="18" charset="0"/>
                <a:cs typeface="Times New Roman" pitchFamily="18" charset="0"/>
              </a:rPr>
              <a:t>-Jonathan Swift, </a:t>
            </a:r>
            <a:r>
              <a:rPr lang="fr-FR" sz="2000" i="1" dirty="0">
                <a:latin typeface="Times New Roman" pitchFamily="18" charset="0"/>
                <a:cs typeface="Times New Roman" pitchFamily="18" charset="0"/>
              </a:rPr>
              <a:t>Les voyages de Gulliver, </a:t>
            </a:r>
            <a:r>
              <a:rPr lang="fr-FR" sz="2000" dirty="0">
                <a:latin typeface="Times New Roman" pitchFamily="18" charset="0"/>
                <a:cs typeface="Times New Roman" pitchFamily="18" charset="0"/>
              </a:rPr>
              <a:t>1721-1726</a:t>
            </a:r>
          </a:p>
          <a:p>
            <a:pPr algn="just">
              <a:buNone/>
            </a:pPr>
            <a:r>
              <a:rPr lang="fr-FR" sz="2000" dirty="0">
                <a:latin typeface="Times New Roman" pitchFamily="18" charset="0"/>
                <a:cs typeface="Times New Roman" pitchFamily="18" charset="0"/>
              </a:rPr>
              <a:t>-Marivaux, </a:t>
            </a:r>
            <a:r>
              <a:rPr lang="fr-FR" sz="2000" i="1" dirty="0">
                <a:latin typeface="Times New Roman" pitchFamily="18" charset="0"/>
                <a:cs typeface="Times New Roman" pitchFamily="18" charset="0"/>
              </a:rPr>
              <a:t>L’île des esclaves, </a:t>
            </a:r>
            <a:r>
              <a:rPr lang="fr-FR" sz="2000" dirty="0">
                <a:latin typeface="Times New Roman" pitchFamily="18" charset="0"/>
                <a:cs typeface="Times New Roman" pitchFamily="18" charset="0"/>
              </a:rPr>
              <a:t>1725.</a:t>
            </a:r>
          </a:p>
          <a:p>
            <a:pPr algn="just">
              <a:buNone/>
            </a:pPr>
            <a:r>
              <a:rPr lang="fr-FR" sz="2000" dirty="0">
                <a:latin typeface="Times New Roman" pitchFamily="18" charset="0"/>
                <a:cs typeface="Times New Roman" pitchFamily="18" charset="0"/>
              </a:rPr>
              <a:t>-Etienne-Gabriel </a:t>
            </a:r>
            <a:r>
              <a:rPr lang="fr-FR" sz="2000" dirty="0" err="1">
                <a:latin typeface="Times New Roman" pitchFamily="18" charset="0"/>
                <a:cs typeface="Times New Roman" pitchFamily="18" charset="0"/>
              </a:rPr>
              <a:t>Morelly</a:t>
            </a:r>
            <a:r>
              <a:rPr lang="fr-FR" sz="2000" dirty="0">
                <a:latin typeface="Times New Roman" pitchFamily="18" charset="0"/>
                <a:cs typeface="Times New Roman" pitchFamily="18" charset="0"/>
              </a:rPr>
              <a:t>, </a:t>
            </a:r>
            <a:r>
              <a:rPr lang="fr-FR" sz="2000" i="1" dirty="0">
                <a:latin typeface="Times New Roman" pitchFamily="18" charset="0"/>
                <a:cs typeface="Times New Roman" pitchFamily="18" charset="0"/>
              </a:rPr>
              <a:t>Naufrage des îles flottantes, ou La </a:t>
            </a:r>
            <a:r>
              <a:rPr lang="fr-FR" sz="2000" i="1" dirty="0" err="1">
                <a:latin typeface="Times New Roman" pitchFamily="18" charset="0"/>
                <a:cs typeface="Times New Roman" pitchFamily="18" charset="0"/>
              </a:rPr>
              <a:t>Basiliade</a:t>
            </a:r>
            <a:r>
              <a:rPr lang="fr-FR" sz="2000" i="1" dirty="0">
                <a:latin typeface="Times New Roman" pitchFamily="18" charset="0"/>
                <a:cs typeface="Times New Roman" pitchFamily="18" charset="0"/>
              </a:rPr>
              <a:t> du célèbre </a:t>
            </a:r>
            <a:r>
              <a:rPr lang="fr-FR" sz="2000" i="1" dirty="0" err="1">
                <a:latin typeface="Times New Roman" pitchFamily="18" charset="0"/>
                <a:cs typeface="Times New Roman" pitchFamily="18" charset="0"/>
              </a:rPr>
              <a:t>Pilpaï</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1753.</a:t>
            </a:r>
          </a:p>
          <a:p>
            <a:pPr algn="just">
              <a:buNone/>
            </a:pPr>
            <a:r>
              <a:rPr lang="fr-FR" sz="2000" dirty="0">
                <a:latin typeface="Times New Roman" pitchFamily="18" charset="0"/>
                <a:cs typeface="Times New Roman" pitchFamily="18" charset="0"/>
              </a:rPr>
              <a:t>-Etienne-Gabriel </a:t>
            </a:r>
            <a:r>
              <a:rPr lang="fr-FR" sz="2000" dirty="0" err="1">
                <a:latin typeface="Times New Roman" pitchFamily="18" charset="0"/>
                <a:cs typeface="Times New Roman" pitchFamily="18" charset="0"/>
              </a:rPr>
              <a:t>Morelly</a:t>
            </a:r>
            <a:r>
              <a:rPr lang="fr-FR" sz="2000" dirty="0">
                <a:latin typeface="Times New Roman" pitchFamily="18" charset="0"/>
                <a:cs typeface="Times New Roman" pitchFamily="18" charset="0"/>
              </a:rPr>
              <a:t>, </a:t>
            </a:r>
            <a:r>
              <a:rPr lang="fr-FR" sz="2000" i="1" dirty="0">
                <a:latin typeface="Times New Roman" pitchFamily="18" charset="0"/>
                <a:cs typeface="Times New Roman" pitchFamily="18" charset="0"/>
              </a:rPr>
              <a:t>Le code de la nature, </a:t>
            </a:r>
            <a:r>
              <a:rPr lang="fr-FR" sz="2000" dirty="0">
                <a:latin typeface="Times New Roman" pitchFamily="18" charset="0"/>
                <a:cs typeface="Times New Roman" pitchFamily="18" charset="0"/>
              </a:rPr>
              <a:t>1755.</a:t>
            </a:r>
          </a:p>
          <a:p>
            <a:pPr algn="just">
              <a:buNone/>
            </a:pPr>
            <a:r>
              <a:rPr lang="fr-FR" sz="2000" dirty="0">
                <a:latin typeface="Times New Roman" pitchFamily="18" charset="0"/>
                <a:cs typeface="Times New Roman" pitchFamily="18" charset="0"/>
              </a:rPr>
              <a:t>-Voltaire, </a:t>
            </a:r>
            <a:r>
              <a:rPr lang="fr-FR" sz="2000" i="1" dirty="0">
                <a:latin typeface="Times New Roman" pitchFamily="18" charset="0"/>
                <a:cs typeface="Times New Roman" pitchFamily="18" charset="0"/>
              </a:rPr>
              <a:t>Candide ou l’Optimisme, </a:t>
            </a:r>
            <a:r>
              <a:rPr lang="fr-FR" sz="2000" dirty="0">
                <a:latin typeface="Times New Roman" pitchFamily="18" charset="0"/>
                <a:cs typeface="Times New Roman" pitchFamily="18" charset="0"/>
              </a:rPr>
              <a:t>1759.</a:t>
            </a:r>
          </a:p>
          <a:p>
            <a:pPr algn="just">
              <a:buNone/>
            </a:pPr>
            <a:r>
              <a:rPr lang="fr-FR" sz="2000" dirty="0">
                <a:latin typeface="Times New Roman" pitchFamily="18" charset="0"/>
                <a:cs typeface="Times New Roman" pitchFamily="18" charset="0"/>
              </a:rPr>
              <a:t>-Louis-Sébastien Mercier, </a:t>
            </a:r>
            <a:r>
              <a:rPr lang="fr-FR" sz="2000" i="1" dirty="0">
                <a:latin typeface="Times New Roman" pitchFamily="18" charset="0"/>
                <a:cs typeface="Times New Roman" pitchFamily="18" charset="0"/>
              </a:rPr>
              <a:t>L’an 2440, rêve s’il en fut jamais, </a:t>
            </a:r>
            <a:r>
              <a:rPr lang="fr-FR" sz="2000" dirty="0">
                <a:latin typeface="Times New Roman" pitchFamily="18" charset="0"/>
                <a:cs typeface="Times New Roman" pitchFamily="18" charset="0"/>
              </a:rPr>
              <a:t>1771.</a:t>
            </a:r>
          </a:p>
          <a:p>
            <a:pPr algn="just">
              <a:buNone/>
            </a:pPr>
            <a:r>
              <a:rPr lang="fr-FR" sz="2000" dirty="0">
                <a:latin typeface="Times New Roman" pitchFamily="18" charset="0"/>
                <a:cs typeface="Times New Roman" pitchFamily="18" charset="0"/>
              </a:rPr>
              <a:t>-Diderot, </a:t>
            </a:r>
            <a:r>
              <a:rPr lang="fr-FR" sz="2000" i="1" dirty="0">
                <a:latin typeface="Times New Roman" pitchFamily="18" charset="0"/>
                <a:cs typeface="Times New Roman" pitchFamily="18" charset="0"/>
              </a:rPr>
              <a:t>Supplément au voyage de Bougainville, </a:t>
            </a:r>
            <a:r>
              <a:rPr lang="fr-FR" sz="2000" dirty="0">
                <a:latin typeface="Times New Roman" pitchFamily="18" charset="0"/>
                <a:cs typeface="Times New Roman" pitchFamily="18" charset="0"/>
              </a:rPr>
              <a:t>1773.</a:t>
            </a:r>
          </a:p>
          <a:p>
            <a:pPr algn="just">
              <a:buNone/>
            </a:pPr>
            <a:r>
              <a:rPr lang="fr-FR" sz="2000" dirty="0">
                <a:latin typeface="Times New Roman" pitchFamily="18" charset="0"/>
                <a:cs typeface="Times New Roman" pitchFamily="18" charset="0"/>
              </a:rPr>
              <a:t>-Condorcet, </a:t>
            </a:r>
            <a:r>
              <a:rPr lang="fr-FR" sz="2000" i="1" dirty="0">
                <a:latin typeface="Times New Roman" pitchFamily="18" charset="0"/>
                <a:cs typeface="Times New Roman" pitchFamily="18" charset="0"/>
              </a:rPr>
              <a:t>Esquisse d’un tableau historique des progrès de l’esprit humain, </a:t>
            </a:r>
            <a:r>
              <a:rPr lang="fr-FR" sz="2000" dirty="0">
                <a:latin typeface="Times New Roman" pitchFamily="18" charset="0"/>
                <a:cs typeface="Times New Roman" pitchFamily="18" charset="0"/>
              </a:rPr>
              <a:t>1794 (essentiellement la dixième « époque »).</a:t>
            </a:r>
          </a:p>
          <a:p>
            <a:pPr>
              <a:buFontTx/>
              <a:buChar char="-"/>
            </a:pP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764704"/>
          </a:xfrm>
        </p:spPr>
        <p:txBody>
          <a:bodyPr>
            <a:normAutofit/>
          </a:bodyPr>
          <a:lstStyle/>
          <a:p>
            <a:r>
              <a:rPr lang="fr-FR" b="1" dirty="0">
                <a:latin typeface="Times New Roman" pitchFamily="18" charset="0"/>
                <a:cs typeface="Times New Roman" pitchFamily="18" charset="0"/>
              </a:rPr>
              <a:t>Définir l’utopie (1)</a:t>
            </a:r>
          </a:p>
        </p:txBody>
      </p:sp>
      <p:sp>
        <p:nvSpPr>
          <p:cNvPr id="3" name="Espace réservé du contenu 2"/>
          <p:cNvSpPr>
            <a:spLocks noGrp="1"/>
          </p:cNvSpPr>
          <p:nvPr>
            <p:ph idx="1"/>
          </p:nvPr>
        </p:nvSpPr>
        <p:spPr>
          <a:xfrm>
            <a:off x="0" y="1268760"/>
            <a:ext cx="9144000" cy="5589240"/>
          </a:xfrm>
        </p:spPr>
        <p:txBody>
          <a:bodyPr>
            <a:normAutofit fontScale="62500" lnSpcReduction="20000"/>
          </a:bodyPr>
          <a:lstStyle/>
          <a:p>
            <a:pPr algn="just"/>
            <a:r>
              <a:rPr lang="fr-FR" sz="3700" dirty="0">
                <a:latin typeface="Times New Roman" pitchFamily="18" charset="0"/>
                <a:cs typeface="Times New Roman" pitchFamily="18" charset="0"/>
              </a:rPr>
              <a:t>Avec </a:t>
            </a:r>
            <a:r>
              <a:rPr lang="fr-FR" sz="3700" i="1" dirty="0">
                <a:latin typeface="Times New Roman" pitchFamily="18" charset="0"/>
                <a:cs typeface="Times New Roman" pitchFamily="18" charset="0"/>
              </a:rPr>
              <a:t>L’utopie ou Le Traité de la meilleure forme de gouvernement</a:t>
            </a:r>
            <a:r>
              <a:rPr lang="fr-FR" sz="3700" dirty="0">
                <a:latin typeface="Times New Roman" pitchFamily="18" charset="0"/>
                <a:cs typeface="Times New Roman" pitchFamily="18" charset="0"/>
              </a:rPr>
              <a:t> (1516), More invente le mot, le genre et le trouble. </a:t>
            </a:r>
          </a:p>
          <a:p>
            <a:pPr algn="just"/>
            <a:endParaRPr lang="fr-FR" sz="3800" dirty="0">
              <a:latin typeface="Times New Roman" pitchFamily="18" charset="0"/>
              <a:cs typeface="Times New Roman" pitchFamily="18" charset="0"/>
            </a:endParaRPr>
          </a:p>
          <a:p>
            <a:pPr algn="just"/>
            <a:r>
              <a:rPr lang="fr-FR" sz="3700" dirty="0">
                <a:latin typeface="Times New Roman" pitchFamily="18" charset="0"/>
                <a:cs typeface="Times New Roman" pitchFamily="18" charset="0"/>
              </a:rPr>
              <a:t>A partir de là, toute utopie mêle à la fois une réflexion sur l’organisation politique, une combinaison entre éléments fictionnels et réels, romanesques et théoriques, et accorde une centralité au voyage et à l’ailleurs pour mieux interroger le proche et le contemporain. </a:t>
            </a:r>
          </a:p>
          <a:p>
            <a:pPr algn="just">
              <a:buNone/>
            </a:pPr>
            <a:endParaRPr lang="fr-FR" sz="5100" dirty="0">
              <a:latin typeface="Times New Roman" pitchFamily="18" charset="0"/>
              <a:cs typeface="Times New Roman" pitchFamily="18" charset="0"/>
            </a:endParaRPr>
          </a:p>
          <a:p>
            <a:pPr algn="just"/>
            <a:r>
              <a:rPr lang="fr-FR" sz="3700" dirty="0">
                <a:latin typeface="Times New Roman" pitchFamily="18" charset="0"/>
                <a:cs typeface="Times New Roman" pitchFamily="18" charset="0"/>
              </a:rPr>
              <a:t>A ce titre, définir l’utopie simplement comme quelque chose de l’ordre de l’impossible, de la chimère, de la rêverie pure est un contresens. De tels usages peuvent d’ailleurs être, en eux-mêmes, politiques ou instrumentalisés. On trouve ces usages très tôt, comme dans les </a:t>
            </a:r>
            <a:r>
              <a:rPr lang="fr-FR" sz="3700" i="1" dirty="0">
                <a:latin typeface="Times New Roman" pitchFamily="18" charset="0"/>
                <a:cs typeface="Times New Roman" pitchFamily="18" charset="0"/>
              </a:rPr>
              <a:t>Essais de Théodicée </a:t>
            </a:r>
            <a:r>
              <a:rPr lang="fr-FR" sz="3700" dirty="0">
                <a:latin typeface="Times New Roman" pitchFamily="18" charset="0"/>
                <a:cs typeface="Times New Roman" pitchFamily="18" charset="0"/>
              </a:rPr>
              <a:t>de Leibniz (1710), où il parle de la représentation d’une société chimérique et faussement désirable : </a:t>
            </a:r>
          </a:p>
          <a:p>
            <a:pPr algn="just">
              <a:buNone/>
            </a:pPr>
            <a:r>
              <a:rPr lang="fr-FR" i="1" dirty="0">
                <a:latin typeface="Times New Roman" pitchFamily="18" charset="0"/>
                <a:cs typeface="Times New Roman" pitchFamily="18" charset="0"/>
              </a:rPr>
              <a:t>	« Il est vrai qu’on peut s’imaginer des mondes possibles sans péché et sans malheur, et on en pourrait faire des romans, des utopies, des </a:t>
            </a:r>
            <a:r>
              <a:rPr lang="fr-FR" i="1" dirty="0" err="1">
                <a:latin typeface="Times New Roman" pitchFamily="18" charset="0"/>
                <a:cs typeface="Times New Roman" pitchFamily="18" charset="0"/>
              </a:rPr>
              <a:t>Sévarambes</a:t>
            </a:r>
            <a:r>
              <a:rPr lang="fr-FR" i="1" dirty="0">
                <a:latin typeface="Times New Roman" pitchFamily="18" charset="0"/>
                <a:cs typeface="Times New Roman" pitchFamily="18" charset="0"/>
              </a:rPr>
              <a:t> ; mais ces mêmes mondes seraient d’ailleurs fort inférieurs en bien au nôtre ».</a:t>
            </a:r>
          </a:p>
          <a:p>
            <a:pPr algn="just">
              <a:buNone/>
            </a:pPr>
            <a:r>
              <a:rPr lang="fr-FR" dirty="0">
                <a:latin typeface="Times New Roman" pitchFamily="18" charset="0"/>
                <a:cs typeface="Times New Roman" pitchFamily="18" charset="0"/>
              </a:rPr>
              <a:t> </a:t>
            </a:r>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20688"/>
          </a:xfrm>
        </p:spPr>
        <p:txBody>
          <a:bodyPr>
            <a:normAutofit fontScale="90000"/>
          </a:bodyPr>
          <a:lstStyle/>
          <a:p>
            <a:r>
              <a:rPr lang="fr-FR" b="1" dirty="0">
                <a:latin typeface="Times New Roman" pitchFamily="18" charset="0"/>
                <a:cs typeface="Times New Roman" pitchFamily="18" charset="0"/>
              </a:rPr>
              <a:t>Thomas More et la naissance de l’Utopie. </a:t>
            </a:r>
          </a:p>
        </p:txBody>
      </p:sp>
      <p:sp>
        <p:nvSpPr>
          <p:cNvPr id="3" name="Espace réservé du contenu 2"/>
          <p:cNvSpPr>
            <a:spLocks noGrp="1"/>
          </p:cNvSpPr>
          <p:nvPr>
            <p:ph idx="1"/>
          </p:nvPr>
        </p:nvSpPr>
        <p:spPr>
          <a:xfrm>
            <a:off x="0" y="908720"/>
            <a:ext cx="9144000" cy="5949280"/>
          </a:xfrm>
        </p:spPr>
        <p:txBody>
          <a:bodyPr>
            <a:normAutofit fontScale="77500" lnSpcReduction="20000"/>
          </a:bodyPr>
          <a:lstStyle/>
          <a:p>
            <a:pPr algn="just"/>
            <a:r>
              <a:rPr lang="fr-FR" dirty="0">
                <a:latin typeface="Times New Roman" pitchFamily="18" charset="0"/>
                <a:cs typeface="Times New Roman" pitchFamily="18" charset="0"/>
              </a:rPr>
              <a:t>Thomas More, né en 1478 à Londres et mort en 1535. Il publie en 1516 </a:t>
            </a:r>
            <a:r>
              <a:rPr lang="fr-FR" i="1" dirty="0">
                <a:latin typeface="Times New Roman" pitchFamily="18" charset="0"/>
                <a:cs typeface="Times New Roman" pitchFamily="18" charset="0"/>
              </a:rPr>
              <a:t>L’utopie ou Le Traité de la meilleure forme de gouvernement</a:t>
            </a:r>
            <a:r>
              <a:rPr lang="fr-FR" dirty="0">
                <a:latin typeface="Times New Roman" pitchFamily="18" charset="0"/>
                <a:cs typeface="Times New Roman" pitchFamily="18" charset="0"/>
              </a:rPr>
              <a:t>, en latin. Il fait une centaine de pages, et se compose de deux livres.</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La première partie est un dialogue entre Thomas More et Raphaël </a:t>
            </a:r>
            <a:r>
              <a:rPr lang="fr-FR" dirty="0" err="1">
                <a:latin typeface="Times New Roman" pitchFamily="18" charset="0"/>
                <a:cs typeface="Times New Roman" pitchFamily="18" charset="0"/>
              </a:rPr>
              <a:t>Hythloday</a:t>
            </a:r>
            <a:r>
              <a:rPr lang="fr-FR" dirty="0">
                <a:latin typeface="Times New Roman" pitchFamily="18" charset="0"/>
                <a:cs typeface="Times New Roman" pitchFamily="18" charset="0"/>
              </a:rPr>
              <a:t> sur les problèmes de l'Angleterre contemporaine de Thomas More. Il y décrit les vices de l'aristocratie, la misère sociale et la répression étatique très violente vis-à-vis de la délinquance, les méfaits de la vie de cour, les conséquences néfastes de la guerre. Autrement dit, il s'agit d'un réquisitoire contre tous les maux qui pourrissent la société anglaise en ce début de XVI </a:t>
            </a:r>
            <a:r>
              <a:rPr lang="fr-FR" dirty="0" err="1">
                <a:latin typeface="Times New Roman" pitchFamily="18" charset="0"/>
                <a:cs typeface="Times New Roman" pitchFamily="18" charset="0"/>
              </a:rPr>
              <a:t>eme</a:t>
            </a:r>
            <a:r>
              <a:rPr lang="fr-FR" dirty="0">
                <a:latin typeface="Times New Roman" pitchFamily="18" charset="0"/>
                <a:cs typeface="Times New Roman" pitchFamily="18" charset="0"/>
              </a:rPr>
              <a:t> siècle, et qui conduisent au déclin de l'idéal chrétien.</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Le second livre est un récit de voyage d'</a:t>
            </a:r>
            <a:r>
              <a:rPr lang="fr-FR" dirty="0" err="1">
                <a:latin typeface="Times New Roman" pitchFamily="18" charset="0"/>
                <a:cs typeface="Times New Roman" pitchFamily="18" charset="0"/>
              </a:rPr>
              <a:t>Hythloday</a:t>
            </a:r>
            <a:r>
              <a:rPr lang="fr-FR" dirty="0">
                <a:latin typeface="Times New Roman" pitchFamily="18" charset="0"/>
                <a:cs typeface="Times New Roman" pitchFamily="18" charset="0"/>
              </a:rPr>
              <a:t> sur une île, </a:t>
            </a:r>
            <a:r>
              <a:rPr lang="fr-FR" i="1" dirty="0" err="1">
                <a:latin typeface="Times New Roman" pitchFamily="18" charset="0"/>
                <a:cs typeface="Times New Roman" pitchFamily="18" charset="0"/>
              </a:rPr>
              <a:t>Utopia</a:t>
            </a:r>
            <a:r>
              <a:rPr lang="fr-FR" dirty="0">
                <a:latin typeface="Times New Roman" pitchFamily="18" charset="0"/>
                <a:cs typeface="Times New Roman" pitchFamily="18" charset="0"/>
              </a:rPr>
              <a:t>, dont il décrira le fonctionnement. Tout est méticuleusement répertorié : l'absence de propriété privée, l'égalité stricte entre les hommes, le fonctionnement politique de l'île, l'agriculture comme activité de base et, bien sûr, on y reviendra, la religion.</a:t>
            </a:r>
          </a:p>
          <a:p>
            <a:pPr algn="just"/>
            <a:endParaRPr lang="fr-FR" i="1"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476672"/>
          </a:xfrm>
        </p:spPr>
        <p:txBody>
          <a:bodyPr>
            <a:normAutofit fontScale="90000"/>
          </a:bodyPr>
          <a:lstStyle/>
          <a:p>
            <a:r>
              <a:rPr lang="fr-FR" b="1" dirty="0">
                <a:latin typeface="Times New Roman" pitchFamily="18" charset="0"/>
                <a:cs typeface="Times New Roman" pitchFamily="18" charset="0"/>
              </a:rPr>
              <a:t>Définir l’utopie (2)</a:t>
            </a:r>
          </a:p>
        </p:txBody>
      </p:sp>
      <p:sp>
        <p:nvSpPr>
          <p:cNvPr id="3" name="Espace réservé du contenu 2"/>
          <p:cNvSpPr>
            <a:spLocks noGrp="1"/>
          </p:cNvSpPr>
          <p:nvPr>
            <p:ph idx="1"/>
          </p:nvPr>
        </p:nvSpPr>
        <p:spPr>
          <a:xfrm>
            <a:off x="0" y="764704"/>
            <a:ext cx="9144000" cy="6093296"/>
          </a:xfrm>
        </p:spPr>
        <p:txBody>
          <a:bodyPr>
            <a:normAutofit fontScale="55000" lnSpcReduction="20000"/>
          </a:bodyPr>
          <a:lstStyle/>
          <a:p>
            <a:pPr algn="just"/>
            <a:r>
              <a:rPr lang="fr-FR" sz="3800" dirty="0">
                <a:latin typeface="Times New Roman" pitchFamily="18" charset="0"/>
                <a:cs typeface="Times New Roman" pitchFamily="18" charset="0"/>
              </a:rPr>
              <a:t>Avec  le philosophe P. </a:t>
            </a:r>
            <a:r>
              <a:rPr lang="fr-FR" sz="3800" dirty="0" err="1">
                <a:latin typeface="Times New Roman" pitchFamily="18" charset="0"/>
                <a:cs typeface="Times New Roman" pitchFamily="18" charset="0"/>
              </a:rPr>
              <a:t>Macherey</a:t>
            </a:r>
            <a:r>
              <a:rPr lang="fr-FR" sz="3800" dirty="0">
                <a:latin typeface="Times New Roman" pitchFamily="18" charset="0"/>
                <a:cs typeface="Times New Roman" pitchFamily="18" charset="0"/>
              </a:rPr>
              <a:t>, on peut défendre l’idée selon laquelle, au contraire, les utopistes eux-mêmes recourent depuis toujours à ce type d’expérience de pensée comme d’un moyen pour exhiber les insuffisances d’un réel historique déterminé, ce qui entretient l’incitation à le transformer au lieu de le laisser en l’état. </a:t>
            </a:r>
          </a:p>
          <a:p>
            <a:pPr algn="just"/>
            <a:endParaRPr lang="fr-FR" sz="3600" b="1" dirty="0">
              <a:latin typeface="Times New Roman" pitchFamily="18" charset="0"/>
              <a:cs typeface="Times New Roman" pitchFamily="18" charset="0"/>
            </a:endParaRPr>
          </a:p>
          <a:p>
            <a:pPr algn="just"/>
            <a:r>
              <a:rPr lang="fr-FR" sz="3800" dirty="0">
                <a:latin typeface="Times New Roman" pitchFamily="18" charset="0"/>
                <a:cs typeface="Times New Roman" pitchFamily="18" charset="0"/>
              </a:rPr>
              <a:t>Ces deux manières antithétiques de juger l’utopie ne cessent, en réalité, de s’affronter tout au long de son histoire. </a:t>
            </a:r>
          </a:p>
          <a:p>
            <a:pPr algn="just"/>
            <a:endParaRPr lang="fr-FR" sz="3600" dirty="0">
              <a:latin typeface="Times New Roman" pitchFamily="18" charset="0"/>
              <a:cs typeface="Times New Roman" pitchFamily="18" charset="0"/>
            </a:endParaRPr>
          </a:p>
          <a:p>
            <a:pPr algn="just"/>
            <a:r>
              <a:rPr lang="fr-FR" sz="3800" dirty="0">
                <a:latin typeface="Times New Roman" pitchFamily="18" charset="0"/>
                <a:cs typeface="Times New Roman" pitchFamily="18" charset="0"/>
              </a:rPr>
              <a:t>De même, il y a toujours un questionnement sur le contenu (ce qu’avancent les utopistes) et sur la forme (la façon dont ils le font).</a:t>
            </a:r>
          </a:p>
          <a:p>
            <a:pPr algn="just"/>
            <a:endParaRPr lang="fr-FR" sz="3600" dirty="0">
              <a:latin typeface="Times New Roman" pitchFamily="18" charset="0"/>
              <a:cs typeface="Times New Roman" pitchFamily="18" charset="0"/>
            </a:endParaRPr>
          </a:p>
          <a:p>
            <a:pPr algn="just"/>
            <a:r>
              <a:rPr lang="fr-FR" sz="3800" dirty="0">
                <a:latin typeface="Times New Roman" pitchFamily="18" charset="0"/>
                <a:cs typeface="Times New Roman" pitchFamily="18" charset="0"/>
              </a:rPr>
              <a:t>Dans l’édition de 1771 du </a:t>
            </a:r>
            <a:r>
              <a:rPr lang="fr-FR" sz="3800" i="1" dirty="0">
                <a:latin typeface="Times New Roman" pitchFamily="18" charset="0"/>
                <a:cs typeface="Times New Roman" pitchFamily="18" charset="0"/>
              </a:rPr>
              <a:t>Dictionnaire de Trévoux</a:t>
            </a:r>
            <a:r>
              <a:rPr lang="fr-FR" sz="3800" dirty="0">
                <a:latin typeface="Times New Roman" pitchFamily="18" charset="0"/>
                <a:cs typeface="Times New Roman" pitchFamily="18" charset="0"/>
              </a:rPr>
              <a:t>, la première à faire figurer l’entrée « utopie ». La définition est la suivante :</a:t>
            </a:r>
          </a:p>
          <a:p>
            <a:pPr algn="just">
              <a:buNone/>
            </a:pPr>
            <a:r>
              <a:rPr lang="fr-FR" sz="3500" b="1" dirty="0">
                <a:latin typeface="Times New Roman" pitchFamily="18" charset="0"/>
                <a:cs typeface="Times New Roman" pitchFamily="18" charset="0"/>
              </a:rPr>
              <a:t>	« </a:t>
            </a:r>
            <a:r>
              <a:rPr lang="fr-FR" sz="3500" dirty="0">
                <a:latin typeface="Times New Roman" pitchFamily="18" charset="0"/>
                <a:cs typeface="Times New Roman" pitchFamily="18" charset="0"/>
              </a:rPr>
              <a:t>Région qui n’existe nulle part, un pays imaginaire. De OU TOPOS, </a:t>
            </a:r>
            <a:r>
              <a:rPr lang="fr-FR" sz="3500" i="1" dirty="0">
                <a:latin typeface="Times New Roman" pitchFamily="18" charset="0"/>
                <a:cs typeface="Times New Roman" pitchFamily="18" charset="0"/>
              </a:rPr>
              <a:t>non locus</a:t>
            </a:r>
            <a:r>
              <a:rPr lang="fr-FR" sz="3500" dirty="0">
                <a:latin typeface="Times New Roman" pitchFamily="18" charset="0"/>
                <a:cs typeface="Times New Roman" pitchFamily="18" charset="0"/>
              </a:rPr>
              <a:t>. Rabelais, L. II ch. 23, c’était le royaume de Grandgousier ou de Gargantua. […] Le mot d’Utopie (titre d’un ouvrage), se dit quelquefois figurément, du plan d’un gouvernement imaginaire, à l’exemple de la République de Platon, l’Utopie de Thomas More ».</a:t>
            </a:r>
            <a:r>
              <a:rPr lang="fr-FR" sz="3500" dirty="0">
                <a:latin typeface="Times New Roman" pitchFamily="18" charset="0"/>
                <a:cs typeface="Times New Roman" pitchFamily="18" charset="0"/>
                <a:hlinkClick r:id="rId2"/>
              </a:rPr>
              <a:t> </a:t>
            </a:r>
            <a:endParaRPr lang="fr-FR" sz="3500" dirty="0">
              <a:latin typeface="Times New Roman" pitchFamily="18" charset="0"/>
              <a:cs typeface="Times New Roman" pitchFamily="18" charset="0"/>
            </a:endParaRPr>
          </a:p>
          <a:p>
            <a:pPr algn="just">
              <a:buNone/>
            </a:pPr>
            <a:endParaRPr lang="fr-FR" sz="3600" dirty="0">
              <a:latin typeface="Times New Roman" pitchFamily="18" charset="0"/>
              <a:cs typeface="Times New Roman" pitchFamily="18" charset="0"/>
            </a:endParaRPr>
          </a:p>
          <a:p>
            <a:pPr algn="just"/>
            <a:r>
              <a:rPr lang="fr-FR" sz="3800" dirty="0">
                <a:latin typeface="Times New Roman" pitchFamily="18" charset="0"/>
                <a:cs typeface="Times New Roman" pitchFamily="18" charset="0"/>
              </a:rPr>
              <a:t>En 1780, une version française de l’utopie s’intitule : </a:t>
            </a:r>
            <a:r>
              <a:rPr lang="fr-FR" sz="3800" i="1" dirty="0">
                <a:latin typeface="Times New Roman" pitchFamily="18" charset="0"/>
                <a:cs typeface="Times New Roman" pitchFamily="18" charset="0"/>
              </a:rPr>
              <a:t>Tableau du meilleur gouvernement possible, </a:t>
            </a:r>
            <a:r>
              <a:rPr lang="fr-FR" sz="3800" dirty="0">
                <a:latin typeface="Times New Roman" pitchFamily="18" charset="0"/>
                <a:cs typeface="Times New Roman" pitchFamily="18" charset="0"/>
              </a:rPr>
              <a:t>possible renvoyant ici à une réalité presque palpable.</a:t>
            </a:r>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620688"/>
          </a:xfrm>
        </p:spPr>
        <p:txBody>
          <a:bodyPr>
            <a:normAutofit fontScale="90000"/>
          </a:bodyPr>
          <a:lstStyle/>
          <a:p>
            <a:r>
              <a:rPr lang="fr-FR" dirty="0">
                <a:latin typeface="Times New Roman" panose="02020603050405020304" pitchFamily="18" charset="0"/>
                <a:cs typeface="Times New Roman" panose="02020603050405020304" pitchFamily="18" charset="0"/>
              </a:rPr>
              <a:t>Définir l’utopie (3)</a:t>
            </a:r>
          </a:p>
        </p:txBody>
      </p:sp>
      <p:sp>
        <p:nvSpPr>
          <p:cNvPr id="3" name="Espace réservé du contenu 2"/>
          <p:cNvSpPr>
            <a:spLocks noGrp="1"/>
          </p:cNvSpPr>
          <p:nvPr>
            <p:ph idx="1"/>
          </p:nvPr>
        </p:nvSpPr>
        <p:spPr>
          <a:xfrm>
            <a:off x="0" y="1124744"/>
            <a:ext cx="9144000" cy="5733256"/>
          </a:xfrm>
        </p:spPr>
        <p:txBody>
          <a:bodyPr>
            <a:normAutofit/>
          </a:bodyPr>
          <a:lstStyle/>
          <a:p>
            <a:pPr algn="just">
              <a:buNone/>
            </a:pPr>
            <a:r>
              <a:rPr lang="fr-FR" sz="2800" dirty="0">
                <a:latin typeface="Times New Roman" pitchFamily="18" charset="0"/>
                <a:cs typeface="Times New Roman" pitchFamily="18" charset="0"/>
              </a:rPr>
              <a:t>	« Peu importe que les utopistes aient chacun leur propre idée de la perfection politique : le point significatif, et ce qui les réunit par-delà leurs divergences, c’est qu’ils conçoivent tous des systèmes où [la perfection] est réalisée, et où elle l’est par l’homme, pour son propre avantage. Tout est là » </a:t>
            </a:r>
          </a:p>
          <a:p>
            <a:pPr algn="just">
              <a:buNone/>
            </a:pPr>
            <a:r>
              <a:rPr lang="fr-FR" sz="2800" dirty="0">
                <a:latin typeface="Times New Roman" pitchFamily="18" charset="0"/>
                <a:cs typeface="Times New Roman" pitchFamily="18" charset="0"/>
              </a:rPr>
              <a:t>	Frédéric </a:t>
            </a:r>
            <a:r>
              <a:rPr lang="fr-FR" sz="2800" dirty="0" err="1">
                <a:latin typeface="Times New Roman" pitchFamily="18" charset="0"/>
                <a:cs typeface="Times New Roman" pitchFamily="18" charset="0"/>
              </a:rPr>
              <a:t>Rouvillois</a:t>
            </a:r>
            <a:r>
              <a:rPr lang="fr-FR" sz="2800" dirty="0">
                <a:latin typeface="Times New Roman" pitchFamily="18" charset="0"/>
                <a:cs typeface="Times New Roman" pitchFamily="18" charset="0"/>
              </a:rPr>
              <a:t>, </a:t>
            </a:r>
            <a:r>
              <a:rPr lang="fr-FR" sz="2800" i="1" dirty="0">
                <a:latin typeface="Times New Roman" pitchFamily="18" charset="0"/>
                <a:cs typeface="Times New Roman" pitchFamily="18" charset="0"/>
              </a:rPr>
              <a:t>L’utopie</a:t>
            </a:r>
          </a:p>
          <a:p>
            <a:pPr algn="just"/>
            <a:endParaRPr lang="fr-FR" sz="2400" i="1"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L’utopie comme symptôme historique : elle apparaît à la Renaissance, alors que mûrissent et s’ébauchent les grands thèmes de la modernité occidentale. C’est en ce sens qu’il faut comprendre Lamartine qui écrit : « </a:t>
            </a:r>
            <a:r>
              <a:rPr lang="fr-FR" sz="2800" i="1" dirty="0">
                <a:latin typeface="Times New Roman" pitchFamily="18" charset="0"/>
                <a:cs typeface="Times New Roman" pitchFamily="18" charset="0"/>
              </a:rPr>
              <a:t>Les utopies sont des vérités prématurés ».</a:t>
            </a:r>
            <a:endParaRPr lang="fr-FR" sz="28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20688"/>
          </a:xfrm>
        </p:spPr>
        <p:txBody>
          <a:bodyPr>
            <a:normAutofit fontScale="90000"/>
          </a:bodyPr>
          <a:lstStyle/>
          <a:p>
            <a:r>
              <a:rPr lang="fr-FR" b="1" dirty="0">
                <a:latin typeface="Times New Roman" pitchFamily="18" charset="0"/>
                <a:cs typeface="Times New Roman" pitchFamily="18" charset="0"/>
              </a:rPr>
              <a:t>Quelques exemples d’utopie </a:t>
            </a:r>
          </a:p>
        </p:txBody>
      </p:sp>
      <p:sp>
        <p:nvSpPr>
          <p:cNvPr id="3" name="Espace réservé du contenu 2"/>
          <p:cNvSpPr>
            <a:spLocks noGrp="1"/>
          </p:cNvSpPr>
          <p:nvPr>
            <p:ph idx="1"/>
          </p:nvPr>
        </p:nvSpPr>
        <p:spPr>
          <a:xfrm>
            <a:off x="0" y="836712"/>
            <a:ext cx="9144000" cy="6021288"/>
          </a:xfrm>
        </p:spPr>
        <p:txBody>
          <a:bodyPr>
            <a:normAutofit fontScale="47500" lnSpcReduction="20000"/>
          </a:bodyPr>
          <a:lstStyle/>
          <a:p>
            <a:pPr algn="just">
              <a:buNone/>
            </a:pPr>
            <a:r>
              <a:rPr lang="fr-FR" sz="3400" dirty="0">
                <a:latin typeface="Times New Roman" pitchFamily="18" charset="0"/>
                <a:cs typeface="Times New Roman" pitchFamily="18" charset="0"/>
              </a:rPr>
              <a:t>Jonathan Swift, </a:t>
            </a:r>
            <a:r>
              <a:rPr lang="fr-FR" sz="3400" i="1" dirty="0">
                <a:latin typeface="Times New Roman" pitchFamily="18" charset="0"/>
                <a:cs typeface="Times New Roman" pitchFamily="18" charset="0"/>
              </a:rPr>
              <a:t>Les voyages de Gulliver, </a:t>
            </a:r>
            <a:r>
              <a:rPr lang="fr-FR" sz="3400" dirty="0">
                <a:latin typeface="Times New Roman" pitchFamily="18" charset="0"/>
                <a:cs typeface="Times New Roman" pitchFamily="18" charset="0"/>
              </a:rPr>
              <a:t>1721-1726</a:t>
            </a:r>
          </a:p>
          <a:p>
            <a:pPr algn="just">
              <a:spcBef>
                <a:spcPts val="0"/>
              </a:spcBef>
              <a:buNone/>
            </a:pPr>
            <a:endParaRPr lang="fr-FR" dirty="0">
              <a:latin typeface="Times New Roman" pitchFamily="18" charset="0"/>
              <a:cs typeface="Times New Roman" pitchFamily="18" charset="0"/>
            </a:endParaRPr>
          </a:p>
          <a:p>
            <a:pPr algn="just">
              <a:buNone/>
            </a:pPr>
            <a:r>
              <a:rPr lang="fr-FR" sz="3400" dirty="0">
                <a:latin typeface="Times New Roman" pitchFamily="18" charset="0"/>
                <a:cs typeface="Times New Roman" pitchFamily="18" charset="0"/>
              </a:rPr>
              <a:t>-Immédiatement, on est au cœur de l’action, puisqu’après quelques lignes, Gulliver est ligoté sur une île par des « petits êtres ». Le voyage, en tant que tel, est un prétexte.</a:t>
            </a:r>
          </a:p>
          <a:p>
            <a:pPr algn="just">
              <a:lnSpc>
                <a:spcPct val="120000"/>
              </a:lnSpc>
              <a:spcBef>
                <a:spcPts val="0"/>
              </a:spcBef>
              <a:buNone/>
            </a:pPr>
            <a:endParaRPr lang="fr-FR" dirty="0">
              <a:latin typeface="Times New Roman" pitchFamily="18" charset="0"/>
              <a:cs typeface="Times New Roman" pitchFamily="18" charset="0"/>
            </a:endParaRPr>
          </a:p>
          <a:p>
            <a:pPr algn="just">
              <a:buNone/>
            </a:pPr>
            <a:r>
              <a:rPr lang="fr-FR" sz="3400" dirty="0">
                <a:latin typeface="Times New Roman" pitchFamily="18" charset="0"/>
                <a:cs typeface="Times New Roman" pitchFamily="18" charset="0"/>
              </a:rPr>
              <a:t>-Les 4 voyages (sur des îles différentes, de </a:t>
            </a:r>
            <a:r>
              <a:rPr lang="fr-FR" sz="3400" i="1" dirty="0" err="1">
                <a:latin typeface="Times New Roman" pitchFamily="18" charset="0"/>
                <a:cs typeface="Times New Roman" pitchFamily="18" charset="0"/>
              </a:rPr>
              <a:t>Lilluputiens</a:t>
            </a:r>
            <a:r>
              <a:rPr lang="fr-FR" sz="3400" i="1" dirty="0">
                <a:latin typeface="Times New Roman" pitchFamily="18" charset="0"/>
                <a:cs typeface="Times New Roman" pitchFamily="18" charset="0"/>
              </a:rPr>
              <a:t> </a:t>
            </a:r>
            <a:r>
              <a:rPr lang="fr-FR" sz="3400" dirty="0">
                <a:latin typeface="Times New Roman" pitchFamily="18" charset="0"/>
                <a:cs typeface="Times New Roman" pitchFamily="18" charset="0"/>
              </a:rPr>
              <a:t>aux </a:t>
            </a:r>
            <a:r>
              <a:rPr lang="fr-FR" sz="3400" i="1" dirty="0">
                <a:latin typeface="Times New Roman" pitchFamily="18" charset="0"/>
                <a:cs typeface="Times New Roman" pitchFamily="18" charset="0"/>
              </a:rPr>
              <a:t>Géants</a:t>
            </a:r>
            <a:r>
              <a:rPr lang="fr-FR" sz="3400" dirty="0">
                <a:latin typeface="Times New Roman" pitchFamily="18" charset="0"/>
                <a:cs typeface="Times New Roman" pitchFamily="18" charset="0"/>
              </a:rPr>
              <a:t>), sont autant de réflexions sur la politique, la condition humaine, le pouvoir, et, en miroir, sur la société de son temps. Dans le troisième voyage, en  </a:t>
            </a:r>
            <a:r>
              <a:rPr lang="fr-FR" sz="3400" dirty="0" err="1">
                <a:latin typeface="Times New Roman" pitchFamily="18" charset="0"/>
                <a:cs typeface="Times New Roman" pitchFamily="18" charset="0"/>
              </a:rPr>
              <a:t>Laputa</a:t>
            </a:r>
            <a:r>
              <a:rPr lang="fr-FR" sz="3400" dirty="0">
                <a:latin typeface="Times New Roman" pitchFamily="18" charset="0"/>
                <a:cs typeface="Times New Roman" pitchFamily="18" charset="0"/>
              </a:rPr>
              <a:t>, les habitants sont doublement hors-sol : l’île est flottante. Ses membres sont coupés de la terre mais, dans le même temps, de la réalité. Méprisant la pragmatique et la pratique, ils ne cessent de se tourner vers les grands débats complexes, la rhétorique, la théorie. Classe sociale privilégiée et fermée, ils ne parviennent pas à suivre une conversation ordinaire, ne sont pas attentif à leurs sens, se perdent sans cesse, </a:t>
            </a:r>
            <a:r>
              <a:rPr lang="fr-FR" sz="3400" dirty="0" err="1">
                <a:latin typeface="Times New Roman" pitchFamily="18" charset="0"/>
                <a:cs typeface="Times New Roman" pitchFamily="18" charset="0"/>
              </a:rPr>
              <a:t>etc</a:t>
            </a:r>
            <a:r>
              <a:rPr lang="fr-FR" sz="3400" dirty="0">
                <a:latin typeface="Times New Roman" pitchFamily="18" charset="0"/>
                <a:cs typeface="Times New Roman" pitchFamily="18" charset="0"/>
              </a:rPr>
              <a:t>…</a:t>
            </a:r>
          </a:p>
          <a:p>
            <a:pPr algn="just">
              <a:lnSpc>
                <a:spcPct val="120000"/>
              </a:lnSpc>
              <a:spcBef>
                <a:spcPts val="0"/>
              </a:spcBef>
              <a:buNone/>
            </a:pP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-Distiller des idées politiques sous l’aspect fictionnel, comme cette attaque contre la noblesse britannique et l’idée d’un lien naturel entre éducation (réservée aux nobles) et exercice de la politique :  </a:t>
            </a:r>
          </a:p>
          <a:p>
            <a:pPr algn="just">
              <a:buNone/>
            </a:pPr>
            <a:r>
              <a:rPr lang="fr-FR" sz="3400" dirty="0">
                <a:latin typeface="Times New Roman" pitchFamily="18" charset="0"/>
                <a:cs typeface="Times New Roman" pitchFamily="18" charset="0"/>
              </a:rPr>
              <a:t>	“Le gouvernement des hommes étant en effet une nécessité naturelle, ils [les Lilliputiens] supposent qu’une intelligence normale sera toujours à la hauteur de son rôle et que la Providence n’eut jamais le dessein de rendre la conduite des affaires publiques si mystérieuse et si difficile qu’on la dût réserver à quelques rares génies – tels qu’il n’en naît guère que deux ou trois par siècle. Ils pensent au contraire que la loyauté, la justice, la tempérance et autres vertus sont à la portée de tous, et que la pratique de ces vertus, aidée de quelque expérience et d’une intention honnête, peut donner à tout citoyen capacité pour servir son pays, sauf aux postes qui exigent des connaissances spéciales.” (partie 1, </a:t>
            </a:r>
            <a:r>
              <a:rPr lang="fr-FR" sz="3400" dirty="0" err="1">
                <a:latin typeface="Times New Roman" pitchFamily="18" charset="0"/>
                <a:cs typeface="Times New Roman" pitchFamily="18" charset="0"/>
              </a:rPr>
              <a:t>ch</a:t>
            </a:r>
            <a:r>
              <a:rPr lang="fr-FR" sz="3400" dirty="0">
                <a:latin typeface="Times New Roman" pitchFamily="18" charset="0"/>
                <a:cs typeface="Times New Roman" pitchFamily="18" charset="0"/>
              </a:rPr>
              <a:t> 6)</a:t>
            </a:r>
          </a:p>
          <a:p>
            <a:pPr algn="just">
              <a:lnSpc>
                <a:spcPct val="120000"/>
              </a:lnSpc>
              <a:spcBef>
                <a:spcPts val="0"/>
              </a:spcBef>
              <a:buNone/>
            </a:pPr>
            <a:endParaRPr lang="fr-FR" dirty="0">
              <a:latin typeface="Times New Roman" pitchFamily="18" charset="0"/>
              <a:cs typeface="Times New Roman" pitchFamily="18" charset="0"/>
            </a:endParaRPr>
          </a:p>
          <a:p>
            <a:pPr algn="just">
              <a:buNone/>
            </a:pPr>
            <a:r>
              <a:rPr lang="fr-FR" sz="3400" dirty="0">
                <a:latin typeface="Times New Roman" pitchFamily="18" charset="0"/>
                <a:cs typeface="Times New Roman" pitchFamily="18" charset="0"/>
              </a:rPr>
              <a:t>-Swift : « La fin principale que je me propose dans toutes mes œuvres est de meurtrir les hommes plutôt que de les amuser. »</a:t>
            </a:r>
          </a:p>
          <a:p>
            <a:pPr>
              <a:lnSpc>
                <a:spcPct val="120000"/>
              </a:lnSpc>
              <a:spcBef>
                <a:spcPts val="0"/>
              </a:spcBef>
              <a:buNone/>
            </a:pPr>
            <a:endParaRPr lang="fr-FR" dirty="0"/>
          </a:p>
          <a:p>
            <a:pPr algn="ctr">
              <a:buNone/>
            </a:pPr>
            <a:r>
              <a:rPr lang="fr-FR" sz="2500" i="1" dirty="0" err="1">
                <a:latin typeface="Times New Roman" pitchFamily="18" charset="0"/>
                <a:cs typeface="Times New Roman" pitchFamily="18" charset="0"/>
              </a:rPr>
              <a:t>Rq</a:t>
            </a:r>
            <a:r>
              <a:rPr lang="fr-FR" sz="2500" i="1" dirty="0">
                <a:latin typeface="Times New Roman" pitchFamily="18" charset="0"/>
                <a:cs typeface="Times New Roman" pitchFamily="18" charset="0"/>
              </a:rPr>
              <a:t> : Dès le début du récit, une note de « l’éditeur au lecteur » joue sur la portée fictive de ce qu’il va lire : « L’auteur de ces Voyages est depuis très longtemps un de mes amis intimes […]. L’ensemble donne une grande impression de vérité ; et il faut bien dire que l’auteur était si connu pour sa véracité, qu’il était devenu traditionnel chez ses voisins […] de déclarer : « Aussi vrai que si M. Gulliver l’avait dit ».</a:t>
            </a:r>
          </a:p>
          <a:p>
            <a:pPr>
              <a:buNone/>
            </a:pPr>
            <a:endParaRPr lang="fr-FR" dirty="0"/>
          </a:p>
          <a:p>
            <a:pPr>
              <a:buNone/>
            </a:pP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20688"/>
          </a:xfrm>
        </p:spPr>
        <p:txBody>
          <a:bodyPr>
            <a:normAutofit fontScale="90000"/>
          </a:bodyPr>
          <a:lstStyle/>
          <a:p>
            <a:r>
              <a:rPr lang="fr-FR" b="1" dirty="0">
                <a:latin typeface="Times New Roman" pitchFamily="18" charset="0"/>
                <a:cs typeface="Times New Roman" pitchFamily="18" charset="0"/>
              </a:rPr>
              <a:t>Quelques exemples d’utopie </a:t>
            </a:r>
          </a:p>
        </p:txBody>
      </p:sp>
      <p:sp>
        <p:nvSpPr>
          <p:cNvPr id="3" name="Espace réservé du contenu 2"/>
          <p:cNvSpPr>
            <a:spLocks noGrp="1"/>
          </p:cNvSpPr>
          <p:nvPr>
            <p:ph idx="1"/>
          </p:nvPr>
        </p:nvSpPr>
        <p:spPr>
          <a:xfrm>
            <a:off x="0" y="836712"/>
            <a:ext cx="9144000" cy="6021288"/>
          </a:xfrm>
        </p:spPr>
        <p:txBody>
          <a:bodyPr>
            <a:normAutofit fontScale="70000" lnSpcReduction="20000"/>
          </a:bodyPr>
          <a:lstStyle/>
          <a:p>
            <a:pPr algn="just">
              <a:buNone/>
            </a:pPr>
            <a:r>
              <a:rPr lang="fr-FR" sz="1800" dirty="0">
                <a:latin typeface="Times New Roman" pitchFamily="18" charset="0"/>
                <a:cs typeface="Times New Roman" pitchFamily="18" charset="0"/>
              </a:rPr>
              <a:t>Etienne-Gabriel </a:t>
            </a:r>
            <a:r>
              <a:rPr lang="fr-FR" sz="1800" dirty="0" err="1">
                <a:latin typeface="Times New Roman" pitchFamily="18" charset="0"/>
                <a:cs typeface="Times New Roman" pitchFamily="18" charset="0"/>
              </a:rPr>
              <a:t>Morelly</a:t>
            </a:r>
            <a:r>
              <a:rPr lang="fr-FR" sz="1800" dirty="0">
                <a:latin typeface="Times New Roman" pitchFamily="18" charset="0"/>
                <a:cs typeface="Times New Roman" pitchFamily="18" charset="0"/>
              </a:rPr>
              <a:t>, </a:t>
            </a:r>
            <a:r>
              <a:rPr lang="fr-FR" sz="1800" i="1" dirty="0">
                <a:latin typeface="Times New Roman" pitchFamily="18" charset="0"/>
                <a:cs typeface="Times New Roman" pitchFamily="18" charset="0"/>
              </a:rPr>
              <a:t>Naufrage des îles flottantes, ou La </a:t>
            </a:r>
            <a:r>
              <a:rPr lang="fr-FR" sz="1800" i="1" dirty="0" err="1">
                <a:latin typeface="Times New Roman" pitchFamily="18" charset="0"/>
                <a:cs typeface="Times New Roman" pitchFamily="18" charset="0"/>
              </a:rPr>
              <a:t>Basiliade</a:t>
            </a:r>
            <a:r>
              <a:rPr lang="fr-FR" sz="1800" i="1" dirty="0">
                <a:latin typeface="Times New Roman" pitchFamily="18" charset="0"/>
                <a:cs typeface="Times New Roman" pitchFamily="18" charset="0"/>
              </a:rPr>
              <a:t> du célèbre </a:t>
            </a:r>
            <a:r>
              <a:rPr lang="fr-FR" sz="1800" i="1" dirty="0" err="1">
                <a:latin typeface="Times New Roman" pitchFamily="18" charset="0"/>
                <a:cs typeface="Times New Roman" pitchFamily="18" charset="0"/>
              </a:rPr>
              <a:t>Pilpaï</a:t>
            </a:r>
            <a:r>
              <a:rPr lang="fr-FR" sz="1800" i="1" dirty="0">
                <a:latin typeface="Times New Roman" pitchFamily="18" charset="0"/>
                <a:cs typeface="Times New Roman" pitchFamily="18" charset="0"/>
              </a:rPr>
              <a:t>, </a:t>
            </a:r>
            <a:r>
              <a:rPr lang="fr-FR" sz="1800" dirty="0">
                <a:latin typeface="Times New Roman" pitchFamily="18" charset="0"/>
                <a:cs typeface="Times New Roman" pitchFamily="18" charset="0"/>
              </a:rPr>
              <a:t>1753. Il ne connaît pas d’autres tirages.</a:t>
            </a:r>
          </a:p>
          <a:p>
            <a:pPr algn="just"/>
            <a:endParaRPr lang="fr-FR" sz="2700" i="1" dirty="0">
              <a:latin typeface="Times New Roman" pitchFamily="18" charset="0"/>
              <a:cs typeface="Times New Roman" pitchFamily="18" charset="0"/>
            </a:endParaRPr>
          </a:p>
          <a:p>
            <a:pPr algn="just"/>
            <a:r>
              <a:rPr lang="fr-FR" sz="2700" dirty="0">
                <a:latin typeface="Times New Roman" pitchFamily="18" charset="0"/>
                <a:cs typeface="Times New Roman" pitchFamily="18" charset="0"/>
              </a:rPr>
              <a:t>C’est un récit de voyage mais innovant : ce n’est pas celui d’un Européen découvrant dans ses aventures les rivages d’un pays inconnu aux institutions sociales idéales, mais au contraire, celui du représentant de la société présentée comme parfaite, le jeune roi </a:t>
            </a:r>
            <a:r>
              <a:rPr lang="fr-FR" sz="2700" dirty="0" err="1">
                <a:latin typeface="Times New Roman" pitchFamily="18" charset="0"/>
                <a:cs typeface="Times New Roman" pitchFamily="18" charset="0"/>
              </a:rPr>
              <a:t>Zeinzemin</a:t>
            </a:r>
            <a:r>
              <a:rPr lang="fr-FR" sz="2700" dirty="0">
                <a:latin typeface="Times New Roman" pitchFamily="18" charset="0"/>
                <a:cs typeface="Times New Roman" pitchFamily="18" charset="0"/>
              </a:rPr>
              <a:t>, qui, enlevé par des envahisseurs, a la stupeur de découvrir la corruption des civilisations propriétaires qui fleurissent dans les « Iles Flottantes », allégories de l’Europe.</a:t>
            </a:r>
          </a:p>
          <a:p>
            <a:pPr algn="just"/>
            <a:endParaRPr lang="fr-FR" sz="2700" dirty="0">
              <a:latin typeface="Times New Roman" pitchFamily="18" charset="0"/>
              <a:cs typeface="Times New Roman" pitchFamily="18" charset="0"/>
            </a:endParaRPr>
          </a:p>
          <a:p>
            <a:pPr algn="just"/>
            <a:r>
              <a:rPr lang="fr-FR" sz="2700" dirty="0">
                <a:latin typeface="Times New Roman" pitchFamily="18" charset="0"/>
                <a:cs typeface="Times New Roman" pitchFamily="18" charset="0"/>
              </a:rPr>
              <a:t>La mise à distance de la réalité passe par le fait qu’il s’agirait d’un conte oriental écrit originellement par un sage indien célèbre, </a:t>
            </a:r>
            <a:r>
              <a:rPr lang="fr-FR" sz="2700" dirty="0" err="1">
                <a:latin typeface="Times New Roman" pitchFamily="18" charset="0"/>
                <a:cs typeface="Times New Roman" pitchFamily="18" charset="0"/>
              </a:rPr>
              <a:t>Pilpai</a:t>
            </a:r>
            <a:r>
              <a:rPr lang="fr-FR" sz="2700" dirty="0">
                <a:latin typeface="Times New Roman" pitchFamily="18" charset="0"/>
                <a:cs typeface="Times New Roman" pitchFamily="18" charset="0"/>
              </a:rPr>
              <a:t>, et que l’auteur anonyme n’aurait fait que traduire. L’ouvrage commence ainsi par un épitre dédicatoire à la sultane Reine : </a:t>
            </a:r>
          </a:p>
          <a:p>
            <a:pPr algn="just">
              <a:buNone/>
            </a:pPr>
            <a:r>
              <a:rPr lang="fr-FR" sz="2700" dirty="0">
                <a:latin typeface="Times New Roman" pitchFamily="18" charset="0"/>
                <a:cs typeface="Times New Roman" pitchFamily="18" charset="0"/>
              </a:rPr>
              <a:t>	« A Hautesse, magnifique sultane, incomparable Houri du Monarque des </a:t>
            </a:r>
            <a:r>
              <a:rPr lang="fr-FR" sz="2700" dirty="0" err="1">
                <a:latin typeface="Times New Roman" pitchFamily="18" charset="0"/>
                <a:cs typeface="Times New Roman" pitchFamily="18" charset="0"/>
              </a:rPr>
              <a:t>Mufulmans</a:t>
            </a:r>
            <a:r>
              <a:rPr lang="fr-FR" sz="2700" dirty="0">
                <a:latin typeface="Times New Roman" pitchFamily="18" charset="0"/>
                <a:cs typeface="Times New Roman" pitchFamily="18" charset="0"/>
              </a:rPr>
              <a:t>, m’a fait commander de traduire les Ouvrages </a:t>
            </a:r>
            <a:r>
              <a:rPr lang="fr-FR" sz="2700" dirty="0" err="1">
                <a:latin typeface="Times New Roman" pitchFamily="18" charset="0"/>
                <a:cs typeface="Times New Roman" pitchFamily="18" charset="0"/>
              </a:rPr>
              <a:t>ineftimables</a:t>
            </a:r>
            <a:r>
              <a:rPr lang="fr-FR" sz="2700" dirty="0">
                <a:latin typeface="Times New Roman" pitchFamily="18" charset="0"/>
                <a:cs typeface="Times New Roman" pitchFamily="18" charset="0"/>
              </a:rPr>
              <a:t> du </a:t>
            </a:r>
            <a:r>
              <a:rPr lang="fr-FR" sz="2700" dirty="0" err="1">
                <a:latin typeface="Times New Roman" pitchFamily="18" charset="0"/>
                <a:cs typeface="Times New Roman" pitchFamily="18" charset="0"/>
              </a:rPr>
              <a:t>Philofophe</a:t>
            </a:r>
            <a:r>
              <a:rPr lang="fr-FR" sz="2700" dirty="0">
                <a:latin typeface="Times New Roman" pitchFamily="18" charset="0"/>
                <a:cs typeface="Times New Roman" pitchFamily="18" charset="0"/>
              </a:rPr>
              <a:t> la lumière de l’Inde, le </a:t>
            </a:r>
            <a:r>
              <a:rPr lang="fr-FR" sz="2700" dirty="0" err="1">
                <a:latin typeface="Times New Roman" pitchFamily="18" charset="0"/>
                <a:cs typeface="Times New Roman" pitchFamily="18" charset="0"/>
              </a:rPr>
              <a:t>fage</a:t>
            </a:r>
            <a:r>
              <a:rPr lang="fr-FR" sz="2700" dirty="0">
                <a:latin typeface="Times New Roman" pitchFamily="18" charset="0"/>
                <a:cs typeface="Times New Roman" pitchFamily="18" charset="0"/>
              </a:rPr>
              <a:t> de tous les </a:t>
            </a:r>
            <a:r>
              <a:rPr lang="fr-FR" sz="2700" dirty="0" err="1">
                <a:latin typeface="Times New Roman" pitchFamily="18" charset="0"/>
                <a:cs typeface="Times New Roman" pitchFamily="18" charset="0"/>
              </a:rPr>
              <a:t>Vifirs</a:t>
            </a:r>
            <a:r>
              <a:rPr lang="fr-FR" sz="2700" dirty="0">
                <a:latin typeface="Times New Roman" pitchFamily="18" charset="0"/>
                <a:cs typeface="Times New Roman" pitchFamily="18" charset="0"/>
              </a:rPr>
              <a:t> ».</a:t>
            </a:r>
          </a:p>
          <a:p>
            <a:pPr algn="just">
              <a:buNone/>
            </a:pPr>
            <a:endParaRPr lang="fr-FR" sz="2700" dirty="0">
              <a:latin typeface="Times New Roman" pitchFamily="18" charset="0"/>
              <a:cs typeface="Times New Roman" pitchFamily="18" charset="0"/>
            </a:endParaRPr>
          </a:p>
          <a:p>
            <a:pPr algn="just"/>
            <a:r>
              <a:rPr lang="fr-FR" sz="2700" dirty="0">
                <a:latin typeface="Times New Roman" pitchFamily="18" charset="0"/>
                <a:cs typeface="Times New Roman" pitchFamily="18" charset="0"/>
              </a:rPr>
              <a:t>L’auteur superpose des procédés littéraires et des allusions historiques tendant à convaincre le lecteur de la valeur de vérité de son utopie. C’est le cas des références aux </a:t>
            </a:r>
            <a:r>
              <a:rPr lang="fr-FR" sz="2700" i="1" dirty="0">
                <a:latin typeface="Times New Roman" pitchFamily="18" charset="0"/>
                <a:cs typeface="Times New Roman" pitchFamily="18" charset="0"/>
              </a:rPr>
              <a:t>Incas </a:t>
            </a:r>
            <a:r>
              <a:rPr lang="fr-FR" sz="2700" dirty="0">
                <a:latin typeface="Times New Roman" pitchFamily="18" charset="0"/>
                <a:cs typeface="Times New Roman" pitchFamily="18" charset="0"/>
              </a:rPr>
              <a:t>du Pérou, alors qu’un texte célèbre (</a:t>
            </a:r>
            <a:r>
              <a:rPr lang="fr-FR" sz="2700" dirty="0" err="1">
                <a:latin typeface="Times New Roman" pitchFamily="18" charset="0"/>
                <a:cs typeface="Times New Roman" pitchFamily="18" charset="0"/>
              </a:rPr>
              <a:t>Garcilaso</a:t>
            </a:r>
            <a:r>
              <a:rPr lang="fr-FR" sz="2700" dirty="0">
                <a:latin typeface="Times New Roman" pitchFamily="18" charset="0"/>
                <a:cs typeface="Times New Roman" pitchFamily="18" charset="0"/>
              </a:rPr>
              <a:t> De la Vega, les </a:t>
            </a:r>
            <a:r>
              <a:rPr lang="fr-FR" sz="2700" i="1" dirty="0">
                <a:latin typeface="Times New Roman" pitchFamily="18" charset="0"/>
                <a:cs typeface="Times New Roman" pitchFamily="18" charset="0"/>
              </a:rPr>
              <a:t>Commentaires royaux ou Histoire des Incas du Pérou), </a:t>
            </a:r>
            <a:r>
              <a:rPr lang="fr-FR" sz="2700" dirty="0">
                <a:latin typeface="Times New Roman" pitchFamily="18" charset="0"/>
                <a:cs typeface="Times New Roman" pitchFamily="18" charset="0"/>
              </a:rPr>
              <a:t>paru en 1633, a été réédité plusieurs fois jusqu’au milieu du XVIIIe. On trouve des notes du « traducteur » avec des précisions historiques.</a:t>
            </a:r>
          </a:p>
          <a:p>
            <a:pPr algn="just"/>
            <a:endParaRPr lang="fr-FR" sz="2600" dirty="0">
              <a:latin typeface="Times New Roman" pitchFamily="18" charset="0"/>
              <a:cs typeface="Times New Roman" pitchFamily="18" charset="0"/>
            </a:endParaRPr>
          </a:p>
          <a:p>
            <a:pPr algn="just"/>
            <a:endParaRPr lang="fr-FR" sz="2600" dirty="0">
              <a:latin typeface="Times New Roman" pitchFamily="18" charset="0"/>
              <a:cs typeface="Times New Roman" pitchFamily="18" charset="0"/>
            </a:endParaRPr>
          </a:p>
          <a:p>
            <a:pPr algn="just"/>
            <a:endParaRPr lang="fr-FR" sz="2600" dirty="0">
              <a:latin typeface="Times New Roman" pitchFamily="18" charset="0"/>
              <a:cs typeface="Times New Roman" pitchFamily="18" charset="0"/>
            </a:endParaRPr>
          </a:p>
          <a:p>
            <a:pPr algn="just"/>
            <a:endParaRPr lang="fr-FR" sz="2600"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pPr algn="just"/>
            <a:endParaRPr lang="fr-FR" i="1" dirty="0"/>
          </a:p>
          <a:p>
            <a:pPr>
              <a:buNone/>
            </a:pP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20688"/>
          </a:xfrm>
        </p:spPr>
        <p:txBody>
          <a:bodyPr>
            <a:normAutofit fontScale="90000"/>
          </a:bodyPr>
          <a:lstStyle/>
          <a:p>
            <a:r>
              <a:rPr lang="fr-FR" b="1" dirty="0">
                <a:latin typeface="Times New Roman" pitchFamily="18" charset="0"/>
                <a:cs typeface="Times New Roman" pitchFamily="18" charset="0"/>
              </a:rPr>
              <a:t>Quelques exemples d’utopie </a:t>
            </a:r>
          </a:p>
        </p:txBody>
      </p:sp>
      <p:sp>
        <p:nvSpPr>
          <p:cNvPr id="3" name="Espace réservé du contenu 2"/>
          <p:cNvSpPr>
            <a:spLocks noGrp="1"/>
          </p:cNvSpPr>
          <p:nvPr>
            <p:ph idx="1"/>
          </p:nvPr>
        </p:nvSpPr>
        <p:spPr>
          <a:xfrm>
            <a:off x="0" y="908720"/>
            <a:ext cx="9144000" cy="5949280"/>
          </a:xfrm>
        </p:spPr>
        <p:txBody>
          <a:bodyPr>
            <a:normAutofit fontScale="85000" lnSpcReduction="20000"/>
          </a:bodyPr>
          <a:lstStyle/>
          <a:p>
            <a:pPr>
              <a:buNone/>
            </a:pPr>
            <a:r>
              <a:rPr lang="fr-FR" sz="2400" dirty="0">
                <a:latin typeface="Times New Roman" pitchFamily="18" charset="0"/>
                <a:cs typeface="Times New Roman" pitchFamily="18" charset="0"/>
              </a:rPr>
              <a:t>Louis-</a:t>
            </a:r>
            <a:r>
              <a:rPr lang="fr-FR" sz="2400" dirty="0" err="1">
                <a:latin typeface="Times New Roman" pitchFamily="18" charset="0"/>
                <a:cs typeface="Times New Roman" pitchFamily="18" charset="0"/>
              </a:rPr>
              <a:t>Sebastien</a:t>
            </a:r>
            <a:r>
              <a:rPr lang="fr-FR" sz="2400" dirty="0">
                <a:latin typeface="Times New Roman" pitchFamily="18" charset="0"/>
                <a:cs typeface="Times New Roman" pitchFamily="18" charset="0"/>
              </a:rPr>
              <a:t> Mercier, </a:t>
            </a:r>
            <a:r>
              <a:rPr lang="fr-FR" sz="2400" i="1" dirty="0">
                <a:latin typeface="Times New Roman" pitchFamily="18" charset="0"/>
                <a:cs typeface="Times New Roman" pitchFamily="18" charset="0"/>
              </a:rPr>
              <a:t>L’an 2440, rêve s’il en fut jamais, </a:t>
            </a:r>
            <a:r>
              <a:rPr lang="fr-FR" sz="2400" dirty="0">
                <a:latin typeface="Times New Roman" pitchFamily="18" charset="0"/>
                <a:cs typeface="Times New Roman" pitchFamily="18" charset="0"/>
              </a:rPr>
              <a:t>1771.</a:t>
            </a:r>
          </a:p>
          <a:p>
            <a:pPr algn="just">
              <a:buNone/>
            </a:pPr>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Il s'agit de la première utopie qui se situe ailleurs dans le temps, et non plus sur une autre Terre. Le narrateur commence par un dialogue sur les malheurs et les vices de la société française de la seconde moitié du XVIIIe (règne de Louis XVI). La nuit vient, il s’endort, mais se réveille…six cent soixante-dix ans plus tard, en 2440.</a:t>
            </a:r>
          </a:p>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La société française est bouleversée : l’oppression et les abus de pouvoir ont disparu ; la raison règne ; la justice prospère. L’égalité passe, aussi, par la description des vêtements (</a:t>
            </a:r>
            <a:r>
              <a:rPr lang="fr-FR" sz="2400" dirty="0" err="1">
                <a:latin typeface="Times New Roman" pitchFamily="18" charset="0"/>
                <a:cs typeface="Times New Roman" pitchFamily="18" charset="0"/>
              </a:rPr>
              <a:t>chap</a:t>
            </a:r>
            <a:r>
              <a:rPr lang="fr-FR" sz="2400" dirty="0">
                <a:latin typeface="Times New Roman" pitchFamily="18" charset="0"/>
                <a:cs typeface="Times New Roman" pitchFamily="18" charset="0"/>
              </a:rPr>
              <a:t> 6) : </a:t>
            </a:r>
          </a:p>
          <a:p>
            <a:pPr algn="just">
              <a:buNone/>
            </a:pPr>
            <a:r>
              <a:rPr lang="fr-FR" sz="2100" i="1" dirty="0">
                <a:latin typeface="Times New Roman" pitchFamily="18" charset="0"/>
                <a:cs typeface="Times New Roman" pitchFamily="18" charset="0"/>
              </a:rPr>
              <a:t>«  Les choses me </a:t>
            </a:r>
            <a:r>
              <a:rPr lang="fr-FR" sz="2100" i="1" dirty="0" err="1">
                <a:latin typeface="Times New Roman" pitchFamily="18" charset="0"/>
                <a:cs typeface="Times New Roman" pitchFamily="18" charset="0"/>
              </a:rPr>
              <a:t>paroissent</a:t>
            </a:r>
            <a:r>
              <a:rPr lang="fr-FR" sz="2100" i="1" dirty="0">
                <a:latin typeface="Times New Roman" pitchFamily="18" charset="0"/>
                <a:cs typeface="Times New Roman" pitchFamily="18" charset="0"/>
              </a:rPr>
              <a:t> un peu changées, dis-je à mon guide ; je vois que tout le monde est vêtu d'une manière simple et modeste, et depuis que nous marchons je n'ai pas encore rencontré sur mon chemin un seul habit doré : je n'ai distingué ni galons, ni manchettes à dentelles. De mon temps un luxe puéril et ruineux </a:t>
            </a:r>
            <a:r>
              <a:rPr lang="fr-FR" sz="2100" i="1" dirty="0" err="1">
                <a:latin typeface="Times New Roman" pitchFamily="18" charset="0"/>
                <a:cs typeface="Times New Roman" pitchFamily="18" charset="0"/>
              </a:rPr>
              <a:t>avoit</a:t>
            </a:r>
            <a:r>
              <a:rPr lang="fr-FR" sz="2100" i="1" dirty="0">
                <a:latin typeface="Times New Roman" pitchFamily="18" charset="0"/>
                <a:cs typeface="Times New Roman" pitchFamily="18" charset="0"/>
              </a:rPr>
              <a:t> dérangé toutes les cervelles ; un corps sans </a:t>
            </a:r>
            <a:r>
              <a:rPr lang="fr-FR" sz="2100" i="1" dirty="0" err="1">
                <a:latin typeface="Times New Roman" pitchFamily="18" charset="0"/>
                <a:cs typeface="Times New Roman" pitchFamily="18" charset="0"/>
              </a:rPr>
              <a:t>ame</a:t>
            </a:r>
            <a:r>
              <a:rPr lang="fr-FR" sz="2100" i="1" dirty="0">
                <a:latin typeface="Times New Roman" pitchFamily="18" charset="0"/>
                <a:cs typeface="Times New Roman" pitchFamily="18" charset="0"/>
              </a:rPr>
              <a:t> </a:t>
            </a:r>
            <a:r>
              <a:rPr lang="fr-FR" sz="2100" i="1" dirty="0" err="1">
                <a:latin typeface="Times New Roman" pitchFamily="18" charset="0"/>
                <a:cs typeface="Times New Roman" pitchFamily="18" charset="0"/>
              </a:rPr>
              <a:t>étoit</a:t>
            </a:r>
            <a:r>
              <a:rPr lang="fr-FR" sz="2100" i="1" dirty="0">
                <a:latin typeface="Times New Roman" pitchFamily="18" charset="0"/>
                <a:cs typeface="Times New Roman" pitchFamily="18" charset="0"/>
              </a:rPr>
              <a:t> surchargé de dorure, et l'automate alors </a:t>
            </a:r>
            <a:r>
              <a:rPr lang="fr-FR" sz="2100" i="1" dirty="0" err="1">
                <a:latin typeface="Times New Roman" pitchFamily="18" charset="0"/>
                <a:cs typeface="Times New Roman" pitchFamily="18" charset="0"/>
              </a:rPr>
              <a:t>ressembloit</a:t>
            </a:r>
            <a:r>
              <a:rPr lang="fr-FR" sz="2100" i="1" dirty="0">
                <a:latin typeface="Times New Roman" pitchFamily="18" charset="0"/>
                <a:cs typeface="Times New Roman" pitchFamily="18" charset="0"/>
              </a:rPr>
              <a:t> à un homme »</a:t>
            </a:r>
          </a:p>
          <a:p>
            <a:pPr algn="just">
              <a:buNone/>
            </a:pPr>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La portée critique du récit est donc, ici, une analyse historique de la société future. Une telle utopie temporelle tend à souligner la plus grande part « critique » de ce texte, puisque l’ailleurs est, en un sens, moins lointain – ou plus certainement réalisable. Une société où le mérite personnel (très influencé par le libéralisme économique naissant) remplace les privilèges héréditaires est, donc, possible et souhaitable. </a:t>
            </a:r>
          </a:p>
          <a:p>
            <a:endParaRPr lang="fr-FR" sz="2400" dirty="0"/>
          </a:p>
          <a:p>
            <a:pPr>
              <a:buNone/>
            </a:pPr>
            <a:endParaRPr lang="fr-FR"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764704"/>
          </a:xfrm>
        </p:spPr>
        <p:txBody>
          <a:bodyPr/>
          <a:lstStyle/>
          <a:p>
            <a:r>
              <a:rPr lang="fr-FR" b="1" dirty="0">
                <a:latin typeface="Times New Roman" pitchFamily="18" charset="0"/>
                <a:cs typeface="Times New Roman" pitchFamily="18" charset="0"/>
              </a:rPr>
              <a:t>Ce que nous disent les utopies</a:t>
            </a:r>
          </a:p>
        </p:txBody>
      </p:sp>
      <p:sp>
        <p:nvSpPr>
          <p:cNvPr id="3" name="Espace réservé du contenu 2"/>
          <p:cNvSpPr>
            <a:spLocks noGrp="1"/>
          </p:cNvSpPr>
          <p:nvPr>
            <p:ph idx="1"/>
          </p:nvPr>
        </p:nvSpPr>
        <p:spPr>
          <a:xfrm>
            <a:off x="0" y="1124744"/>
            <a:ext cx="9144000" cy="5733256"/>
          </a:xfrm>
        </p:spPr>
        <p:txBody>
          <a:bodyPr>
            <a:noAutofit/>
          </a:bodyPr>
          <a:lstStyle/>
          <a:p>
            <a:pPr algn="just"/>
            <a:r>
              <a:rPr lang="fr-FR" sz="2400" dirty="0">
                <a:latin typeface="Times New Roman" pitchFamily="18" charset="0"/>
                <a:cs typeface="Times New Roman" pitchFamily="18" charset="0"/>
              </a:rPr>
              <a:t>Ces textes, nombreux et populaires à l’époque, sont très hétérogènes. Ils tendent pourtant à constituer une tradition utopique qui partagent un grand nombre de traits récurrents. </a:t>
            </a:r>
          </a:p>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De façon générale, on peut suivre B. </a:t>
            </a:r>
            <a:r>
              <a:rPr lang="fr-FR" sz="2400" dirty="0" err="1">
                <a:latin typeface="Times New Roman" pitchFamily="18" charset="0"/>
                <a:cs typeface="Times New Roman" pitchFamily="18" charset="0"/>
              </a:rPr>
              <a:t>Baczko</a:t>
            </a:r>
            <a:r>
              <a:rPr lang="fr-FR" sz="2400" dirty="0">
                <a:latin typeface="Times New Roman" pitchFamily="18" charset="0"/>
                <a:cs typeface="Times New Roman" pitchFamily="18" charset="0"/>
              </a:rPr>
              <a:t> pour qui il n’y a « pas d’utopie sans représentation globale, idée-image d’une société autre, opposée à la réalité sociale existante, à ses institutions, rites, symboles dominants, à ses systèmes de valeurs, de normes, d’interdits, à ses hiérarchies, à ses rapports de domination et de propriété, à son domaine réservé au sacré, etc. Autrement dit, il n’est pas d’utopie sans une représentation totalisante et disruptive de l’altérité sociale ». </a:t>
            </a:r>
          </a:p>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Cet aspect comparatif, quelque-soit sa forme, est une critique de l’ordre social existant par son adhésion même au genre.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2900" b="1" dirty="0">
                <a:latin typeface="Times New Roman" pitchFamily="18" charset="0"/>
                <a:cs typeface="Times New Roman" pitchFamily="18" charset="0"/>
              </a:rPr>
              <a:t>La centralité de l’égalité et le refus de la propriété privée</a:t>
            </a:r>
          </a:p>
        </p:txBody>
      </p:sp>
      <p:sp>
        <p:nvSpPr>
          <p:cNvPr id="3" name="Espace réservé du contenu 2"/>
          <p:cNvSpPr>
            <a:spLocks noGrp="1"/>
          </p:cNvSpPr>
          <p:nvPr>
            <p:ph idx="1"/>
          </p:nvPr>
        </p:nvSpPr>
        <p:spPr>
          <a:xfrm>
            <a:off x="0" y="764704"/>
            <a:ext cx="9144000" cy="6093296"/>
          </a:xfrm>
        </p:spPr>
        <p:txBody>
          <a:bodyPr>
            <a:noAutofit/>
          </a:bodyPr>
          <a:lstStyle/>
          <a:p>
            <a:pPr algn="just"/>
            <a:r>
              <a:rPr lang="fr-FR" sz="1600" dirty="0">
                <a:latin typeface="Times New Roman" pitchFamily="18" charset="0"/>
                <a:cs typeface="Times New Roman" pitchFamily="18" charset="0"/>
              </a:rPr>
              <a:t>Comme chez More, tous ces textes sont très prolixes sur l’opposition entre propriété privée (critiquée) et communauté des biens (qui règne dans la contre-société idéale). More : « De telles lois, je vous le dis, sont comme ces calmants dont on use à tous coups pour soulager ces malades que l’on n’espère plus voir se rétablir ; elles peuvent adoucir ou endormir le mal. Mais qu’elles le guérissent, n’y comptez nullement aussi longtemps que subsistera la propriété privée ».</a:t>
            </a:r>
          </a:p>
          <a:p>
            <a:pPr algn="just"/>
            <a:endParaRPr lang="fr-FR" sz="1600" dirty="0">
              <a:latin typeface="Times New Roman" pitchFamily="18" charset="0"/>
              <a:cs typeface="Times New Roman" pitchFamily="18" charset="0"/>
            </a:endParaRPr>
          </a:p>
          <a:p>
            <a:pPr algn="just"/>
            <a:r>
              <a:rPr lang="fr-FR" sz="1600" dirty="0">
                <a:latin typeface="Times New Roman" pitchFamily="18" charset="0"/>
                <a:cs typeface="Times New Roman" pitchFamily="18" charset="0"/>
              </a:rPr>
              <a:t>Dans </a:t>
            </a:r>
            <a:r>
              <a:rPr lang="fr-FR" sz="1600" i="1" dirty="0">
                <a:latin typeface="Times New Roman" pitchFamily="18" charset="0"/>
                <a:cs typeface="Times New Roman" pitchFamily="18" charset="0"/>
              </a:rPr>
              <a:t>La </a:t>
            </a:r>
            <a:r>
              <a:rPr lang="fr-FR" sz="1600" i="1" dirty="0" err="1">
                <a:latin typeface="Times New Roman" pitchFamily="18" charset="0"/>
                <a:cs typeface="Times New Roman" pitchFamily="18" charset="0"/>
              </a:rPr>
              <a:t>Basiliade</a:t>
            </a:r>
            <a:r>
              <a:rPr lang="fr-FR" sz="1600" i="1" dirty="0">
                <a:latin typeface="Times New Roman" pitchFamily="18" charset="0"/>
                <a:cs typeface="Times New Roman" pitchFamily="18" charset="0"/>
              </a:rPr>
              <a:t>, </a:t>
            </a:r>
            <a:r>
              <a:rPr lang="fr-FR" sz="1600" dirty="0">
                <a:latin typeface="Times New Roman" pitchFamily="18" charset="0"/>
                <a:cs typeface="Times New Roman" pitchFamily="18" charset="0"/>
              </a:rPr>
              <a:t>ce principe est repris deux fois : </a:t>
            </a:r>
          </a:p>
          <a:p>
            <a:pPr>
              <a:buNone/>
            </a:pPr>
            <a:r>
              <a:rPr lang="fr-FR" sz="1600" dirty="0">
                <a:latin typeface="Times New Roman" pitchFamily="18" charset="0"/>
                <a:cs typeface="Times New Roman" pitchFamily="18" charset="0"/>
              </a:rPr>
              <a:t>-	La première, sous forme allégorique : « … l’impitoyable Propriété, mère de tous les crimes qui inondent le reste du monde, leur était inconnue : ils regardaient la Terre comme une nourrice commune qui présente indistinctement le sein à celui de ses enfants qui se sent pressé de la faim… » </a:t>
            </a:r>
          </a:p>
          <a:p>
            <a:pPr>
              <a:buNone/>
            </a:pPr>
            <a:r>
              <a:rPr lang="fr-FR" sz="1600" dirty="0">
                <a:latin typeface="Times New Roman" pitchFamily="18" charset="0"/>
                <a:cs typeface="Times New Roman" pitchFamily="18" charset="0"/>
              </a:rPr>
              <a:t>-	Et cette présentation imagée est significativement commentée en note de la façon suivante : « </a:t>
            </a:r>
            <a:r>
              <a:rPr lang="fr-FR" sz="1600" dirty="0" err="1">
                <a:latin typeface="Times New Roman" pitchFamily="18" charset="0"/>
                <a:cs typeface="Times New Roman" pitchFamily="18" charset="0"/>
              </a:rPr>
              <a:t>Pilpai</a:t>
            </a:r>
            <a:r>
              <a:rPr lang="fr-FR" sz="1600" dirty="0">
                <a:latin typeface="Times New Roman" pitchFamily="18" charset="0"/>
                <a:cs typeface="Times New Roman" pitchFamily="18" charset="0"/>
              </a:rPr>
              <a:t> rejette le principe faux ou mal entendu de la plupart des Moralistes, qui ont fourré leur </a:t>
            </a:r>
            <a:r>
              <a:rPr lang="fr-FR" sz="1600" i="1" dirty="0" err="1">
                <a:latin typeface="Times New Roman" pitchFamily="18" charset="0"/>
                <a:cs typeface="Times New Roman" pitchFamily="18" charset="0"/>
              </a:rPr>
              <a:t>cuique</a:t>
            </a:r>
            <a:r>
              <a:rPr lang="fr-FR" sz="1600" i="1" dirty="0">
                <a:latin typeface="Times New Roman" pitchFamily="18" charset="0"/>
                <a:cs typeface="Times New Roman" pitchFamily="18" charset="0"/>
              </a:rPr>
              <a:t> </a:t>
            </a:r>
            <a:r>
              <a:rPr lang="fr-FR" sz="1600" i="1" dirty="0" err="1">
                <a:latin typeface="Times New Roman" pitchFamily="18" charset="0"/>
                <a:cs typeface="Times New Roman" pitchFamily="18" charset="0"/>
              </a:rPr>
              <a:t>suum</a:t>
            </a:r>
            <a:r>
              <a:rPr lang="fr-FR" sz="1600" dirty="0">
                <a:latin typeface="Times New Roman" pitchFamily="18" charset="0"/>
                <a:cs typeface="Times New Roman" pitchFamily="18" charset="0"/>
              </a:rPr>
              <a:t> là où il ne devrait y avoir ni tien, ni mien » (</a:t>
            </a:r>
            <a:r>
              <a:rPr lang="fr-FR" sz="1600" i="1" dirty="0">
                <a:latin typeface="Times New Roman" pitchFamily="18" charset="0"/>
                <a:cs typeface="Times New Roman" pitchFamily="18" charset="0"/>
              </a:rPr>
              <a:t>ibid.</a:t>
            </a:r>
            <a:r>
              <a:rPr lang="fr-FR" sz="1600" dirty="0">
                <a:latin typeface="Times New Roman" pitchFamily="18" charset="0"/>
                <a:cs typeface="Times New Roman" pitchFamily="18" charset="0"/>
              </a:rPr>
              <a:t>).</a:t>
            </a:r>
          </a:p>
          <a:p>
            <a:pPr algn="just">
              <a:buNone/>
            </a:pPr>
            <a:r>
              <a:rPr lang="fr-FR" sz="1400" i="1" dirty="0" err="1">
                <a:latin typeface="Times New Roman" pitchFamily="18" charset="0"/>
                <a:cs typeface="Times New Roman" pitchFamily="18" charset="0"/>
              </a:rPr>
              <a:t>Rq</a:t>
            </a:r>
            <a:r>
              <a:rPr lang="fr-FR" sz="1400" i="1" dirty="0">
                <a:latin typeface="Times New Roman" pitchFamily="18" charset="0"/>
                <a:cs typeface="Times New Roman" pitchFamily="18" charset="0"/>
              </a:rPr>
              <a:t> : </a:t>
            </a:r>
            <a:r>
              <a:rPr lang="fr-FR" sz="1400" i="1" dirty="0" err="1">
                <a:latin typeface="Times New Roman" pitchFamily="18" charset="0"/>
                <a:cs typeface="Times New Roman" pitchFamily="18" charset="0"/>
              </a:rPr>
              <a:t>Cuique</a:t>
            </a:r>
            <a:r>
              <a:rPr lang="fr-FR" sz="1400" i="1" dirty="0">
                <a:latin typeface="Times New Roman" pitchFamily="18" charset="0"/>
                <a:cs typeface="Times New Roman" pitchFamily="18" charset="0"/>
              </a:rPr>
              <a:t> </a:t>
            </a:r>
            <a:r>
              <a:rPr lang="fr-FR" sz="1400" i="1" dirty="0" err="1">
                <a:latin typeface="Times New Roman" pitchFamily="18" charset="0"/>
                <a:cs typeface="Times New Roman" pitchFamily="18" charset="0"/>
              </a:rPr>
              <a:t>suum</a:t>
            </a:r>
            <a:r>
              <a:rPr lang="fr-FR" sz="1400" i="1" dirty="0">
                <a:latin typeface="Times New Roman" pitchFamily="18" charset="0"/>
                <a:cs typeface="Times New Roman" pitchFamily="18" charset="0"/>
              </a:rPr>
              <a:t> : </a:t>
            </a:r>
            <a:r>
              <a:rPr lang="fr-FR" sz="1400" dirty="0">
                <a:latin typeface="Times New Roman" pitchFamily="18" charset="0"/>
                <a:cs typeface="Times New Roman" pitchFamily="18" charset="0"/>
              </a:rPr>
              <a:t>droit romain. Idée de rendre à chacun ce qui lui appartient, à César ce qui est à César, et à Dieu ce qui est à Dieu.</a:t>
            </a:r>
          </a:p>
          <a:p>
            <a:pPr algn="just">
              <a:buNone/>
            </a:pPr>
            <a:endParaRPr lang="fr-FR" sz="1600" dirty="0">
              <a:latin typeface="Times New Roman" pitchFamily="18" charset="0"/>
              <a:cs typeface="Times New Roman" pitchFamily="18" charset="0"/>
            </a:endParaRPr>
          </a:p>
          <a:p>
            <a:pPr algn="just"/>
            <a:r>
              <a:rPr lang="fr-FR" sz="1600" dirty="0">
                <a:latin typeface="Times New Roman" pitchFamily="18" charset="0"/>
                <a:cs typeface="Times New Roman" pitchFamily="18" charset="0"/>
              </a:rPr>
              <a:t>Comme l’écrit Stéphanie </a:t>
            </a:r>
            <a:r>
              <a:rPr lang="fr-FR" sz="1600" dirty="0" err="1">
                <a:latin typeface="Times New Roman" pitchFamily="18" charset="0"/>
                <a:cs typeface="Times New Roman" pitchFamily="18" charset="0"/>
              </a:rPr>
              <a:t>Roza</a:t>
            </a:r>
            <a:r>
              <a:rPr lang="fr-FR" sz="1600" dirty="0">
                <a:latin typeface="Times New Roman" pitchFamily="18" charset="0"/>
                <a:cs typeface="Times New Roman" pitchFamily="18" charset="0"/>
              </a:rPr>
              <a:t>, « Les habitations, les repas, les récoltes sont donc communs, comme « chez les Péruviens » (LB, I, 105), précise une note. Les principaux détails de l’organisation économique tiennent dans une seule longue note du « traducteur » : dans les intervalles entre les récoltes effectuées par tout le corps social, chacun exerce une profession artisanale particulière, dont les produits sont également portés au magasin commun. Cette répartition professionnelle est nécessaire et suffisante pour fournir à la collectivité tous les produits voulus, sans fatigue excessive, est-il précisé, pour personne. Le travail peut ainsi être un plaisir pris en commun ».</a:t>
            </a:r>
          </a:p>
          <a:p>
            <a:pPr algn="just"/>
            <a:endParaRPr lang="fr-FR" sz="2400" dirty="0"/>
          </a:p>
          <a:p>
            <a:pPr algn="just">
              <a:buNone/>
            </a:pPr>
            <a:endParaRPr lang="fr-FR" sz="2400" i="1" dirty="0">
              <a:latin typeface="Times New Roman" pitchFamily="18" charset="0"/>
              <a:cs typeface="Times New Roman" pitchFamily="18" charset="0"/>
            </a:endParaRPr>
          </a:p>
          <a:p>
            <a:pPr algn="just">
              <a:buNone/>
            </a:pPr>
            <a:endParaRPr lang="fr-FR" sz="2400" i="1"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fontScale="90000"/>
          </a:bodyPr>
          <a:lstStyle/>
          <a:p>
            <a:r>
              <a:rPr lang="fr-FR" b="1" dirty="0">
                <a:latin typeface="Times New Roman" pitchFamily="18" charset="0"/>
                <a:cs typeface="Times New Roman" pitchFamily="18" charset="0"/>
              </a:rPr>
              <a:t>Utopie et propriété privée (S. </a:t>
            </a:r>
            <a:r>
              <a:rPr lang="fr-FR" b="1" dirty="0" err="1">
                <a:latin typeface="Times New Roman" pitchFamily="18" charset="0"/>
                <a:cs typeface="Times New Roman" pitchFamily="18" charset="0"/>
              </a:rPr>
              <a:t>Roza</a:t>
            </a:r>
            <a:r>
              <a:rPr lang="fr-FR" b="1" dirty="0">
                <a:latin typeface="Times New Roman" pitchFamily="18" charset="0"/>
                <a:cs typeface="Times New Roman" pitchFamily="18" charset="0"/>
              </a:rPr>
              <a:t>).</a:t>
            </a:r>
          </a:p>
        </p:txBody>
      </p:sp>
      <p:sp>
        <p:nvSpPr>
          <p:cNvPr id="3" name="Espace réservé du contenu 2"/>
          <p:cNvSpPr>
            <a:spLocks noGrp="1"/>
          </p:cNvSpPr>
          <p:nvPr>
            <p:ph idx="1"/>
          </p:nvPr>
        </p:nvSpPr>
        <p:spPr>
          <a:xfrm>
            <a:off x="0" y="1124744"/>
            <a:ext cx="9144000" cy="5733256"/>
          </a:xfrm>
        </p:spPr>
        <p:txBody>
          <a:bodyPr>
            <a:normAutofit fontScale="70000" lnSpcReduction="20000"/>
          </a:bodyPr>
          <a:lstStyle/>
          <a:p>
            <a:pPr algn="just"/>
            <a:r>
              <a:rPr lang="fr-FR" dirty="0">
                <a:latin typeface="Times New Roman" pitchFamily="18" charset="0"/>
                <a:cs typeface="Times New Roman" pitchFamily="18" charset="0"/>
              </a:rPr>
              <a:t>Avec l’égalité de biens, point de vols […] L’égalité des biens entrainant l’union, la douceur du gouvernement portant tous les sujets à chérir également leur régime, point de crimes d’État, point de révolution. […] Les divisions intestines prévenues par l’égalité des rangs et des biens, toutes les sources du meurtre sont éteintes […] Soyez justes : tolérez le crime, puisque le vice de votre gouvernement y entraine ; ou si le crime vous nuit, changez la constitution du gouvernement qui le fait naître ; mettez, comme je l’ai fait, le citoyen dans l’impossibilité d’en commettre.</a:t>
            </a:r>
          </a:p>
          <a:p>
            <a:pPr marL="400050" lvl="1" indent="0" algn="just">
              <a:buNone/>
            </a:pPr>
            <a:br>
              <a:rPr lang="fr-FR" dirty="0">
                <a:latin typeface="Times New Roman" pitchFamily="18" charset="0"/>
                <a:cs typeface="Times New Roman" pitchFamily="18" charset="0"/>
              </a:rPr>
            </a:br>
            <a:r>
              <a:rPr lang="fr-FR" dirty="0">
                <a:latin typeface="Times New Roman" pitchFamily="18" charset="0"/>
                <a:cs typeface="Times New Roman" pitchFamily="18" charset="0"/>
                <a:sym typeface="Wingdings" panose="05000000000000000000" pitchFamily="2" charset="2"/>
              </a:rPr>
              <a:t></a:t>
            </a:r>
            <a:r>
              <a:rPr lang="fr-FR" dirty="0">
                <a:latin typeface="Times New Roman" pitchFamily="18" charset="0"/>
                <a:cs typeface="Times New Roman" pitchFamily="18" charset="0"/>
              </a:rPr>
              <a:t>L’idée, commune à plusieurs de ces textes, est la croyance en la bonté de la nature de l’homme, qui ne l’amène à commettre des crimes que dans un contexte social où ceux-ci trouvent, sinon une justification, du moins des mobiles objectifs. </a:t>
            </a:r>
          </a:p>
          <a:p>
            <a:pPr algn="just">
              <a:lnSpc>
                <a:spcPct val="120000"/>
              </a:lnSpc>
              <a:spcBef>
                <a:spcPts val="0"/>
              </a:spcBef>
            </a:pPr>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Ainsi se décline dans </a:t>
            </a:r>
            <a:r>
              <a:rPr lang="fr-FR" i="1" dirty="0">
                <a:latin typeface="Times New Roman" pitchFamily="18" charset="0"/>
                <a:cs typeface="Times New Roman" pitchFamily="18" charset="0"/>
              </a:rPr>
              <a:t>La</a:t>
            </a:r>
            <a:r>
              <a:rPr lang="fr-FR" dirty="0">
                <a:latin typeface="Times New Roman" pitchFamily="18" charset="0"/>
                <a:cs typeface="Times New Roman" pitchFamily="18" charset="0"/>
              </a:rPr>
              <a:t> </a:t>
            </a:r>
            <a:r>
              <a:rPr lang="fr-FR" i="1" dirty="0" err="1">
                <a:latin typeface="Times New Roman" pitchFamily="18" charset="0"/>
                <a:cs typeface="Times New Roman" pitchFamily="18" charset="0"/>
              </a:rPr>
              <a:t>Basiliade</a:t>
            </a:r>
            <a:r>
              <a:rPr lang="fr-FR" dirty="0">
                <a:latin typeface="Times New Roman" pitchFamily="18" charset="0"/>
                <a:cs typeface="Times New Roman" pitchFamily="18" charset="0"/>
              </a:rPr>
              <a:t> une variante extrêmement singulière de l’aventure de Robinson. Dans un récit mythique des origines de la société du continent, qui intervient au chant II, on apprend que les îles sur lesquelles subsiste la société de propriété ont été primitivement détachées du continent bienheureux lors d’un déluge provoqué par la colère de la déesse Vérité face aux vices du genre humain dégénéré.</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20688"/>
          </a:xfrm>
        </p:spPr>
        <p:txBody>
          <a:bodyPr>
            <a:normAutofit fontScale="90000"/>
          </a:bodyPr>
          <a:lstStyle/>
          <a:p>
            <a:r>
              <a:rPr lang="fr-FR" b="1" dirty="0">
                <a:latin typeface="Times New Roman" pitchFamily="18" charset="0"/>
                <a:cs typeface="Times New Roman" pitchFamily="18" charset="0"/>
              </a:rPr>
              <a:t>L’organisation collective du travail</a:t>
            </a:r>
          </a:p>
        </p:txBody>
      </p:sp>
      <p:sp>
        <p:nvSpPr>
          <p:cNvPr id="3" name="Espace réservé du contenu 2"/>
          <p:cNvSpPr>
            <a:spLocks noGrp="1"/>
          </p:cNvSpPr>
          <p:nvPr>
            <p:ph idx="1"/>
          </p:nvPr>
        </p:nvSpPr>
        <p:spPr>
          <a:xfrm>
            <a:off x="0" y="908720"/>
            <a:ext cx="9144000" cy="5949280"/>
          </a:xfrm>
        </p:spPr>
        <p:txBody>
          <a:bodyPr>
            <a:normAutofit fontScale="47500" lnSpcReduction="20000"/>
          </a:bodyPr>
          <a:lstStyle/>
          <a:p>
            <a:pPr algn="ctr">
              <a:buNone/>
            </a:pPr>
            <a:r>
              <a:rPr lang="fr-FR" sz="3800" dirty="0">
                <a:latin typeface="Times New Roman" pitchFamily="18" charset="0"/>
                <a:cs typeface="Times New Roman" pitchFamily="18" charset="0"/>
              </a:rPr>
              <a:t>	Edward Bellamy, </a:t>
            </a:r>
            <a:r>
              <a:rPr lang="fr-FR" sz="3800" i="1" dirty="0">
                <a:latin typeface="Times New Roman" pitchFamily="18" charset="0"/>
                <a:cs typeface="Times New Roman" pitchFamily="18" charset="0"/>
              </a:rPr>
              <a:t>Cent ans après, ou l’an 2000, </a:t>
            </a:r>
            <a:r>
              <a:rPr lang="fr-FR" sz="3800" dirty="0">
                <a:latin typeface="Times New Roman" pitchFamily="18" charset="0"/>
                <a:cs typeface="Times New Roman" pitchFamily="18" charset="0"/>
              </a:rPr>
              <a:t>1888.</a:t>
            </a:r>
          </a:p>
          <a:p>
            <a:pPr>
              <a:buNone/>
            </a:pPr>
            <a:endParaRPr lang="fr-FR" sz="2800" dirty="0">
              <a:latin typeface="Times New Roman" pitchFamily="18" charset="0"/>
              <a:cs typeface="Times New Roman" pitchFamily="18" charset="0"/>
            </a:endParaRPr>
          </a:p>
          <a:p>
            <a:r>
              <a:rPr lang="fr-FR" sz="4200" dirty="0">
                <a:latin typeface="Times New Roman" pitchFamily="18" charset="0"/>
                <a:cs typeface="Times New Roman" pitchFamily="18" charset="0"/>
              </a:rPr>
              <a:t>Texte </a:t>
            </a:r>
            <a:r>
              <a:rPr lang="fr-FR" sz="4200" dirty="0" err="1">
                <a:latin typeface="Times New Roman" pitchFamily="18" charset="0"/>
                <a:cs typeface="Times New Roman" pitchFamily="18" charset="0"/>
              </a:rPr>
              <a:t>uchronique</a:t>
            </a:r>
            <a:r>
              <a:rPr lang="fr-FR" sz="4200" dirty="0">
                <a:latin typeface="Times New Roman" pitchFamily="18" charset="0"/>
                <a:cs typeface="Times New Roman" pitchFamily="18" charset="0"/>
              </a:rPr>
              <a:t> : son héros, tombé en 1887 dans un profond sommeil, se réveille en l’an 2000 et constate les merveilles de la société nouvelle. </a:t>
            </a:r>
          </a:p>
          <a:p>
            <a:endParaRPr lang="fr-FR" sz="4200" dirty="0">
              <a:latin typeface="Times New Roman" pitchFamily="18" charset="0"/>
              <a:cs typeface="Times New Roman" pitchFamily="18" charset="0"/>
            </a:endParaRPr>
          </a:p>
          <a:p>
            <a:r>
              <a:rPr lang="fr-FR" sz="4200" dirty="0">
                <a:latin typeface="Times New Roman" pitchFamily="18" charset="0"/>
                <a:cs typeface="Times New Roman" pitchFamily="18" charset="0"/>
              </a:rPr>
              <a:t>Influence des thèses marxiennes : on trouve dans le texte un réalisme économique et une téléologie clairement inspirée par les écrits de Marx et Engels. Par exemple, il est écrit que « la nation devint le seul capitaliste, le seul patron, le monopole final qui engloba tous les anciens monopoles » (p. 45). Le problème  « s’est résolu tout seul. La solution fut le résultat d’un processus d’évolution industrielle qui ne pouvait pas se terminer autrement ».</a:t>
            </a:r>
          </a:p>
          <a:p>
            <a:endParaRPr lang="fr-FR" sz="4200" dirty="0">
              <a:latin typeface="Times New Roman" pitchFamily="18" charset="0"/>
              <a:cs typeface="Times New Roman" pitchFamily="18" charset="0"/>
            </a:endParaRPr>
          </a:p>
          <a:p>
            <a:r>
              <a:rPr lang="fr-FR" sz="4200" dirty="0">
                <a:latin typeface="Times New Roman" pitchFamily="18" charset="0"/>
                <a:cs typeface="Times New Roman" pitchFamily="18" charset="0"/>
              </a:rPr>
              <a:t>Idée que la « chose paraisse si naturelle et si raisonnable qu’on a cessé de s’apercevoir qu’elle est obligatoire ».</a:t>
            </a:r>
          </a:p>
          <a:p>
            <a:pPr>
              <a:buNone/>
            </a:pPr>
            <a:endParaRPr lang="fr-FR" sz="4200" dirty="0">
              <a:latin typeface="Times New Roman" pitchFamily="18" charset="0"/>
              <a:cs typeface="Times New Roman" pitchFamily="18" charset="0"/>
            </a:endParaRPr>
          </a:p>
          <a:p>
            <a:r>
              <a:rPr lang="fr-FR" sz="4200" dirty="0">
                <a:latin typeface="Times New Roman" pitchFamily="18" charset="0"/>
                <a:cs typeface="Times New Roman" pitchFamily="18" charset="0"/>
              </a:rPr>
              <a:t>Texte à l’influence considérable. Dès 1891, près de 170 « Bellamy Clubs » sont créées aux </a:t>
            </a:r>
            <a:r>
              <a:rPr lang="fr-FR" sz="4200" dirty="0" err="1">
                <a:latin typeface="Times New Roman" pitchFamily="18" charset="0"/>
                <a:cs typeface="Times New Roman" pitchFamily="18" charset="0"/>
              </a:rPr>
              <a:t>Etats</a:t>
            </a:r>
            <a:r>
              <a:rPr lang="fr-FR" sz="4200" dirty="0">
                <a:latin typeface="Times New Roman" pitchFamily="18" charset="0"/>
                <a:cs typeface="Times New Roman" pitchFamily="18" charset="0"/>
              </a:rPr>
              <a:t> unis. Un parti politiste s’inspire expressément des thèses de l’ouvrage. Il est dans de nombreux classements considérés comme l’un des écrits les plus influents dans le monde anglo-saxon depuis le XIXe siècle.</a:t>
            </a:r>
          </a:p>
          <a:p>
            <a:endParaRPr lang="fr-FR" sz="2800" dirty="0">
              <a:latin typeface="Times New Roman" pitchFamily="18" charset="0"/>
              <a:cs typeface="Times New Roman" pitchFamily="18" charset="0"/>
            </a:endParaRPr>
          </a:p>
          <a:p>
            <a:pPr>
              <a:buNone/>
            </a:pPr>
            <a:endParaRPr lang="fr-FR" sz="2800" dirty="0">
              <a:latin typeface="Times New Roman" pitchFamily="18" charset="0"/>
              <a:cs typeface="Times New Roman" pitchFamily="18" charset="0"/>
            </a:endParaRPr>
          </a:p>
          <a:p>
            <a:pPr algn="ctr">
              <a:buNone/>
            </a:pPr>
            <a:r>
              <a:rPr lang="fr-FR" sz="3400" dirty="0">
                <a:latin typeface="Times New Roman" pitchFamily="18" charset="0"/>
                <a:cs typeface="Times New Roman" pitchFamily="18" charset="0"/>
              </a:rPr>
              <a:t>Lecture extrait , pp. 57 et </a:t>
            </a:r>
            <a:r>
              <a:rPr lang="fr-FR" sz="3400" i="1" dirty="0" err="1">
                <a:latin typeface="Times New Roman" pitchFamily="18" charset="0"/>
                <a:cs typeface="Times New Roman" pitchFamily="18" charset="0"/>
              </a:rPr>
              <a:t>sq</a:t>
            </a:r>
            <a:r>
              <a:rPr lang="fr-FR" sz="3400" i="1" dirty="0">
                <a:latin typeface="Times New Roman" pitchFamily="18" charset="0"/>
                <a:cs typeface="Times New Roman" pitchFamily="18" charset="0"/>
              </a:rPr>
              <a:t>, </a:t>
            </a:r>
            <a:r>
              <a:rPr lang="fr-FR" sz="3400" dirty="0">
                <a:latin typeface="Times New Roman" pitchFamily="18" charset="0"/>
                <a:cs typeface="Times New Roman" pitchFamily="18" charset="0"/>
              </a:rPr>
              <a:t>VI.</a:t>
            </a:r>
            <a:r>
              <a:rPr lang="fr-FR" sz="3400" i="1" dirty="0">
                <a:latin typeface="Times New Roman" pitchFamily="18" charset="0"/>
                <a:cs typeface="Times New Roman" pitchFamily="18" charset="0"/>
              </a:rPr>
              <a:t> (</a:t>
            </a:r>
            <a:r>
              <a:rPr lang="fr-FR" sz="3400" dirty="0">
                <a:latin typeface="Times New Roman" pitchFamily="18" charset="0"/>
                <a:cs typeface="Times New Roman" pitchFamily="18" charset="0"/>
              </a:rPr>
              <a:t>texte disponible sur </a:t>
            </a:r>
            <a:r>
              <a:rPr lang="fr-FR" sz="3400" dirty="0" err="1">
                <a:latin typeface="Times New Roman" pitchFamily="18" charset="0"/>
                <a:cs typeface="Times New Roman" pitchFamily="18" charset="0"/>
              </a:rPr>
              <a:t>Gallica</a:t>
            </a:r>
            <a:r>
              <a:rPr lang="fr-FR" sz="3400" dirty="0">
                <a:latin typeface="Times New Roman" pitchFamily="18" charset="0"/>
                <a:cs typeface="Times New Roman" pitchFamily="18" charset="0"/>
              </a:rPr>
              <a:t>).</a:t>
            </a:r>
          </a:p>
          <a:p>
            <a:pPr>
              <a:buNone/>
            </a:pPr>
            <a:endParaRPr lang="fr-FR" sz="2800" dirty="0">
              <a:latin typeface="Times New Roman" pitchFamily="18" charset="0"/>
              <a:cs typeface="Times New Roman" pitchFamily="18" charset="0"/>
            </a:endParaRPr>
          </a:p>
          <a:p>
            <a:pPr>
              <a:buNone/>
            </a:pPr>
            <a:endParaRPr lang="fr-FR" sz="2800" dirty="0">
              <a:latin typeface="Times New Roman" pitchFamily="18" charset="0"/>
              <a:cs typeface="Times New Roman" pitchFamily="18" charset="0"/>
            </a:endParaRPr>
          </a:p>
          <a:p>
            <a:pPr>
              <a:buNone/>
            </a:pPr>
            <a:endParaRPr lang="fr-FR" sz="2800" dirty="0">
              <a:latin typeface="Times New Roman" pitchFamily="18" charset="0"/>
              <a:cs typeface="Times New Roman" pitchFamily="18" charset="0"/>
            </a:endParaRPr>
          </a:p>
          <a:p>
            <a:pPr>
              <a:buNone/>
            </a:pPr>
            <a:endParaRPr lang="fr-FR" sz="28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3200" b="1" dirty="0">
                <a:latin typeface="Times New Roman" pitchFamily="18" charset="0"/>
                <a:cs typeface="Times New Roman" pitchFamily="18" charset="0"/>
              </a:rPr>
              <a:t>Société autoritaire et critique du monde existant</a:t>
            </a:r>
          </a:p>
        </p:txBody>
      </p:sp>
      <p:sp>
        <p:nvSpPr>
          <p:cNvPr id="3" name="Espace réservé du contenu 2"/>
          <p:cNvSpPr>
            <a:spLocks noGrp="1"/>
          </p:cNvSpPr>
          <p:nvPr>
            <p:ph idx="1"/>
          </p:nvPr>
        </p:nvSpPr>
        <p:spPr>
          <a:xfrm>
            <a:off x="0" y="980728"/>
            <a:ext cx="9144000" cy="5877272"/>
          </a:xfrm>
        </p:spPr>
        <p:txBody>
          <a:bodyPr>
            <a:normAutofit fontScale="70000" lnSpcReduction="20000"/>
          </a:bodyPr>
          <a:lstStyle/>
          <a:p>
            <a:pPr algn="just"/>
            <a:r>
              <a:rPr lang="fr-FR" sz="2800" dirty="0">
                <a:latin typeface="Times New Roman" pitchFamily="18" charset="0"/>
                <a:cs typeface="Times New Roman" pitchFamily="18" charset="0"/>
              </a:rPr>
              <a:t>On l’a dit suffisamment, toutes ces constructions utopiques sont faites, aussi, pour critiquer l’organisation politique existante. </a:t>
            </a:r>
          </a:p>
          <a:p>
            <a:pPr algn="just"/>
            <a:endParaRPr lang="fr-FR"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Les constructions utopiques, en ce sens, sont à la fois des sociétés étatiques / organisées sous forme d’</a:t>
            </a:r>
            <a:r>
              <a:rPr lang="fr-FR" sz="2800" dirty="0" err="1">
                <a:latin typeface="Times New Roman" pitchFamily="18" charset="0"/>
                <a:cs typeface="Times New Roman" pitchFamily="18" charset="0"/>
              </a:rPr>
              <a:t>Etat</a:t>
            </a:r>
            <a:r>
              <a:rPr lang="fr-FR" sz="2800" dirty="0">
                <a:latin typeface="Times New Roman" pitchFamily="18" charset="0"/>
                <a:cs typeface="Times New Roman" pitchFamily="18" charset="0"/>
              </a:rPr>
              <a:t> et des sociétés totalisantes – voir proto-totalitaire. </a:t>
            </a:r>
          </a:p>
          <a:p>
            <a:pPr algn="just"/>
            <a:endParaRPr lang="fr-FR"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La centralité des règles/règlements et des lois. Au fond, la société utopique forment des citoyens parfaitement similaires, et c’est cette similarité qui est au fondement d’une organisation politique protectrice qui a pour fondement l’égalité.</a:t>
            </a:r>
          </a:p>
          <a:p>
            <a:pPr algn="just"/>
            <a:endParaRPr lang="fr-FR"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Comme l’écrit Frédéric </a:t>
            </a:r>
            <a:r>
              <a:rPr lang="fr-FR" sz="2800" dirty="0" err="1">
                <a:latin typeface="Times New Roman" pitchFamily="18" charset="0"/>
                <a:cs typeface="Times New Roman" pitchFamily="18" charset="0"/>
              </a:rPr>
              <a:t>Rouvillois</a:t>
            </a:r>
            <a:r>
              <a:rPr lang="fr-FR" sz="2800" dirty="0">
                <a:latin typeface="Times New Roman" pitchFamily="18" charset="0"/>
                <a:cs typeface="Times New Roman" pitchFamily="18" charset="0"/>
              </a:rPr>
              <a:t>, dans les utopies, « le rapport entre égalité et liberté [se comprendre] sur le mode de la contradiction. Si on laisse l’individu libre de satisfaire ses désirs spontanés, il suffira d’un instant pour que renaissent l’appropriation, les distinctions, les différences, tout ce qui fait obstacle à l’unité et au bonheur de la cité. Idéal de transparence et d’unanimité, la perfection utopique ne peut supporter le risque de la liberté : la possibilité d’une contradiction, d’une contestation de ses valeurs et de ses lois. Rêve d’échapper à la contingence, elle ne saurait tolérer le libre arbitre qui perpétuait en son sein cette dimension aléatoire, cette scandaleuse imprévisibilité qui demeure le lot des cités imparfaites.  </a:t>
            </a:r>
          </a:p>
          <a:p>
            <a:pPr algn="just"/>
            <a:endParaRPr lang="fr-FR" sz="2800" dirty="0">
              <a:latin typeface="Times New Roman" pitchFamily="18" charset="0"/>
              <a:cs typeface="Times New Roman" pitchFamily="18" charset="0"/>
            </a:endParaRPr>
          </a:p>
          <a:p>
            <a:pPr lvl="1" algn="ctr">
              <a:buNone/>
            </a:pPr>
            <a:r>
              <a:rPr lang="fr-FR" sz="2400" i="1" dirty="0">
                <a:latin typeface="Times New Roman" pitchFamily="18" charset="0"/>
                <a:cs typeface="Times New Roman" pitchFamily="18" charset="0"/>
              </a:rPr>
              <a:t>Lecture de Campanella, La cité du Soleil, pp. 36 et </a:t>
            </a:r>
            <a:r>
              <a:rPr lang="fr-FR" sz="2400" dirty="0">
                <a:latin typeface="Times New Roman" pitchFamily="18" charset="0"/>
                <a:cs typeface="Times New Roman" pitchFamily="18" charset="0"/>
              </a:rPr>
              <a:t>sq.</a:t>
            </a:r>
            <a:endParaRPr lang="fr-FR" sz="2400" i="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rmAutofit fontScale="90000"/>
          </a:bodyPr>
          <a:lstStyle/>
          <a:p>
            <a:r>
              <a:rPr lang="fr-FR" b="1" dirty="0">
                <a:latin typeface="Times New Roman" pitchFamily="18" charset="0"/>
                <a:cs typeface="Times New Roman" pitchFamily="18" charset="0"/>
              </a:rPr>
              <a:t>Les personnages</a:t>
            </a:r>
          </a:p>
        </p:txBody>
      </p:sp>
      <p:sp>
        <p:nvSpPr>
          <p:cNvPr id="3" name="Espace réservé du contenu 2"/>
          <p:cNvSpPr>
            <a:spLocks noGrp="1"/>
          </p:cNvSpPr>
          <p:nvPr>
            <p:ph idx="1"/>
          </p:nvPr>
        </p:nvSpPr>
        <p:spPr>
          <a:xfrm>
            <a:off x="0" y="908720"/>
            <a:ext cx="9144000" cy="5949280"/>
          </a:xfrm>
        </p:spPr>
        <p:txBody>
          <a:bodyPr>
            <a:normAutofit fontScale="40000" lnSpcReduction="20000"/>
          </a:bodyPr>
          <a:lstStyle/>
          <a:p>
            <a:pPr algn="just"/>
            <a:r>
              <a:rPr lang="fr-FR" sz="4800" dirty="0">
                <a:latin typeface="Times New Roman" pitchFamily="18" charset="0"/>
                <a:cs typeface="Times New Roman" pitchFamily="18" charset="0"/>
              </a:rPr>
              <a:t>Le premier est l'auteur lui-même, Thomas More. Issu d’une famille très fortunée et influente politiquement, il a une éducation humaniste classique très marquée par la renaissance. Dans le même temps, il est très catholique. Le « premier » Thomas More est davantage voyageur et humaniste ; le « second » est bien plus proche du pouvoir puisqu’il est ambassadeur puis « chancelier du roi » (sorte d’équivalent de ministre d’Henri VIII). Il désavoue le divorce du roi et sa volonté de faire un schisme religieux. Il est considéré comme un traître, emprisonné, condamné à mort en 1533 et décapité en 1535 de la main d’Henri VIII lui-même.</a:t>
            </a:r>
          </a:p>
          <a:p>
            <a:pPr algn="just"/>
            <a:endParaRPr lang="fr-FR" sz="5000" dirty="0">
              <a:latin typeface="Times New Roman" pitchFamily="18" charset="0"/>
              <a:cs typeface="Times New Roman" pitchFamily="18" charset="0"/>
            </a:endParaRPr>
          </a:p>
          <a:p>
            <a:pPr algn="just"/>
            <a:r>
              <a:rPr lang="fr-FR" sz="4800" dirty="0">
                <a:latin typeface="Times New Roman" pitchFamily="18" charset="0"/>
                <a:cs typeface="Times New Roman" pitchFamily="18" charset="0"/>
              </a:rPr>
              <a:t>Le second personnage est un voyageur, qui est décrit comme un compagnon de voyage d'</a:t>
            </a:r>
            <a:r>
              <a:rPr lang="fr-FR" sz="4800" dirty="0" err="1">
                <a:latin typeface="Times New Roman" pitchFamily="18" charset="0"/>
                <a:cs typeface="Times New Roman" pitchFamily="18" charset="0"/>
              </a:rPr>
              <a:t>Amerigo</a:t>
            </a:r>
            <a:r>
              <a:rPr lang="fr-FR" sz="4800" dirty="0">
                <a:latin typeface="Times New Roman" pitchFamily="18" charset="0"/>
                <a:cs typeface="Times New Roman" pitchFamily="18" charset="0"/>
              </a:rPr>
              <a:t> Vespucci. Il est présenté comme un grand connaisseur de la philosophie latine et romaine. Il est portugais, et fit parti des vingt-quatre hommes que Vespucci accepta de laisser à Castel, lieu de son dernier voyage : </a:t>
            </a:r>
          </a:p>
          <a:p>
            <a:pPr algn="just">
              <a:buNone/>
            </a:pPr>
            <a:r>
              <a:rPr lang="fr-FR" i="1" dirty="0">
                <a:latin typeface="Times New Roman" pitchFamily="18" charset="0"/>
                <a:cs typeface="Times New Roman" pitchFamily="18" charset="0"/>
              </a:rPr>
              <a:t>	« Quoi qu'il en soit, après le départ de </a:t>
            </a:r>
            <a:r>
              <a:rPr lang="fr-FR" i="1" dirty="0" err="1">
                <a:latin typeface="Times New Roman" pitchFamily="18" charset="0"/>
                <a:cs typeface="Times New Roman" pitchFamily="18" charset="0"/>
              </a:rPr>
              <a:t>Vespuce</a:t>
            </a:r>
            <a:r>
              <a:rPr lang="fr-FR" i="1" dirty="0">
                <a:latin typeface="Times New Roman" pitchFamily="18" charset="0"/>
                <a:cs typeface="Times New Roman" pitchFamily="18" charset="0"/>
              </a:rPr>
              <a:t>, il parcourut avec cinq de ses compagnons du Castel une foule de contrées, débarqua à </a:t>
            </a:r>
            <a:r>
              <a:rPr lang="fr-FR" i="1" dirty="0" err="1">
                <a:latin typeface="Times New Roman" pitchFamily="18" charset="0"/>
                <a:cs typeface="Times New Roman" pitchFamily="18" charset="0"/>
              </a:rPr>
              <a:t>Taprobane</a:t>
            </a:r>
            <a:r>
              <a:rPr lang="fr-FR" i="1" dirty="0">
                <a:latin typeface="Times New Roman" pitchFamily="18" charset="0"/>
                <a:cs typeface="Times New Roman" pitchFamily="18" charset="0"/>
              </a:rPr>
              <a:t> comme par miracle, et de là parvint à Calicut, où il trouva des vaisseaux portugais qui le ramenèrent dans son pays, contre toute espérance. </a:t>
            </a:r>
            <a:r>
              <a:rPr lang="fr-FR" dirty="0">
                <a:latin typeface="Times New Roman" pitchFamily="18" charset="0"/>
                <a:cs typeface="Times New Roman" pitchFamily="18" charset="0"/>
              </a:rPr>
              <a:t>»  </a:t>
            </a:r>
            <a:endParaRPr lang="fr-FR" dirty="0">
              <a:latin typeface="Times New Roman" pitchFamily="18" charset="0"/>
              <a:cs typeface="Times New Roman" pitchFamily="18" charset="0"/>
              <a:sym typeface="Wingdings" pitchFamily="2" charset="2"/>
            </a:endParaRPr>
          </a:p>
          <a:p>
            <a:pPr algn="just">
              <a:buNone/>
            </a:pPr>
            <a:endParaRPr lang="fr-FR" dirty="0">
              <a:latin typeface="Times New Roman" pitchFamily="18" charset="0"/>
              <a:cs typeface="Times New Roman" pitchFamily="18" charset="0"/>
            </a:endParaRPr>
          </a:p>
          <a:p>
            <a:pPr algn="just"/>
            <a:r>
              <a:rPr lang="fr-FR" sz="4800" dirty="0">
                <a:latin typeface="Times New Roman" pitchFamily="18" charset="0"/>
                <a:cs typeface="Times New Roman" pitchFamily="18" charset="0"/>
              </a:rPr>
              <a:t>Dans le début du texte, c'est un dernier personnage, Pierre Gilles qui introduit les deux hommes. Il faut savoir qu'à l'époque, Pierre Gilles est un important humaniste. Né en 1486 et mort en 1533, c'est un humaniste français, dont l'activité est principalement éditoriale. On sait qu'il a préparer les premiers recueils d'</a:t>
            </a:r>
            <a:r>
              <a:rPr lang="fr-FR" sz="4800" dirty="0" err="1">
                <a:latin typeface="Times New Roman" pitchFamily="18" charset="0"/>
                <a:cs typeface="Times New Roman" pitchFamily="18" charset="0"/>
              </a:rPr>
              <a:t>Erasme</a:t>
            </a:r>
            <a:r>
              <a:rPr lang="fr-FR" sz="4800" dirty="0">
                <a:latin typeface="Times New Roman" pitchFamily="18" charset="0"/>
                <a:cs typeface="Times New Roman" pitchFamily="18" charset="0"/>
              </a:rPr>
              <a:t>, et fut investit dans la première édition de </a:t>
            </a:r>
            <a:r>
              <a:rPr lang="fr-FR" sz="4800" i="1" dirty="0">
                <a:latin typeface="Times New Roman" pitchFamily="18" charset="0"/>
                <a:cs typeface="Times New Roman" pitchFamily="18" charset="0"/>
              </a:rPr>
              <a:t>L'Utopie</a:t>
            </a:r>
            <a:r>
              <a:rPr lang="fr-FR" sz="4800" dirty="0">
                <a:latin typeface="Times New Roman" pitchFamily="18" charset="0"/>
                <a:cs typeface="Times New Roman" pitchFamily="18" charset="0"/>
              </a:rPr>
              <a:t>. On sait également que Thomas More et  Pierre Gilles correspondent régulièrement.</a:t>
            </a:r>
            <a:endParaRPr lang="fr-FR"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476672"/>
          </a:xfrm>
        </p:spPr>
        <p:txBody>
          <a:bodyPr>
            <a:normAutofit fontScale="90000"/>
          </a:bodyPr>
          <a:lstStyle/>
          <a:p>
            <a:r>
              <a:rPr lang="fr-FR" b="1" dirty="0">
                <a:latin typeface="Times New Roman" panose="02020603050405020304" pitchFamily="18" charset="0"/>
                <a:cs typeface="Times New Roman" panose="02020603050405020304" pitchFamily="18" charset="0"/>
              </a:rPr>
              <a:t>Insularité et histoire</a:t>
            </a:r>
          </a:p>
        </p:txBody>
      </p:sp>
      <p:sp>
        <p:nvSpPr>
          <p:cNvPr id="3" name="Espace réservé du contenu 2"/>
          <p:cNvSpPr>
            <a:spLocks noGrp="1"/>
          </p:cNvSpPr>
          <p:nvPr>
            <p:ph idx="1"/>
          </p:nvPr>
        </p:nvSpPr>
        <p:spPr>
          <a:xfrm>
            <a:off x="-108520" y="764704"/>
            <a:ext cx="9252520" cy="6093296"/>
          </a:xfrm>
        </p:spPr>
        <p:txBody>
          <a:bodyPr>
            <a:noAutofit/>
          </a:bodyPr>
          <a:lstStyle/>
          <a:p>
            <a:pPr algn="just"/>
            <a:r>
              <a:rPr lang="fr-FR" sz="2000" dirty="0">
                <a:latin typeface="Times New Roman" pitchFamily="18" charset="0"/>
                <a:cs typeface="Times New Roman" pitchFamily="18" charset="0"/>
              </a:rPr>
              <a:t>L’organisation politique des contre-sociétés utopiques est parfaite et, donc, indéréglable. Un des traits récurrents des récits utopiques est lié à l’insularité et l’isolement de ces sociétés. C’est l’un des mécanismes récurrents pour que rien ne vienne dérégler cette machine politique. L’isolement est souhaité, voulu et organisé.</a:t>
            </a:r>
          </a:p>
          <a:p>
            <a:pPr algn="just">
              <a:spcBef>
                <a:spcPts val="0"/>
              </a:spcBef>
            </a:pPr>
            <a:endParaRPr lang="fr-FR" sz="2000"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Le temps, dans cette conception, est linéaire, neutre, prévisible. Il peut, par conséquent, être mesuré. Ce temps paraît échapper à l’histoire. </a:t>
            </a:r>
          </a:p>
          <a:p>
            <a:pPr algn="just">
              <a:spcBef>
                <a:spcPts val="0"/>
              </a:spcBef>
              <a:buNone/>
            </a:pPr>
            <a:endParaRPr lang="fr-FR" sz="2000"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 Pour </a:t>
            </a:r>
            <a:r>
              <a:rPr lang="fr-FR" sz="2000" dirty="0" err="1">
                <a:latin typeface="Times New Roman" pitchFamily="18" charset="0"/>
                <a:cs typeface="Times New Roman" pitchFamily="18" charset="0"/>
              </a:rPr>
              <a:t>Koselleck</a:t>
            </a:r>
            <a:r>
              <a:rPr lang="fr-FR" sz="2000" dirty="0">
                <a:latin typeface="Times New Roman" panose="02020603050405020304" pitchFamily="18" charset="0"/>
                <a:cs typeface="Times New Roman" pitchFamily="18" charset="0"/>
              </a:rPr>
              <a:t>, le </a:t>
            </a:r>
            <a:r>
              <a:rPr lang="fr-FR" sz="2000" cap="small" dirty="0" err="1">
                <a:latin typeface="Times New Roman" panose="02020603050405020304" pitchFamily="18" charset="0"/>
                <a:cs typeface="Times New Roman" pitchFamily="18" charset="0"/>
              </a:rPr>
              <a:t>xviii</a:t>
            </a:r>
            <a:r>
              <a:rPr lang="fr-FR" sz="2000" baseline="30000" dirty="0" err="1">
                <a:latin typeface="Times New Roman" panose="02020603050405020304" pitchFamily="18" charset="0"/>
                <a:cs typeface="Times New Roman" pitchFamily="18" charset="0"/>
              </a:rPr>
              <a:t>e</a:t>
            </a:r>
            <a:r>
              <a:rPr lang="fr-FR" sz="2000" dirty="0">
                <a:latin typeface="Times New Roman" panose="02020603050405020304" pitchFamily="18" charset="0"/>
                <a:cs typeface="Times New Roman" pitchFamily="18" charset="0"/>
              </a:rPr>
              <a:t> siècle est le lieu d’une crise du régime d’historicité dominant jusqu’alors, un rapport collectif au temps qui amenait à considérer essentiellement le passé comme une réserve d’exemples édifiants et propres à servir de source d’inspiration (</a:t>
            </a:r>
            <a:r>
              <a:rPr lang="fr-FR" sz="2000" i="1" dirty="0">
                <a:latin typeface="Times New Roman" panose="02020603050405020304" pitchFamily="18" charset="0"/>
                <a:cs typeface="Times New Roman" pitchFamily="18" charset="0"/>
              </a:rPr>
              <a:t>historia </a:t>
            </a:r>
            <a:r>
              <a:rPr lang="fr-FR" sz="2000" i="1" dirty="0" err="1">
                <a:latin typeface="Times New Roman" panose="02020603050405020304" pitchFamily="18" charset="0"/>
                <a:cs typeface="Times New Roman" pitchFamily="18" charset="0"/>
              </a:rPr>
              <a:t>magistra</a:t>
            </a:r>
            <a:r>
              <a:rPr lang="fr-FR" sz="2000" i="1" dirty="0">
                <a:latin typeface="Times New Roman" panose="02020603050405020304" pitchFamily="18" charset="0"/>
                <a:cs typeface="Times New Roman" pitchFamily="18" charset="0"/>
              </a:rPr>
              <a:t> vitae</a:t>
            </a:r>
            <a:r>
              <a:rPr lang="fr-FR" sz="2000" dirty="0">
                <a:latin typeface="Times New Roman" panose="02020603050405020304" pitchFamily="18" charset="0"/>
                <a:cs typeface="Times New Roman" pitchFamily="18" charset="0"/>
              </a:rPr>
              <a:t>). La crise de ce modèle voit émerger une nouvelle historicité,  « une conscience du temps et du futur qui se [nourrit] d’un mélange hardi de politique et de prophétie, mélange particulier au </a:t>
            </a:r>
            <a:r>
              <a:rPr lang="fr-FR" sz="2000" cap="small" dirty="0" err="1">
                <a:latin typeface="Times New Roman" panose="02020603050405020304" pitchFamily="18" charset="0"/>
                <a:cs typeface="Times New Roman" pitchFamily="18" charset="0"/>
              </a:rPr>
              <a:t>xviii</a:t>
            </a:r>
            <a:r>
              <a:rPr lang="fr-FR" sz="2000" baseline="30000" dirty="0" err="1">
                <a:latin typeface="Times New Roman" panose="02020603050405020304" pitchFamily="18" charset="0"/>
                <a:cs typeface="Times New Roman" pitchFamily="18" charset="0"/>
              </a:rPr>
              <a:t>e</a:t>
            </a:r>
            <a:r>
              <a:rPr lang="fr-FR" sz="2000" dirty="0">
                <a:latin typeface="Times New Roman" panose="02020603050405020304" pitchFamily="18" charset="0"/>
                <a:cs typeface="Times New Roman" pitchFamily="18" charset="0"/>
              </a:rPr>
              <a:t> siècle, fait de science rationnelle du pronostic et d’attente assurée du salut, et qui s’est intégré à la philosophie du progrès».  </a:t>
            </a:r>
          </a:p>
          <a:p>
            <a:pPr algn="just">
              <a:spcBef>
                <a:spcPts val="0"/>
              </a:spcBef>
            </a:pPr>
            <a:endParaRPr lang="fr-FR" sz="2000" dirty="0">
              <a:latin typeface="Times New Roman" panose="02020603050405020304" pitchFamily="18" charset="0"/>
              <a:cs typeface="Times New Roman" pitchFamily="18" charset="0"/>
            </a:endParaRPr>
          </a:p>
          <a:p>
            <a:pPr algn="just"/>
            <a:r>
              <a:rPr lang="fr-FR" sz="2000" dirty="0">
                <a:latin typeface="Times New Roman" panose="02020603050405020304" pitchFamily="18" charset="0"/>
                <a:cs typeface="Times New Roman" pitchFamily="18" charset="0"/>
              </a:rPr>
              <a:t>Les récits utopiques, en ce sens, rompent avec l’historicité du siècle et sont </a:t>
            </a:r>
            <a:r>
              <a:rPr lang="fr-FR" sz="2000" dirty="0" err="1">
                <a:latin typeface="Times New Roman" pitchFamily="18" charset="0"/>
                <a:cs typeface="Times New Roman" pitchFamily="18" charset="0"/>
              </a:rPr>
              <a:t>anhistoriques.s</a:t>
            </a:r>
            <a:endParaRPr lang="fr-FR" sz="2000" dirty="0">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476672"/>
          </a:xfrm>
        </p:spPr>
        <p:txBody>
          <a:bodyPr>
            <a:normAutofit fontScale="90000"/>
          </a:bodyPr>
          <a:lstStyle/>
          <a:p>
            <a:r>
              <a:rPr lang="fr-FR" b="1" dirty="0">
                <a:latin typeface="Times New Roman" panose="02020603050405020304" pitchFamily="18" charset="0"/>
                <a:cs typeface="Times New Roman" panose="02020603050405020304" pitchFamily="18" charset="0"/>
              </a:rPr>
              <a:t>Insularité et histoire</a:t>
            </a:r>
          </a:p>
        </p:txBody>
      </p:sp>
      <p:sp>
        <p:nvSpPr>
          <p:cNvPr id="3" name="Espace réservé du contenu 2"/>
          <p:cNvSpPr>
            <a:spLocks noGrp="1"/>
          </p:cNvSpPr>
          <p:nvPr>
            <p:ph idx="1"/>
          </p:nvPr>
        </p:nvSpPr>
        <p:spPr>
          <a:xfrm>
            <a:off x="0" y="1052736"/>
            <a:ext cx="9144000" cy="5805264"/>
          </a:xfrm>
        </p:spPr>
        <p:txBody>
          <a:bodyPr>
            <a:noAutofit/>
          </a:bodyPr>
          <a:lstStyle/>
          <a:p>
            <a:pPr algn="just"/>
            <a:r>
              <a:rPr lang="fr-FR" sz="2400" dirty="0">
                <a:latin typeface="Times New Roman" pitchFamily="18" charset="0"/>
                <a:cs typeface="Times New Roman" pitchFamily="18" charset="0"/>
              </a:rPr>
              <a:t>Gulliver lors de son ultime voyage : </a:t>
            </a:r>
          </a:p>
          <a:p>
            <a:pPr algn="just">
              <a:buNone/>
            </a:pPr>
            <a:r>
              <a:rPr lang="fr-FR" sz="2400" dirty="0">
                <a:latin typeface="Times New Roman" pitchFamily="18" charset="0"/>
                <a:cs typeface="Times New Roman" pitchFamily="18" charset="0"/>
              </a:rPr>
              <a:t>« Il y a peu d’événements notoires chez un peuple si bien uni, naturellement porté à une vie vertueuse, entièrement gouverné par la raison, et sans aucun contact avec les autres nations : les données de leur histoire se conservent donc sans que leur mémoire en soit accablée ». </a:t>
            </a:r>
          </a:p>
          <a:p>
            <a:pPr algn="just">
              <a:buNone/>
            </a:pPr>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Comme l’écrit Frédéric Rouvillois, « c’est parce qu’ils sont heureux que les utopiens n’ont point d’histoire, mais c’est aussi parce qu’ils en sont dépourvus qu’ils sont heureux. Parce que leur temps ressemble, en définitive, à leur image de la nature : soumis à la raison, docile à l’agir humain, et tel qu’on puisse y construire et y perpétuer indéfiniment la Cité parfaite ».</a:t>
            </a:r>
          </a:p>
          <a:p>
            <a:pPr algn="just"/>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2003500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548680"/>
          </a:xfrm>
        </p:spPr>
        <p:txBody>
          <a:bodyPr>
            <a:normAutofit fontScale="90000"/>
          </a:bodyPr>
          <a:lstStyle/>
          <a:p>
            <a:r>
              <a:rPr lang="fr-FR" sz="4000" b="1" dirty="0">
                <a:latin typeface="Times New Roman" pitchFamily="18" charset="0"/>
                <a:cs typeface="Times New Roman" pitchFamily="18" charset="0"/>
              </a:rPr>
              <a:t>L’excellence morale et la tolérance </a:t>
            </a:r>
          </a:p>
        </p:txBody>
      </p:sp>
      <p:sp>
        <p:nvSpPr>
          <p:cNvPr id="3" name="Espace réservé du contenu 2"/>
          <p:cNvSpPr>
            <a:spLocks noGrp="1"/>
          </p:cNvSpPr>
          <p:nvPr>
            <p:ph idx="1"/>
          </p:nvPr>
        </p:nvSpPr>
        <p:spPr>
          <a:xfrm>
            <a:off x="0" y="836712"/>
            <a:ext cx="9144000" cy="6021288"/>
          </a:xfrm>
        </p:spPr>
        <p:txBody>
          <a:bodyPr>
            <a:normAutofit fontScale="55000" lnSpcReduction="20000"/>
          </a:bodyPr>
          <a:lstStyle/>
          <a:p>
            <a:pPr algn="just"/>
            <a:r>
              <a:rPr lang="fr-FR" sz="3800" dirty="0">
                <a:latin typeface="Times New Roman" pitchFamily="18" charset="0"/>
                <a:cs typeface="Times New Roman" pitchFamily="18" charset="0"/>
              </a:rPr>
              <a:t>Comme d’autres récits utopiques, </a:t>
            </a:r>
            <a:r>
              <a:rPr lang="fr-FR" sz="3800" i="1" dirty="0">
                <a:latin typeface="Times New Roman" pitchFamily="18" charset="0"/>
                <a:cs typeface="Times New Roman" pitchFamily="18" charset="0"/>
              </a:rPr>
              <a:t>La </a:t>
            </a:r>
            <a:r>
              <a:rPr lang="fr-FR" sz="3800" i="1" dirty="0" err="1">
                <a:latin typeface="Times New Roman" pitchFamily="18" charset="0"/>
                <a:cs typeface="Times New Roman" pitchFamily="18" charset="0"/>
              </a:rPr>
              <a:t>Basiliade</a:t>
            </a:r>
            <a:r>
              <a:rPr lang="fr-FR" sz="3800" dirty="0">
                <a:latin typeface="Times New Roman" pitchFamily="18" charset="0"/>
                <a:cs typeface="Times New Roman" pitchFamily="18" charset="0"/>
              </a:rPr>
              <a:t> s’emploie à décrire les conditions sociales correspondant aux « principes d’une excellente morale », seule susceptible de mener les hommes au bonheur que leur promet par ailleurs la nature. Cette visée fournit une première explication au fait que </a:t>
            </a:r>
            <a:r>
              <a:rPr lang="fr-FR" sz="3800" dirty="0" err="1">
                <a:latin typeface="Times New Roman" pitchFamily="18" charset="0"/>
                <a:cs typeface="Times New Roman" pitchFamily="18" charset="0"/>
              </a:rPr>
              <a:t>Morelly</a:t>
            </a:r>
            <a:r>
              <a:rPr lang="fr-FR" sz="3800" dirty="0">
                <a:latin typeface="Times New Roman" pitchFamily="18" charset="0"/>
                <a:cs typeface="Times New Roman" pitchFamily="18" charset="0"/>
              </a:rPr>
              <a:t> consacre plus de développements à la légitimation proprement éthique de la société idéale, qu’aux aspects descriptifs de son mode de fonctionnement politique et institutionnel.</a:t>
            </a:r>
          </a:p>
          <a:p>
            <a:pPr algn="just"/>
            <a:endParaRPr lang="fr-FR" sz="3800" dirty="0">
              <a:latin typeface="Times New Roman" pitchFamily="18" charset="0"/>
              <a:cs typeface="Times New Roman" pitchFamily="18" charset="0"/>
            </a:endParaRPr>
          </a:p>
          <a:p>
            <a:pPr algn="just"/>
            <a:r>
              <a:rPr lang="fr-FR" sz="3800" dirty="0">
                <a:latin typeface="Times New Roman" pitchFamily="18" charset="0"/>
                <a:cs typeface="Times New Roman" pitchFamily="18" charset="0"/>
              </a:rPr>
              <a:t>Au rebours de tout le siècle, qui reconnaît presque unanimement l’amour de soi comme fondement de l’activité humaine </a:t>
            </a:r>
            <a:r>
              <a:rPr lang="fr-FR" sz="3800" i="1" dirty="0">
                <a:latin typeface="Times New Roman" pitchFamily="18" charset="0"/>
                <a:cs typeface="Times New Roman" pitchFamily="18" charset="0"/>
              </a:rPr>
              <a:t>(</a:t>
            </a:r>
            <a:r>
              <a:rPr lang="fr-FR" sz="3800" i="1" dirty="0" err="1">
                <a:latin typeface="Times New Roman" pitchFamily="18" charset="0"/>
                <a:cs typeface="Times New Roman" pitchFamily="18" charset="0"/>
              </a:rPr>
              <a:t>cf</a:t>
            </a:r>
            <a:r>
              <a:rPr lang="fr-FR" sz="3800" i="1" dirty="0">
                <a:latin typeface="Times New Roman" pitchFamily="18" charset="0"/>
                <a:cs typeface="Times New Roman" pitchFamily="18" charset="0"/>
              </a:rPr>
              <a:t> </a:t>
            </a:r>
            <a:r>
              <a:rPr lang="fr-FR" sz="3800" dirty="0">
                <a:latin typeface="Times New Roman" pitchFamily="18" charset="0"/>
                <a:cs typeface="Times New Roman" pitchFamily="18" charset="0"/>
              </a:rPr>
              <a:t>économie politique)</a:t>
            </a:r>
            <a:r>
              <a:rPr lang="fr-FR" sz="3800" i="1" dirty="0">
                <a:latin typeface="Times New Roman" pitchFamily="18" charset="0"/>
                <a:cs typeface="Times New Roman" pitchFamily="18" charset="0"/>
              </a:rPr>
              <a:t>,</a:t>
            </a:r>
            <a:r>
              <a:rPr lang="fr-FR" sz="3800" dirty="0">
                <a:latin typeface="Times New Roman" pitchFamily="18" charset="0"/>
                <a:cs typeface="Times New Roman" pitchFamily="18" charset="0"/>
              </a:rPr>
              <a:t> il campe sur un mode imaginaire une société dont le rapport d’harmonie interne et avec l’univers est garanti par l’amour de l’autre et la reconnaissance. La rupture avec le monde social existant ne peut être plus radicale.</a:t>
            </a:r>
          </a:p>
          <a:p>
            <a:pPr algn="just"/>
            <a:endParaRPr lang="fr-FR" sz="3800" dirty="0">
              <a:latin typeface="Times New Roman" pitchFamily="18" charset="0"/>
              <a:cs typeface="Times New Roman" pitchFamily="18" charset="0"/>
            </a:endParaRPr>
          </a:p>
          <a:p>
            <a:pPr algn="just"/>
            <a:r>
              <a:rPr lang="fr-FR" sz="3800" dirty="0">
                <a:latin typeface="Times New Roman" pitchFamily="18" charset="0"/>
                <a:cs typeface="Times New Roman" pitchFamily="18" charset="0"/>
              </a:rPr>
              <a:t>Plus globalement, dans la tradition utopique, la tolérance et le respect occupent une place décisive.  C’est à la fois un signe des temps (</a:t>
            </a:r>
            <a:r>
              <a:rPr lang="fr-FR" sz="3800" dirty="0" err="1">
                <a:latin typeface="Times New Roman" pitchFamily="18" charset="0"/>
                <a:cs typeface="Times New Roman" pitchFamily="18" charset="0"/>
              </a:rPr>
              <a:t>cf</a:t>
            </a:r>
            <a:r>
              <a:rPr lang="fr-FR" sz="3800" dirty="0">
                <a:latin typeface="Times New Roman" pitchFamily="18" charset="0"/>
                <a:cs typeface="Times New Roman" pitchFamily="18" charset="0"/>
              </a:rPr>
              <a:t> Locke, Bayle, Shaftesbury, </a:t>
            </a:r>
            <a:r>
              <a:rPr lang="fr-FR" sz="3800" i="1" dirty="0">
                <a:latin typeface="Times New Roman" pitchFamily="18" charset="0"/>
                <a:cs typeface="Times New Roman" pitchFamily="18" charset="0"/>
              </a:rPr>
              <a:t>l’encyclopédie, </a:t>
            </a:r>
            <a:r>
              <a:rPr lang="fr-FR" sz="3800" dirty="0" err="1">
                <a:latin typeface="Times New Roman" pitchFamily="18" charset="0"/>
                <a:cs typeface="Times New Roman" pitchFamily="18" charset="0"/>
              </a:rPr>
              <a:t>etc</a:t>
            </a:r>
            <a:r>
              <a:rPr lang="fr-FR" sz="3800" dirty="0">
                <a:latin typeface="Times New Roman" pitchFamily="18" charset="0"/>
                <a:cs typeface="Times New Roman" pitchFamily="18" charset="0"/>
              </a:rPr>
              <a:t>…) mais aussi une vertu proprement altruiste qui est centrale dans la tradition utopique. La tolérance, contrairement à la conception lockéenne (pragmatique), y est plus directement positive. </a:t>
            </a:r>
          </a:p>
          <a:p>
            <a:endParaRPr lang="fr-FR" dirty="0"/>
          </a:p>
          <a:p>
            <a:pPr algn="ctr">
              <a:buNone/>
            </a:pPr>
            <a:r>
              <a:rPr lang="fr-FR" sz="2900" i="1" dirty="0" err="1">
                <a:latin typeface="Times New Roman" pitchFamily="18" charset="0"/>
                <a:cs typeface="Times New Roman" pitchFamily="18" charset="0"/>
              </a:rPr>
              <a:t>Rq</a:t>
            </a:r>
            <a:r>
              <a:rPr lang="fr-FR" sz="2900" i="1" dirty="0">
                <a:latin typeface="Times New Roman" pitchFamily="18" charset="0"/>
                <a:cs typeface="Times New Roman" pitchFamily="18" charset="0"/>
              </a:rPr>
              <a:t> : On voit aussi l’influence de cette tradition souterraine sur un penseur comme Rousseau (avec la centralité d’une passion comme la « pitié »)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a:bodyPr>
          <a:lstStyle/>
          <a:p>
            <a:r>
              <a:rPr lang="fr-FR" sz="3600" b="1" dirty="0">
                <a:latin typeface="Times New Roman" pitchFamily="18" charset="0"/>
                <a:cs typeface="Times New Roman" pitchFamily="18" charset="0"/>
              </a:rPr>
              <a:t>Naissance de l’utopie, naissance de l’inégalité</a:t>
            </a:r>
          </a:p>
        </p:txBody>
      </p:sp>
      <p:sp>
        <p:nvSpPr>
          <p:cNvPr id="3" name="Espace réservé du contenu 2"/>
          <p:cNvSpPr>
            <a:spLocks noGrp="1"/>
          </p:cNvSpPr>
          <p:nvPr>
            <p:ph idx="1"/>
          </p:nvPr>
        </p:nvSpPr>
        <p:spPr>
          <a:xfrm>
            <a:off x="0" y="1124744"/>
            <a:ext cx="9144000" cy="5733256"/>
          </a:xfrm>
        </p:spPr>
        <p:txBody>
          <a:bodyPr>
            <a:normAutofit fontScale="92500" lnSpcReduction="10000"/>
          </a:bodyPr>
          <a:lstStyle/>
          <a:p>
            <a:pPr algn="just"/>
            <a:r>
              <a:rPr lang="fr-FR" sz="2400" dirty="0">
                <a:latin typeface="Times New Roman" pitchFamily="18" charset="0"/>
                <a:cs typeface="Times New Roman" pitchFamily="18" charset="0"/>
              </a:rPr>
              <a:t>Tous ces thèmes font de l’utopie un genre spécifiquement moderne, un révélateur de changements profonds. L’histoire des idées politiques est, ainsi, l’un des moyens d’accéder au temps long de l’émergence de l’</a:t>
            </a:r>
            <a:r>
              <a:rPr lang="fr-FR" sz="2400" dirty="0" err="1">
                <a:latin typeface="Times New Roman" pitchFamily="18" charset="0"/>
                <a:cs typeface="Times New Roman" pitchFamily="18" charset="0"/>
              </a:rPr>
              <a:t>Etat</a:t>
            </a:r>
            <a:r>
              <a:rPr lang="fr-FR" sz="2400" dirty="0">
                <a:latin typeface="Times New Roman" pitchFamily="18" charset="0"/>
                <a:cs typeface="Times New Roman" pitchFamily="18" charset="0"/>
              </a:rPr>
              <a:t>, des idéaux modernes, de l’organisation politique que l’on connaît, </a:t>
            </a:r>
            <a:r>
              <a:rPr lang="fr-FR" sz="2400" dirty="0" err="1">
                <a:latin typeface="Times New Roman" pitchFamily="18" charset="0"/>
                <a:cs typeface="Times New Roman" pitchFamily="18" charset="0"/>
              </a:rPr>
              <a:t>etc</a:t>
            </a:r>
            <a:r>
              <a:rPr lang="fr-FR" sz="2400" dirty="0">
                <a:latin typeface="Times New Roman" pitchFamily="18" charset="0"/>
                <a:cs typeface="Times New Roman" pitchFamily="18" charset="0"/>
              </a:rPr>
              <a:t>…</a:t>
            </a:r>
          </a:p>
          <a:p>
            <a:pPr algn="just">
              <a:buNone/>
            </a:pPr>
            <a:endParaRPr lang="fr-FR" sz="2400" dirty="0">
              <a:latin typeface="Times New Roman" pitchFamily="18" charset="0"/>
              <a:cs typeface="Times New Roman" pitchFamily="18" charset="0"/>
            </a:endParaRPr>
          </a:p>
          <a:p>
            <a:pPr algn="just">
              <a:buNone/>
            </a:pPr>
            <a:r>
              <a:rPr lang="fr-FR" sz="2400" dirty="0">
                <a:latin typeface="Times New Roman" pitchFamily="18" charset="0"/>
                <a:cs typeface="Times New Roman" pitchFamily="18" charset="0"/>
              </a:rPr>
              <a:t>	« En guise de préambule, soulignons que, pour un homme du Moyen Âge, parler des « origines de l’inégalité » n’aurait eu aucun sens. Il était alors communément admis que les rangs et les hiérarchies avaient toujours fait partie du paysage, même dans le Jardin d’</a:t>
            </a:r>
            <a:r>
              <a:rPr lang="fr-FR" sz="2400" dirty="0" err="1">
                <a:latin typeface="Times New Roman" pitchFamily="18" charset="0"/>
                <a:cs typeface="Times New Roman" pitchFamily="18" charset="0"/>
              </a:rPr>
              <a:t>Eden</a:t>
            </a:r>
            <a:r>
              <a:rPr lang="fr-FR" sz="2400" dirty="0">
                <a:latin typeface="Times New Roman" pitchFamily="18" charset="0"/>
                <a:cs typeface="Times New Roman" pitchFamily="18" charset="0"/>
              </a:rPr>
              <a:t> – Adam n’était-il pas clairement supérieure à </a:t>
            </a:r>
            <a:r>
              <a:rPr lang="fr-FR" sz="2400" dirty="0" err="1">
                <a:latin typeface="Times New Roman" pitchFamily="18" charset="0"/>
                <a:cs typeface="Times New Roman" pitchFamily="18" charset="0"/>
              </a:rPr>
              <a:t>Eve</a:t>
            </a:r>
            <a:r>
              <a:rPr lang="fr-FR" sz="2400" dirty="0">
                <a:latin typeface="Times New Roman" pitchFamily="18" charset="0"/>
                <a:cs typeface="Times New Roman" pitchFamily="18" charset="0"/>
              </a:rPr>
              <a:t>, comme le faisait observer Thomas d’Aquin au XIIIe siècle ? En tant que concepts, l’égalité sociale et son contraire, l’inégalité, n’existaient tout simplement pas. Après avoir épluché la littérature médiévale, deux chercheurs italiens ont démontré que, jusqu’à l’époque de Christophe Colomb, les mots latins </a:t>
            </a:r>
            <a:r>
              <a:rPr lang="fr-FR" sz="2400" i="1" dirty="0" err="1">
                <a:latin typeface="Times New Roman" pitchFamily="18" charset="0"/>
                <a:cs typeface="Times New Roman" pitchFamily="18" charset="0"/>
              </a:rPr>
              <a:t>aequalitas</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et </a:t>
            </a:r>
            <a:r>
              <a:rPr lang="fr-FR" sz="2400" i="1" dirty="0" err="1">
                <a:latin typeface="Times New Roman" pitchFamily="18" charset="0"/>
                <a:cs typeface="Times New Roman" pitchFamily="18" charset="0"/>
              </a:rPr>
              <a:t>inequalitas</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de même que leurs dérivés anglais, français, espagnols, allemands et italiens, n’apparaissaient dans aucun texte décrivant les relations sociales ».</a:t>
            </a:r>
          </a:p>
          <a:p>
            <a:pPr algn="ctr">
              <a:buNone/>
            </a:pPr>
            <a:r>
              <a:rPr lang="fr-FR" sz="1900" dirty="0">
                <a:latin typeface="Times New Roman" pitchFamily="18" charset="0"/>
                <a:cs typeface="Times New Roman" pitchFamily="18" charset="0"/>
              </a:rPr>
              <a:t>	</a:t>
            </a:r>
            <a:r>
              <a:rPr lang="fr-FR" sz="1900" dirty="0" err="1">
                <a:latin typeface="Times New Roman" pitchFamily="18" charset="0"/>
                <a:cs typeface="Times New Roman" pitchFamily="18" charset="0"/>
              </a:rPr>
              <a:t>Graeber</a:t>
            </a:r>
            <a:r>
              <a:rPr lang="fr-FR" sz="1900" dirty="0">
                <a:latin typeface="Times New Roman" pitchFamily="18" charset="0"/>
                <a:cs typeface="Times New Roman" pitchFamily="18" charset="0"/>
              </a:rPr>
              <a:t> et </a:t>
            </a:r>
            <a:r>
              <a:rPr lang="fr-FR" sz="1900" dirty="0" err="1">
                <a:latin typeface="Times New Roman" pitchFamily="18" charset="0"/>
                <a:cs typeface="Times New Roman" pitchFamily="18" charset="0"/>
              </a:rPr>
              <a:t>Wengrow</a:t>
            </a:r>
            <a:r>
              <a:rPr lang="fr-FR" sz="1900" dirty="0">
                <a:latin typeface="Times New Roman" pitchFamily="18" charset="0"/>
                <a:cs typeface="Times New Roman" pitchFamily="18" charset="0"/>
              </a:rPr>
              <a:t>, </a:t>
            </a:r>
            <a:r>
              <a:rPr lang="fr-FR" sz="1900" i="1" dirty="0">
                <a:latin typeface="Times New Roman" pitchFamily="18" charset="0"/>
                <a:cs typeface="Times New Roman" pitchFamily="18" charset="0"/>
              </a:rPr>
              <a:t>Au commencement était…Une nouvelle histoire de l’humanité, </a:t>
            </a:r>
            <a:r>
              <a:rPr lang="fr-FR" sz="1900" dirty="0">
                <a:latin typeface="Times New Roman" pitchFamily="18" charset="0"/>
                <a:cs typeface="Times New Roman" pitchFamily="18" charset="0"/>
              </a:rPr>
              <a:t> p. 51.</a:t>
            </a:r>
          </a:p>
          <a:p>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fontScale="90000"/>
          </a:bodyPr>
          <a:lstStyle/>
          <a:p>
            <a:r>
              <a:rPr lang="fr-FR" b="1" dirty="0">
                <a:latin typeface="Times New Roman" pitchFamily="18" charset="0"/>
                <a:cs typeface="Times New Roman" pitchFamily="18" charset="0"/>
              </a:rPr>
              <a:t>L’influence du Nouveau Monde</a:t>
            </a:r>
          </a:p>
        </p:txBody>
      </p:sp>
      <p:sp>
        <p:nvSpPr>
          <p:cNvPr id="3" name="Espace réservé du contenu 2"/>
          <p:cNvSpPr>
            <a:spLocks noGrp="1"/>
          </p:cNvSpPr>
          <p:nvPr>
            <p:ph idx="1"/>
          </p:nvPr>
        </p:nvSpPr>
        <p:spPr>
          <a:xfrm>
            <a:off x="0" y="1052736"/>
            <a:ext cx="9144000" cy="5805264"/>
          </a:xfrm>
        </p:spPr>
        <p:txBody>
          <a:bodyPr>
            <a:normAutofit fontScale="62500" lnSpcReduction="20000"/>
          </a:bodyPr>
          <a:lstStyle/>
          <a:p>
            <a:pPr algn="just"/>
            <a:r>
              <a:rPr lang="fr-FR" dirty="0">
                <a:latin typeface="Times New Roman" pitchFamily="18" charset="0"/>
                <a:cs typeface="Times New Roman" pitchFamily="18" charset="0"/>
              </a:rPr>
              <a:t>L’influence des grandes découvertes géographiques est décisive sur le genre utopique, et ce depuis Thomas More. Il forge à la fois un imaginaire (carte, îles, récits de voyages, </a:t>
            </a:r>
            <a:r>
              <a:rPr lang="fr-FR" dirty="0" err="1">
                <a:latin typeface="Times New Roman" pitchFamily="18" charset="0"/>
                <a:cs typeface="Times New Roman" pitchFamily="18" charset="0"/>
              </a:rPr>
              <a:t>etc</a:t>
            </a:r>
            <a:r>
              <a:rPr lang="fr-FR" dirty="0">
                <a:latin typeface="Times New Roman" pitchFamily="18" charset="0"/>
                <a:cs typeface="Times New Roman" pitchFamily="18" charset="0"/>
              </a:rPr>
              <a:t>…) et des questionnements politiques.</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C’est le cas, par exemple, de la controverse dite de Valladolid, en 1550-1551.</a:t>
            </a:r>
          </a:p>
          <a:p>
            <a:pPr algn="just">
              <a:lnSpc>
                <a:spcPct val="120000"/>
              </a:lnSpc>
              <a:spcBef>
                <a:spcPts val="0"/>
              </a:spcBef>
            </a:pP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	</a:t>
            </a:r>
            <a:r>
              <a:rPr lang="fr-FR" sz="3000" i="1" dirty="0">
                <a:latin typeface="Times New Roman" pitchFamily="18" charset="0"/>
                <a:cs typeface="Times New Roman" pitchFamily="18" charset="0"/>
              </a:rPr>
              <a:t>51 : « La principale pomme de discorde était la suivante : les habitants du Nouveau Monde n’ayant évidemment jamais été exposés aux idées chrétiennes, ils ne pouvaient entrer dans la catégorie des infidèles – contrairement aux non-chrétiens de l’Ancien Monde, qui avaient eu la possibilité de recevoir les enseignements du Christ et l’avaient sciemment rejetée » (</a:t>
            </a:r>
            <a:r>
              <a:rPr lang="fr-FR" sz="3000" i="1" dirty="0" err="1">
                <a:latin typeface="Times New Roman" pitchFamily="18" charset="0"/>
                <a:cs typeface="Times New Roman" pitchFamily="18" charset="0"/>
              </a:rPr>
              <a:t>Graeber</a:t>
            </a:r>
            <a:r>
              <a:rPr lang="fr-FR" sz="3000" i="1" dirty="0">
                <a:latin typeface="Times New Roman" pitchFamily="18" charset="0"/>
                <a:cs typeface="Times New Roman" pitchFamily="18" charset="0"/>
              </a:rPr>
              <a:t> et </a:t>
            </a:r>
            <a:r>
              <a:rPr lang="fr-FR" sz="3000" i="1" dirty="0" err="1">
                <a:latin typeface="Times New Roman" pitchFamily="18" charset="0"/>
                <a:cs typeface="Times New Roman" pitchFamily="18" charset="0"/>
              </a:rPr>
              <a:t>Wengrow</a:t>
            </a:r>
            <a:r>
              <a:rPr lang="fr-FR" sz="3000" i="1" dirty="0">
                <a:latin typeface="Times New Roman" pitchFamily="18" charset="0"/>
                <a:cs typeface="Times New Roman" pitchFamily="18" charset="0"/>
              </a:rPr>
              <a:t>).</a:t>
            </a:r>
          </a:p>
          <a:p>
            <a:pPr algn="just">
              <a:buNone/>
            </a:pPr>
            <a:r>
              <a:rPr lang="fr-FR" sz="3000" i="1" dirty="0">
                <a:latin typeface="Times New Roman" pitchFamily="18" charset="0"/>
                <a:cs typeface="Times New Roman" pitchFamily="18" charset="0"/>
              </a:rPr>
              <a:t> 	52 : « La dispute juridique et philosophique s’orienta alors vers cette nouvelle question : quels sont les droits dont jouissent les êtres humains du seul fait qu’ils sont humains ? Ou, pour le dire autrement, quels sont les droits qu’ils sont supposés détenir « naturellement », à l’état de nature, sans avoir jamais été exposés aux enseignements de la philosophie écrite ni de la religion révélée et sans posséder de système juridique codifié ? » (idem).</a:t>
            </a:r>
          </a:p>
          <a:p>
            <a:pPr algn="just">
              <a:lnSpc>
                <a:spcPct val="120000"/>
              </a:lnSpc>
              <a:spcBef>
                <a:spcPts val="0"/>
              </a:spcBef>
            </a:pPr>
            <a:endParaRPr lang="fr-FR" dirty="0">
              <a:latin typeface="Times New Roman" pitchFamily="18" charset="0"/>
              <a:cs typeface="Times New Roman" pitchFamily="18" charset="0"/>
            </a:endParaRPr>
          </a:p>
          <a:p>
            <a:pPr algn="just">
              <a:lnSpc>
                <a:spcPct val="120000"/>
              </a:lnSpc>
              <a:spcBef>
                <a:spcPts val="0"/>
              </a:spcBef>
            </a:pP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sym typeface="Wingdings"/>
              </a:rPr>
              <a:t>	Ces réflexions sur la nature humaine et les qualités </a:t>
            </a:r>
            <a:r>
              <a:rPr lang="fr-FR" dirty="0" err="1">
                <a:latin typeface="Times New Roman" pitchFamily="18" charset="0"/>
                <a:cs typeface="Times New Roman" pitchFamily="18" charset="0"/>
                <a:sym typeface="Wingdings"/>
              </a:rPr>
              <a:t>pré-sociales</a:t>
            </a:r>
            <a:r>
              <a:rPr lang="fr-FR" dirty="0">
                <a:latin typeface="Times New Roman" pitchFamily="18" charset="0"/>
                <a:cs typeface="Times New Roman" pitchFamily="18" charset="0"/>
                <a:sym typeface="Wingdings"/>
              </a:rPr>
              <a:t> de l’homme ont, sans aucun doute, directement influencés les auteurs </a:t>
            </a:r>
            <a:r>
              <a:rPr lang="fr-FR" dirty="0" err="1">
                <a:latin typeface="Times New Roman" pitchFamily="18" charset="0"/>
                <a:cs typeface="Times New Roman" pitchFamily="18" charset="0"/>
                <a:sym typeface="Wingdings"/>
              </a:rPr>
              <a:t>contractualistes</a:t>
            </a:r>
            <a:r>
              <a:rPr lang="fr-FR" dirty="0">
                <a:latin typeface="Times New Roman" pitchFamily="18" charset="0"/>
                <a:cs typeface="Times New Roman" pitchFamily="18" charset="0"/>
                <a:sym typeface="Wingdings"/>
              </a:rPr>
              <a:t>.</a:t>
            </a:r>
            <a:endParaRPr lang="fr-FR" dirty="0">
              <a:latin typeface="Times New Roman" pitchFamily="18" charset="0"/>
              <a:cs typeface="Times New Roman" pitchFamily="18" charset="0"/>
            </a:endParaRPr>
          </a:p>
          <a:p>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Autofit/>
          </a:bodyPr>
          <a:lstStyle/>
          <a:p>
            <a:r>
              <a:rPr lang="fr-FR" sz="3200" b="1" dirty="0">
                <a:latin typeface="Times New Roman" pitchFamily="18" charset="0"/>
                <a:cs typeface="Times New Roman" pitchFamily="18" charset="0"/>
              </a:rPr>
              <a:t>La figure de l’étranger / de l’« autre » et ses leçons</a:t>
            </a:r>
          </a:p>
        </p:txBody>
      </p:sp>
      <p:sp>
        <p:nvSpPr>
          <p:cNvPr id="3" name="Espace réservé du contenu 2"/>
          <p:cNvSpPr>
            <a:spLocks noGrp="1"/>
          </p:cNvSpPr>
          <p:nvPr>
            <p:ph idx="1"/>
          </p:nvPr>
        </p:nvSpPr>
        <p:spPr>
          <a:xfrm>
            <a:off x="0" y="1052736"/>
            <a:ext cx="9144000" cy="5805264"/>
          </a:xfrm>
        </p:spPr>
        <p:txBody>
          <a:bodyPr>
            <a:normAutofit fontScale="70000" lnSpcReduction="20000"/>
          </a:bodyPr>
          <a:lstStyle/>
          <a:p>
            <a:pPr algn="just">
              <a:buNone/>
            </a:pPr>
            <a:r>
              <a:rPr lang="fr-FR" dirty="0">
                <a:latin typeface="Times New Roman" pitchFamily="18" charset="0"/>
                <a:cs typeface="Times New Roman" pitchFamily="18" charset="0"/>
                <a:sym typeface="Wingdings" pitchFamily="2" charset="2"/>
              </a:rPr>
              <a:t>	</a:t>
            </a:r>
            <a:r>
              <a:rPr lang="fr-FR" dirty="0">
                <a:latin typeface="Times New Roman" pitchFamily="18" charset="0"/>
                <a:cs typeface="Times New Roman" pitchFamily="18" charset="0"/>
              </a:rPr>
              <a:t>« Ceux qui ont été en France m’ont souvent tourmenté sur tous les maux qu’ils y ont vu faire et sur les désordres qui se commettent dans nos villes, pour de l’argent. On a beau leur donner des raisons pour leur faire connaître que la propriété de biens est utile au maintien de la société ; ils se moquent de tout ce qu’on peut dire sur cela. Au reste, ils ne se querellent, ni ne se battent, ni ne se volent, et ne médisent jamais les uns des autres. Ils se moquent des sciences et des arts, ils se raillent de la grande subordination qu’ils remarquent parmi nous. Ils nous traitent d’esclaves, ils disent que nous sommes des misérables dont la vie ne tient à rien, que nous nous dégradons de notre condition, en nous réduisant à la servitude d’un seul homme qui peut tout, et qui n’a d’autre loi que sa volonté »  (Louis Armand de Lom d'</a:t>
            </a:r>
            <a:r>
              <a:rPr lang="fr-FR" dirty="0" err="1">
                <a:latin typeface="Times New Roman" pitchFamily="18" charset="0"/>
                <a:cs typeface="Times New Roman" pitchFamily="18" charset="0"/>
              </a:rPr>
              <a:t>Arce</a:t>
            </a:r>
            <a:r>
              <a:rPr lang="fr-FR" dirty="0">
                <a:latin typeface="Times New Roman" pitchFamily="18" charset="0"/>
                <a:cs typeface="Times New Roman" pitchFamily="18" charset="0"/>
              </a:rPr>
              <a:t>, baron de La </a:t>
            </a:r>
            <a:r>
              <a:rPr lang="fr-FR" dirty="0" err="1">
                <a:latin typeface="Times New Roman" pitchFamily="18" charset="0"/>
                <a:cs typeface="Times New Roman" pitchFamily="18" charset="0"/>
              </a:rPr>
              <a:t>Hontan</a:t>
            </a:r>
            <a:r>
              <a:rPr lang="fr-FR" dirty="0">
                <a:latin typeface="Times New Roman" pitchFamily="18" charset="0"/>
                <a:cs typeface="Times New Roman" pitchFamily="18" charset="0"/>
              </a:rPr>
              <a:t>, </a:t>
            </a:r>
            <a:r>
              <a:rPr lang="fr-FR" i="1" dirty="0">
                <a:latin typeface="Times New Roman" pitchFamily="18" charset="0"/>
                <a:cs typeface="Times New Roman" pitchFamily="18" charset="0"/>
              </a:rPr>
              <a:t>Dialogues avec un sauvage</a:t>
            </a:r>
            <a:r>
              <a:rPr lang="fr-FR" dirty="0">
                <a:latin typeface="Times New Roman" pitchFamily="18" charset="0"/>
                <a:cs typeface="Times New Roman" pitchFamily="18" charset="0"/>
              </a:rPr>
              <a:t>).</a:t>
            </a:r>
          </a:p>
          <a:p>
            <a:pPr algn="just"/>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Graber</a:t>
            </a:r>
            <a:r>
              <a:rPr lang="fr-FR" dirty="0">
                <a:latin typeface="Times New Roman" pitchFamily="18" charset="0"/>
                <a:cs typeface="Times New Roman" pitchFamily="18" charset="0"/>
              </a:rPr>
              <a:t> et </a:t>
            </a:r>
            <a:r>
              <a:rPr lang="fr-FR" dirty="0" err="1">
                <a:latin typeface="Times New Roman" pitchFamily="18" charset="0"/>
                <a:cs typeface="Times New Roman" pitchFamily="18" charset="0"/>
              </a:rPr>
              <a:t>Wengrow</a:t>
            </a:r>
            <a:r>
              <a:rPr lang="fr-FR" dirty="0">
                <a:latin typeface="Times New Roman" pitchFamily="18" charset="0"/>
                <a:cs typeface="Times New Roman" pitchFamily="18" charset="0"/>
              </a:rPr>
              <a:t> : « On retrouve ici l’ensemble des reproches que les premiers missionnaires avaient l’habitude de s’entendre adresser par les Amérindiens – les incessantes chamailleries, le manque d’entraide, la soumission aveugle à l’autorité -, mais avec un élément nouveau : l’institution de la propriété privée ». </a:t>
            </a:r>
          </a:p>
          <a:p>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76672"/>
          </a:xfrm>
        </p:spPr>
        <p:txBody>
          <a:bodyPr>
            <a:noAutofit/>
          </a:bodyPr>
          <a:lstStyle/>
          <a:p>
            <a:r>
              <a:rPr lang="fr-FR" sz="2800" b="1" dirty="0">
                <a:latin typeface="Times New Roman" pitchFamily="18" charset="0"/>
                <a:cs typeface="Times New Roman" pitchFamily="18" charset="0"/>
              </a:rPr>
              <a:t>Les textes utopiques, des outils pour l’historien des idées</a:t>
            </a:r>
          </a:p>
        </p:txBody>
      </p:sp>
      <p:sp>
        <p:nvSpPr>
          <p:cNvPr id="3" name="Espace réservé du contenu 2"/>
          <p:cNvSpPr>
            <a:spLocks noGrp="1"/>
          </p:cNvSpPr>
          <p:nvPr>
            <p:ph idx="1"/>
          </p:nvPr>
        </p:nvSpPr>
        <p:spPr>
          <a:xfrm>
            <a:off x="0" y="1196752"/>
            <a:ext cx="9144000" cy="5661248"/>
          </a:xfrm>
        </p:spPr>
        <p:txBody>
          <a:bodyPr>
            <a:normAutofit fontScale="70000" lnSpcReduction="20000"/>
          </a:bodyPr>
          <a:lstStyle/>
          <a:p>
            <a:pPr algn="just"/>
            <a:r>
              <a:rPr lang="fr-FR" dirty="0">
                <a:latin typeface="Times New Roman" pitchFamily="18" charset="0"/>
                <a:cs typeface="Times New Roman" pitchFamily="18" charset="0"/>
              </a:rPr>
              <a:t>Elias sur le rôle analytique de l’utopie. Son point de départ est de dire que les utopies sont ancrées dans le "</a:t>
            </a:r>
            <a:r>
              <a:rPr lang="fr-FR" i="1" dirty="0">
                <a:latin typeface="Times New Roman" pitchFamily="18" charset="0"/>
                <a:cs typeface="Times New Roman" pitchFamily="18" charset="0"/>
              </a:rPr>
              <a:t>topos</a:t>
            </a:r>
            <a:r>
              <a:rPr lang="fr-FR" dirty="0">
                <a:latin typeface="Times New Roman" pitchFamily="18" charset="0"/>
                <a:cs typeface="Times New Roman" pitchFamily="18" charset="0"/>
              </a:rPr>
              <a:t> social" de leur production et réception. Le premier trait de l’utopie est son « historicité ».</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Deuxième trait : la « plasticité ». Elle peut être à la fois positive et négative (Elias mêle ce que l'on </a:t>
            </a:r>
            <a:r>
              <a:rPr lang="fr-FR" dirty="0" err="1">
                <a:latin typeface="Times New Roman" pitchFamily="18" charset="0"/>
                <a:cs typeface="Times New Roman" pitchFamily="18" charset="0"/>
              </a:rPr>
              <a:t>appelerait</a:t>
            </a:r>
            <a:r>
              <a:rPr lang="fr-FR" dirty="0">
                <a:latin typeface="Times New Roman" pitchFamily="18" charset="0"/>
                <a:cs typeface="Times New Roman" pitchFamily="18" charset="0"/>
              </a:rPr>
              <a:t> utopie et </a:t>
            </a:r>
            <a:r>
              <a:rPr lang="fr-FR" dirty="0" err="1">
                <a:latin typeface="Times New Roman" pitchFamily="18" charset="0"/>
                <a:cs typeface="Times New Roman" pitchFamily="18" charset="0"/>
              </a:rPr>
              <a:t>dystopie</a:t>
            </a:r>
            <a:r>
              <a:rPr lang="fr-FR" dirty="0">
                <a:latin typeface="Times New Roman" pitchFamily="18" charset="0"/>
                <a:cs typeface="Times New Roman" pitchFamily="18" charset="0"/>
              </a:rPr>
              <a:t>). Elle renvoie surtout à un processus qui n'appartient en propre ni à la science, ni à la littérature, ni à l'action politique mais peut prendre différentes formes selon les lieux et les moments.</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Enfin, elle ne se situe pas nécessairement du seul côté de l'illusion : une fois réinsérée dans ses contextes de production et de réception, elle ne se révèle ni pleinement illusion ni pleinement réalité, mais bien tendue entre les deux.  </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Elias ajoute prendre en compte le "potentiel de réalisation", c’est-à-dire l'état des moyens techniques, scientifiques, et matériels qui rendent les utopies plus ou moins réalisables, et qui modifie la manière de les penser et de les écrire.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76672"/>
          </a:xfrm>
        </p:spPr>
        <p:txBody>
          <a:bodyPr>
            <a:noAutofit/>
          </a:bodyPr>
          <a:lstStyle/>
          <a:p>
            <a:r>
              <a:rPr lang="fr-FR" sz="2800" b="1" dirty="0">
                <a:latin typeface="Times New Roman" pitchFamily="18" charset="0"/>
                <a:cs typeface="Times New Roman" pitchFamily="18" charset="0"/>
              </a:rPr>
              <a:t>Les textes utopiques, des outils pour l’historien des idées</a:t>
            </a:r>
          </a:p>
        </p:txBody>
      </p:sp>
      <p:sp>
        <p:nvSpPr>
          <p:cNvPr id="3" name="Espace réservé du contenu 2"/>
          <p:cNvSpPr>
            <a:spLocks noGrp="1"/>
          </p:cNvSpPr>
          <p:nvPr>
            <p:ph idx="1"/>
          </p:nvPr>
        </p:nvSpPr>
        <p:spPr>
          <a:xfrm>
            <a:off x="0" y="980728"/>
            <a:ext cx="9144000" cy="5877272"/>
          </a:xfrm>
        </p:spPr>
        <p:txBody>
          <a:bodyPr>
            <a:normAutofit fontScale="62500" lnSpcReduction="20000"/>
          </a:bodyPr>
          <a:lstStyle/>
          <a:p>
            <a:pPr algn="just" hangingPunct="0">
              <a:buNone/>
            </a:pPr>
            <a:r>
              <a:rPr lang="fr-FR" dirty="0">
                <a:latin typeface="Times New Roman" pitchFamily="18" charset="0"/>
                <a:cs typeface="Times New Roman" pitchFamily="18" charset="0"/>
              </a:rPr>
              <a:t>	</a:t>
            </a:r>
            <a:r>
              <a:rPr lang="fr-FR" dirty="0">
                <a:latin typeface="Times New Roman" pitchFamily="18" charset="0"/>
                <a:cs typeface="Times New Roman" pitchFamily="18" charset="0"/>
                <a:sym typeface="Wingdings" pitchFamily="2" charset="2"/>
              </a:rPr>
              <a:t>Les utopies éclairent la </a:t>
            </a:r>
            <a:r>
              <a:rPr lang="fr-FR" dirty="0">
                <a:latin typeface="Times New Roman" pitchFamily="18" charset="0"/>
                <a:cs typeface="Times New Roman" pitchFamily="18" charset="0"/>
              </a:rPr>
              <a:t>structure de la société réelle dont elle sont issues – et, avec elle, la vision du monde de l’auteur. Ce dernier parle depuis une situation sociale donnée, depuis une situation sociale vécue ; ils visent une société bien spécifique et, au sein de cette société, un public particulier, une couche particulière.</a:t>
            </a:r>
          </a:p>
          <a:p>
            <a:pPr algn="just" hangingPunct="0">
              <a:buNone/>
            </a:pPr>
            <a:endParaRPr lang="fr-FR" dirty="0">
              <a:latin typeface="Times New Roman" pitchFamily="18" charset="0"/>
              <a:cs typeface="Times New Roman" pitchFamily="18" charset="0"/>
            </a:endParaRPr>
          </a:p>
          <a:p>
            <a:pPr algn="just" hangingPunct="0">
              <a:buNone/>
            </a:pPr>
            <a:r>
              <a:rPr lang="fr-FR" dirty="0">
                <a:latin typeface="Times New Roman" pitchFamily="18" charset="0"/>
                <a:cs typeface="Times New Roman" pitchFamily="18" charset="0"/>
              </a:rPr>
              <a:t>	Elias : </a:t>
            </a:r>
          </a:p>
          <a:p>
            <a:pPr algn="just" hangingPunct="0">
              <a:buNone/>
            </a:pPr>
            <a:r>
              <a:rPr lang="fr-FR" i="1" dirty="0">
                <a:latin typeface="Times New Roman" pitchFamily="18" charset="0"/>
                <a:cs typeface="Times New Roman" pitchFamily="18" charset="0"/>
              </a:rPr>
              <a:t>	"Une utopie est la représentation imaginaire d’une société, représentation contenant des propositions de solutions à des problèmes non résolus, bien particuliers, de la société d'origine, à savoir des propositions de solutions qui indique les changements que les auteurs ou les porteurs de cette utopie souhaitent ou bien les changements qu'ils redoutent, voire peut être les deux à la fois".</a:t>
            </a:r>
          </a:p>
          <a:p>
            <a:pPr algn="just" hangingPunct="0">
              <a:buNone/>
            </a:pPr>
            <a:endParaRPr lang="fr-FR" dirty="0">
              <a:latin typeface="Times New Roman" pitchFamily="18" charset="0"/>
              <a:cs typeface="Times New Roman" pitchFamily="18" charset="0"/>
            </a:endParaRPr>
          </a:p>
          <a:p>
            <a:pPr algn="just" hangingPunct="0">
              <a:buNone/>
            </a:pPr>
            <a:r>
              <a:rPr lang="fr-FR" i="1" dirty="0">
                <a:latin typeface="Times New Roman" pitchFamily="18" charset="0"/>
                <a:cs typeface="Times New Roman" pitchFamily="18" charset="0"/>
              </a:rPr>
              <a:t>	"De telles représentations souhaitables et effrayantes se retrouvent, comme on peut le voir, dans toutes les sociétés humaines. Toutes les représentations de la vie après la mort sont de ce type. Parfois, le  caractère souhaitable est prédominant, parfois c'est le caractère effrayant, comme par exemple dans la représentation de l'enfer, régi par le diable. De telles représentations ont des fonctions sociales tout à faite précises. Il s'agit de moyens d'orientation, qui donnent des directions pour l'action des êtres humains. La question est de savoir à partir de quand et pourquoi les différentes représentations que les hommes se font d'un possible avenir prennent le caractère d'une utopie."  </a:t>
            </a:r>
          </a:p>
          <a:p>
            <a:pPr hangingPunct="0">
              <a:buNone/>
            </a:pPr>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0CCE1-0780-88A5-E50C-D975AF3F71EF}"/>
              </a:ext>
            </a:extLst>
          </p:cNvPr>
          <p:cNvSpPr txBox="1">
            <a:spLocks noGrp="1"/>
          </p:cNvSpPr>
          <p:nvPr>
            <p:ph type="title"/>
          </p:nvPr>
        </p:nvSpPr>
        <p:spPr>
          <a:xfrm>
            <a:off x="-889" y="28465"/>
            <a:ext cx="9143997" cy="808248"/>
          </a:xfrm>
        </p:spPr>
        <p:txBody>
          <a:bodyPr anchorCtr="1">
            <a:normAutofit/>
          </a:bodyPr>
          <a:lstStyle/>
          <a:p>
            <a:pPr lvl="0" algn="ctr"/>
            <a:r>
              <a:rPr lang="fr-FR" sz="2700" b="1" dirty="0">
                <a:latin typeface="Times New Roman" pitchFamily="18"/>
                <a:cs typeface="Times New Roman" pitchFamily="18"/>
              </a:rPr>
              <a:t>L’utopie comme art d’écrire dans un contexte peu autonome</a:t>
            </a:r>
          </a:p>
        </p:txBody>
      </p:sp>
      <p:sp>
        <p:nvSpPr>
          <p:cNvPr id="3" name="Espace réservé du contenu 2">
            <a:extLst>
              <a:ext uri="{FF2B5EF4-FFF2-40B4-BE49-F238E27FC236}">
                <a16:creationId xmlns:a16="http://schemas.microsoft.com/office/drawing/2014/main" id="{1C1CF29C-1B6A-EE59-048D-7C803C5E7088}"/>
              </a:ext>
            </a:extLst>
          </p:cNvPr>
          <p:cNvSpPr txBox="1">
            <a:spLocks noGrp="1"/>
          </p:cNvSpPr>
          <p:nvPr>
            <p:ph idx="1"/>
          </p:nvPr>
        </p:nvSpPr>
        <p:spPr>
          <a:xfrm>
            <a:off x="50009" y="1124744"/>
            <a:ext cx="9093996" cy="5704792"/>
          </a:xfrm>
        </p:spPr>
        <p:txBody>
          <a:bodyPr>
            <a:noAutofit/>
          </a:bodyPr>
          <a:lstStyle/>
          <a:p>
            <a:pPr marL="0" indent="0" algn="just">
              <a:buNone/>
            </a:pPr>
            <a:r>
              <a:rPr lang="fr-FR" sz="1600" dirty="0">
                <a:solidFill>
                  <a:srgbClr val="202124"/>
                </a:solidFill>
                <a:latin typeface="Times New Roman" pitchFamily="18"/>
                <a:cs typeface="Times New Roman" pitchFamily="18"/>
              </a:rPr>
              <a:t>	Miguel </a:t>
            </a:r>
            <a:r>
              <a:rPr lang="fr-FR" sz="1600" dirty="0" err="1">
                <a:solidFill>
                  <a:srgbClr val="202124"/>
                </a:solidFill>
                <a:latin typeface="Times New Roman" pitchFamily="18"/>
                <a:cs typeface="Times New Roman" pitchFamily="18"/>
              </a:rPr>
              <a:t>Abensour</a:t>
            </a:r>
            <a:r>
              <a:rPr lang="fr-FR" sz="1600" dirty="0">
                <a:solidFill>
                  <a:srgbClr val="202124"/>
                </a:solidFill>
                <a:latin typeface="Times New Roman" pitchFamily="18"/>
                <a:cs typeface="Times New Roman" pitchFamily="18"/>
              </a:rPr>
              <a:t>, </a:t>
            </a:r>
            <a:r>
              <a:rPr lang="fr-FR" sz="1600" i="1" dirty="0">
                <a:solidFill>
                  <a:srgbClr val="202124"/>
                </a:solidFill>
                <a:latin typeface="Times New Roman" pitchFamily="18"/>
                <a:cs typeface="Times New Roman" pitchFamily="18"/>
              </a:rPr>
              <a:t>L'utopie de Thomas More à Walter Benjamin </a:t>
            </a:r>
            <a:r>
              <a:rPr lang="fr-FR" sz="1600" dirty="0">
                <a:solidFill>
                  <a:srgbClr val="202124"/>
                </a:solidFill>
                <a:latin typeface="Times New Roman" pitchFamily="18"/>
                <a:cs typeface="Times New Roman" pitchFamily="18"/>
              </a:rPr>
              <a:t>(2000).</a:t>
            </a:r>
          </a:p>
          <a:p>
            <a:pPr algn="just">
              <a:lnSpc>
                <a:spcPct val="106000"/>
              </a:lnSpc>
              <a:spcAft>
                <a:spcPts val="600"/>
              </a:spcAft>
            </a:pPr>
            <a:r>
              <a:rPr lang="fr-FR" sz="1600" dirty="0">
                <a:latin typeface="Times New Roman" pitchFamily="18"/>
                <a:cs typeface="Times New Roman" pitchFamily="18"/>
              </a:rPr>
              <a:t> Référence à la lettre VII de Platon : </a:t>
            </a:r>
          </a:p>
          <a:p>
            <a:pPr marL="0" indent="0" algn="just">
              <a:lnSpc>
                <a:spcPct val="106000"/>
              </a:lnSpc>
              <a:spcAft>
                <a:spcPts val="600"/>
              </a:spcAft>
              <a:buNone/>
            </a:pPr>
            <a:r>
              <a:rPr lang="fr-FR" sz="1400" dirty="0">
                <a:latin typeface="Times New Roman" pitchFamily="18"/>
                <a:cs typeface="Times New Roman" pitchFamily="18"/>
              </a:rPr>
              <a:t>« Nous ne lui tenions pas, bien entendu, un langage aussi explicite, notre sécurité en eût été compromise ; mais sous une forme enveloppée et en nous attachant de toutes nos forces, dans nos entretiens avec lui, à lui faire comprendre que dans une telle façon de se comporter réside pour toute homme l’avenir de son propre salut et du salut de ceux qu’il dirige, tandis que, en donnant à sa conduite une autre orientation, ce serait à tous égards le contraire qui en résulterait » ; </a:t>
            </a:r>
          </a:p>
          <a:p>
            <a:pPr marL="0" indent="0" algn="just">
              <a:lnSpc>
                <a:spcPct val="106000"/>
              </a:lnSpc>
              <a:spcAft>
                <a:spcPts val="600"/>
              </a:spcAft>
              <a:buNone/>
            </a:pPr>
            <a:endParaRPr lang="fr-FR" sz="600" dirty="0">
              <a:latin typeface="Times New Roman" pitchFamily="18"/>
              <a:cs typeface="Times New Roman" pitchFamily="18"/>
            </a:endParaRPr>
          </a:p>
          <a:p>
            <a:pPr lvl="0" algn="just"/>
            <a:r>
              <a:rPr lang="fr-FR" sz="1600" dirty="0">
                <a:latin typeface="Times New Roman" pitchFamily="18"/>
                <a:cs typeface="Times New Roman" pitchFamily="18"/>
              </a:rPr>
              <a:t>« Le critique se précipite sur des thèses ou des propositions doctrinales qu’il veut extraire </a:t>
            </a:r>
            <a:r>
              <a:rPr lang="fr-FR" sz="1600" dirty="0" err="1">
                <a:latin typeface="Times New Roman" pitchFamily="18"/>
                <a:cs typeface="Times New Roman" pitchFamily="18"/>
              </a:rPr>
              <a:t>directemnt</a:t>
            </a:r>
            <a:r>
              <a:rPr lang="fr-FR" sz="1600" dirty="0">
                <a:latin typeface="Times New Roman" pitchFamily="18"/>
                <a:cs typeface="Times New Roman" pitchFamily="18"/>
              </a:rPr>
              <a:t> </a:t>
            </a:r>
            <a:r>
              <a:rPr lang="fr-FR" sz="1600" dirty="0" err="1">
                <a:latin typeface="Times New Roman" pitchFamily="18"/>
                <a:cs typeface="Times New Roman" pitchFamily="18"/>
              </a:rPr>
              <a:t>ud</a:t>
            </a:r>
            <a:r>
              <a:rPr lang="fr-FR" sz="1600" dirty="0">
                <a:latin typeface="Times New Roman" pitchFamily="18"/>
                <a:cs typeface="Times New Roman" pitchFamily="18"/>
              </a:rPr>
              <a:t> texte – soit le christianisme social, soit le planisme, soit le communisme -, sans même s’apercevoir que </a:t>
            </a:r>
            <a:r>
              <a:rPr lang="fr-FR" sz="1600" i="1" dirty="0">
                <a:latin typeface="Times New Roman" pitchFamily="18"/>
                <a:cs typeface="Times New Roman" pitchFamily="18"/>
              </a:rPr>
              <a:t>L’Utopie </a:t>
            </a:r>
            <a:r>
              <a:rPr lang="fr-FR" sz="1600" dirty="0">
                <a:latin typeface="Times New Roman" pitchFamily="18"/>
                <a:cs typeface="Times New Roman" pitchFamily="18"/>
              </a:rPr>
              <a:t>est le fruit d’un dispositif textuel, complexe à l’envi, piégé, qui joue avec le désir du lecteur, l’exposant constamment à un leurre » ; </a:t>
            </a:r>
          </a:p>
          <a:p>
            <a:pPr lvl="0" algn="just"/>
            <a:endParaRPr lang="fr-FR" sz="900" dirty="0">
              <a:solidFill>
                <a:srgbClr val="202124"/>
              </a:solidFill>
              <a:latin typeface="Times New Roman" pitchFamily="18"/>
              <a:cs typeface="Times New Roman" pitchFamily="18"/>
            </a:endParaRPr>
          </a:p>
          <a:p>
            <a:pPr lvl="0" algn="just"/>
            <a:r>
              <a:rPr lang="fr-FR" sz="1600" dirty="0">
                <a:solidFill>
                  <a:srgbClr val="202124"/>
                </a:solidFill>
                <a:latin typeface="Times New Roman" pitchFamily="18"/>
                <a:cs typeface="Times New Roman" pitchFamily="18"/>
              </a:rPr>
              <a:t>Art d’écrire comme contournement aussi chez Erasme (</a:t>
            </a:r>
            <a:r>
              <a:rPr lang="fr-FR" sz="1600" i="1" dirty="0">
                <a:solidFill>
                  <a:srgbClr val="202124"/>
                </a:solidFill>
                <a:latin typeface="Times New Roman" pitchFamily="18"/>
                <a:cs typeface="Times New Roman" pitchFamily="18"/>
              </a:rPr>
              <a:t>Eloge de la folie).</a:t>
            </a:r>
          </a:p>
          <a:p>
            <a:pPr lvl="0" algn="just"/>
            <a:endParaRPr lang="fr-FR" sz="900" i="1" dirty="0">
              <a:solidFill>
                <a:srgbClr val="202124"/>
              </a:solidFill>
              <a:latin typeface="Times New Roman" pitchFamily="18"/>
              <a:cs typeface="Times New Roman" pitchFamily="18"/>
            </a:endParaRPr>
          </a:p>
          <a:p>
            <a:pPr lvl="0" algn="just"/>
            <a:r>
              <a:rPr lang="fr-FR" sz="1600" dirty="0">
                <a:latin typeface="Times New Roman" pitchFamily="18"/>
                <a:cs typeface="Times New Roman" pitchFamily="18"/>
              </a:rPr>
              <a:t>Idée que « la condamnation de Socrate – lors de son intervention d’un style nouveau dans la cité – attire l’attention sur le phénomène de la persécution qui menace la recherche philosophique dans toute cité humaine. Comment convient-il de communiquer une pensée indépendante et par là même susceptible de bouleverser l’orthodoxie d’une société sans connaître la fin tragique de Socrate ? ».</a:t>
            </a:r>
          </a:p>
          <a:p>
            <a:pPr lvl="0" algn="just"/>
            <a:endParaRPr lang="fr-FR" sz="1100" dirty="0">
              <a:latin typeface="Times New Roman" pitchFamily="18"/>
              <a:cs typeface="Times New Roman" pitchFamily="18"/>
            </a:endParaRPr>
          </a:p>
          <a:p>
            <a:pPr lvl="0" algn="just"/>
            <a:r>
              <a:rPr lang="fr-FR" sz="1600" dirty="0">
                <a:latin typeface="Times New Roman" pitchFamily="18"/>
                <a:cs typeface="Times New Roman" pitchFamily="18"/>
              </a:rPr>
              <a:t>«Les « folies » de Raphaël, ses sornettes, l’utopie comme dispositif narratif fonctionnent comme autant de ruses d’une raison politique auxquelles un philosophe prudent a recours pour pouvoir se faire entendre sans risquer la fin dramatique de Savonarole […] ou de Thomas Münzer ».</a:t>
            </a:r>
          </a:p>
          <a:p>
            <a:pPr lvl="0" algn="just"/>
            <a:endParaRPr lang="fr-FR" sz="1350" dirty="0">
              <a:latin typeface="Times New Roman" pitchFamily="18"/>
              <a:cs typeface="Times New Roman" pitchFamily="1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551C6C-04BC-7A70-C5B6-D5B48123D182}"/>
              </a:ext>
            </a:extLst>
          </p:cNvPr>
          <p:cNvSpPr>
            <a:spLocks noGrp="1"/>
          </p:cNvSpPr>
          <p:nvPr>
            <p:ph type="title"/>
          </p:nvPr>
        </p:nvSpPr>
        <p:spPr>
          <a:xfrm>
            <a:off x="395536" y="0"/>
            <a:ext cx="8229600" cy="1143000"/>
          </a:xfrm>
        </p:spPr>
        <p:txBody>
          <a:bodyPr>
            <a:normAutofit/>
          </a:bodyPr>
          <a:lstStyle/>
          <a:p>
            <a:r>
              <a:rPr lang="fr-FR" dirty="0">
                <a:latin typeface="Times New Roman" panose="02020603050405020304" pitchFamily="18" charset="0"/>
                <a:cs typeface="Times New Roman" panose="02020603050405020304" pitchFamily="18" charset="0"/>
              </a:rPr>
              <a:t>Une utopie libérale est-elle possible</a:t>
            </a:r>
          </a:p>
        </p:txBody>
      </p:sp>
      <p:sp>
        <p:nvSpPr>
          <p:cNvPr id="3" name="Espace réservé du contenu 2">
            <a:extLst>
              <a:ext uri="{FF2B5EF4-FFF2-40B4-BE49-F238E27FC236}">
                <a16:creationId xmlns:a16="http://schemas.microsoft.com/office/drawing/2014/main" id="{BEBFC6DB-3B91-7150-3AA2-5AC226F16AA0}"/>
              </a:ext>
            </a:extLst>
          </p:cNvPr>
          <p:cNvSpPr>
            <a:spLocks noGrp="1"/>
          </p:cNvSpPr>
          <p:nvPr>
            <p:ph idx="1"/>
          </p:nvPr>
        </p:nvSpPr>
        <p:spPr>
          <a:xfrm>
            <a:off x="457200" y="2708920"/>
            <a:ext cx="8229600" cy="3417243"/>
          </a:xfrm>
        </p:spPr>
        <p:txBody>
          <a:bodyPr/>
          <a:lstStyle/>
          <a:p>
            <a:pPr marL="457200" lvl="1" indent="0" algn="ctr">
              <a:buNone/>
            </a:pPr>
            <a:r>
              <a:rPr lang="fr-FR" i="1" dirty="0">
                <a:latin typeface="Times New Roman" panose="02020603050405020304" pitchFamily="18" charset="0"/>
                <a:cs typeface="Times New Roman" panose="02020603050405020304" pitchFamily="18" charset="0"/>
              </a:rPr>
              <a:t>Lecture : </a:t>
            </a:r>
            <a:r>
              <a:rPr lang="fr-FR" i="1" dirty="0" err="1">
                <a:latin typeface="Times New Roman" panose="02020603050405020304" pitchFamily="18" charset="0"/>
                <a:cs typeface="Times New Roman" panose="02020603050405020304" pitchFamily="18" charset="0"/>
              </a:rPr>
              <a:t>L’isle</a:t>
            </a:r>
            <a:r>
              <a:rPr lang="fr-FR" i="1" dirty="0">
                <a:latin typeface="Times New Roman" panose="02020603050405020304" pitchFamily="18" charset="0"/>
                <a:cs typeface="Times New Roman" panose="02020603050405020304" pitchFamily="18" charset="0"/>
              </a:rPr>
              <a:t> inconnue, </a:t>
            </a:r>
            <a:r>
              <a:rPr lang="fr-FR" dirty="0">
                <a:latin typeface="Times New Roman" panose="02020603050405020304" pitchFamily="18" charset="0"/>
                <a:cs typeface="Times New Roman" panose="02020603050405020304" pitchFamily="18" charset="0"/>
              </a:rPr>
              <a:t>de Guillaume Grivel, 1783</a:t>
            </a:r>
            <a:endParaRPr lang="fr-F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09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rmAutofit fontScale="90000"/>
          </a:bodyPr>
          <a:lstStyle/>
          <a:p>
            <a:r>
              <a:rPr lang="fr-FR" b="1" dirty="0">
                <a:latin typeface="Times New Roman" pitchFamily="18" charset="0"/>
                <a:cs typeface="Times New Roman" pitchFamily="18" charset="0"/>
              </a:rPr>
              <a:t>La problématique </a:t>
            </a:r>
          </a:p>
        </p:txBody>
      </p:sp>
      <p:sp>
        <p:nvSpPr>
          <p:cNvPr id="3" name="Espace réservé du contenu 2"/>
          <p:cNvSpPr>
            <a:spLocks noGrp="1"/>
          </p:cNvSpPr>
          <p:nvPr>
            <p:ph idx="1"/>
          </p:nvPr>
        </p:nvSpPr>
        <p:spPr>
          <a:xfrm>
            <a:off x="0" y="908720"/>
            <a:ext cx="9144000" cy="5949280"/>
          </a:xfrm>
        </p:spPr>
        <p:txBody>
          <a:bodyPr>
            <a:normAutofit/>
          </a:bodyPr>
          <a:lstStyle/>
          <a:p>
            <a:pPr algn="just"/>
            <a:r>
              <a:rPr lang="fr-FR" sz="1800" dirty="0">
                <a:latin typeface="Times New Roman" pitchFamily="18" charset="0"/>
                <a:cs typeface="Times New Roman" pitchFamily="18" charset="0"/>
              </a:rPr>
              <a:t>Quelle est la meilleure forme d'</a:t>
            </a:r>
            <a:r>
              <a:rPr lang="fr-FR" sz="1800" dirty="0" err="1">
                <a:latin typeface="Times New Roman" pitchFamily="18" charset="0"/>
                <a:cs typeface="Times New Roman" pitchFamily="18" charset="0"/>
              </a:rPr>
              <a:t>Etat</a:t>
            </a:r>
            <a:r>
              <a:rPr lang="fr-FR" sz="1800" dirty="0">
                <a:latin typeface="Times New Roman" pitchFamily="18" charset="0"/>
                <a:cs typeface="Times New Roman" pitchFamily="18" charset="0"/>
              </a:rPr>
              <a:t> ? Comment l'</a:t>
            </a:r>
            <a:r>
              <a:rPr lang="fr-FR" sz="1800" dirty="0" err="1">
                <a:latin typeface="Times New Roman" pitchFamily="18" charset="0"/>
                <a:cs typeface="Times New Roman" pitchFamily="18" charset="0"/>
              </a:rPr>
              <a:t>Etat</a:t>
            </a:r>
            <a:r>
              <a:rPr lang="fr-FR" sz="1800" dirty="0">
                <a:latin typeface="Times New Roman" pitchFamily="18" charset="0"/>
                <a:cs typeface="Times New Roman" pitchFamily="18" charset="0"/>
              </a:rPr>
              <a:t> doit-il s'organiser pour être le plus idéal possible ? Quel doit être le contrôle de l'</a:t>
            </a:r>
            <a:r>
              <a:rPr lang="fr-FR" sz="1800" dirty="0" err="1">
                <a:latin typeface="Times New Roman" pitchFamily="18" charset="0"/>
                <a:cs typeface="Times New Roman" pitchFamily="18" charset="0"/>
              </a:rPr>
              <a:t>Etat</a:t>
            </a:r>
            <a:r>
              <a:rPr lang="fr-FR" sz="1800" dirty="0">
                <a:latin typeface="Times New Roman" pitchFamily="18" charset="0"/>
                <a:cs typeface="Times New Roman" pitchFamily="18" charset="0"/>
              </a:rPr>
              <a:t> sur les individus ?</a:t>
            </a:r>
          </a:p>
          <a:p>
            <a:pPr algn="just">
              <a:spcBef>
                <a:spcPts val="0"/>
              </a:spcBef>
            </a:pPr>
            <a:endParaRPr lang="fr-FR" sz="1700" dirty="0">
              <a:latin typeface="Times New Roman" pitchFamily="18" charset="0"/>
              <a:cs typeface="Times New Roman" pitchFamily="18" charset="0"/>
            </a:endParaRPr>
          </a:p>
          <a:p>
            <a:pPr algn="just"/>
            <a:r>
              <a:rPr lang="fr-FR" sz="1700" dirty="0">
                <a:latin typeface="Times New Roman" pitchFamily="18" charset="0"/>
                <a:cs typeface="Times New Roman" pitchFamily="18" charset="0"/>
              </a:rPr>
              <a:t> Elias, p.46 : </a:t>
            </a:r>
            <a:r>
              <a:rPr lang="fr-FR" sz="1700" i="1" dirty="0">
                <a:latin typeface="Times New Roman" pitchFamily="18" charset="0"/>
                <a:cs typeface="Times New Roman" pitchFamily="18" charset="0"/>
              </a:rPr>
              <a:t>"Pourquoi le problème de l'</a:t>
            </a:r>
            <a:r>
              <a:rPr lang="fr-FR" sz="1700" i="1" dirty="0" err="1">
                <a:latin typeface="Times New Roman" pitchFamily="18" charset="0"/>
                <a:cs typeface="Times New Roman" pitchFamily="18" charset="0"/>
              </a:rPr>
              <a:t>Etat</a:t>
            </a:r>
            <a:r>
              <a:rPr lang="fr-FR" sz="1700" i="1" dirty="0">
                <a:latin typeface="Times New Roman" pitchFamily="18" charset="0"/>
                <a:cs typeface="Times New Roman" pitchFamily="18" charset="0"/>
              </a:rPr>
              <a:t> gagna-t-il une importance particulière à cette époque pour les penseurs? La reconstruction fidèle des problèmes de la société qui se reflètent dans un écrit très lu de l'époque est indispensable à la compréhension de celui-ci".</a:t>
            </a:r>
          </a:p>
          <a:p>
            <a:pPr algn="just">
              <a:buNone/>
            </a:pPr>
            <a:r>
              <a:rPr lang="fr-FR" sz="1700" dirty="0">
                <a:latin typeface="Times New Roman" pitchFamily="18" charset="0"/>
                <a:cs typeface="Times New Roman" pitchFamily="18" charset="0"/>
              </a:rPr>
              <a:t>	p. 135-136 : "</a:t>
            </a:r>
            <a:r>
              <a:rPr lang="fr-FR" sz="1700" i="1" dirty="0">
                <a:latin typeface="Times New Roman" pitchFamily="18" charset="0"/>
                <a:cs typeface="Times New Roman" pitchFamily="18" charset="0"/>
              </a:rPr>
              <a:t>La forme de l'Eglise était un grand sujet de discussion sur lequel on écrivait beaucoup. Ce qui paraît un peu étonnant, c'est que le livre de Thomas More n'abord encore que relativement peu, voire presque pas ce sujet. En revanche, c'est bien le premier ouvrage passé à la postérité qui traite directement de réforme de l'</a:t>
            </a:r>
            <a:r>
              <a:rPr lang="fr-FR" sz="1700" i="1" dirty="0" err="1">
                <a:latin typeface="Times New Roman" pitchFamily="18" charset="0"/>
                <a:cs typeface="Times New Roman" pitchFamily="18" charset="0"/>
              </a:rPr>
              <a:t>Etat</a:t>
            </a:r>
            <a:r>
              <a:rPr lang="fr-FR" sz="1700" i="1" dirty="0">
                <a:latin typeface="Times New Roman" pitchFamily="18" charset="0"/>
                <a:cs typeface="Times New Roman" pitchFamily="18" charset="0"/>
              </a:rPr>
              <a:t>. Ce n'est pas sans importance. Peut-être puis-je vous rappeler ici que le concept d'</a:t>
            </a:r>
            <a:r>
              <a:rPr lang="fr-FR" sz="1700" i="1" dirty="0" err="1">
                <a:latin typeface="Times New Roman" pitchFamily="18" charset="0"/>
                <a:cs typeface="Times New Roman" pitchFamily="18" charset="0"/>
              </a:rPr>
              <a:t>Etat</a:t>
            </a:r>
            <a:r>
              <a:rPr lang="fr-FR" sz="1700" i="1" dirty="0">
                <a:latin typeface="Times New Roman" pitchFamily="18" charset="0"/>
                <a:cs typeface="Times New Roman" pitchFamily="18" charset="0"/>
              </a:rPr>
              <a:t> est nouveau à l'époque, et les nouveaux concepts surgissent en général - mon expérience me l'a montré - lorsqu'en naît le besoin dans la société. Certes, il existait le latin </a:t>
            </a:r>
            <a:r>
              <a:rPr lang="fr-FR" sz="1700" i="1" dirty="0" err="1">
                <a:latin typeface="Times New Roman" pitchFamily="18" charset="0"/>
                <a:cs typeface="Times New Roman" pitchFamily="18" charset="0"/>
              </a:rPr>
              <a:t>res</a:t>
            </a:r>
            <a:r>
              <a:rPr lang="fr-FR" sz="1700" i="1" dirty="0">
                <a:latin typeface="Times New Roman" pitchFamily="18" charset="0"/>
                <a:cs typeface="Times New Roman" pitchFamily="18" charset="0"/>
              </a:rPr>
              <a:t> publica, mais pour désigner les Etats, on ne disposait que de termes comme royaume, principauté, c'est-à-dire de termes particuliers".</a:t>
            </a:r>
          </a:p>
          <a:p>
            <a:pPr algn="just">
              <a:spcBef>
                <a:spcPts val="0"/>
              </a:spcBef>
              <a:buNone/>
            </a:pPr>
            <a:endParaRPr lang="fr-FR" sz="1700" dirty="0">
              <a:latin typeface="Times New Roman" pitchFamily="18" charset="0"/>
              <a:cs typeface="Times New Roman" pitchFamily="18" charset="0"/>
            </a:endParaRPr>
          </a:p>
          <a:p>
            <a:pPr algn="just"/>
            <a:r>
              <a:rPr lang="fr-FR" sz="1700" dirty="0">
                <a:latin typeface="Times New Roman" pitchFamily="18" charset="0"/>
                <a:cs typeface="Times New Roman" pitchFamily="18" charset="0"/>
              </a:rPr>
              <a:t>Ce concept </a:t>
            </a:r>
            <a:r>
              <a:rPr lang="fr-FR" sz="1700" i="1" dirty="0">
                <a:latin typeface="Times New Roman" pitchFamily="18" charset="0"/>
                <a:cs typeface="Times New Roman" pitchFamily="18" charset="0"/>
              </a:rPr>
              <a:t>"fut également le symptôme d'une mutation sociale de grande ampleur à cette époque ; pour faire court, c'était l'époque où commençait à s'achever le long combat entre l'Eglise et l'Etat pour s'arroger l'hégémonie sur les hommes. L'équilibre des pouvoirs se déplaça, lentement et progressivement, impitoyablement, au profit de l'</a:t>
            </a:r>
            <a:r>
              <a:rPr lang="fr-FR" sz="1700" i="1" dirty="0" err="1">
                <a:latin typeface="Times New Roman" pitchFamily="18" charset="0"/>
                <a:cs typeface="Times New Roman" pitchFamily="18" charset="0"/>
              </a:rPr>
              <a:t>Etat</a:t>
            </a:r>
            <a:r>
              <a:rPr lang="fr-FR" sz="1700" dirty="0">
                <a:latin typeface="Times New Roman" pitchFamily="18" charset="0"/>
                <a:cs typeface="Times New Roman" pitchFamily="18" charset="0"/>
              </a:rPr>
              <a:t>".</a:t>
            </a:r>
          </a:p>
          <a:p>
            <a:pPr>
              <a:spcBef>
                <a:spcPts val="0"/>
              </a:spcBef>
              <a:buNone/>
            </a:pPr>
            <a:endParaRPr lang="fr-FR" sz="1600" dirty="0">
              <a:latin typeface="Times New Roman" pitchFamily="18" charset="0"/>
              <a:cs typeface="Times New Roman" pitchFamily="18" charset="0"/>
            </a:endParaRPr>
          </a:p>
          <a:p>
            <a:pPr algn="just">
              <a:buNone/>
            </a:pPr>
            <a:r>
              <a:rPr lang="fr-FR" sz="1750" b="1" i="1" dirty="0">
                <a:latin typeface="Times New Roman" pitchFamily="18" charset="0"/>
                <a:cs typeface="Times New Roman" pitchFamily="18" charset="0"/>
                <a:sym typeface="Wingdings" pitchFamily="2" charset="2"/>
              </a:rPr>
              <a:t>R</a:t>
            </a:r>
            <a:r>
              <a:rPr lang="fr-FR" sz="1750" b="1" dirty="0">
                <a:latin typeface="Times New Roman" pitchFamily="18" charset="0"/>
                <a:cs typeface="Times New Roman" pitchFamily="18" charset="0"/>
                <a:sym typeface="Wingdings" pitchFamily="2" charset="2"/>
              </a:rPr>
              <a:t>eprésentatif de l’autonomisation du politique et de l’émergence de l’organisation étatique.</a:t>
            </a:r>
            <a:endParaRPr lang="fr-FR" sz="1750" b="1" i="1"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5"/>
          <p:cNvSpPr txBox="1"/>
          <p:nvPr/>
        </p:nvSpPr>
        <p:spPr>
          <a:xfrm>
            <a:off x="628650" y="25231"/>
            <a:ext cx="7886700" cy="845789"/>
          </a:xfrm>
          <a:prstGeom prst="rect">
            <a:avLst/>
          </a:prstGeom>
          <a:noFill/>
          <a:ln>
            <a:noFill/>
          </a:ln>
        </p:spPr>
        <p:txBody>
          <a:bodyPr spcFirstLastPara="1" wrap="square" lIns="68569" tIns="34275" rIns="68569" bIns="34275" anchor="ctr" anchorCtr="0">
            <a:normAutofit/>
          </a:bodyPr>
          <a:lstStyle/>
          <a:p>
            <a:pPr algn="ctr"/>
            <a:r>
              <a:rPr lang="fr-FR" b="1" dirty="0">
                <a:latin typeface="Times New Roman" panose="02020603050405020304" pitchFamily="18" charset="0"/>
                <a:cs typeface="Times New Roman" panose="02020603050405020304" pitchFamily="18" charset="0"/>
              </a:rPr>
              <a:t>Une utopie libérale et physiocratique : l’ile inconnue de Guillaume Grivel</a:t>
            </a:r>
            <a:endParaRPr b="1" dirty="0">
              <a:latin typeface="Times New Roman" panose="02020603050405020304" pitchFamily="18" charset="0"/>
              <a:cs typeface="Times New Roman" panose="02020603050405020304" pitchFamily="18" charset="0"/>
              <a:sym typeface="Arial"/>
            </a:endParaRPr>
          </a:p>
        </p:txBody>
      </p:sp>
      <p:sp>
        <p:nvSpPr>
          <p:cNvPr id="293" name="Google Shape;293;p55"/>
          <p:cNvSpPr txBox="1"/>
          <p:nvPr/>
        </p:nvSpPr>
        <p:spPr>
          <a:xfrm>
            <a:off x="0" y="1124743"/>
            <a:ext cx="9144090" cy="5708025"/>
          </a:xfrm>
          <a:prstGeom prst="rect">
            <a:avLst/>
          </a:prstGeom>
          <a:noFill/>
          <a:ln>
            <a:noFill/>
          </a:ln>
        </p:spPr>
        <p:txBody>
          <a:bodyPr spcFirstLastPara="1" wrap="square" lIns="68569" tIns="34275" rIns="68569" bIns="34275" anchor="t" anchorCtr="0">
            <a:normAutofit lnSpcReduction="10000"/>
          </a:bodyPr>
          <a:lstStyle/>
          <a:p>
            <a:pPr algn="just"/>
            <a:r>
              <a:rPr lang="fr-FR" sz="2400" dirty="0">
                <a:solidFill>
                  <a:srgbClr val="231F20"/>
                </a:solidFill>
                <a:latin typeface="Times New Roman"/>
                <a:ea typeface="Times New Roman"/>
                <a:cs typeface="Times New Roman"/>
                <a:sym typeface="Times New Roman"/>
              </a:rPr>
              <a:t>Publication de </a:t>
            </a:r>
            <a:r>
              <a:rPr lang="fr-FR" sz="2400" i="1" dirty="0">
                <a:solidFill>
                  <a:srgbClr val="231F20"/>
                </a:solidFill>
                <a:latin typeface="Times New Roman"/>
                <a:ea typeface="Times New Roman"/>
                <a:cs typeface="Times New Roman"/>
                <a:sym typeface="Times New Roman"/>
              </a:rPr>
              <a:t>L'Isle inconnue</a:t>
            </a:r>
            <a:r>
              <a:rPr lang="fr-FR" sz="2400" dirty="0">
                <a:solidFill>
                  <a:srgbClr val="231F20"/>
                </a:solidFill>
                <a:latin typeface="Times New Roman"/>
                <a:ea typeface="Times New Roman"/>
                <a:cs typeface="Times New Roman"/>
                <a:sym typeface="Times New Roman"/>
              </a:rPr>
              <a:t> </a:t>
            </a:r>
            <a:r>
              <a:rPr lang="fr-FR" sz="2400" i="1" dirty="0">
                <a:solidFill>
                  <a:srgbClr val="231F20"/>
                </a:solidFill>
                <a:latin typeface="Times New Roman"/>
                <a:ea typeface="Times New Roman"/>
                <a:cs typeface="Times New Roman"/>
                <a:sym typeface="Times New Roman"/>
              </a:rPr>
              <a:t>ou Mémoires du chevalier Des Gastines</a:t>
            </a:r>
            <a:r>
              <a:rPr lang="fr-FR" sz="2400" dirty="0">
                <a:solidFill>
                  <a:srgbClr val="231F20"/>
                </a:solidFill>
                <a:latin typeface="Times New Roman"/>
                <a:ea typeface="Times New Roman"/>
                <a:cs typeface="Times New Roman"/>
                <a:sym typeface="Times New Roman"/>
              </a:rPr>
              <a:t>  en 1783, après plusieurs textes, notamment d’économie politique (proximité intellectuelle mais non pas capital social lié aux physiocrates et à Quesnay).</a:t>
            </a:r>
            <a:endParaRPr sz="2400" dirty="0">
              <a:solidFill>
                <a:srgbClr val="231F20"/>
              </a:solidFill>
              <a:latin typeface="Times New Roman"/>
              <a:ea typeface="Times New Roman"/>
              <a:cs typeface="Times New Roman"/>
              <a:sym typeface="Times New Roman"/>
            </a:endParaRPr>
          </a:p>
          <a:p>
            <a:pPr algn="just"/>
            <a:endParaRPr sz="2400" dirty="0">
              <a:solidFill>
                <a:srgbClr val="231F20"/>
              </a:solidFill>
              <a:latin typeface="Times New Roman"/>
              <a:ea typeface="Times New Roman"/>
              <a:cs typeface="Times New Roman"/>
              <a:sym typeface="Times New Roman"/>
            </a:endParaRPr>
          </a:p>
          <a:p>
            <a:pPr algn="just"/>
            <a:r>
              <a:rPr lang="fr-FR" sz="2400" dirty="0">
                <a:solidFill>
                  <a:srgbClr val="231F20"/>
                </a:solidFill>
                <a:latin typeface="Times New Roman"/>
                <a:ea typeface="Times New Roman"/>
                <a:cs typeface="Times New Roman"/>
                <a:sym typeface="Times New Roman"/>
              </a:rPr>
              <a:t>C’est un texte classiquement utopique, mais avec de très nombreuses innovations. Il y a une ile inconnue, des naufragés, une société politique insulaire qui est un modèle à suivre, etc…Mais c’est : </a:t>
            </a:r>
            <a:endParaRPr sz="2400" dirty="0">
              <a:solidFill>
                <a:srgbClr val="231F20"/>
              </a:solidFill>
              <a:latin typeface="Times New Roman"/>
              <a:ea typeface="Times New Roman"/>
              <a:cs typeface="Times New Roman"/>
              <a:sym typeface="Times New Roman"/>
            </a:endParaRPr>
          </a:p>
          <a:p>
            <a:pPr algn="just"/>
            <a:r>
              <a:rPr lang="fr-FR" sz="2400" dirty="0">
                <a:solidFill>
                  <a:srgbClr val="231F20"/>
                </a:solidFill>
                <a:latin typeface="Times New Roman"/>
                <a:ea typeface="Times New Roman"/>
                <a:cs typeface="Times New Roman"/>
                <a:sym typeface="Times New Roman"/>
              </a:rPr>
              <a:t>-Le récit de naufragés (un couple) qui vont construire une nouvelle société humaine (en ce sens, état de nature puis fondation d’un état civil). </a:t>
            </a:r>
            <a:endParaRPr sz="2400" dirty="0">
              <a:solidFill>
                <a:srgbClr val="231F20"/>
              </a:solidFill>
              <a:latin typeface="Times New Roman"/>
              <a:ea typeface="Times New Roman"/>
              <a:cs typeface="Times New Roman"/>
              <a:sym typeface="Times New Roman"/>
            </a:endParaRPr>
          </a:p>
          <a:p>
            <a:pPr algn="just"/>
            <a:r>
              <a:rPr lang="fr-FR" sz="2400" dirty="0">
                <a:solidFill>
                  <a:srgbClr val="231F20"/>
                </a:solidFill>
                <a:latin typeface="Times New Roman"/>
                <a:ea typeface="Times New Roman"/>
                <a:cs typeface="Times New Roman"/>
                <a:sym typeface="Times New Roman"/>
              </a:rPr>
              <a:t>-La construction artificielle d’une politique loin de toute civilisation et qui va progressivement croitre.</a:t>
            </a:r>
            <a:endParaRPr sz="2400" dirty="0">
              <a:solidFill>
                <a:srgbClr val="231F20"/>
              </a:solidFill>
              <a:latin typeface="Times New Roman"/>
              <a:ea typeface="Times New Roman"/>
              <a:cs typeface="Times New Roman"/>
              <a:sym typeface="Times New Roman"/>
            </a:endParaRPr>
          </a:p>
          <a:p>
            <a:pPr algn="just"/>
            <a:r>
              <a:rPr lang="fr-FR" sz="2400" dirty="0">
                <a:solidFill>
                  <a:srgbClr val="231F20"/>
                </a:solidFill>
                <a:latin typeface="Times New Roman"/>
                <a:ea typeface="Times New Roman"/>
                <a:cs typeface="Times New Roman"/>
                <a:sym typeface="Times New Roman"/>
              </a:rPr>
              <a:t>-Une utopie qui reprend énormément de questionnements du libéralisme politique et économique de l’époque. Et, pour cela, elle s’éloigne considérablement du genre utopique qu’on peut appeler “communautaire”.</a:t>
            </a:r>
            <a:endParaRPr sz="2400" dirty="0">
              <a:solidFill>
                <a:srgbClr val="231F20"/>
              </a:solidFill>
              <a:latin typeface="Times New Roman"/>
              <a:ea typeface="Times New Roman"/>
              <a:cs typeface="Times New Roman"/>
              <a:sym typeface="Times New Roman"/>
            </a:endParaRPr>
          </a:p>
          <a:p>
            <a:pPr algn="just">
              <a:lnSpc>
                <a:spcPct val="90000"/>
              </a:lnSpc>
            </a:pPr>
            <a:endParaRPr sz="1600" dirty="0">
              <a:solidFill>
                <a:srgbClr val="231F20"/>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B8729D-BEB2-401C-B486-A8750A29AB85}"/>
              </a:ext>
            </a:extLst>
          </p:cNvPr>
          <p:cNvSpPr>
            <a:spLocks noGrp="1"/>
          </p:cNvSpPr>
          <p:nvPr>
            <p:ph type="title"/>
          </p:nvPr>
        </p:nvSpPr>
        <p:spPr>
          <a:xfrm>
            <a:off x="628650" y="0"/>
            <a:ext cx="7886700" cy="645851"/>
          </a:xfrm>
        </p:spPr>
        <p:txBody>
          <a:bodyPr>
            <a:normAutofit/>
          </a:bodyPr>
          <a:lstStyle/>
          <a:p>
            <a:pPr algn="ctr"/>
            <a:r>
              <a:rPr lang="fr-FR" sz="2400" b="1" dirty="0">
                <a:latin typeface="Times New Roman" panose="02020603050405020304" pitchFamily="18" charset="0"/>
                <a:cs typeface="Times New Roman" panose="02020603050405020304" pitchFamily="18" charset="0"/>
              </a:rPr>
              <a:t>Eléments centraux de l’utopie libérale et physiocratique </a:t>
            </a:r>
          </a:p>
        </p:txBody>
      </p:sp>
      <p:sp>
        <p:nvSpPr>
          <p:cNvPr id="3" name="Sous-titre 2">
            <a:extLst>
              <a:ext uri="{FF2B5EF4-FFF2-40B4-BE49-F238E27FC236}">
                <a16:creationId xmlns:a16="http://schemas.microsoft.com/office/drawing/2014/main" id="{D010345C-63DB-4292-B1F0-77D2EBFFA19B}"/>
              </a:ext>
            </a:extLst>
          </p:cNvPr>
          <p:cNvSpPr>
            <a:spLocks noGrp="1"/>
          </p:cNvSpPr>
          <p:nvPr>
            <p:ph type="subTitle" idx="1"/>
          </p:nvPr>
        </p:nvSpPr>
        <p:spPr>
          <a:xfrm>
            <a:off x="0" y="881336"/>
            <a:ext cx="9097392" cy="5976664"/>
          </a:xfrm>
        </p:spPr>
        <p:txBody>
          <a:bodyPr>
            <a:normAutofit fontScale="70000" lnSpcReduction="20000"/>
          </a:bodyPr>
          <a:lstStyle/>
          <a:p>
            <a:pPr marL="0" indent="0" algn="just">
              <a:lnSpc>
                <a:spcPct val="120000"/>
              </a:lnSpc>
            </a:pPr>
            <a:r>
              <a:rPr lang="fr-FR" sz="2100" dirty="0">
                <a:solidFill>
                  <a:srgbClr val="231F20"/>
                </a:solidFill>
                <a:latin typeface="Times New Roman" panose="02020603050405020304" pitchFamily="18" charset="0"/>
                <a:ea typeface="Times New Roman"/>
                <a:cs typeface="Times New Roman" panose="02020603050405020304" pitchFamily="18" charset="0"/>
                <a:sym typeface="Times New Roman"/>
              </a:rPr>
              <a:t>-La propriété privée est centrale. La société est basée sur la liberté économique de chaque citoyen et sur le droit de jouir de manière égotiste de sa réussite personnelle. </a:t>
            </a:r>
            <a:r>
              <a:rPr lang="fr-FR" sz="2100" dirty="0">
                <a:solidFill>
                  <a:srgbClr val="231F20"/>
                </a:solidFill>
                <a:latin typeface="Times New Roman" panose="02020603050405020304" pitchFamily="18" charset="0"/>
                <a:cs typeface="Times New Roman" panose="02020603050405020304" pitchFamily="18" charset="0"/>
                <a:sym typeface="Times New Roman"/>
              </a:rPr>
              <a:t>L</a:t>
            </a:r>
            <a:r>
              <a:rPr lang="fr-FR" sz="2100" dirty="0">
                <a:solidFill>
                  <a:srgbClr val="231F20"/>
                </a:solidFill>
                <a:latin typeface="Times New Roman" panose="02020603050405020304" pitchFamily="18" charset="0"/>
                <a:ea typeface="Times New Roman"/>
                <a:cs typeface="Times New Roman" panose="02020603050405020304" pitchFamily="18" charset="0"/>
                <a:sym typeface="Times New Roman"/>
              </a:rPr>
              <a:t>'intérêt de ce texte est de considérer la propriété privée comme la base politique et sociale du bonheur de tous. La propriété est inviolable et ne peut être prise sans le consentement de son propriétaire parce que cette propriété est issue du travail d'un individu. "Or quel intérêt plus grand &amp; plus sensible porte à la réunion, que celui de maintenir les droits </a:t>
            </a:r>
            <a:r>
              <a:rPr lang="fr-FR" sz="2100" dirty="0" err="1">
                <a:solidFill>
                  <a:srgbClr val="231F20"/>
                </a:solidFill>
                <a:latin typeface="Times New Roman" panose="02020603050405020304" pitchFamily="18" charset="0"/>
                <a:ea typeface="Times New Roman"/>
                <a:cs typeface="Times New Roman" panose="02020603050405020304" pitchFamily="18" charset="0"/>
                <a:sym typeface="Times New Roman"/>
              </a:rPr>
              <a:t>inhérens</a:t>
            </a:r>
            <a:r>
              <a:rPr lang="fr-FR" sz="2100" dirty="0">
                <a:solidFill>
                  <a:srgbClr val="231F20"/>
                </a:solidFill>
                <a:latin typeface="Times New Roman" panose="02020603050405020304" pitchFamily="18" charset="0"/>
                <a:ea typeface="Times New Roman"/>
                <a:cs typeface="Times New Roman" panose="02020603050405020304" pitchFamily="18" charset="0"/>
                <a:sym typeface="Times New Roman"/>
              </a:rPr>
              <a:t> à tous les hommes, gages &amp; sources de leur bonheur &amp; même de leur existence; que de conserver à chacun les fruits de son industrie ou de son travail?" questionne le texte. </a:t>
            </a:r>
          </a:p>
          <a:p>
            <a:pPr marL="0" indent="0" algn="just">
              <a:lnSpc>
                <a:spcPct val="120000"/>
              </a:lnSpc>
            </a:pPr>
            <a:br>
              <a:rPr lang="fr-FR" sz="2100" dirty="0">
                <a:latin typeface="Times New Roman" panose="02020603050405020304" pitchFamily="18" charset="0"/>
                <a:cs typeface="Times New Roman" panose="02020603050405020304" pitchFamily="18" charset="0"/>
              </a:rPr>
            </a:br>
            <a:r>
              <a:rPr lang="fr-FR" sz="2100" dirty="0">
                <a:latin typeface="Times New Roman" panose="02020603050405020304" pitchFamily="18" charset="0"/>
                <a:cs typeface="Times New Roman" panose="02020603050405020304" pitchFamily="18" charset="0"/>
              </a:rPr>
              <a:t>-</a:t>
            </a:r>
            <a:r>
              <a:rPr lang="fr-FR" sz="2100" dirty="0">
                <a:solidFill>
                  <a:srgbClr val="231F20"/>
                </a:solidFill>
                <a:latin typeface="Times New Roman" panose="02020603050405020304" pitchFamily="18" charset="0"/>
                <a:ea typeface="Times New Roman"/>
                <a:cs typeface="Times New Roman" panose="02020603050405020304" pitchFamily="18" charset="0"/>
                <a:sym typeface="Times New Roman"/>
              </a:rPr>
              <a:t>Cette utopie est importante dans l'histoire du genre utopique parce qu'elle propose dans sa forme la plus achevée un modèle politique particulier, celui de l'utopie libérale. Il faut comprendre les termes d'"utopie libérale" au sens d'un système économique et politique imaginaire basé d'abord et avant tout sur la propriété privée des moyens de production. Dans ce genre de textes, la recherche du profit et l'accumulation de capital sont vécues comme positives. Il faut aussi pour parler d'utopie libérale, une certaine liberté des échanges.</a:t>
            </a:r>
          </a:p>
          <a:p>
            <a:pPr marL="0" indent="0" algn="just">
              <a:lnSpc>
                <a:spcPct val="120000"/>
              </a:lnSpc>
            </a:pPr>
            <a:endParaRPr lang="fr-FR" sz="2100" dirty="0">
              <a:solidFill>
                <a:srgbClr val="231F20"/>
              </a:solidFill>
              <a:latin typeface="Times New Roman" panose="02020603050405020304" pitchFamily="18" charset="0"/>
              <a:cs typeface="Times New Roman" panose="02020603050405020304" pitchFamily="18" charset="0"/>
              <a:sym typeface="Times New Roman"/>
            </a:endParaRPr>
          </a:p>
          <a:p>
            <a:pPr marL="0" indent="0" algn="just">
              <a:lnSpc>
                <a:spcPct val="120000"/>
              </a:lnSpc>
            </a:pPr>
            <a:r>
              <a:rPr lang="fr-FR" sz="2100" dirty="0">
                <a:solidFill>
                  <a:srgbClr val="231F20"/>
                </a:solidFill>
                <a:latin typeface="Times New Roman" panose="02020603050405020304" pitchFamily="18" charset="0"/>
                <a:cs typeface="Times New Roman" panose="02020603050405020304" pitchFamily="18" charset="0"/>
                <a:sym typeface="Times New Roman"/>
              </a:rPr>
              <a:t>-L’inégalité n’est pas une mauvaise chose. Au contraire, elle découle d’efforts différenciés. Le mérite est donc central. Par exemple, le terrain est initialement séparé en part égales entre les habitants (qui sont devenus plus nombreux). Mais les inégalités qui découlent de ce travail sur son terrain sont de bonnes inégalités. Autrement dit, justification des inégalités justes. </a:t>
            </a:r>
            <a:r>
              <a:rPr lang="fr-FR" sz="2100" dirty="0">
                <a:solidFill>
                  <a:srgbClr val="231F20"/>
                </a:solidFill>
                <a:latin typeface="Times New Roman" panose="02020603050405020304" pitchFamily="18" charset="0"/>
                <a:ea typeface="Times New Roman"/>
                <a:cs typeface="Times New Roman" panose="02020603050405020304" pitchFamily="18" charset="0"/>
                <a:sym typeface="Times New Roman"/>
              </a:rPr>
              <a:t>"L'inégalité, lorsqu'elle n'est pas excessive, est avantageuse dans un état." (2:101) Mais cette inégalité doit être savamment mesurée pour que tous les biens de production ne tombent pas dans les mains d'un seul ou d'un petit groupe de privilégiés. </a:t>
            </a:r>
          </a:p>
          <a:p>
            <a:pPr marL="0" indent="0" algn="just">
              <a:lnSpc>
                <a:spcPct val="120000"/>
              </a:lnSpc>
            </a:pPr>
            <a:endParaRPr lang="fr-FR" sz="2100" dirty="0">
              <a:solidFill>
                <a:srgbClr val="231F20"/>
              </a:solidFill>
              <a:latin typeface="Times New Roman" panose="02020603050405020304" pitchFamily="18" charset="0"/>
              <a:cs typeface="Times New Roman" panose="02020603050405020304" pitchFamily="18" charset="0"/>
              <a:sym typeface="Times New Roman"/>
            </a:endParaRPr>
          </a:p>
          <a:p>
            <a:pPr marL="0" indent="0" algn="just">
              <a:lnSpc>
                <a:spcPct val="120000"/>
              </a:lnSpc>
            </a:pPr>
            <a:r>
              <a:rPr lang="fr-FR" sz="2100" dirty="0">
                <a:solidFill>
                  <a:srgbClr val="231F20"/>
                </a:solidFill>
                <a:latin typeface="Times New Roman" panose="02020603050405020304" pitchFamily="18" charset="0"/>
                <a:cs typeface="Times New Roman" panose="02020603050405020304" pitchFamily="18" charset="0"/>
                <a:sym typeface="Times New Roman"/>
              </a:rPr>
              <a:t>-Cette utopie se passe dans un contexte non pas d’abondance, mais de rareté. C’est ce qui fait que </a:t>
            </a:r>
            <a:r>
              <a:rPr lang="fr-FR" sz="2100" dirty="0">
                <a:solidFill>
                  <a:srgbClr val="231F20"/>
                </a:solidFill>
                <a:latin typeface="Times New Roman" panose="02020603050405020304" pitchFamily="18" charset="0"/>
                <a:cs typeface="Times New Roman" panose="02020603050405020304" pitchFamily="18" charset="0"/>
                <a:sym typeface="Palatino Linotype"/>
              </a:rPr>
              <a:t>l</a:t>
            </a:r>
            <a:r>
              <a:rPr lang="fr-FR" sz="2100" dirty="0">
                <a:solidFill>
                  <a:srgbClr val="231F20"/>
                </a:solidFill>
                <a:latin typeface="Times New Roman" panose="02020603050405020304" pitchFamily="18" charset="0"/>
                <a:ea typeface="Palatino Linotype"/>
                <a:cs typeface="Times New Roman" panose="02020603050405020304" pitchFamily="18" charset="0"/>
                <a:sym typeface="Palatino Linotype"/>
              </a:rPr>
              <a:t>e travail devient une nécessité vitale légitimant la propriété privée des moyens de production. La production individuelle est source de bonheur collectif.</a:t>
            </a:r>
          </a:p>
          <a:p>
            <a:pPr marL="0" indent="0" algn="just">
              <a:lnSpc>
                <a:spcPct val="120000"/>
              </a:lnSpc>
            </a:pPr>
            <a:endParaRPr lang="fr-FR" sz="2100" dirty="0">
              <a:solidFill>
                <a:srgbClr val="231F20"/>
              </a:solidFill>
              <a:latin typeface="Times New Roman" panose="02020603050405020304" pitchFamily="18" charset="0"/>
              <a:cs typeface="Times New Roman" panose="02020603050405020304" pitchFamily="18" charset="0"/>
              <a:sym typeface="Palatino Linotype"/>
            </a:endParaRPr>
          </a:p>
          <a:p>
            <a:pPr marL="0" indent="0" algn="just">
              <a:lnSpc>
                <a:spcPct val="120000"/>
              </a:lnSpc>
            </a:pPr>
            <a:r>
              <a:rPr lang="fr-FR" sz="2100" dirty="0">
                <a:solidFill>
                  <a:srgbClr val="231F20"/>
                </a:solidFill>
                <a:latin typeface="Times New Roman" panose="02020603050405020304" pitchFamily="18" charset="0"/>
                <a:cs typeface="Times New Roman" panose="02020603050405020304" pitchFamily="18" charset="0"/>
                <a:sym typeface="Palatino Linotype"/>
              </a:rPr>
              <a:t>-La division du travail et des talents est une bonne chose.</a:t>
            </a:r>
            <a:endParaRPr lang="fr-FR" sz="2100" dirty="0">
              <a:latin typeface="Times New Roman" panose="02020603050405020304" pitchFamily="18" charset="0"/>
              <a:ea typeface="Arial"/>
              <a:cs typeface="Times New Roman" panose="02020603050405020304" pitchFamily="18" charset="0"/>
              <a:sym typeface="Arial"/>
            </a:endParaRPr>
          </a:p>
          <a:p>
            <a:endParaRPr lang="fr-FR" dirty="0"/>
          </a:p>
        </p:txBody>
      </p:sp>
    </p:spTree>
    <p:extLst>
      <p:ext uri="{BB962C8B-B14F-4D97-AF65-F5344CB8AC3E}">
        <p14:creationId xmlns:p14="http://schemas.microsoft.com/office/powerpoint/2010/main" val="228078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rmAutofit fontScale="90000"/>
          </a:bodyPr>
          <a:lstStyle/>
          <a:p>
            <a:r>
              <a:rPr lang="fr-FR" b="1" dirty="0">
                <a:latin typeface="Times New Roman" pitchFamily="18" charset="0"/>
                <a:cs typeface="Times New Roman" pitchFamily="18" charset="0"/>
              </a:rPr>
              <a:t>La thèse</a:t>
            </a:r>
          </a:p>
        </p:txBody>
      </p:sp>
      <p:sp>
        <p:nvSpPr>
          <p:cNvPr id="3" name="Espace réservé du contenu 2"/>
          <p:cNvSpPr>
            <a:spLocks noGrp="1"/>
          </p:cNvSpPr>
          <p:nvPr>
            <p:ph idx="1"/>
          </p:nvPr>
        </p:nvSpPr>
        <p:spPr>
          <a:xfrm>
            <a:off x="0" y="764704"/>
            <a:ext cx="9144000" cy="6093296"/>
          </a:xfrm>
        </p:spPr>
        <p:txBody>
          <a:bodyPr>
            <a:noAutofit/>
          </a:bodyPr>
          <a:lstStyle/>
          <a:p>
            <a:pPr algn="just"/>
            <a:r>
              <a:rPr lang="fr-FR" sz="1700" dirty="0">
                <a:latin typeface="Times New Roman" pitchFamily="18" charset="0"/>
                <a:cs typeface="Times New Roman" pitchFamily="18" charset="0"/>
              </a:rPr>
              <a:t> Au début du 1er livre, avant que le dialogue commence réellement, on comprend très vite où en viendra Thomas More. Il est écrit : </a:t>
            </a:r>
            <a:r>
              <a:rPr lang="fr-FR" sz="1700" i="1" dirty="0">
                <a:latin typeface="Times New Roman" pitchFamily="18" charset="0"/>
                <a:cs typeface="Times New Roman" pitchFamily="18" charset="0"/>
              </a:rPr>
              <a:t>"A vrai dire, Raphaël remarqua chez ces nouveaux peuples des institutions aussi mauvaises que les nôtres ; mais il y a observé aussi un grand nombre de lois capables d'éclairer, de régénérer les villes, nations et royaumes de la vieille Europe."</a:t>
            </a:r>
          </a:p>
          <a:p>
            <a:pPr algn="just">
              <a:spcBef>
                <a:spcPts val="0"/>
              </a:spcBef>
              <a:buNone/>
            </a:pPr>
            <a:endParaRPr lang="fr-FR" sz="1700" i="1" dirty="0">
              <a:latin typeface="Times New Roman" pitchFamily="18" charset="0"/>
              <a:cs typeface="Times New Roman" pitchFamily="18" charset="0"/>
            </a:endParaRPr>
          </a:p>
          <a:p>
            <a:pPr algn="just"/>
            <a:r>
              <a:rPr lang="fr-FR" sz="1700" dirty="0">
                <a:latin typeface="Times New Roman" pitchFamily="18" charset="0"/>
                <a:cs typeface="Times New Roman" pitchFamily="18" charset="0"/>
              </a:rPr>
              <a:t>Le texte se termine : </a:t>
            </a:r>
            <a:r>
              <a:rPr lang="fr-FR" sz="1700" i="1" dirty="0">
                <a:latin typeface="Times New Roman" pitchFamily="18" charset="0"/>
                <a:cs typeface="Times New Roman" pitchFamily="18" charset="0"/>
              </a:rPr>
              <a:t>« Je louai donc les institutions utopiennes et son discours. Puis je le pris par la main pour le faire entrer souper, lui disant qu'une autre fois nous aurions le loisir de méditer plus profondément ces matières, et d'en causer ensemble avec plus de détails. Plaise à Dieu que cela m'arrive un jour! Car si, d'un côté, je ne puis consentir à tout ce qui a été dit par cet homme, du reste fort savant et très habile en affaires humaines, d'un autre côté, je confesse aisément qu'il y a chez les Utopiens une foule de choses que je souhaite voir établies dans nos cités.</a:t>
            </a:r>
            <a:r>
              <a:rPr lang="fr-FR" sz="1700" dirty="0">
                <a:latin typeface="Times New Roman" pitchFamily="18" charset="0"/>
                <a:cs typeface="Times New Roman" pitchFamily="18" charset="0"/>
              </a:rPr>
              <a:t> </a:t>
            </a:r>
            <a:r>
              <a:rPr lang="fr-FR" sz="1700" i="1" dirty="0">
                <a:latin typeface="Times New Roman" pitchFamily="18" charset="0"/>
                <a:cs typeface="Times New Roman" pitchFamily="18" charset="0"/>
              </a:rPr>
              <a:t>Je le souhaite plus que je ne l'espère.  »</a:t>
            </a:r>
            <a:endParaRPr lang="fr-FR" sz="1700" dirty="0">
              <a:latin typeface="Times New Roman" pitchFamily="18" charset="0"/>
              <a:cs typeface="Times New Roman" pitchFamily="18" charset="0"/>
            </a:endParaRPr>
          </a:p>
          <a:p>
            <a:pPr algn="just">
              <a:spcBef>
                <a:spcPts val="0"/>
              </a:spcBef>
            </a:pPr>
            <a:endParaRPr lang="fr-FR" sz="1700" i="1" dirty="0">
              <a:latin typeface="Times New Roman" pitchFamily="18" charset="0"/>
              <a:cs typeface="Times New Roman" pitchFamily="18" charset="0"/>
            </a:endParaRPr>
          </a:p>
          <a:p>
            <a:pPr algn="just"/>
            <a:r>
              <a:rPr lang="fr-FR" sz="1700" dirty="0">
                <a:latin typeface="Times New Roman" pitchFamily="18" charset="0"/>
                <a:cs typeface="Times New Roman" pitchFamily="18" charset="0"/>
              </a:rPr>
              <a:t>Il y a une double intention qui est :</a:t>
            </a:r>
          </a:p>
          <a:p>
            <a:pPr algn="just">
              <a:buNone/>
            </a:pPr>
            <a:r>
              <a:rPr lang="fr-FR" sz="1700" dirty="0">
                <a:latin typeface="Times New Roman" pitchFamily="18" charset="0"/>
                <a:cs typeface="Times New Roman" pitchFamily="18" charset="0"/>
              </a:rPr>
              <a:t>-	 D‘éradiquer l'oisiveté et la misère sociale ; éradiquer les inégalités insupportables de son époque ; supprimer l'oppression des tyrans et établir une sorte de prémisse de tolérance religieuse .</a:t>
            </a:r>
          </a:p>
          <a:p>
            <a:pPr algn="just">
              <a:buFontTx/>
              <a:buChar char="-"/>
            </a:pPr>
            <a:r>
              <a:rPr lang="fr-FR" sz="1700" dirty="0">
                <a:latin typeface="Times New Roman" pitchFamily="18" charset="0"/>
                <a:cs typeface="Times New Roman" pitchFamily="18" charset="0"/>
              </a:rPr>
              <a:t>En même temps, il y a aussi une volonté clairement tirée de la morale religieuse de retrouver une conformité avec l'exigence divine en Angleterre. Il y a une décadence morale que More ne supporte pas, et l'idée est aussi d'aller chercher dans les sociétés païennes ce qui peut permettre à l'Angleterre de se relever (comme la tolérance). </a:t>
            </a:r>
          </a:p>
          <a:p>
            <a:pPr algn="just">
              <a:spcBef>
                <a:spcPts val="0"/>
              </a:spcBef>
              <a:buFontTx/>
              <a:buChar char="-"/>
            </a:pPr>
            <a:endParaRPr lang="fr-FR" sz="1700" dirty="0">
              <a:latin typeface="Times New Roman" pitchFamily="18" charset="0"/>
              <a:cs typeface="Times New Roman" pitchFamily="18" charset="0"/>
            </a:endParaRPr>
          </a:p>
          <a:p>
            <a:pPr algn="ctr">
              <a:buNone/>
            </a:pPr>
            <a:r>
              <a:rPr lang="fr-FR" sz="1600" b="1" dirty="0">
                <a:latin typeface="Times New Roman" pitchFamily="18" charset="0"/>
                <a:cs typeface="Times New Roman" pitchFamily="18" charset="0"/>
                <a:sym typeface="Wingdings" pitchFamily="2" charset="2"/>
              </a:rPr>
              <a:t>La réforme étatique est dictée par la religion. L’interventionnisme comme solution à la décadence.</a:t>
            </a:r>
            <a:endParaRPr lang="fr-FR" sz="16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3600" b="1" dirty="0">
                <a:latin typeface="Times New Roman" pitchFamily="18" charset="0"/>
                <a:cs typeface="Times New Roman" pitchFamily="18" charset="0"/>
              </a:rPr>
              <a:t>Livre I : dialogue sur les maux anglais</a:t>
            </a:r>
          </a:p>
        </p:txBody>
      </p:sp>
      <p:sp>
        <p:nvSpPr>
          <p:cNvPr id="3" name="Espace réservé du contenu 2"/>
          <p:cNvSpPr>
            <a:spLocks noGrp="1"/>
          </p:cNvSpPr>
          <p:nvPr>
            <p:ph idx="1"/>
          </p:nvPr>
        </p:nvSpPr>
        <p:spPr>
          <a:xfrm>
            <a:off x="0" y="764704"/>
            <a:ext cx="9144000" cy="6093296"/>
          </a:xfrm>
        </p:spPr>
        <p:txBody>
          <a:bodyPr>
            <a:normAutofit fontScale="70000" lnSpcReduction="20000"/>
          </a:bodyPr>
          <a:lstStyle/>
          <a:p>
            <a:pPr algn="just">
              <a:buNone/>
            </a:pPr>
            <a:r>
              <a:rPr lang="fr-FR" sz="2300" i="1" dirty="0">
                <a:latin typeface="Times New Roman" pitchFamily="18" charset="0"/>
                <a:cs typeface="Times New Roman" pitchFamily="18" charset="0"/>
              </a:rPr>
              <a:t>	Remarque : Le second livre a été écrit avant le premier. La description d'un Etat idéal, dans l'optique de mettre en avant une réforme nécessaire, semble donc bien être le but premier de More. </a:t>
            </a:r>
          </a:p>
          <a:p>
            <a:pPr algn="just">
              <a:buNone/>
            </a:pPr>
            <a:endParaRPr lang="fr-FR" sz="1600" dirty="0">
              <a:latin typeface="Times New Roman" pitchFamily="18" charset="0"/>
              <a:cs typeface="Times New Roman" pitchFamily="18" charset="0"/>
            </a:endParaRPr>
          </a:p>
          <a:p>
            <a:pPr algn="just"/>
            <a:r>
              <a:rPr lang="fr-FR" sz="2900" dirty="0">
                <a:latin typeface="Times New Roman" pitchFamily="18" charset="0"/>
                <a:cs typeface="Times New Roman" pitchFamily="18" charset="0"/>
              </a:rPr>
              <a:t>Critique de l'aristocratie oisive et extrêmement riche, qui est, pour More, à la source de la misère sociale (et </a:t>
            </a:r>
            <a:r>
              <a:rPr lang="fr-FR" sz="2900" dirty="0" err="1">
                <a:latin typeface="Times New Roman" pitchFamily="18" charset="0"/>
                <a:cs typeface="Times New Roman" pitchFamily="18" charset="0"/>
              </a:rPr>
              <a:t>ref</a:t>
            </a:r>
            <a:r>
              <a:rPr lang="fr-FR" sz="2900" dirty="0">
                <a:latin typeface="Times New Roman" pitchFamily="18" charset="0"/>
                <a:cs typeface="Times New Roman" pitchFamily="18" charset="0"/>
              </a:rPr>
              <a:t> au mouvement des enclosures) :</a:t>
            </a:r>
          </a:p>
          <a:p>
            <a:pPr algn="just">
              <a:buNone/>
            </a:pPr>
            <a:r>
              <a:rPr lang="fr-FR" sz="2500" i="1" dirty="0">
                <a:latin typeface="Times New Roman" pitchFamily="18" charset="0"/>
                <a:cs typeface="Times New Roman" pitchFamily="18" charset="0"/>
              </a:rPr>
              <a:t>	«Ces pauvres gens n'ont pas assez de leurs rentes, de leurs bénéfices, des revenus de leurs terres ; ils ne sont pas contents de vivre au sein de l'oisiveté et des plaisirs, à charge au public et sans profit pour l'État. Ils enlèvent de vastes terrains à la culture, les convertissent en pâturages, abattent les maisons, les villages, et n'y laissent que le temple, pour servir d'étable à leurs moutons. Ils changent en déserts les lieux les plus habités et les mieux cultivés. Ils craignent sans doute qu'il n'y ait pas assez de parcs et de forêts, et que le sol ne manque aux animaux sauvages […] Les malheureux fuient en pleurant le toit qui les a vus naître, le sol qui les a nourris, et ils ne trouvent pas où se réfugier. Alors, ils vendent à vil prix ce qu'ils ont pu emporter de leurs effets, marchandise dont la valeur est déjà bien peu de chose. Cette faible ressource épuisée, que leur reste-t-il ? Le vol, et puis la pendaison dans les formes. »</a:t>
            </a:r>
          </a:p>
          <a:p>
            <a:pPr algn="just">
              <a:buNone/>
            </a:pPr>
            <a:r>
              <a:rPr lang="fr-FR" sz="2100" dirty="0">
                <a:latin typeface="Times New Roman" pitchFamily="18" charset="0"/>
                <a:cs typeface="Times New Roman" pitchFamily="18" charset="0"/>
              </a:rPr>
              <a:t>	</a:t>
            </a:r>
          </a:p>
          <a:p>
            <a:pPr algn="just"/>
            <a:r>
              <a:rPr lang="fr-FR" sz="2800" dirty="0">
                <a:latin typeface="Times New Roman" pitchFamily="18" charset="0"/>
                <a:cs typeface="Times New Roman" pitchFamily="18" charset="0"/>
              </a:rPr>
              <a:t>Critique de la guerre ; de la tyrannie des princes ; etc...</a:t>
            </a:r>
          </a:p>
          <a:p>
            <a:pPr algn="just">
              <a:buNone/>
            </a:pPr>
            <a:endParaRPr lang="fr-FR" sz="26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Pour Elias, cette partie représente un témoignage inédit. Je le cite :</a:t>
            </a:r>
          </a:p>
          <a:p>
            <a:pPr algn="just">
              <a:buNone/>
            </a:pPr>
            <a:r>
              <a:rPr lang="fr-FR" sz="2400" i="1" dirty="0">
                <a:latin typeface="Times New Roman" pitchFamily="18" charset="0"/>
                <a:cs typeface="Times New Roman" pitchFamily="18" charset="0"/>
              </a:rPr>
              <a:t>	"L'ouvrage est un des tout premiers témoignages de la prise de conscience que les êtres humains peuvent et devraient eux-mêmes faire quelque chose pour réduire la misère et la pauvreté sur cette terre - qu'ils pourraient faire quelque chose non en raison des récompenses attendues au ciel, mais par compassion pour les humains eux-mêmes, non pour plaire à Dieu, mais dans leur intérêt. Cela aussi était un signe de l'époque -une forme plus séculière de la conscience".</a:t>
            </a:r>
          </a:p>
          <a:p>
            <a:pPr algn="just">
              <a:buNone/>
            </a:pPr>
            <a:endParaRPr lang="fr-FR" sz="2600" dirty="0">
              <a:latin typeface="Times New Roman" pitchFamily="18" charset="0"/>
              <a:cs typeface="Times New Roman" pitchFamily="18" charset="0"/>
            </a:endParaRPr>
          </a:p>
          <a:p>
            <a:pPr algn="just">
              <a:buNone/>
            </a:pPr>
            <a:endParaRPr lang="fr-FR" sz="2600" dirty="0">
              <a:latin typeface="Times New Roman" pitchFamily="18" charset="0"/>
              <a:cs typeface="Times New Roman" pitchFamily="18" charset="0"/>
            </a:endParaRPr>
          </a:p>
          <a:p>
            <a:endParaRPr lang="fr-FR" dirty="0"/>
          </a:p>
          <a:p>
            <a:endParaRPr lang="fr-FR" dirty="0"/>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a:bodyPr>
          <a:lstStyle/>
          <a:p>
            <a:r>
              <a:rPr lang="fr-FR" sz="3600" b="1" dirty="0">
                <a:latin typeface="Times New Roman" pitchFamily="18" charset="0"/>
                <a:cs typeface="Times New Roman" pitchFamily="18" charset="0"/>
              </a:rPr>
              <a:t>Livre II : monologue sur une cité idéale (1)</a:t>
            </a:r>
          </a:p>
        </p:txBody>
      </p:sp>
      <p:sp>
        <p:nvSpPr>
          <p:cNvPr id="3" name="Espace réservé du contenu 2"/>
          <p:cNvSpPr>
            <a:spLocks noGrp="1"/>
          </p:cNvSpPr>
          <p:nvPr>
            <p:ph idx="1"/>
          </p:nvPr>
        </p:nvSpPr>
        <p:spPr>
          <a:xfrm>
            <a:off x="0" y="1124744"/>
            <a:ext cx="9144000" cy="5733256"/>
          </a:xfrm>
        </p:spPr>
        <p:txBody>
          <a:bodyPr>
            <a:normAutofit fontScale="92500" lnSpcReduction="10000"/>
          </a:bodyPr>
          <a:lstStyle/>
          <a:p>
            <a:pPr algn="just"/>
            <a:r>
              <a:rPr lang="fr-FR" sz="2600" b="1" dirty="0">
                <a:latin typeface="Times New Roman" pitchFamily="18" charset="0"/>
                <a:cs typeface="Times New Roman" pitchFamily="18" charset="0"/>
              </a:rPr>
              <a:t>L'égalité stricte des citoyens et l'abolition de la propriété privée.</a:t>
            </a:r>
          </a:p>
          <a:p>
            <a:pPr algn="just"/>
            <a:endParaRPr lang="fr-FR" sz="2600" dirty="0">
              <a:latin typeface="Times New Roman" pitchFamily="18" charset="0"/>
              <a:cs typeface="Times New Roman" pitchFamily="18" charset="0"/>
            </a:endParaRPr>
          </a:p>
          <a:p>
            <a:pPr algn="just">
              <a:buNone/>
            </a:pPr>
            <a:r>
              <a:rPr lang="fr-FR" sz="2400" i="1" dirty="0">
                <a:latin typeface="Times New Roman" pitchFamily="18" charset="0"/>
                <a:cs typeface="Times New Roman" pitchFamily="18" charset="0"/>
              </a:rPr>
              <a:t>	"Le seul moyen d'organiser le bonheur public c'est l'application du principe de l'égalité. L'égalité est impossible dans un État où la possession est solitaire et absolue ; car chacun s'y autorise de divers titres et droits pour attirer à soi autant qu'il peut, et la richesse nationale (...) finit par tomber en la possession d'un petit nombre d'individus qui ne laissent aux autres qu'indigence et misère. (...)</a:t>
            </a:r>
            <a:endParaRPr lang="fr-FR" sz="2400" dirty="0">
              <a:latin typeface="Times New Roman" pitchFamily="18" charset="0"/>
              <a:cs typeface="Times New Roman" pitchFamily="18" charset="0"/>
            </a:endParaRPr>
          </a:p>
          <a:p>
            <a:pPr algn="just">
              <a:buNone/>
            </a:pPr>
            <a:r>
              <a:rPr lang="fr-FR" sz="2400" i="1" dirty="0">
                <a:latin typeface="Times New Roman" pitchFamily="18" charset="0"/>
                <a:cs typeface="Times New Roman" pitchFamily="18" charset="0"/>
              </a:rPr>
              <a:t>	Le but des institutions sociales en Utopie est de fournir d'abord aux besoins de la consommation publique et individuelle, puis de laisser à chacun le plus de temps possible pour (...) cultiver librement son esprit. (...)</a:t>
            </a:r>
            <a:endParaRPr lang="fr-FR" sz="2400" dirty="0">
              <a:latin typeface="Times New Roman" pitchFamily="18" charset="0"/>
              <a:cs typeface="Times New Roman" pitchFamily="18" charset="0"/>
            </a:endParaRPr>
          </a:p>
          <a:p>
            <a:pPr algn="just">
              <a:buNone/>
            </a:pPr>
            <a:r>
              <a:rPr lang="fr-FR" sz="2400" i="1" dirty="0">
                <a:latin typeface="Times New Roman" pitchFamily="18" charset="0"/>
                <a:cs typeface="Times New Roman" pitchFamily="18" charset="0"/>
              </a:rPr>
              <a:t>	Les Utopiens ont la guerre en abomination, comme une chose brutalement animale. (...) Ce n'est pas pour cela qu'ils ne s'exercent pas (...) à la discipline militaire mais ils ne font la guerre que (...) pour défendre leurs frontières, ou pour repousser une invasion ennemie sur les terres de leurs alliés, ou pour délivrer (...) du joug d'un tyran un peuple opprimé par le despotisme."</a:t>
            </a:r>
            <a:endParaRPr lang="fr-FR" sz="2400" dirty="0">
              <a:latin typeface="Times New Roman" pitchFamily="18" charset="0"/>
              <a:cs typeface="Times New Roman" pitchFamily="18" charset="0"/>
            </a:endParaRPr>
          </a:p>
          <a:p>
            <a:pPr algn="just">
              <a:buNone/>
            </a:pPr>
            <a:endParaRPr lang="fr-FR" sz="2600" dirty="0">
              <a:latin typeface="Times New Roman" pitchFamily="18" charset="0"/>
              <a:cs typeface="Times New Roman" pitchFamily="18" charset="0"/>
            </a:endParaRPr>
          </a:p>
          <a:p>
            <a:pPr algn="just">
              <a:buNone/>
            </a:pPr>
            <a:endParaRPr lang="fr-FR" sz="2600" dirty="0">
              <a:latin typeface="Times New Roman" pitchFamily="18" charset="0"/>
              <a:cs typeface="Times New Roman" pitchFamily="18" charset="0"/>
            </a:endParaRPr>
          </a:p>
          <a:p>
            <a:endParaRPr lang="fr-FR" dirty="0"/>
          </a:p>
          <a:p>
            <a:endParaRPr lang="fr-FR" dirty="0"/>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a:bodyPr>
          <a:lstStyle/>
          <a:p>
            <a:r>
              <a:rPr lang="fr-FR" sz="3600" b="1" dirty="0">
                <a:latin typeface="Times New Roman" pitchFamily="18" charset="0"/>
                <a:cs typeface="Times New Roman" pitchFamily="18" charset="0"/>
              </a:rPr>
              <a:t>Livre II : monologue sur une cité idéale (2)</a:t>
            </a:r>
          </a:p>
        </p:txBody>
      </p:sp>
      <p:sp>
        <p:nvSpPr>
          <p:cNvPr id="3" name="Espace réservé du contenu 2"/>
          <p:cNvSpPr>
            <a:spLocks noGrp="1"/>
          </p:cNvSpPr>
          <p:nvPr>
            <p:ph idx="1"/>
          </p:nvPr>
        </p:nvSpPr>
        <p:spPr>
          <a:xfrm>
            <a:off x="0" y="1052736"/>
            <a:ext cx="9144000" cy="5805264"/>
          </a:xfrm>
        </p:spPr>
        <p:txBody>
          <a:bodyPr>
            <a:normAutofit lnSpcReduction="10000"/>
          </a:bodyPr>
          <a:lstStyle/>
          <a:p>
            <a:pPr algn="just"/>
            <a:r>
              <a:rPr lang="fr-FR" sz="2600" b="1" dirty="0">
                <a:latin typeface="Times New Roman" pitchFamily="18" charset="0"/>
                <a:cs typeface="Times New Roman" pitchFamily="18" charset="0"/>
              </a:rPr>
              <a:t>La tolérance religieuse</a:t>
            </a:r>
          </a:p>
          <a:p>
            <a:pPr algn="just">
              <a:buNone/>
            </a:pPr>
            <a:r>
              <a:rPr lang="fr-FR" sz="2400" i="1" dirty="0">
                <a:latin typeface="Times New Roman" pitchFamily="18" charset="0"/>
                <a:cs typeface="Times New Roman" pitchFamily="18" charset="0"/>
              </a:rPr>
              <a:t>	"Les Utopiens qui n'ont pas embrassé la religion chrétienne ne cherchent, cependant, à en détourner personne et ne persécutent pas ses adeptes. C'est, en effet, un des principes les plus anciennement établis en Utopie que nul ne doit être inquiété pour sa religion. Le prosélytisme était permis, à condition de procéder avec douceur et modération, de propager sa propre foi par des arguments raisonnables, de ne pas détruire brutalement la religion des autres. Il était interdit, si la persuasion échouait, d'avoir recours à la violence et à l'injure. L'intolérance dans les controverses religieuses était punie de l'exil ou de l'esclavage.</a:t>
            </a:r>
          </a:p>
          <a:p>
            <a:pPr algn="just">
              <a:buNone/>
            </a:pPr>
            <a:r>
              <a:rPr lang="fr-FR" sz="2400" i="1" dirty="0">
                <a:latin typeface="Times New Roman" pitchFamily="18" charset="0"/>
                <a:cs typeface="Times New Roman" pitchFamily="18" charset="0"/>
              </a:rPr>
              <a:t>	User de violence et de menaces, en vue de faire accepter pour vrai par tous ce qu'on croit être la vérité, leur paraissait un procédé tyrannique et absurde."</a:t>
            </a:r>
          </a:p>
          <a:p>
            <a:pPr algn="just">
              <a:buNone/>
            </a:pPr>
            <a:endParaRPr lang="fr-FR" sz="2600" dirty="0">
              <a:latin typeface="Times New Roman" pitchFamily="18" charset="0"/>
              <a:cs typeface="Times New Roman" pitchFamily="18" charset="0"/>
            </a:endParaRPr>
          </a:p>
          <a:p>
            <a:pPr algn="ctr">
              <a:buNone/>
            </a:pPr>
            <a:r>
              <a:rPr lang="fr-FR" sz="2600" i="1" dirty="0">
                <a:latin typeface="Times New Roman" pitchFamily="18" charset="0"/>
                <a:cs typeface="Times New Roman" pitchFamily="18" charset="0"/>
              </a:rPr>
              <a:t>Lecture extraits, p. 37 </a:t>
            </a:r>
            <a:r>
              <a:rPr lang="fr-FR" sz="2600" dirty="0">
                <a:latin typeface="Times New Roman" pitchFamily="18" charset="0"/>
                <a:cs typeface="Times New Roman" pitchFamily="18" charset="0"/>
              </a:rPr>
              <a:t>et sq.</a:t>
            </a:r>
            <a:endParaRPr lang="fr-FR" sz="2600" i="1" dirty="0">
              <a:latin typeface="Times New Roman" pitchFamily="18" charset="0"/>
              <a:cs typeface="Times New Roman" pitchFamily="18" charset="0"/>
            </a:endParaRPr>
          </a:p>
          <a:p>
            <a:endParaRPr lang="fr-FR" dirty="0"/>
          </a:p>
          <a:p>
            <a:endParaRPr lang="fr-FR" dirty="0"/>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2400" b="1" dirty="0">
                <a:latin typeface="Times New Roman" pitchFamily="18" charset="0"/>
                <a:cs typeface="Times New Roman" pitchFamily="18" charset="0"/>
              </a:rPr>
              <a:t>Un jeu entre fiction et réalité, entre critique sociale et récit plaisant</a:t>
            </a:r>
          </a:p>
        </p:txBody>
      </p:sp>
      <p:sp>
        <p:nvSpPr>
          <p:cNvPr id="3" name="Espace réservé du contenu 2"/>
          <p:cNvSpPr>
            <a:spLocks noGrp="1"/>
          </p:cNvSpPr>
          <p:nvPr>
            <p:ph idx="1"/>
          </p:nvPr>
        </p:nvSpPr>
        <p:spPr>
          <a:xfrm>
            <a:off x="0" y="980728"/>
            <a:ext cx="9144000" cy="5877272"/>
          </a:xfrm>
        </p:spPr>
        <p:txBody>
          <a:bodyPr>
            <a:normAutofit fontScale="70000" lnSpcReduction="20000"/>
          </a:bodyPr>
          <a:lstStyle/>
          <a:p>
            <a:pPr algn="just"/>
            <a:r>
              <a:rPr lang="fr-FR" dirty="0">
                <a:latin typeface="Times New Roman" pitchFamily="18" charset="0"/>
                <a:cs typeface="Times New Roman" pitchFamily="18" charset="0"/>
              </a:rPr>
              <a:t>On voit déjà apparaître ici, au niveau de la forme du récit, un mélange de réel et de fictif, ce qui est un point qui définit de façon centrale l'utopie. En effet, l'île est imaginaire mais fait référence à tout un tas de problèmes humains ; le voyageur est fictif mais il est décrit par rapport à des vraies explorations de l'époque de Thomas More. Enfin, c'est un dialogue, même si c'est bien More qui a écrit tout le livre.</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Méthode double : Faire parler l'autre (le voyageur) – notamment pour éviter la censure politique + Inventer une île idéale qui n'existe pas mais qui fait écho aux défauts de l'Angleterre de More et aux tyrannies. Atténuer la virulence de la critique sociale tout en l’appuyant.</a:t>
            </a:r>
          </a:p>
          <a:p>
            <a:pPr algn="just"/>
            <a:endParaRPr lang="fr-FR" dirty="0">
              <a:latin typeface="Times New Roman" pitchFamily="18" charset="0"/>
              <a:cs typeface="Times New Roman" pitchFamily="18" charset="0"/>
            </a:endParaRPr>
          </a:p>
          <a:p>
            <a:pPr algn="just"/>
            <a:r>
              <a:rPr lang="fr-FR" dirty="0">
                <a:latin typeface="Times New Roman" pitchFamily="18" charset="0"/>
                <a:cs typeface="Times New Roman" pitchFamily="18" charset="0"/>
              </a:rPr>
              <a:t>Le rôle des cartes (histoire matérielle des savoirs). Roger Chartier parle « d’effets de réel » ; « Utilisant les conventions des cartographes du temps, la carte est l’un des dispositifs grâce auxquels le lecteur est invité à croire en l’existence du pays des utopiens ». C’est à la fois une carte imprimée et un leurre (u-</a:t>
            </a:r>
            <a:r>
              <a:rPr lang="fr-FR" dirty="0" err="1">
                <a:latin typeface="Times New Roman" pitchFamily="18" charset="0"/>
                <a:cs typeface="Times New Roman" pitchFamily="18" charset="0"/>
              </a:rPr>
              <a:t>topia</a:t>
            </a:r>
            <a:r>
              <a:rPr lang="fr-FR" dirty="0">
                <a:latin typeface="Times New Roman" pitchFamily="18" charset="0"/>
                <a:cs typeface="Times New Roman" pitchFamily="18" charset="0"/>
              </a:rPr>
              <a:t>). D’une part, la taille indiquée fait référence, en partie, aux dimensions de l’Angleterre. Dans le même temps, une circonférence de « cinq cent milles » ne peut avoir un diamètre de « deux cent milles d’étendue » [</a:t>
            </a:r>
            <a:r>
              <a:rPr lang="fr-FR" b="1" dirty="0">
                <a:latin typeface="Times New Roman" pitchFamily="18" charset="0"/>
                <a:cs typeface="Times New Roman" pitchFamily="18" charset="0"/>
              </a:rPr>
              <a:t>voir les cartes dans l’ouvrage de Chartier].</a:t>
            </a:r>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a:p>
            <a:pPr algn="just"/>
            <a:endParaRPr lang="fr-FR"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1970</TotalTime>
  <Words>9076</Words>
  <Application>Microsoft Office PowerPoint</Application>
  <PresentationFormat>Affichage à l'écran (4:3)</PresentationFormat>
  <Paragraphs>320</Paragraphs>
  <Slides>41</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41</vt:i4>
      </vt:variant>
    </vt:vector>
  </HeadingPairs>
  <TitlesOfParts>
    <vt:vector size="45" baseType="lpstr">
      <vt:lpstr>Arial</vt:lpstr>
      <vt:lpstr>Calibri</vt:lpstr>
      <vt:lpstr>Times New Roman</vt:lpstr>
      <vt:lpstr>Thème Office</vt:lpstr>
      <vt:lpstr>Propriété et égalité dans la tradition utopique de Thomas More à Gracchus Babeuf  (XVIe-XVIIIe siècles).</vt:lpstr>
      <vt:lpstr>Thomas More et la naissance de l’Utopie. </vt:lpstr>
      <vt:lpstr>Les personnages</vt:lpstr>
      <vt:lpstr>La problématique </vt:lpstr>
      <vt:lpstr>La thèse</vt:lpstr>
      <vt:lpstr>Livre I : dialogue sur les maux anglais</vt:lpstr>
      <vt:lpstr>Livre II : monologue sur une cité idéale (1)</vt:lpstr>
      <vt:lpstr>Livre II : monologue sur une cité idéale (2)</vt:lpstr>
      <vt:lpstr>Un jeu entre fiction et réalité, entre critique sociale et récit plaisant</vt:lpstr>
      <vt:lpstr>Deux représentations de l’île d’Utopie</vt:lpstr>
      <vt:lpstr>Le contexte des récits de voyage</vt:lpstr>
      <vt:lpstr>Elias sur More, et les fonctions de l’utopie</vt:lpstr>
      <vt:lpstr>Elias sur More, et les fonctions de l’utopie</vt:lpstr>
      <vt:lpstr>More : les points clés</vt:lpstr>
      <vt:lpstr>Gravure Vespucci</vt:lpstr>
      <vt:lpstr>Gravure Vespucci</vt:lpstr>
      <vt:lpstr>Présentation PowerPoint</vt:lpstr>
      <vt:lpstr>Utopies : liste non exhaustive</vt:lpstr>
      <vt:lpstr>Définir l’utopie (1)</vt:lpstr>
      <vt:lpstr>Définir l’utopie (2)</vt:lpstr>
      <vt:lpstr>Définir l’utopie (3)</vt:lpstr>
      <vt:lpstr>Quelques exemples d’utopie </vt:lpstr>
      <vt:lpstr>Quelques exemples d’utopie </vt:lpstr>
      <vt:lpstr>Quelques exemples d’utopie </vt:lpstr>
      <vt:lpstr>Ce que nous disent les utopies</vt:lpstr>
      <vt:lpstr>La centralité de l’égalité et le refus de la propriété privée</vt:lpstr>
      <vt:lpstr>Utopie et propriété privée (S. Roza).</vt:lpstr>
      <vt:lpstr>L’organisation collective du travail</vt:lpstr>
      <vt:lpstr>Société autoritaire et critique du monde existant</vt:lpstr>
      <vt:lpstr>Insularité et histoire</vt:lpstr>
      <vt:lpstr>Insularité et histoire</vt:lpstr>
      <vt:lpstr>L’excellence morale et la tolérance </vt:lpstr>
      <vt:lpstr>Naissance de l’utopie, naissance de l’inégalité</vt:lpstr>
      <vt:lpstr>L’influence du Nouveau Monde</vt:lpstr>
      <vt:lpstr>La figure de l’étranger / de l’« autre » et ses leçons</vt:lpstr>
      <vt:lpstr>Les textes utopiques, des outils pour l’historien des idées</vt:lpstr>
      <vt:lpstr>Les textes utopiques, des outils pour l’historien des idées</vt:lpstr>
      <vt:lpstr>L’utopie comme art d’écrire dans un contexte peu autonome</vt:lpstr>
      <vt:lpstr>Une utopie libérale est-elle possible</vt:lpstr>
      <vt:lpstr>Présentation PowerPoint</vt:lpstr>
      <vt:lpstr>Eléments centraux de l’utopie libérale et physiocratique </vt:lpstr>
    </vt:vector>
  </TitlesOfParts>
  <Company>Mairie de Paris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Philosophie politique Histoire des  idées politiques</dc:title>
  <dc:creator>aubertlo</dc:creator>
  <cp:lastModifiedBy>antoine aubert</cp:lastModifiedBy>
  <cp:revision>247</cp:revision>
  <dcterms:created xsi:type="dcterms:W3CDTF">2022-10-24T20:35:04Z</dcterms:created>
  <dcterms:modified xsi:type="dcterms:W3CDTF">2024-10-10T14:54:03Z</dcterms:modified>
</cp:coreProperties>
</file>