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Lst>
  <p:sldIdLst>
    <p:sldId id="308" r:id="rId4"/>
    <p:sldId id="495" r:id="rId5"/>
    <p:sldId id="371" r:id="rId6"/>
    <p:sldId id="599" r:id="rId7"/>
    <p:sldId id="260" r:id="rId8"/>
    <p:sldId id="596" r:id="rId9"/>
    <p:sldId id="644" r:id="rId10"/>
    <p:sldId id="458" r:id="rId11"/>
    <p:sldId id="370" r:id="rId12"/>
    <p:sldId id="349" r:id="rId13"/>
    <p:sldId id="365" r:id="rId14"/>
    <p:sldId id="457" r:id="rId15"/>
    <p:sldId id="628" r:id="rId16"/>
    <p:sldId id="629" r:id="rId17"/>
    <p:sldId id="528" r:id="rId18"/>
    <p:sldId id="626" r:id="rId19"/>
    <p:sldId id="627" r:id="rId20"/>
    <p:sldId id="630" r:id="rId21"/>
    <p:sldId id="304" r:id="rId22"/>
    <p:sldId id="632" r:id="rId23"/>
    <p:sldId id="442" r:id="rId24"/>
    <p:sldId id="433" r:id="rId25"/>
    <p:sldId id="333" r:id="rId26"/>
    <p:sldId id="267" r:id="rId27"/>
    <p:sldId id="652" r:id="rId28"/>
    <p:sldId id="645" r:id="rId29"/>
    <p:sldId id="646" r:id="rId30"/>
    <p:sldId id="647" r:id="rId31"/>
    <p:sldId id="492" r:id="rId32"/>
    <p:sldId id="648" r:id="rId33"/>
    <p:sldId id="623" r:id="rId34"/>
    <p:sldId id="649" r:id="rId35"/>
    <p:sldId id="650"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D6A0A4-4E67-407D-BDF8-87BCAC0484AC}" v="9" dt="2024-10-11T13:44:49.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ril Selzner" userId="383c75a60a045c4a" providerId="LiveId" clId="{1FD6A0A4-4E67-407D-BDF8-87BCAC0484AC}"/>
    <pc:docChg chg="custSel delSld modSld delMainMaster">
      <pc:chgData name="Cyril Selzner" userId="383c75a60a045c4a" providerId="LiveId" clId="{1FD6A0A4-4E67-407D-BDF8-87BCAC0484AC}" dt="2024-10-11T13:45:16.003" v="20" actId="20577"/>
      <pc:docMkLst>
        <pc:docMk/>
      </pc:docMkLst>
      <pc:sldChg chg="del">
        <pc:chgData name="Cyril Selzner" userId="383c75a60a045c4a" providerId="LiveId" clId="{1FD6A0A4-4E67-407D-BDF8-87BCAC0484AC}" dt="2024-10-11T13:43:16.152" v="0" actId="47"/>
        <pc:sldMkLst>
          <pc:docMk/>
          <pc:sldMk cId="4280119637" sldId="256"/>
        </pc:sldMkLst>
      </pc:sldChg>
      <pc:sldChg chg="del">
        <pc:chgData name="Cyril Selzner" userId="383c75a60a045c4a" providerId="LiveId" clId="{1FD6A0A4-4E67-407D-BDF8-87BCAC0484AC}" dt="2024-10-11T13:43:28.978" v="2" actId="47"/>
        <pc:sldMkLst>
          <pc:docMk/>
          <pc:sldMk cId="179512272" sldId="342"/>
        </pc:sldMkLst>
      </pc:sldChg>
      <pc:sldChg chg="modSp">
        <pc:chgData name="Cyril Selzner" userId="383c75a60a045c4a" providerId="LiveId" clId="{1FD6A0A4-4E67-407D-BDF8-87BCAC0484AC}" dt="2024-10-11T13:44:49.761" v="11" actId="20577"/>
        <pc:sldMkLst>
          <pc:docMk/>
          <pc:sldMk cId="461488762" sldId="365"/>
        </pc:sldMkLst>
        <pc:spChg chg="mod">
          <ac:chgData name="Cyril Selzner" userId="383c75a60a045c4a" providerId="LiveId" clId="{1FD6A0A4-4E67-407D-BDF8-87BCAC0484AC}" dt="2024-10-11T13:44:49.761" v="11" actId="20577"/>
          <ac:spMkLst>
            <pc:docMk/>
            <pc:sldMk cId="461488762" sldId="365"/>
            <ac:spMk id="3" creationId="{B4736732-7098-4B32-877C-B86B2FCAAB05}"/>
          </ac:spMkLst>
        </pc:spChg>
      </pc:sldChg>
      <pc:sldChg chg="del">
        <pc:chgData name="Cyril Selzner" userId="383c75a60a045c4a" providerId="LiveId" clId="{1FD6A0A4-4E67-407D-BDF8-87BCAC0484AC}" dt="2024-10-11T13:43:28.108" v="1" actId="47"/>
        <pc:sldMkLst>
          <pc:docMk/>
          <pc:sldMk cId="3703627723" sldId="444"/>
        </pc:sldMkLst>
      </pc:sldChg>
      <pc:sldChg chg="modSp mod">
        <pc:chgData name="Cyril Selzner" userId="383c75a60a045c4a" providerId="LiveId" clId="{1FD6A0A4-4E67-407D-BDF8-87BCAC0484AC}" dt="2024-10-11T13:45:16.003" v="20" actId="20577"/>
        <pc:sldMkLst>
          <pc:docMk/>
          <pc:sldMk cId="1993278547" sldId="528"/>
        </pc:sldMkLst>
        <pc:spChg chg="mod">
          <ac:chgData name="Cyril Selzner" userId="383c75a60a045c4a" providerId="LiveId" clId="{1FD6A0A4-4E67-407D-BDF8-87BCAC0484AC}" dt="2024-10-11T13:45:16.003" v="20" actId="20577"/>
          <ac:spMkLst>
            <pc:docMk/>
            <pc:sldMk cId="1993278547" sldId="528"/>
            <ac:spMk id="2" creationId="{6DD73122-41CE-4684-9660-C32137A7E994}"/>
          </ac:spMkLst>
        </pc:spChg>
      </pc:sldChg>
      <pc:sldChg chg="modSp">
        <pc:chgData name="Cyril Selzner" userId="383c75a60a045c4a" providerId="LiveId" clId="{1FD6A0A4-4E67-407D-BDF8-87BCAC0484AC}" dt="2024-10-11T13:43:44.751" v="6" actId="20577"/>
        <pc:sldMkLst>
          <pc:docMk/>
          <pc:sldMk cId="2620762767" sldId="596"/>
        </pc:sldMkLst>
        <pc:spChg chg="mod">
          <ac:chgData name="Cyril Selzner" userId="383c75a60a045c4a" providerId="LiveId" clId="{1FD6A0A4-4E67-407D-BDF8-87BCAC0484AC}" dt="2024-10-11T13:43:44.751" v="6" actId="20577"/>
          <ac:spMkLst>
            <pc:docMk/>
            <pc:sldMk cId="2620762767" sldId="596"/>
            <ac:spMk id="2" creationId="{334CB4E0-0E63-42AC-9EC5-0C90AC07CF85}"/>
          </ac:spMkLst>
        </pc:spChg>
      </pc:sldChg>
      <pc:sldMasterChg chg="del delSldLayout">
        <pc:chgData name="Cyril Selzner" userId="383c75a60a045c4a" providerId="LiveId" clId="{1FD6A0A4-4E67-407D-BDF8-87BCAC0484AC}" dt="2024-10-11T13:43:16.152" v="0" actId="47"/>
        <pc:sldMasterMkLst>
          <pc:docMk/>
          <pc:sldMasterMk cId="2044209975" sldId="2147483648"/>
        </pc:sldMasterMkLst>
        <pc:sldLayoutChg chg="del">
          <pc:chgData name="Cyril Selzner" userId="383c75a60a045c4a" providerId="LiveId" clId="{1FD6A0A4-4E67-407D-BDF8-87BCAC0484AC}" dt="2024-10-11T13:43:16.152" v="0" actId="47"/>
          <pc:sldLayoutMkLst>
            <pc:docMk/>
            <pc:sldMasterMk cId="2044209975" sldId="2147483648"/>
            <pc:sldLayoutMk cId="167698910" sldId="2147483649"/>
          </pc:sldLayoutMkLst>
        </pc:sldLayoutChg>
        <pc:sldLayoutChg chg="del">
          <pc:chgData name="Cyril Selzner" userId="383c75a60a045c4a" providerId="LiveId" clId="{1FD6A0A4-4E67-407D-BDF8-87BCAC0484AC}" dt="2024-10-11T13:43:16.152" v="0" actId="47"/>
          <pc:sldLayoutMkLst>
            <pc:docMk/>
            <pc:sldMasterMk cId="2044209975" sldId="2147483648"/>
            <pc:sldLayoutMk cId="2150301775" sldId="2147483650"/>
          </pc:sldLayoutMkLst>
        </pc:sldLayoutChg>
        <pc:sldLayoutChg chg="del">
          <pc:chgData name="Cyril Selzner" userId="383c75a60a045c4a" providerId="LiveId" clId="{1FD6A0A4-4E67-407D-BDF8-87BCAC0484AC}" dt="2024-10-11T13:43:16.152" v="0" actId="47"/>
          <pc:sldLayoutMkLst>
            <pc:docMk/>
            <pc:sldMasterMk cId="2044209975" sldId="2147483648"/>
            <pc:sldLayoutMk cId="3515535708" sldId="2147483651"/>
          </pc:sldLayoutMkLst>
        </pc:sldLayoutChg>
        <pc:sldLayoutChg chg="del">
          <pc:chgData name="Cyril Selzner" userId="383c75a60a045c4a" providerId="LiveId" clId="{1FD6A0A4-4E67-407D-BDF8-87BCAC0484AC}" dt="2024-10-11T13:43:16.152" v="0" actId="47"/>
          <pc:sldLayoutMkLst>
            <pc:docMk/>
            <pc:sldMasterMk cId="2044209975" sldId="2147483648"/>
            <pc:sldLayoutMk cId="1034838789" sldId="2147483652"/>
          </pc:sldLayoutMkLst>
        </pc:sldLayoutChg>
        <pc:sldLayoutChg chg="del">
          <pc:chgData name="Cyril Selzner" userId="383c75a60a045c4a" providerId="LiveId" clId="{1FD6A0A4-4E67-407D-BDF8-87BCAC0484AC}" dt="2024-10-11T13:43:16.152" v="0" actId="47"/>
          <pc:sldLayoutMkLst>
            <pc:docMk/>
            <pc:sldMasterMk cId="2044209975" sldId="2147483648"/>
            <pc:sldLayoutMk cId="661155459" sldId="2147483653"/>
          </pc:sldLayoutMkLst>
        </pc:sldLayoutChg>
        <pc:sldLayoutChg chg="del">
          <pc:chgData name="Cyril Selzner" userId="383c75a60a045c4a" providerId="LiveId" clId="{1FD6A0A4-4E67-407D-BDF8-87BCAC0484AC}" dt="2024-10-11T13:43:16.152" v="0" actId="47"/>
          <pc:sldLayoutMkLst>
            <pc:docMk/>
            <pc:sldMasterMk cId="2044209975" sldId="2147483648"/>
            <pc:sldLayoutMk cId="968206812" sldId="2147483654"/>
          </pc:sldLayoutMkLst>
        </pc:sldLayoutChg>
        <pc:sldLayoutChg chg="del">
          <pc:chgData name="Cyril Selzner" userId="383c75a60a045c4a" providerId="LiveId" clId="{1FD6A0A4-4E67-407D-BDF8-87BCAC0484AC}" dt="2024-10-11T13:43:16.152" v="0" actId="47"/>
          <pc:sldLayoutMkLst>
            <pc:docMk/>
            <pc:sldMasterMk cId="2044209975" sldId="2147483648"/>
            <pc:sldLayoutMk cId="245018041" sldId="2147483655"/>
          </pc:sldLayoutMkLst>
        </pc:sldLayoutChg>
        <pc:sldLayoutChg chg="del">
          <pc:chgData name="Cyril Selzner" userId="383c75a60a045c4a" providerId="LiveId" clId="{1FD6A0A4-4E67-407D-BDF8-87BCAC0484AC}" dt="2024-10-11T13:43:16.152" v="0" actId="47"/>
          <pc:sldLayoutMkLst>
            <pc:docMk/>
            <pc:sldMasterMk cId="2044209975" sldId="2147483648"/>
            <pc:sldLayoutMk cId="1750072752" sldId="2147483656"/>
          </pc:sldLayoutMkLst>
        </pc:sldLayoutChg>
        <pc:sldLayoutChg chg="del">
          <pc:chgData name="Cyril Selzner" userId="383c75a60a045c4a" providerId="LiveId" clId="{1FD6A0A4-4E67-407D-BDF8-87BCAC0484AC}" dt="2024-10-11T13:43:16.152" v="0" actId="47"/>
          <pc:sldLayoutMkLst>
            <pc:docMk/>
            <pc:sldMasterMk cId="2044209975" sldId="2147483648"/>
            <pc:sldLayoutMk cId="116473337" sldId="2147483657"/>
          </pc:sldLayoutMkLst>
        </pc:sldLayoutChg>
        <pc:sldLayoutChg chg="del">
          <pc:chgData name="Cyril Selzner" userId="383c75a60a045c4a" providerId="LiveId" clId="{1FD6A0A4-4E67-407D-BDF8-87BCAC0484AC}" dt="2024-10-11T13:43:16.152" v="0" actId="47"/>
          <pc:sldLayoutMkLst>
            <pc:docMk/>
            <pc:sldMasterMk cId="2044209975" sldId="2147483648"/>
            <pc:sldLayoutMk cId="4258331371" sldId="2147483658"/>
          </pc:sldLayoutMkLst>
        </pc:sldLayoutChg>
        <pc:sldLayoutChg chg="del">
          <pc:chgData name="Cyril Selzner" userId="383c75a60a045c4a" providerId="LiveId" clId="{1FD6A0A4-4E67-407D-BDF8-87BCAC0484AC}" dt="2024-10-11T13:43:16.152" v="0" actId="47"/>
          <pc:sldLayoutMkLst>
            <pc:docMk/>
            <pc:sldMasterMk cId="2044209975" sldId="2147483648"/>
            <pc:sldLayoutMk cId="3474429104"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87414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1072490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1271574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5653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4263515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256887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3628928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3595807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3392219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3809037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221741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2819253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1331893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125851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3794873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1997744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845784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3621928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1656945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1882467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3962523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241231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dirty="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4094210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3951716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3"/>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4162650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1605110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2439296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22645280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343021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3216843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774241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1577507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1"/>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41"/>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4620BA7-88CA-40C7-A1D5-C7A56697701F}" type="datetimeFigureOut">
              <a:rPr lang="fr-FR" smtClean="0"/>
              <a:pPr/>
              <a:t>11/10/2024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BE585-7EBC-496B-AD0B-DA72A6D4988F}" type="slidenum">
              <a:rPr lang="fr-FR" smtClean="0"/>
              <a:pPr/>
              <a:t>‹N°›</a:t>
            </a:fld>
            <a:endParaRPr lang="fr-FR"/>
          </a:p>
        </p:txBody>
      </p:sp>
    </p:spTree>
    <p:extLst>
      <p:ext uri="{BB962C8B-B14F-4D97-AF65-F5344CB8AC3E}">
        <p14:creationId xmlns:p14="http://schemas.microsoft.com/office/powerpoint/2010/main" val="144492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97957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286634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10/11/2024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424450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10/11/2024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364004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10/11/2024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3426339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4138731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10/11/2024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extLst>
      <p:ext uri="{BB962C8B-B14F-4D97-AF65-F5344CB8AC3E}">
        <p14:creationId xmlns:p14="http://schemas.microsoft.com/office/powerpoint/2010/main" val="9710767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20BA7-88CA-40C7-A1D5-C7A56697701F}" type="datetimeFigureOut">
              <a:rPr lang="fr-FR" smtClean="0"/>
              <a:pPr/>
              <a:t>11/10/2024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BE585-7EBC-496B-AD0B-DA72A6D4988F}" type="slidenum">
              <a:rPr lang="fr-FR" smtClean="0"/>
              <a:pPr/>
              <a:t>‹N°›</a:t>
            </a:fld>
            <a:endParaRPr lang="fr-FR"/>
          </a:p>
        </p:txBody>
      </p:sp>
    </p:spTree>
    <p:extLst>
      <p:ext uri="{BB962C8B-B14F-4D97-AF65-F5344CB8AC3E}">
        <p14:creationId xmlns:p14="http://schemas.microsoft.com/office/powerpoint/2010/main" val="155051747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20BA7-88CA-40C7-A1D5-C7A56697701F}" type="datetimeFigureOut">
              <a:rPr lang="fr-FR" smtClean="0"/>
              <a:pPr/>
              <a:t>11/10/2024</a:t>
            </a:fld>
            <a:endParaRPr lang="fr-FR"/>
          </a:p>
        </p:txBody>
      </p:sp>
      <p:sp>
        <p:nvSpPr>
          <p:cNvPr id="5" name="Espace réservé du pied de page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BE585-7EBC-496B-AD0B-DA72A6D4988F}" type="slidenum">
              <a:rPr lang="fr-FR" smtClean="0"/>
              <a:pPr/>
              <a:t>‹N°›</a:t>
            </a:fld>
            <a:endParaRPr lang="fr-FR"/>
          </a:p>
        </p:txBody>
      </p:sp>
    </p:spTree>
    <p:extLst>
      <p:ext uri="{BB962C8B-B14F-4D97-AF65-F5344CB8AC3E}">
        <p14:creationId xmlns:p14="http://schemas.microsoft.com/office/powerpoint/2010/main" val="29074158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Cyril.Selzner@univ-paris1.f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theguardian.com/technology/2023/may/02/geoffrey-hinton-godfather-of-ai-quits-google-warns-dangers-of-machine-learning"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271742"/>
            <a:ext cx="10925175" cy="847374"/>
          </a:xfrm>
        </p:spPr>
        <p:txBody>
          <a:bodyPr>
            <a:normAutofit fontScale="90000"/>
          </a:bodyPr>
          <a:lstStyle/>
          <a:p>
            <a:r>
              <a:rPr lang="fr-FR" b="1" i="1" dirty="0"/>
              <a:t> English for Data </a:t>
            </a:r>
            <a:r>
              <a:rPr lang="fr-FR" b="1" i="1" dirty="0" err="1"/>
              <a:t>ScientistsQ</a:t>
            </a:r>
            <a:r>
              <a:rPr lang="fr-FR" b="1" i="1" dirty="0"/>
              <a:t>+ IMC&amp;DS M2-S3</a:t>
            </a:r>
            <a:br>
              <a:rPr lang="fr-FR" b="1" dirty="0"/>
            </a:br>
            <a:endParaRPr lang="fr-FR" dirty="0">
              <a:solidFill>
                <a:srgbClr val="FF0000"/>
              </a:solidFill>
            </a:endParaRPr>
          </a:p>
        </p:txBody>
      </p:sp>
      <p:sp>
        <p:nvSpPr>
          <p:cNvPr id="4" name="Espace réservé du contenu 3"/>
          <p:cNvSpPr>
            <a:spLocks noGrp="1"/>
          </p:cNvSpPr>
          <p:nvPr>
            <p:ph sz="half" idx="2"/>
          </p:nvPr>
        </p:nvSpPr>
        <p:spPr>
          <a:xfrm>
            <a:off x="595423" y="5466114"/>
            <a:ext cx="10632558" cy="943743"/>
          </a:xfrm>
        </p:spPr>
        <p:txBody>
          <a:bodyPr>
            <a:normAutofit fontScale="92500" lnSpcReduction="20000"/>
          </a:bodyPr>
          <a:lstStyle/>
          <a:p>
            <a:pPr marL="0" indent="0" algn="ctr">
              <a:buNone/>
            </a:pPr>
            <a:r>
              <a:rPr lang="fr-FR" sz="4000" b="1" dirty="0"/>
              <a:t>COURSE INTRO M2 IMCDS - S1/S3 2024-2025 </a:t>
            </a:r>
          </a:p>
          <a:p>
            <a:pPr marL="0" indent="0" algn="ctr">
              <a:buNone/>
            </a:pPr>
            <a:r>
              <a:rPr lang="fr-FR" b="1" dirty="0">
                <a:solidFill>
                  <a:schemeClr val="tx2">
                    <a:lumMod val="75000"/>
                  </a:schemeClr>
                </a:solidFill>
              </a:rPr>
              <a:t>Université Paris 1 – Panthéon-Sorbonne</a:t>
            </a:r>
          </a:p>
        </p:txBody>
      </p:sp>
      <p:sp>
        <p:nvSpPr>
          <p:cNvPr id="3" name="Espace réservé du contenu 2"/>
          <p:cNvSpPr>
            <a:spLocks noGrp="1"/>
          </p:cNvSpPr>
          <p:nvPr>
            <p:ph sz="half" idx="1"/>
          </p:nvPr>
        </p:nvSpPr>
        <p:spPr>
          <a:xfrm>
            <a:off x="6786835" y="2520261"/>
            <a:ext cx="4138340" cy="1889814"/>
          </a:xfrm>
        </p:spPr>
        <p:txBody>
          <a:bodyPr>
            <a:normAutofit fontScale="92500" lnSpcReduction="20000"/>
          </a:bodyPr>
          <a:lstStyle/>
          <a:p>
            <a:pPr marL="0" indent="0" algn="ctr">
              <a:buNone/>
            </a:pPr>
            <a:r>
              <a:rPr lang="fr-FR" sz="4000" b="1" i="1" dirty="0">
                <a:solidFill>
                  <a:srgbClr val="FFC000"/>
                </a:solidFill>
              </a:rPr>
              <a:t>WELCOME!</a:t>
            </a:r>
          </a:p>
          <a:p>
            <a:pPr marL="0" indent="0" algn="ctr">
              <a:buNone/>
            </a:pPr>
            <a:r>
              <a:rPr lang="fr-FR" sz="4000" b="1" i="1" dirty="0">
                <a:solidFill>
                  <a:srgbClr val="FFC000"/>
                </a:solidFill>
              </a:rPr>
              <a:t>AND HAVE A NICE DAY(-TAH)!</a:t>
            </a:r>
          </a:p>
        </p:txBody>
      </p:sp>
      <p:sp>
        <p:nvSpPr>
          <p:cNvPr id="9" name="Pentagone 8">
            <a:extLst>
              <a:ext uri="{FF2B5EF4-FFF2-40B4-BE49-F238E27FC236}">
                <a16:creationId xmlns:a16="http://schemas.microsoft.com/office/drawing/2014/main" id="{67E030C0-FFFE-AE3E-72A7-F533A9EE3D05}"/>
              </a:ext>
            </a:extLst>
          </p:cNvPr>
          <p:cNvSpPr/>
          <p:nvPr/>
        </p:nvSpPr>
        <p:spPr>
          <a:xfrm>
            <a:off x="1743075" y="920014"/>
            <a:ext cx="5181600" cy="4014859"/>
          </a:xfrm>
          <a:prstGeom prst="pentagon">
            <a:avLst/>
          </a:prstGeom>
          <a:blipFill dpi="0" rotWithShape="1">
            <a:blip r:embed="rId2">
              <a:extLst>
                <a:ext uri="{28A0092B-C50C-407E-A947-70E740481C1C}">
                  <a14:useLocalDpi xmlns:a14="http://schemas.microsoft.com/office/drawing/2010/main" val="0"/>
                </a:ext>
              </a:extLst>
            </a:blip>
            <a:srcRect/>
            <a:stretch>
              <a:fillRect/>
            </a:stretch>
          </a:blipFill>
          <a:scene3d>
            <a:camera prst="isometricOffAxis1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78381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39C6A-8D67-4DD6-808E-A6E9C77FFBFB}"/>
              </a:ext>
            </a:extLst>
          </p:cNvPr>
          <p:cNvSpPr>
            <a:spLocks noGrp="1"/>
          </p:cNvSpPr>
          <p:nvPr>
            <p:ph type="title"/>
          </p:nvPr>
        </p:nvSpPr>
        <p:spPr>
          <a:xfrm>
            <a:off x="0" y="144016"/>
            <a:ext cx="11608904" cy="1124744"/>
          </a:xfrm>
        </p:spPr>
        <p:txBody>
          <a:bodyPr>
            <a:normAutofit/>
          </a:bodyPr>
          <a:lstStyle/>
          <a:p>
            <a:r>
              <a:rPr lang="fr-FR" sz="4800" b="1" dirty="0">
                <a:solidFill>
                  <a:srgbClr val="FFC000"/>
                </a:solidFill>
              </a:rPr>
              <a:t>Oral </a:t>
            </a:r>
            <a:r>
              <a:rPr lang="fr-FR" sz="4800" b="1" dirty="0" err="1">
                <a:solidFill>
                  <a:srgbClr val="FFC000"/>
                </a:solidFill>
              </a:rPr>
              <a:t>presentation</a:t>
            </a:r>
            <a:r>
              <a:rPr lang="fr-FR" sz="4800" b="1" dirty="0">
                <a:solidFill>
                  <a:srgbClr val="FFC000"/>
                </a:solidFill>
              </a:rPr>
              <a:t> </a:t>
            </a:r>
            <a:r>
              <a:rPr lang="fr-FR" sz="4800" b="1" dirty="0" err="1">
                <a:solidFill>
                  <a:srgbClr val="FFC000"/>
                </a:solidFill>
              </a:rPr>
              <a:t>requirements</a:t>
            </a:r>
            <a:r>
              <a:rPr lang="fr-FR" sz="4800" b="1" dirty="0">
                <a:solidFill>
                  <a:srgbClr val="FFC000"/>
                </a:solidFill>
              </a:rPr>
              <a:t>:</a:t>
            </a:r>
          </a:p>
        </p:txBody>
      </p:sp>
      <p:sp>
        <p:nvSpPr>
          <p:cNvPr id="3" name="Espace réservé du contenu 2">
            <a:extLst>
              <a:ext uri="{FF2B5EF4-FFF2-40B4-BE49-F238E27FC236}">
                <a16:creationId xmlns:a16="http://schemas.microsoft.com/office/drawing/2014/main" id="{315B2B51-8F4C-4363-A7A3-0FEB0D557F6D}"/>
              </a:ext>
            </a:extLst>
          </p:cNvPr>
          <p:cNvSpPr>
            <a:spLocks noGrp="1"/>
          </p:cNvSpPr>
          <p:nvPr>
            <p:ph idx="1"/>
          </p:nvPr>
        </p:nvSpPr>
        <p:spPr>
          <a:xfrm>
            <a:off x="1323974" y="1268760"/>
            <a:ext cx="10125075" cy="5589240"/>
          </a:xfrm>
        </p:spPr>
        <p:txBody>
          <a:bodyPr>
            <a:normAutofit fontScale="92500" lnSpcReduction="20000"/>
          </a:bodyPr>
          <a:lstStyle/>
          <a:p>
            <a:endParaRPr lang="fr-FR" sz="3600" b="1" dirty="0"/>
          </a:p>
          <a:p>
            <a:r>
              <a:rPr lang="fr-FR" sz="3600" b="1" dirty="0"/>
              <a:t>Groups of </a:t>
            </a:r>
            <a:r>
              <a:rPr lang="fr-FR" sz="3600" b="1" u="sng" dirty="0" err="1"/>
              <a:t>three</a:t>
            </a:r>
            <a:r>
              <a:rPr lang="fr-FR" sz="3600" b="1" dirty="0"/>
              <a:t> (</a:t>
            </a:r>
            <a:r>
              <a:rPr lang="fr-FR" sz="3600" b="1" dirty="0" err="1"/>
              <a:t>except</a:t>
            </a:r>
            <a:r>
              <a:rPr lang="fr-FR" sz="3600" b="1" dirty="0"/>
              <a:t> for the </a:t>
            </a:r>
            <a:r>
              <a:rPr lang="fr-FR" sz="3600" b="1" dirty="0" err="1"/>
              <a:t>odd</a:t>
            </a:r>
            <a:r>
              <a:rPr lang="fr-FR" sz="3600" b="1" dirty="0"/>
              <a:t> one)</a:t>
            </a:r>
          </a:p>
          <a:p>
            <a:pPr marL="0" indent="0">
              <a:buNone/>
            </a:pPr>
            <a:r>
              <a:rPr lang="fr-FR" sz="3600" b="1" dirty="0"/>
              <a:t>  -   singles or </a:t>
            </a:r>
            <a:r>
              <a:rPr lang="fr-FR" sz="3600" b="1" dirty="0" err="1"/>
              <a:t>crowd</a:t>
            </a:r>
            <a:r>
              <a:rPr lang="fr-FR" sz="3600" b="1" dirty="0"/>
              <a:t> NOT </a:t>
            </a:r>
            <a:r>
              <a:rPr lang="fr-FR" sz="3600" b="1" dirty="0" err="1"/>
              <a:t>accepted</a:t>
            </a:r>
            <a:r>
              <a:rPr lang="fr-FR" sz="3600" b="1" dirty="0"/>
              <a:t> - </a:t>
            </a:r>
          </a:p>
          <a:p>
            <a:endParaRPr lang="fr-FR" sz="3600" b="1" dirty="0"/>
          </a:p>
          <a:p>
            <a:r>
              <a:rPr lang="fr-FR" sz="3600" b="1" dirty="0"/>
              <a:t>5 minutes (+1 max) </a:t>
            </a:r>
            <a:r>
              <a:rPr lang="fr-FR" sz="3600" b="1" u="sng" dirty="0" err="1"/>
              <a:t>each</a:t>
            </a:r>
            <a:r>
              <a:rPr lang="fr-FR" sz="3600" b="1" dirty="0"/>
              <a:t>, </a:t>
            </a:r>
            <a:r>
              <a:rPr lang="fr-FR" sz="3600" b="1" dirty="0" err="1"/>
              <a:t>followed</a:t>
            </a:r>
            <a:r>
              <a:rPr lang="fr-FR" sz="3600" b="1" dirty="0"/>
              <a:t> by questions </a:t>
            </a:r>
            <a:r>
              <a:rPr lang="fr-FR" sz="3600" b="1" dirty="0" err="1"/>
              <a:t>from</a:t>
            </a:r>
            <a:r>
              <a:rPr lang="fr-FR" sz="3600" b="1" dirty="0"/>
              <a:t> the audience (</a:t>
            </a:r>
            <a:r>
              <a:rPr lang="fr-FR" sz="3600" b="1" dirty="0" err="1"/>
              <a:t>teacher</a:t>
            </a:r>
            <a:r>
              <a:rPr lang="fr-FR" sz="3600" b="1" dirty="0"/>
              <a:t> </a:t>
            </a:r>
            <a:r>
              <a:rPr lang="fr-FR" sz="3600" b="1" dirty="0" err="1"/>
              <a:t>included</a:t>
            </a:r>
            <a:r>
              <a:rPr lang="fr-FR" sz="3600" b="1" dirty="0"/>
              <a:t>)</a:t>
            </a:r>
          </a:p>
          <a:p>
            <a:endParaRPr lang="fr-FR" sz="3600" b="1" dirty="0"/>
          </a:p>
          <a:p>
            <a:r>
              <a:rPr lang="fr-FR" sz="3600" b="1" dirty="0"/>
              <a:t>Notes </a:t>
            </a:r>
            <a:r>
              <a:rPr lang="fr-FR" sz="3600" b="1" dirty="0" err="1"/>
              <a:t>allowed</a:t>
            </a:r>
            <a:r>
              <a:rPr lang="fr-FR" sz="3600" b="1" dirty="0"/>
              <a:t> but </a:t>
            </a:r>
            <a:r>
              <a:rPr lang="fr-FR" sz="3600" b="1" u="sng" dirty="0"/>
              <a:t>no </a:t>
            </a:r>
            <a:r>
              <a:rPr lang="fr-FR" sz="3600" b="1" u="sng" dirty="0" err="1"/>
              <a:t>reading</a:t>
            </a:r>
            <a:r>
              <a:rPr lang="fr-FR" sz="3600" b="1" u="sng" dirty="0"/>
              <a:t> </a:t>
            </a:r>
            <a:r>
              <a:rPr lang="fr-FR" sz="3600" b="1" dirty="0" err="1"/>
              <a:t>please</a:t>
            </a:r>
            <a:endParaRPr lang="fr-FR" sz="3600" b="1" dirty="0"/>
          </a:p>
          <a:p>
            <a:pPr marL="0" indent="0">
              <a:buNone/>
            </a:pPr>
            <a:r>
              <a:rPr lang="fr-FR" sz="3600" b="1" dirty="0"/>
              <a:t>  </a:t>
            </a:r>
            <a:r>
              <a:rPr lang="fr-FR" sz="3600" b="1" dirty="0" err="1"/>
              <a:t>Continuous</a:t>
            </a:r>
            <a:r>
              <a:rPr lang="fr-FR" sz="3600" b="1" dirty="0"/>
              <a:t> </a:t>
            </a:r>
            <a:r>
              <a:rPr lang="fr-FR" sz="3600" b="1" dirty="0" err="1"/>
              <a:t>reading</a:t>
            </a:r>
            <a:r>
              <a:rPr lang="fr-FR" sz="3600" b="1" dirty="0"/>
              <a:t> </a:t>
            </a:r>
            <a:r>
              <a:rPr lang="fr-FR" sz="3600" b="1" dirty="0" err="1"/>
              <a:t>will</a:t>
            </a:r>
            <a:r>
              <a:rPr lang="fr-FR" sz="3600" b="1" dirty="0"/>
              <a:t> </a:t>
            </a:r>
            <a:r>
              <a:rPr lang="fr-FR" sz="3600" b="1" dirty="0" err="1"/>
              <a:t>be</a:t>
            </a:r>
            <a:r>
              <a:rPr lang="fr-FR" sz="3600" b="1" dirty="0"/>
              <a:t> </a:t>
            </a:r>
            <a:r>
              <a:rPr lang="fr-FR" sz="3600" b="1" dirty="0" err="1"/>
              <a:t>penalised</a:t>
            </a:r>
            <a:r>
              <a:rPr lang="fr-FR" sz="3600" b="1" dirty="0"/>
              <a:t> (as </a:t>
            </a:r>
            <a:r>
              <a:rPr lang="fr-FR" sz="3600" b="1" dirty="0" err="1"/>
              <a:t>will</a:t>
            </a:r>
            <a:r>
              <a:rPr lang="fr-FR" sz="3600" b="1" dirty="0"/>
              <a:t> </a:t>
            </a:r>
            <a:r>
              <a:rPr lang="fr-FR" sz="3600" b="1" dirty="0" err="1"/>
              <a:t>plagiarism</a:t>
            </a:r>
            <a:r>
              <a:rPr lang="fr-FR" sz="3600" b="1" dirty="0"/>
              <a:t> as a </a:t>
            </a:r>
            <a:r>
              <a:rPr lang="fr-FR" sz="3600" b="1" dirty="0" err="1"/>
              <a:t>matter</a:t>
            </a:r>
            <a:r>
              <a:rPr lang="fr-FR" sz="3600" b="1" dirty="0"/>
              <a:t> of course) </a:t>
            </a:r>
          </a:p>
        </p:txBody>
      </p:sp>
    </p:spTree>
    <p:extLst>
      <p:ext uri="{BB962C8B-B14F-4D97-AF65-F5344CB8AC3E}">
        <p14:creationId xmlns:p14="http://schemas.microsoft.com/office/powerpoint/2010/main" val="1558299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4736732-7098-4B32-877C-B86B2FCAAB05}"/>
              </a:ext>
            </a:extLst>
          </p:cNvPr>
          <p:cNvSpPr>
            <a:spLocks noGrp="1"/>
          </p:cNvSpPr>
          <p:nvPr>
            <p:ph idx="1"/>
          </p:nvPr>
        </p:nvSpPr>
        <p:spPr>
          <a:xfrm>
            <a:off x="806355" y="1576743"/>
            <a:ext cx="9826388" cy="6858000"/>
          </a:xfrm>
        </p:spPr>
        <p:txBody>
          <a:bodyPr>
            <a:normAutofit/>
          </a:bodyPr>
          <a:lstStyle/>
          <a:p>
            <a:pPr marL="0" indent="0">
              <a:buNone/>
            </a:pPr>
            <a:endParaRPr lang="fr-FR" b="1" dirty="0"/>
          </a:p>
          <a:p>
            <a:pPr algn="just"/>
            <a:r>
              <a:rPr lang="fr-FR" sz="2800" b="1" dirty="0" err="1"/>
              <a:t>WHEN</a:t>
            </a:r>
            <a:r>
              <a:rPr lang="fr-FR" sz="2800" b="1" dirty="0"/>
              <a:t>? </a:t>
            </a:r>
            <a:r>
              <a:rPr lang="fr-FR" sz="2800" b="1" dirty="0" err="1"/>
              <a:t>During</a:t>
            </a:r>
            <a:r>
              <a:rPr lang="fr-FR" sz="2800" b="1" dirty="0"/>
              <a:t> the last </a:t>
            </a:r>
            <a:r>
              <a:rPr lang="fr-FR" sz="2800" b="1" dirty="0" err="1"/>
              <a:t>two</a:t>
            </a:r>
            <a:r>
              <a:rPr lang="fr-FR" sz="2800" b="1" dirty="0"/>
              <a:t> S1 sessions on 21 </a:t>
            </a:r>
            <a:r>
              <a:rPr lang="fr-FR" sz="2800" b="1" dirty="0" err="1"/>
              <a:t>November</a:t>
            </a:r>
            <a:r>
              <a:rPr lang="fr-FR" sz="2800" b="1" dirty="0"/>
              <a:t>, and 5 </a:t>
            </a:r>
            <a:r>
              <a:rPr lang="fr-FR" sz="2800" b="1" dirty="0" err="1"/>
              <a:t>December</a:t>
            </a:r>
            <a:r>
              <a:rPr lang="fr-FR" sz="2800" b="1" dirty="0"/>
              <a:t>: (maximum 4 groups per session)</a:t>
            </a:r>
          </a:p>
          <a:p>
            <a:pPr marL="0" indent="0">
              <a:buNone/>
            </a:pPr>
            <a:endParaRPr lang="fr-FR" sz="2800" b="1" dirty="0"/>
          </a:p>
          <a:p>
            <a:pPr algn="just"/>
            <a:r>
              <a:rPr lang="fr-FR" sz="2800" b="1" dirty="0"/>
              <a:t>WHAT? </a:t>
            </a:r>
            <a:r>
              <a:rPr lang="fr-FR" sz="2800" b="1" dirty="0" err="1"/>
              <a:t>any</a:t>
            </a:r>
            <a:r>
              <a:rPr lang="fr-FR" sz="2800" b="1" dirty="0"/>
              <a:t> topic/issue/</a:t>
            </a:r>
            <a:r>
              <a:rPr lang="fr-FR" sz="2800" b="1" dirty="0" err="1"/>
              <a:t>subject</a:t>
            </a:r>
            <a:r>
              <a:rPr lang="fr-FR" sz="2800" b="1" dirty="0"/>
              <a:t> </a:t>
            </a:r>
            <a:r>
              <a:rPr lang="fr-FR" sz="2800" b="1" dirty="0" err="1"/>
              <a:t>matter</a:t>
            </a:r>
            <a:r>
              <a:rPr lang="fr-FR" sz="2800" b="1" dirty="0"/>
              <a:t> </a:t>
            </a:r>
            <a:r>
              <a:rPr lang="fr-FR" sz="2800" b="1" u="sng" dirty="0" err="1"/>
              <a:t>related</a:t>
            </a:r>
            <a:r>
              <a:rPr lang="fr-FR" sz="2800" b="1" u="sng" dirty="0"/>
              <a:t> to data</a:t>
            </a:r>
            <a:r>
              <a:rPr lang="fr-FR" sz="2800" b="1" dirty="0"/>
              <a:t>, data science, data management etc., </a:t>
            </a:r>
            <a:r>
              <a:rPr lang="fr-FR" sz="2800" b="1" dirty="0" err="1"/>
              <a:t>even</a:t>
            </a:r>
            <a:r>
              <a:rPr lang="fr-FR" sz="2800" b="1" dirty="0"/>
              <a:t> </a:t>
            </a:r>
            <a:r>
              <a:rPr lang="fr-FR" sz="2800" b="1" dirty="0" err="1"/>
              <a:t>remotely</a:t>
            </a:r>
            <a:r>
              <a:rPr lang="fr-FR" sz="2800" b="1" dirty="0"/>
              <a:t> (</a:t>
            </a:r>
            <a:r>
              <a:rPr lang="fr-FR" sz="2800" b="1" dirty="0" err="1"/>
              <a:t>please</a:t>
            </a:r>
            <a:r>
              <a:rPr lang="fr-FR" sz="2800" b="1" dirty="0"/>
              <a:t> </a:t>
            </a:r>
            <a:r>
              <a:rPr lang="fr-FR" sz="2800" b="1" dirty="0" err="1"/>
              <a:t>notify</a:t>
            </a:r>
            <a:r>
              <a:rPr lang="fr-FR" sz="2800" b="1" dirty="0"/>
              <a:t> me about </a:t>
            </a:r>
            <a:r>
              <a:rPr lang="fr-FR" sz="2800" b="1" dirty="0" err="1"/>
              <a:t>your</a:t>
            </a:r>
            <a:r>
              <a:rPr lang="fr-FR" sz="2800" b="1" dirty="0"/>
              <a:t> </a:t>
            </a:r>
            <a:r>
              <a:rPr lang="fr-FR" sz="2800" b="1" dirty="0" err="1"/>
              <a:t>chosen</a:t>
            </a:r>
            <a:r>
              <a:rPr lang="fr-FR" sz="2800" b="1" dirty="0"/>
              <a:t> topic </a:t>
            </a:r>
            <a:r>
              <a:rPr lang="fr-FR" sz="2800" b="1" u="sng" dirty="0"/>
              <a:t>by 7 </a:t>
            </a:r>
            <a:r>
              <a:rPr lang="fr-FR" sz="2800" b="1" u="sng" dirty="0" err="1"/>
              <a:t>November</a:t>
            </a:r>
            <a:r>
              <a:rPr lang="fr-FR" sz="2800" b="1" u="sng" dirty="0"/>
              <a:t> at the </a:t>
            </a:r>
            <a:r>
              <a:rPr lang="fr-FR" sz="2800" b="1" u="sng" dirty="0" err="1"/>
              <a:t>very</a:t>
            </a:r>
            <a:r>
              <a:rPr lang="fr-FR" sz="2800" b="1" u="sng" dirty="0"/>
              <a:t> </a:t>
            </a:r>
            <a:r>
              <a:rPr lang="fr-FR" sz="2800" b="1" u="sng" dirty="0" err="1"/>
              <a:t>latest</a:t>
            </a:r>
            <a:r>
              <a:rPr lang="fr-FR" sz="2800" b="1" dirty="0"/>
              <a:t>)</a:t>
            </a:r>
          </a:p>
          <a:p>
            <a:pPr algn="just"/>
            <a:endParaRPr lang="fr-FR" sz="2800" b="1" dirty="0"/>
          </a:p>
          <a:p>
            <a:pPr algn="just"/>
            <a:endParaRPr lang="fr-FR" b="1" dirty="0"/>
          </a:p>
          <a:p>
            <a:pPr algn="just"/>
            <a:endParaRPr lang="fr-FR" b="1" dirty="0"/>
          </a:p>
          <a:p>
            <a:pPr marL="0" indent="0">
              <a:buNone/>
            </a:pPr>
            <a:endParaRPr lang="fr-FR" b="1" dirty="0"/>
          </a:p>
        </p:txBody>
      </p:sp>
      <p:sp>
        <p:nvSpPr>
          <p:cNvPr id="2" name="Titre 1">
            <a:extLst>
              <a:ext uri="{FF2B5EF4-FFF2-40B4-BE49-F238E27FC236}">
                <a16:creationId xmlns:a16="http://schemas.microsoft.com/office/drawing/2014/main" id="{C1D1B28E-F8D1-22CC-6B78-DD1A558798D3}"/>
              </a:ext>
            </a:extLst>
          </p:cNvPr>
          <p:cNvSpPr>
            <a:spLocks noGrp="1"/>
          </p:cNvSpPr>
          <p:nvPr>
            <p:ph type="title"/>
          </p:nvPr>
        </p:nvSpPr>
        <p:spPr>
          <a:xfrm>
            <a:off x="245661" y="0"/>
            <a:ext cx="9965140" cy="1124744"/>
          </a:xfrm>
        </p:spPr>
        <p:txBody>
          <a:bodyPr>
            <a:normAutofit/>
          </a:bodyPr>
          <a:lstStyle/>
          <a:p>
            <a:r>
              <a:rPr lang="fr-FR" sz="6000" b="1" dirty="0">
                <a:solidFill>
                  <a:srgbClr val="FFC000"/>
                </a:solidFill>
              </a:rPr>
              <a:t>Oral </a:t>
            </a:r>
            <a:r>
              <a:rPr lang="fr-FR" sz="6000" b="1" dirty="0" err="1">
                <a:solidFill>
                  <a:srgbClr val="FFC000"/>
                </a:solidFill>
              </a:rPr>
              <a:t>presentation</a:t>
            </a:r>
            <a:r>
              <a:rPr lang="fr-FR" sz="6000" b="1" dirty="0">
                <a:solidFill>
                  <a:srgbClr val="FFC000"/>
                </a:solidFill>
              </a:rPr>
              <a:t> format:</a:t>
            </a:r>
          </a:p>
        </p:txBody>
      </p:sp>
    </p:spTree>
    <p:extLst>
      <p:ext uri="{BB962C8B-B14F-4D97-AF65-F5344CB8AC3E}">
        <p14:creationId xmlns:p14="http://schemas.microsoft.com/office/powerpoint/2010/main" val="46148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4736732-7098-4B32-877C-B86B2FCAAB05}"/>
              </a:ext>
            </a:extLst>
          </p:cNvPr>
          <p:cNvSpPr>
            <a:spLocks noGrp="1"/>
          </p:cNvSpPr>
          <p:nvPr>
            <p:ph idx="1"/>
          </p:nvPr>
        </p:nvSpPr>
        <p:spPr>
          <a:xfrm>
            <a:off x="682530" y="976668"/>
            <a:ext cx="9826388" cy="6858000"/>
          </a:xfrm>
        </p:spPr>
        <p:txBody>
          <a:bodyPr>
            <a:normAutofit/>
          </a:bodyPr>
          <a:lstStyle/>
          <a:p>
            <a:pPr algn="just"/>
            <a:endParaRPr lang="fr-FR" sz="2800" b="1" dirty="0"/>
          </a:p>
          <a:p>
            <a:pPr algn="just"/>
            <a:r>
              <a:rPr lang="fr-FR" sz="2800" b="1" dirty="0"/>
              <a:t>HOW? </a:t>
            </a:r>
            <a:r>
              <a:rPr lang="fr-FR" sz="2800" b="1" dirty="0" err="1"/>
              <a:t>Any</a:t>
            </a:r>
            <a:r>
              <a:rPr lang="fr-FR" sz="2800" b="1" dirty="0"/>
              <a:t> format </a:t>
            </a:r>
            <a:r>
              <a:rPr lang="fr-FR" sz="2800" b="1" dirty="0" err="1"/>
              <a:t>you</a:t>
            </a:r>
            <a:r>
              <a:rPr lang="fr-FR" sz="2800" b="1" dirty="0"/>
              <a:t> </a:t>
            </a:r>
            <a:r>
              <a:rPr lang="fr-FR" sz="2800" b="1" dirty="0" err="1"/>
              <a:t>wish</a:t>
            </a:r>
            <a:r>
              <a:rPr lang="fr-FR" sz="2800" b="1" dirty="0"/>
              <a:t> to </a:t>
            </a:r>
            <a:r>
              <a:rPr lang="fr-FR" sz="2800" b="1" dirty="0" err="1"/>
              <a:t>opt</a:t>
            </a:r>
            <a:r>
              <a:rPr lang="fr-FR" sz="2800" b="1" dirty="0"/>
              <a:t> for. Standard, </a:t>
            </a:r>
            <a:r>
              <a:rPr lang="fr-FR" sz="2800" b="1" dirty="0" err="1"/>
              <a:t>debate</a:t>
            </a:r>
            <a:r>
              <a:rPr lang="fr-FR" sz="2800" b="1" dirty="0"/>
              <a:t>, talk show, short </a:t>
            </a:r>
            <a:r>
              <a:rPr lang="fr-FR" sz="2800" b="1" dirty="0" err="1"/>
              <a:t>fictional</a:t>
            </a:r>
            <a:r>
              <a:rPr lang="fr-FR" sz="2800" b="1" dirty="0"/>
              <a:t> </a:t>
            </a:r>
            <a:r>
              <a:rPr lang="fr-FR" sz="2800" b="1" dirty="0" err="1"/>
              <a:t>piece</a:t>
            </a:r>
            <a:r>
              <a:rPr lang="fr-FR" sz="2800" b="1" dirty="0"/>
              <a:t>/</a:t>
            </a:r>
            <a:r>
              <a:rPr lang="fr-FR" sz="2800" b="1" dirty="0" err="1"/>
              <a:t>roleplay</a:t>
            </a:r>
            <a:r>
              <a:rPr lang="fr-FR" sz="2800" b="1" dirty="0"/>
              <a:t>, etc. I </a:t>
            </a:r>
            <a:r>
              <a:rPr lang="fr-FR" sz="2800" b="1" dirty="0" err="1"/>
              <a:t>am</a:t>
            </a:r>
            <a:r>
              <a:rPr lang="fr-FR" sz="2800" b="1" dirty="0"/>
              <a:t> open to </a:t>
            </a:r>
            <a:r>
              <a:rPr lang="fr-FR" sz="2800" b="1" dirty="0" err="1"/>
              <a:t>any</a:t>
            </a:r>
            <a:r>
              <a:rPr lang="fr-FR" sz="2800" b="1" dirty="0"/>
              <a:t> suggestion </a:t>
            </a:r>
            <a:r>
              <a:rPr lang="fr-FR" sz="2800" b="1" dirty="0" err="1"/>
              <a:t>from</a:t>
            </a:r>
            <a:r>
              <a:rPr lang="fr-FR" sz="2800" b="1" dirty="0"/>
              <a:t> </a:t>
            </a:r>
            <a:r>
              <a:rPr lang="fr-FR" sz="2800" b="1" dirty="0" err="1"/>
              <a:t>you</a:t>
            </a:r>
            <a:r>
              <a:rPr lang="fr-FR" sz="2800" b="1" dirty="0"/>
              <a:t> but </a:t>
            </a:r>
            <a:r>
              <a:rPr lang="fr-FR" sz="2800" b="1" dirty="0" err="1"/>
              <a:t>will</a:t>
            </a:r>
            <a:r>
              <a:rPr lang="fr-FR" sz="2800" b="1" dirty="0"/>
              <a:t> have final </a:t>
            </a:r>
            <a:r>
              <a:rPr lang="fr-FR" sz="2800" b="1" dirty="0" err="1"/>
              <a:t>say</a:t>
            </a:r>
            <a:r>
              <a:rPr lang="fr-FR" sz="2800" b="1" dirty="0"/>
              <a:t> in the </a:t>
            </a:r>
            <a:r>
              <a:rPr lang="fr-FR" sz="2800" b="1" dirty="0" err="1"/>
              <a:t>matter</a:t>
            </a:r>
            <a:r>
              <a:rPr lang="fr-FR" sz="2800" b="1" dirty="0"/>
              <a:t>.</a:t>
            </a:r>
          </a:p>
          <a:p>
            <a:pPr algn="just"/>
            <a:endParaRPr lang="fr-FR" b="1" dirty="0"/>
          </a:p>
          <a:p>
            <a:pPr algn="just"/>
            <a:endParaRPr lang="fr-FR" b="1" dirty="0"/>
          </a:p>
          <a:p>
            <a:pPr marL="0" indent="0">
              <a:buNone/>
            </a:pPr>
            <a:endParaRPr lang="fr-FR" b="1" dirty="0"/>
          </a:p>
        </p:txBody>
      </p:sp>
      <p:sp>
        <p:nvSpPr>
          <p:cNvPr id="2" name="Titre 1">
            <a:extLst>
              <a:ext uri="{FF2B5EF4-FFF2-40B4-BE49-F238E27FC236}">
                <a16:creationId xmlns:a16="http://schemas.microsoft.com/office/drawing/2014/main" id="{CE6E4AF0-6C77-FCD0-2CE5-AE6278202CEA}"/>
              </a:ext>
            </a:extLst>
          </p:cNvPr>
          <p:cNvSpPr>
            <a:spLocks noGrp="1"/>
          </p:cNvSpPr>
          <p:nvPr>
            <p:ph type="title"/>
          </p:nvPr>
        </p:nvSpPr>
        <p:spPr>
          <a:xfrm>
            <a:off x="245661" y="0"/>
            <a:ext cx="9965140" cy="1124744"/>
          </a:xfrm>
        </p:spPr>
        <p:txBody>
          <a:bodyPr>
            <a:normAutofit/>
          </a:bodyPr>
          <a:lstStyle/>
          <a:p>
            <a:r>
              <a:rPr lang="fr-FR" sz="6000" b="1" dirty="0">
                <a:solidFill>
                  <a:srgbClr val="FFC000"/>
                </a:solidFill>
              </a:rPr>
              <a:t>Oral </a:t>
            </a:r>
            <a:r>
              <a:rPr lang="fr-FR" sz="6000" b="1" dirty="0" err="1">
                <a:solidFill>
                  <a:srgbClr val="FFC000"/>
                </a:solidFill>
              </a:rPr>
              <a:t>presentation</a:t>
            </a:r>
            <a:r>
              <a:rPr lang="fr-FR" sz="6000" b="1" dirty="0">
                <a:solidFill>
                  <a:srgbClr val="FFC000"/>
                </a:solidFill>
              </a:rPr>
              <a:t> format:</a:t>
            </a:r>
          </a:p>
        </p:txBody>
      </p:sp>
    </p:spTree>
    <p:extLst>
      <p:ext uri="{BB962C8B-B14F-4D97-AF65-F5344CB8AC3E}">
        <p14:creationId xmlns:p14="http://schemas.microsoft.com/office/powerpoint/2010/main" val="265839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intérieur, habits, mur&#10;&#10;Description générée automatiquement">
            <a:extLst>
              <a:ext uri="{FF2B5EF4-FFF2-40B4-BE49-F238E27FC236}">
                <a16:creationId xmlns:a16="http://schemas.microsoft.com/office/drawing/2014/main" id="{CD2DA674-6D15-F862-CB82-5F9E04D62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76320" cy="6858000"/>
          </a:xfrm>
          <a:prstGeom prst="rect">
            <a:avLst/>
          </a:prstGeom>
        </p:spPr>
      </p:pic>
      <p:sp>
        <p:nvSpPr>
          <p:cNvPr id="4" name="ZoneTexte 3">
            <a:extLst>
              <a:ext uri="{FF2B5EF4-FFF2-40B4-BE49-F238E27FC236}">
                <a16:creationId xmlns:a16="http://schemas.microsoft.com/office/drawing/2014/main" id="{4BC5DB6A-D0C4-C718-D7BB-F8A2B5D4ECD7}"/>
              </a:ext>
            </a:extLst>
          </p:cNvPr>
          <p:cNvSpPr txBox="1"/>
          <p:nvPr/>
        </p:nvSpPr>
        <p:spPr>
          <a:xfrm>
            <a:off x="9264352" y="1484784"/>
            <a:ext cx="2808312"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FFC000"/>
                </a:solidFill>
                <a:effectLst/>
                <a:uLnTx/>
                <a:uFillTx/>
                <a:latin typeface="Century Gothic" panose="020B0502020202020204"/>
                <a:ea typeface="+mn-ea"/>
                <a:cs typeface="+mn-cs"/>
              </a:rPr>
              <a:t> </a:t>
            </a:r>
            <a:r>
              <a:rPr kumimoji="0" lang="fr-FR" sz="4000" b="1" i="0" u="none" strike="noStrike" kern="1200" cap="none" spc="0" normalizeH="0" baseline="0" noProof="0" dirty="0" err="1">
                <a:ln>
                  <a:noFill/>
                </a:ln>
                <a:solidFill>
                  <a:srgbClr val="FFC000"/>
                </a:solidFill>
                <a:effectLst/>
                <a:uLnTx/>
                <a:uFillTx/>
                <a:latin typeface="Century Gothic" panose="020B0502020202020204"/>
                <a:ea typeface="+mn-ea"/>
                <a:cs typeface="+mn-cs"/>
              </a:rPr>
              <a:t>Available</a:t>
            </a:r>
            <a:r>
              <a:rPr kumimoji="0" lang="fr-FR" sz="4000" b="1" i="0" u="none" strike="noStrike" kern="1200" cap="none" spc="0" normalizeH="0" baseline="0" noProof="0" dirty="0">
                <a:ln>
                  <a:noFill/>
                </a:ln>
                <a:solidFill>
                  <a:srgbClr val="FFC000"/>
                </a:solidFill>
                <a:effectLst/>
                <a:uLnTx/>
                <a:uFillTx/>
                <a:latin typeface="Century Gothic" panose="020B0502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4000" b="1" i="0" u="none" strike="noStrike" kern="1200" cap="none" spc="0" normalizeH="0" baseline="0" noProof="0" dirty="0">
              <a:ln>
                <a:noFill/>
              </a:ln>
              <a:solidFill>
                <a:srgbClr val="FFC000"/>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FFC000"/>
                </a:solidFill>
                <a:effectLst/>
                <a:uLnTx/>
                <a:uFillTx/>
                <a:latin typeface="Century Gothic" panose="020B0502020202020204"/>
                <a:ea typeface="+mn-ea"/>
                <a:cs typeface="+mn-cs"/>
              </a:rPr>
              <a:t>Plain,  Regular, Old-</a:t>
            </a:r>
            <a:r>
              <a:rPr kumimoji="0" lang="fr-FR" sz="4000" b="1" i="0" u="none" strike="noStrike" kern="1200" cap="none" spc="0" normalizeH="0" baseline="0" noProof="0" dirty="0" err="1">
                <a:ln>
                  <a:noFill/>
                </a:ln>
                <a:solidFill>
                  <a:srgbClr val="FFC000"/>
                </a:solidFill>
                <a:effectLst/>
                <a:uLnTx/>
                <a:uFillTx/>
                <a:latin typeface="Century Gothic" panose="020B0502020202020204"/>
                <a:ea typeface="+mn-ea"/>
                <a:cs typeface="+mn-cs"/>
              </a:rPr>
              <a:t>fashioned</a:t>
            </a:r>
            <a:r>
              <a:rPr kumimoji="0" lang="fr-FR" sz="4000" b="1" i="0" u="none" strike="noStrike" kern="1200" cap="none" spc="0" normalizeH="0" baseline="0" noProof="0" dirty="0">
                <a:ln>
                  <a:noFill/>
                </a:ln>
                <a:solidFill>
                  <a:srgbClr val="FFC000"/>
                </a:solidFill>
                <a:effectLst/>
                <a:uLnTx/>
                <a:uFillTx/>
                <a:latin typeface="Century Gothic" panose="020B0502020202020204"/>
                <a:ea typeface="+mn-ea"/>
                <a:cs typeface="+mn-cs"/>
              </a:rPr>
              <a:t> OP!</a:t>
            </a:r>
          </a:p>
        </p:txBody>
      </p:sp>
    </p:spTree>
    <p:extLst>
      <p:ext uri="{BB962C8B-B14F-4D97-AF65-F5344CB8AC3E}">
        <p14:creationId xmlns:p14="http://schemas.microsoft.com/office/powerpoint/2010/main" val="102730045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meubles, habits, chaise, personne&#10;&#10;Description générée automatiquement">
            <a:extLst>
              <a:ext uri="{FF2B5EF4-FFF2-40B4-BE49-F238E27FC236}">
                <a16:creationId xmlns:a16="http://schemas.microsoft.com/office/drawing/2014/main" id="{9380E1B2-8F21-4BFC-9232-48C931C98CEB}"/>
              </a:ext>
            </a:extLst>
          </p:cNvPr>
          <p:cNvPicPr>
            <a:picLocks noChangeAspect="1"/>
          </p:cNvPicPr>
          <p:nvPr/>
        </p:nvPicPr>
        <p:blipFill>
          <a:blip r:embed="rId2"/>
          <a:stretch>
            <a:fillRect/>
          </a:stretch>
        </p:blipFill>
        <p:spPr>
          <a:xfrm>
            <a:off x="0" y="0"/>
            <a:ext cx="7569200" cy="6858000"/>
          </a:xfrm>
          <a:prstGeom prst="rect">
            <a:avLst/>
          </a:prstGeom>
        </p:spPr>
      </p:pic>
      <p:sp>
        <p:nvSpPr>
          <p:cNvPr id="5" name="ZoneTexte 4">
            <a:extLst>
              <a:ext uri="{FF2B5EF4-FFF2-40B4-BE49-F238E27FC236}">
                <a16:creationId xmlns:a16="http://schemas.microsoft.com/office/drawing/2014/main" id="{581812BF-9E12-36D2-28E4-DBF1401C17FD}"/>
              </a:ext>
            </a:extLst>
          </p:cNvPr>
          <p:cNvSpPr txBox="1"/>
          <p:nvPr/>
        </p:nvSpPr>
        <p:spPr>
          <a:xfrm>
            <a:off x="7664450" y="266253"/>
            <a:ext cx="4356100" cy="62478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FFC000"/>
                </a:solidFill>
                <a:effectLst/>
                <a:uLnTx/>
                <a:uFillTx/>
                <a:latin typeface="Century Gothic" panose="020B0502020202020204"/>
                <a:ea typeface="+mn-ea"/>
                <a:cs typeface="+mn-cs"/>
              </a:rPr>
              <a:t>Or: </a:t>
            </a:r>
            <a:r>
              <a:rPr kumimoji="0" lang="fr-FR" sz="2400" b="1" i="0" u="none" strike="noStrike" kern="1200" cap="none" spc="0" normalizeH="0" baseline="0" noProof="0" dirty="0" err="1">
                <a:ln>
                  <a:noFill/>
                </a:ln>
                <a:solidFill>
                  <a:srgbClr val="FFC000"/>
                </a:solidFill>
                <a:effectLst/>
                <a:uLnTx/>
                <a:uFillTx/>
                <a:latin typeface="Century Gothic" panose="020B0502020202020204"/>
                <a:ea typeface="+mn-ea"/>
                <a:cs typeface="+mn-cs"/>
              </a:rPr>
              <a:t>Choose</a:t>
            </a:r>
            <a:r>
              <a:rPr kumimoji="0" lang="fr-FR" sz="2400" b="1" i="0" u="none" strike="noStrike" kern="1200" cap="none" spc="0" normalizeH="0" baseline="0" noProof="0" dirty="0">
                <a:ln>
                  <a:noFill/>
                </a:ln>
                <a:solidFill>
                  <a:srgbClr val="FFC000"/>
                </a:solidFill>
                <a:effectLst/>
                <a:uLnTx/>
                <a:uFillTx/>
                <a:latin typeface="Century Gothic" panose="020B0502020202020204"/>
                <a:ea typeface="+mn-ea"/>
                <a:cs typeface="+mn-cs"/>
              </a:rPr>
              <a:t> a setting / background story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FFC000"/>
                </a:solidFill>
                <a:effectLst/>
                <a:uLnTx/>
                <a:uFillTx/>
                <a:latin typeface="Century Gothic" panose="020B0502020202020204"/>
                <a:ea typeface="+mn-ea"/>
                <a:cs typeface="+mn-cs"/>
              </a:rPr>
              <a:t>E.G.: </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fr-F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you</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are setting up </a:t>
            </a:r>
            <a:r>
              <a:rPr kumimoji="0" lang="fr-F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your</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own</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start-up </a:t>
            </a:r>
            <a:r>
              <a:rPr kumimoji="0" lang="fr-F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company</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and are </a:t>
            </a:r>
            <a:r>
              <a:rPr kumimoji="0" lang="fr-F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addressing</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business </a:t>
            </a:r>
            <a:r>
              <a:rPr kumimoji="0" lang="fr-F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angels</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and </a:t>
            </a:r>
            <a:r>
              <a:rPr kumimoji="0" lang="fr-F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presenting</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your</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business plan’’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FFC000"/>
                </a:solidFill>
                <a:effectLst/>
                <a:uLnTx/>
                <a:uFillTx/>
                <a:latin typeface="Century Gothic" panose="020B0502020202020204"/>
                <a:ea typeface="+mn-ea"/>
                <a:cs typeface="+mn-cs"/>
              </a:rPr>
              <a:t>OR:</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you</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are </a:t>
            </a:r>
            <a:r>
              <a:rPr kumimoji="0" lang="fr-F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reporting</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the </a:t>
            </a:r>
            <a:r>
              <a:rPr kumimoji="0" lang="fr-F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results</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of an </a:t>
            </a:r>
            <a:r>
              <a:rPr kumimoji="0" lang="fr-F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internal</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survey</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you’ve</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just</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conducted</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about </a:t>
            </a:r>
            <a:r>
              <a:rPr kumimoji="0" lang="fr-F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your</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company’s</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new data-</a:t>
            </a:r>
            <a:r>
              <a:rPr kumimoji="0" lang="fr-F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driven</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strategy</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FFC000"/>
                </a:solidFill>
                <a:effectLst/>
                <a:uLnTx/>
                <a:uFillTx/>
                <a:latin typeface="Century Gothic" panose="020B0502020202020204"/>
                <a:ea typeface="+mn-ea"/>
                <a:cs typeface="+mn-cs"/>
              </a:rPr>
              <a:t>ETC.</a:t>
            </a:r>
          </a:p>
        </p:txBody>
      </p:sp>
    </p:spTree>
    <p:extLst>
      <p:ext uri="{BB962C8B-B14F-4D97-AF65-F5344CB8AC3E}">
        <p14:creationId xmlns:p14="http://schemas.microsoft.com/office/powerpoint/2010/main" val="114096647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Espace réservé du contenu 4" descr="Une image contenant personne, habits, Visage humain, homme&#10;&#10;Description générée automatiquement">
            <a:extLst>
              <a:ext uri="{FF2B5EF4-FFF2-40B4-BE49-F238E27FC236}">
                <a16:creationId xmlns:a16="http://schemas.microsoft.com/office/drawing/2014/main" id="{BFA92FF5-1F97-49EF-8FEB-406742D9107B}"/>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t="3720" r="-1" b="34358"/>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2"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Freeform: Shape 2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6DD73122-41CE-4684-9660-C32137A7E994}"/>
              </a:ext>
            </a:extLst>
          </p:cNvPr>
          <p:cNvSpPr>
            <a:spLocks noGrp="1"/>
          </p:cNvSpPr>
          <p:nvPr>
            <p:ph type="title"/>
          </p:nvPr>
        </p:nvSpPr>
        <p:spPr>
          <a:xfrm>
            <a:off x="505848" y="4285149"/>
            <a:ext cx="10931692" cy="1718749"/>
          </a:xfrm>
        </p:spPr>
        <p:txBody>
          <a:bodyPr vert="horz" lIns="91440" tIns="45720" rIns="91440" bIns="45720" rtlCol="0" anchor="b">
            <a:normAutofit fontScale="90000"/>
          </a:bodyPr>
          <a:lstStyle/>
          <a:p>
            <a:r>
              <a:rPr lang="en-US" sz="4000" b="1" dirty="0">
                <a:solidFill>
                  <a:srgbClr val="FFC000"/>
                </a:solidFill>
              </a:rPr>
              <a:t>Or: Talk show (TV, Radio show), American style, with one host </a:t>
            </a:r>
            <a:r>
              <a:rPr lang="en-US" sz="4000" b="1">
                <a:solidFill>
                  <a:srgbClr val="FFC000"/>
                </a:solidFill>
              </a:rPr>
              <a:t>and two guests </a:t>
            </a:r>
            <a:r>
              <a:rPr lang="en-US" sz="4000" b="1" dirty="0">
                <a:solidFill>
                  <a:srgbClr val="FFC000"/>
                </a:solidFill>
              </a:rPr>
              <a:t>for example</a:t>
            </a:r>
          </a:p>
        </p:txBody>
      </p:sp>
    </p:spTree>
    <p:extLst>
      <p:ext uri="{BB962C8B-B14F-4D97-AF65-F5344CB8AC3E}">
        <p14:creationId xmlns:p14="http://schemas.microsoft.com/office/powerpoint/2010/main" val="199327854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Image 8" descr="Une image contenant Visage humain, habits, Stylisme, mur&#10;&#10;Description générée automatiquement">
            <a:extLst>
              <a:ext uri="{FF2B5EF4-FFF2-40B4-BE49-F238E27FC236}">
                <a16:creationId xmlns:a16="http://schemas.microsoft.com/office/drawing/2014/main" id="{F70C1E26-B46D-6AEF-2CF5-A3CCC9781C4A}"/>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r="-1" b="453"/>
          <a:stretch/>
        </p:blipFill>
        <p:spPr>
          <a:xfrm>
            <a:off x="1642" y="0"/>
            <a:ext cx="4633038" cy="6857990"/>
          </a:xfrm>
          <a:prstGeom prst="rect">
            <a:avLst/>
          </a:prstGeom>
        </p:spPr>
      </p:pic>
      <p:pic>
        <p:nvPicPr>
          <p:cNvPr id="7" name="Espace réservé du contenu 6" descr="Une image contenant crâne, personne, Visage humain, homme&#10;&#10;Description générée automatiquement">
            <a:extLst>
              <a:ext uri="{FF2B5EF4-FFF2-40B4-BE49-F238E27FC236}">
                <a16:creationId xmlns:a16="http://schemas.microsoft.com/office/drawing/2014/main" id="{BB756BD7-8816-20DD-A31D-DA8A2FB1D090}"/>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8310" r="2" b="24312"/>
          <a:stretch/>
        </p:blipFill>
        <p:spPr>
          <a:xfrm>
            <a:off x="4634683" y="-10"/>
            <a:ext cx="7557317" cy="6857990"/>
          </a:xfrm>
          <a:prstGeom prst="rect">
            <a:avLst/>
          </a:prstGeom>
        </p:spPr>
      </p:pic>
      <p:sp>
        <p:nvSpPr>
          <p:cNvPr id="23" name="Rectangle 22">
            <a:extLst>
              <a:ext uri="{FF2B5EF4-FFF2-40B4-BE49-F238E27FC236}">
                <a16:creationId xmlns:a16="http://schemas.microsoft.com/office/drawing/2014/main" id="{ADFC55A3-7C63-4640-BC5E-4367CB28F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4850" y="0"/>
            <a:ext cx="648876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6A544EAC-941A-4227-82F6-0417BE8F4747}"/>
              </a:ext>
            </a:extLst>
          </p:cNvPr>
          <p:cNvSpPr>
            <a:spLocks noGrp="1"/>
          </p:cNvSpPr>
          <p:nvPr>
            <p:ph type="title"/>
          </p:nvPr>
        </p:nvSpPr>
        <p:spPr>
          <a:xfrm>
            <a:off x="4789004" y="1"/>
            <a:ext cx="7212496" cy="1063416"/>
          </a:xfrm>
        </p:spPr>
        <p:txBody>
          <a:bodyPr anchor="b">
            <a:noAutofit/>
          </a:bodyPr>
          <a:lstStyle/>
          <a:p>
            <a:r>
              <a:rPr lang="fr-FR" sz="4000" b="1" dirty="0">
                <a:solidFill>
                  <a:srgbClr val="FFC000"/>
                </a:solidFill>
                <a:latin typeface="ADLaM Display" panose="020F0502020204030204" pitchFamily="2" charset="0"/>
                <a:ea typeface="ADLaM Display" panose="020F0502020204030204" pitchFamily="2" charset="0"/>
                <a:cs typeface="ADLaM Display" panose="020F0502020204030204" pitchFamily="2" charset="0"/>
              </a:rPr>
              <a:t>Fiction/</a:t>
            </a:r>
            <a:r>
              <a:rPr lang="fr-FR" sz="4000" b="1" dirty="0" err="1">
                <a:solidFill>
                  <a:srgbClr val="FFC000"/>
                </a:solidFill>
                <a:latin typeface="ADLaM Display" panose="020F0502020204030204" pitchFamily="2" charset="0"/>
                <a:ea typeface="ADLaM Display" panose="020F0502020204030204" pitchFamily="2" charset="0"/>
                <a:cs typeface="ADLaM Display" panose="020F0502020204030204" pitchFamily="2" charset="0"/>
              </a:rPr>
              <a:t>Roleplay</a:t>
            </a:r>
            <a:r>
              <a:rPr lang="fr-FR" sz="4000" b="1" dirty="0">
                <a:solidFill>
                  <a:srgbClr val="FFC000"/>
                </a:solidFill>
                <a:latin typeface="ADLaM Display" panose="020F0502020204030204" pitchFamily="2" charset="0"/>
                <a:ea typeface="ADLaM Display" panose="020F0502020204030204" pitchFamily="2" charset="0"/>
                <a:cs typeface="ADLaM Display" panose="020F0502020204030204" pitchFamily="2" charset="0"/>
              </a:rPr>
              <a:t> </a:t>
            </a:r>
            <a:r>
              <a:rPr lang="fr-FR" sz="4000" b="1" dirty="0" err="1">
                <a:solidFill>
                  <a:srgbClr val="FFC000"/>
                </a:solidFill>
                <a:latin typeface="ADLaM Display" panose="020F0502020204030204" pitchFamily="2" charset="0"/>
                <a:ea typeface="ADLaM Display" panose="020F0502020204030204" pitchFamily="2" charset="0"/>
                <a:cs typeface="ADLaM Display" panose="020F0502020204030204" pitchFamily="2" charset="0"/>
              </a:rPr>
              <a:t>welcome</a:t>
            </a:r>
            <a:endParaRPr lang="fr-FR" sz="4000" b="1" dirty="0">
              <a:solidFill>
                <a:srgbClr val="FFC000"/>
              </a:solidFill>
              <a:latin typeface="ADLaM Display" panose="020F0502020204030204" pitchFamily="2" charset="0"/>
              <a:ea typeface="ADLaM Display" panose="020F0502020204030204" pitchFamily="2" charset="0"/>
              <a:cs typeface="ADLaM Display" panose="020F0502020204030204" pitchFamily="2" charset="0"/>
            </a:endParaRPr>
          </a:p>
        </p:txBody>
      </p:sp>
      <p:sp>
        <p:nvSpPr>
          <p:cNvPr id="25" name="Rectangle 24">
            <a:extLst>
              <a:ext uri="{FF2B5EF4-FFF2-40B4-BE49-F238E27FC236}">
                <a16:creationId xmlns:a16="http://schemas.microsoft.com/office/drawing/2014/main" id="{7FD0B5BD-4318-4ADE-B1A0-2192FD5CF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4680" y="1295400"/>
            <a:ext cx="6490519"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7106070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 name="Image 2" descr="Une image contenant Visage humain, homme, habits, personne&#10;&#10;Description générée automatiquement">
            <a:extLst>
              <a:ext uri="{FF2B5EF4-FFF2-40B4-BE49-F238E27FC236}">
                <a16:creationId xmlns:a16="http://schemas.microsoft.com/office/drawing/2014/main" id="{85F6D8E9-0549-370B-C2E1-4A661FE5B490}"/>
              </a:ext>
            </a:extLst>
          </p:cNvPr>
          <p:cNvPicPr>
            <a:picLocks noChangeAspect="1"/>
          </p:cNvPicPr>
          <p:nvPr/>
        </p:nvPicPr>
        <p:blipFill rotWithShape="1">
          <a:blip r:embed="rId3">
            <a:extLst>
              <a:ext uri="{28A0092B-C50C-407E-A947-70E740481C1C}">
                <a14:useLocalDpi xmlns:a14="http://schemas.microsoft.com/office/drawing/2010/main" val="0"/>
              </a:ext>
            </a:extLst>
          </a:blip>
          <a:srcRect t="20627" b="3870"/>
          <a:stretch/>
        </p:blipFill>
        <p:spPr>
          <a:xfrm>
            <a:off x="20" y="10"/>
            <a:ext cx="12191980" cy="6857990"/>
          </a:xfrm>
          <a:prstGeom prst="rect">
            <a:avLst/>
          </a:prstGeom>
        </p:spPr>
      </p:pic>
      <p:sp>
        <p:nvSpPr>
          <p:cNvPr id="2" name="ZoneTexte 1">
            <a:extLst>
              <a:ext uri="{FF2B5EF4-FFF2-40B4-BE49-F238E27FC236}">
                <a16:creationId xmlns:a16="http://schemas.microsoft.com/office/drawing/2014/main" id="{5C807588-538A-2396-85FD-7CA6421036DF}"/>
              </a:ext>
            </a:extLst>
          </p:cNvPr>
          <p:cNvSpPr txBox="1"/>
          <p:nvPr/>
        </p:nvSpPr>
        <p:spPr>
          <a:xfrm rot="20665809">
            <a:off x="600074" y="1193425"/>
            <a:ext cx="6076950" cy="1446550"/>
          </a:xfrm>
          <a:prstGeom prst="rect">
            <a:avLst/>
          </a:prstGeom>
          <a:noFill/>
          <a:ln w="7620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800" b="1" i="0" u="none" strike="noStrike" kern="1200" cap="none" spc="0" normalizeH="0" baseline="0" noProof="0" dirty="0">
                <a:ln>
                  <a:noFill/>
                </a:ln>
                <a:solidFill>
                  <a:srgbClr val="FF0000"/>
                </a:solidFill>
                <a:effectLst/>
                <a:uLnTx/>
                <a:uFillTx/>
                <a:latin typeface="Century Gothic" panose="020B0502020202020204"/>
                <a:ea typeface="+mn-ea"/>
                <a:cs typeface="+mn-cs"/>
              </a:rPr>
              <a:t>REMEMBER</a:t>
            </a:r>
          </a:p>
        </p:txBody>
      </p:sp>
    </p:spTree>
    <p:extLst>
      <p:ext uri="{BB962C8B-B14F-4D97-AF65-F5344CB8AC3E}">
        <p14:creationId xmlns:p14="http://schemas.microsoft.com/office/powerpoint/2010/main" val="173079239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4736732-7098-4B32-877C-B86B2FCAAB05}"/>
              </a:ext>
            </a:extLst>
          </p:cNvPr>
          <p:cNvSpPr>
            <a:spLocks noGrp="1"/>
          </p:cNvSpPr>
          <p:nvPr>
            <p:ph idx="1"/>
          </p:nvPr>
        </p:nvSpPr>
        <p:spPr>
          <a:xfrm>
            <a:off x="682530" y="976668"/>
            <a:ext cx="9826388" cy="6858000"/>
          </a:xfrm>
        </p:spPr>
        <p:txBody>
          <a:bodyPr>
            <a:normAutofit/>
          </a:bodyPr>
          <a:lstStyle/>
          <a:p>
            <a:pPr algn="just"/>
            <a:endParaRPr lang="fr-FR" sz="2800" b="1" dirty="0"/>
          </a:p>
          <a:p>
            <a:pPr marL="0" indent="0" algn="just">
              <a:buNone/>
            </a:pPr>
            <a:endParaRPr lang="fr-FR" sz="2800" b="1" dirty="0"/>
          </a:p>
          <a:p>
            <a:pPr algn="just"/>
            <a:r>
              <a:rPr lang="fr-FR" sz="2800" b="1" dirty="0"/>
              <a:t>TECHNICAL REQUIREMENT/</a:t>
            </a:r>
            <a:r>
              <a:rPr lang="fr-FR" sz="2800" b="1" dirty="0" err="1"/>
              <a:t>constraint</a:t>
            </a:r>
            <a:r>
              <a:rPr lang="fr-FR" sz="2800" b="1" dirty="0"/>
              <a:t>: No flash drives (</a:t>
            </a:r>
            <a:r>
              <a:rPr lang="fr-FR" sz="2800" b="1" dirty="0" err="1"/>
              <a:t>pleeeeease</a:t>
            </a:r>
            <a:r>
              <a:rPr lang="fr-FR" sz="2800" b="1" dirty="0"/>
              <a:t>), no </a:t>
            </a:r>
            <a:r>
              <a:rPr lang="fr-FR" sz="2800" b="1" dirty="0" err="1"/>
              <a:t>attachments</a:t>
            </a:r>
            <a:r>
              <a:rPr lang="fr-FR" sz="2800" b="1" dirty="0"/>
              <a:t> sent to me: if </a:t>
            </a:r>
            <a:r>
              <a:rPr lang="fr-FR" sz="2800" b="1" dirty="0" err="1"/>
              <a:t>you</a:t>
            </a:r>
            <a:r>
              <a:rPr lang="fr-FR" sz="2800" b="1" dirty="0"/>
              <a:t> </a:t>
            </a:r>
            <a:r>
              <a:rPr lang="fr-FR" sz="2800" b="1" dirty="0" err="1"/>
              <a:t>want</a:t>
            </a:r>
            <a:r>
              <a:rPr lang="fr-FR" sz="2800" b="1" dirty="0"/>
              <a:t> to </a:t>
            </a:r>
            <a:r>
              <a:rPr lang="fr-FR" sz="2800" b="1" dirty="0" err="1"/>
              <a:t>present</a:t>
            </a:r>
            <a:r>
              <a:rPr lang="fr-FR" sz="2800" b="1" dirty="0"/>
              <a:t> a </a:t>
            </a:r>
            <a:r>
              <a:rPr lang="fr-FR" sz="2800" b="1" dirty="0" err="1"/>
              <a:t>slideshow</a:t>
            </a:r>
            <a:r>
              <a:rPr lang="fr-FR" sz="2800" b="1" dirty="0"/>
              <a:t>, </a:t>
            </a:r>
            <a:r>
              <a:rPr lang="fr-FR" sz="2800" b="1" dirty="0" err="1"/>
              <a:t>please</a:t>
            </a:r>
            <a:r>
              <a:rPr lang="fr-FR" sz="2800" b="1" dirty="0"/>
              <a:t> </a:t>
            </a:r>
            <a:r>
              <a:rPr lang="fr-FR" sz="2800" b="1" dirty="0" err="1"/>
              <a:t>provide</a:t>
            </a:r>
            <a:r>
              <a:rPr lang="fr-FR" sz="2800" b="1" dirty="0"/>
              <a:t> </a:t>
            </a:r>
            <a:r>
              <a:rPr lang="fr-FR" sz="2800" b="1" dirty="0" err="1"/>
              <a:t>your</a:t>
            </a:r>
            <a:r>
              <a:rPr lang="fr-FR" sz="2800" b="1" dirty="0"/>
              <a:t> </a:t>
            </a:r>
            <a:r>
              <a:rPr lang="fr-FR" sz="2800" b="1" dirty="0" err="1"/>
              <a:t>own</a:t>
            </a:r>
            <a:r>
              <a:rPr lang="fr-FR" sz="2800" b="1" dirty="0"/>
              <a:t> computer </a:t>
            </a:r>
            <a:r>
              <a:rPr lang="fr-FR" sz="2800" b="1" dirty="0" err="1"/>
              <a:t>with</a:t>
            </a:r>
            <a:r>
              <a:rPr lang="fr-FR" sz="2800" b="1" dirty="0"/>
              <a:t> standard </a:t>
            </a:r>
            <a:r>
              <a:rPr lang="fr-FR" sz="2800" b="1" dirty="0" err="1"/>
              <a:t>HdMi</a:t>
            </a:r>
            <a:r>
              <a:rPr lang="fr-FR" sz="2800" b="1" dirty="0"/>
              <a:t> (not micro </a:t>
            </a:r>
            <a:r>
              <a:rPr lang="fr-FR" sz="2800" b="1" dirty="0" err="1"/>
              <a:t>Hdmi</a:t>
            </a:r>
            <a:r>
              <a:rPr lang="fr-FR" sz="2800" b="1" dirty="0"/>
              <a:t>) or VGA port (or an adapter </a:t>
            </a:r>
            <a:r>
              <a:rPr lang="fr-FR" sz="2800" b="1" dirty="0" err="1"/>
              <a:t>that</a:t>
            </a:r>
            <a:r>
              <a:rPr lang="fr-FR" sz="2800" b="1" dirty="0"/>
              <a:t> </a:t>
            </a:r>
            <a:r>
              <a:rPr lang="fr-FR" sz="2800" b="1" dirty="0" err="1"/>
              <a:t>works</a:t>
            </a:r>
            <a:r>
              <a:rPr lang="fr-FR" sz="2800" b="1" dirty="0"/>
              <a:t>)</a:t>
            </a:r>
          </a:p>
          <a:p>
            <a:pPr algn="just"/>
            <a:endParaRPr lang="fr-FR" b="1" dirty="0"/>
          </a:p>
          <a:p>
            <a:pPr algn="just"/>
            <a:endParaRPr lang="fr-FR" b="1" dirty="0"/>
          </a:p>
          <a:p>
            <a:pPr marL="0" indent="0">
              <a:buNone/>
            </a:pPr>
            <a:endParaRPr lang="fr-FR" b="1" dirty="0"/>
          </a:p>
        </p:txBody>
      </p:sp>
      <p:sp>
        <p:nvSpPr>
          <p:cNvPr id="2" name="Titre 1">
            <a:extLst>
              <a:ext uri="{FF2B5EF4-FFF2-40B4-BE49-F238E27FC236}">
                <a16:creationId xmlns:a16="http://schemas.microsoft.com/office/drawing/2014/main" id="{CE6E4AF0-6C77-FCD0-2CE5-AE6278202CEA}"/>
              </a:ext>
            </a:extLst>
          </p:cNvPr>
          <p:cNvSpPr>
            <a:spLocks noGrp="1"/>
          </p:cNvSpPr>
          <p:nvPr>
            <p:ph type="title"/>
          </p:nvPr>
        </p:nvSpPr>
        <p:spPr>
          <a:xfrm>
            <a:off x="245661" y="0"/>
            <a:ext cx="9965140" cy="1124744"/>
          </a:xfrm>
        </p:spPr>
        <p:txBody>
          <a:bodyPr>
            <a:normAutofit/>
          </a:bodyPr>
          <a:lstStyle/>
          <a:p>
            <a:r>
              <a:rPr lang="fr-FR" sz="6000" b="1" dirty="0">
                <a:solidFill>
                  <a:srgbClr val="FFC000"/>
                </a:solidFill>
              </a:rPr>
              <a:t>Oral </a:t>
            </a:r>
            <a:r>
              <a:rPr lang="fr-FR" sz="6000" b="1" dirty="0" err="1">
                <a:solidFill>
                  <a:srgbClr val="FFC000"/>
                </a:solidFill>
              </a:rPr>
              <a:t>presentation</a:t>
            </a:r>
            <a:r>
              <a:rPr lang="fr-FR" sz="6000" b="1" dirty="0">
                <a:solidFill>
                  <a:srgbClr val="FFC000"/>
                </a:solidFill>
              </a:rPr>
              <a:t> format:</a:t>
            </a:r>
          </a:p>
        </p:txBody>
      </p:sp>
    </p:spTree>
    <p:extLst>
      <p:ext uri="{BB962C8B-B14F-4D97-AF65-F5344CB8AC3E}">
        <p14:creationId xmlns:p14="http://schemas.microsoft.com/office/powerpoint/2010/main" val="2245596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5" name="Freeform: Shape 1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5" name="Espace réservé du contenu 4">
            <a:extLst>
              <a:ext uri="{FF2B5EF4-FFF2-40B4-BE49-F238E27FC236}">
                <a16:creationId xmlns:a16="http://schemas.microsoft.com/office/drawing/2014/main" id="{D07A1753-B7D9-48A5-9F70-9B781F3387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3992" y="1469038"/>
            <a:ext cx="5449889" cy="3919920"/>
          </a:xfrm>
          <a:prstGeom prst="rect">
            <a:avLst/>
          </a:prstGeom>
          <a:effectLst/>
        </p:spPr>
      </p:pic>
      <p:sp>
        <p:nvSpPr>
          <p:cNvPr id="17" name="Rectangle 1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ZoneTexte 5">
            <a:extLst>
              <a:ext uri="{FF2B5EF4-FFF2-40B4-BE49-F238E27FC236}">
                <a16:creationId xmlns:a16="http://schemas.microsoft.com/office/drawing/2014/main" id="{B7CD8BFC-99EC-4156-A226-D9BDD9D3032F}"/>
              </a:ext>
            </a:extLst>
          </p:cNvPr>
          <p:cNvSpPr txBox="1"/>
          <p:nvPr/>
        </p:nvSpPr>
        <p:spPr>
          <a:xfrm>
            <a:off x="105065" y="2438400"/>
            <a:ext cx="5101734" cy="3785419"/>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endParaRPr kumimoji="0" lang="en-US" sz="1800" b="0" i="0" u="none" strike="noStrike" kern="1200" cap="none" spc="0" normalizeH="0" baseline="0" noProof="0" dirty="0">
              <a:ln>
                <a:noFill/>
              </a:ln>
              <a:solidFill>
                <a:srgbClr val="EBEBEB"/>
              </a:solidFill>
              <a:effectLst/>
              <a:uLnTx/>
              <a:uFillTx/>
              <a:latin typeface="Century Gothic" panose="020B0502020202020204"/>
              <a:ea typeface="+mn-ea"/>
              <a:cs typeface="+mn-cs"/>
            </a:endParaRPr>
          </a:p>
        </p:txBody>
      </p:sp>
      <p:sp>
        <p:nvSpPr>
          <p:cNvPr id="2" name="Titre 1"/>
          <p:cNvSpPr>
            <a:spLocks noGrp="1"/>
          </p:cNvSpPr>
          <p:nvPr>
            <p:ph type="title"/>
          </p:nvPr>
        </p:nvSpPr>
        <p:spPr>
          <a:xfrm>
            <a:off x="104536" y="239581"/>
            <a:ext cx="5445873" cy="1060997"/>
          </a:xfrm>
        </p:spPr>
        <p:txBody>
          <a:bodyPr vert="horz" lIns="91440" tIns="45720" rIns="91440" bIns="45720" rtlCol="0" anchor="t">
            <a:normAutofit fontScale="90000"/>
          </a:bodyPr>
          <a:lstStyle/>
          <a:p>
            <a:pPr>
              <a:lnSpc>
                <a:spcPct val="90000"/>
              </a:lnSpc>
            </a:pPr>
            <a:r>
              <a:rPr lang="en-US" sz="3200" b="1" i="0" kern="1200" dirty="0">
                <a:solidFill>
                  <a:schemeClr val="accent6">
                    <a:lumMod val="40000"/>
                    <a:lumOff val="60000"/>
                  </a:schemeClr>
                </a:solidFill>
                <a:latin typeface="+mj-lt"/>
                <a:ea typeface="+mj-ea"/>
                <a:cs typeface="+mj-cs"/>
              </a:rPr>
              <a:t>FORMING GROUPS of THREE</a:t>
            </a:r>
            <a:br>
              <a:rPr lang="en-US" sz="2800" b="1" i="0" kern="1200" dirty="0">
                <a:solidFill>
                  <a:schemeClr val="accent6">
                    <a:lumMod val="40000"/>
                    <a:lumOff val="60000"/>
                  </a:schemeClr>
                </a:solidFill>
                <a:latin typeface="+mj-lt"/>
                <a:ea typeface="+mj-ea"/>
                <a:cs typeface="+mj-cs"/>
              </a:rPr>
            </a:br>
            <a:r>
              <a:rPr lang="en-US" sz="2800" b="1" i="0" kern="1200" dirty="0">
                <a:solidFill>
                  <a:schemeClr val="accent6">
                    <a:lumMod val="40000"/>
                    <a:lumOff val="60000"/>
                  </a:schemeClr>
                </a:solidFill>
                <a:latin typeface="+mj-lt"/>
                <a:ea typeface="+mj-ea"/>
                <a:cs typeface="+mj-cs"/>
              </a:rPr>
              <a:t>(Two only if it can’t be helped)</a:t>
            </a:r>
          </a:p>
        </p:txBody>
      </p:sp>
      <p:pic>
        <p:nvPicPr>
          <p:cNvPr id="4" name="Image 3" descr="Une image contenant texte, Visage humain, Barbe humaine, homme&#10;&#10;Description générée automatiquement">
            <a:extLst>
              <a:ext uri="{FF2B5EF4-FFF2-40B4-BE49-F238E27FC236}">
                <a16:creationId xmlns:a16="http://schemas.microsoft.com/office/drawing/2014/main" id="{00B04B54-8E73-D1AC-BF8A-CF321CC3D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19" y="1291053"/>
            <a:ext cx="3698660" cy="5547991"/>
          </a:xfrm>
          <a:prstGeom prst="rect">
            <a:avLst/>
          </a:prstGeom>
        </p:spPr>
      </p:pic>
    </p:spTree>
    <p:extLst>
      <p:ext uri="{BB962C8B-B14F-4D97-AF65-F5344CB8AC3E}">
        <p14:creationId xmlns:p14="http://schemas.microsoft.com/office/powerpoint/2010/main" val="12804160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433" y="274638"/>
            <a:ext cx="11491415" cy="2290266"/>
          </a:xfrm>
        </p:spPr>
        <p:txBody>
          <a:bodyPr>
            <a:normAutofit/>
          </a:bodyPr>
          <a:lstStyle/>
          <a:p>
            <a:r>
              <a:rPr lang="fr-FR" dirty="0">
                <a:solidFill>
                  <a:srgbClr val="FFC000"/>
                </a:solidFill>
              </a:rPr>
              <a:t>Contact info / Email </a:t>
            </a:r>
            <a:r>
              <a:rPr lang="fr-FR" dirty="0" err="1">
                <a:solidFill>
                  <a:srgbClr val="FFC000"/>
                </a:solidFill>
              </a:rPr>
              <a:t>address</a:t>
            </a:r>
            <a:r>
              <a:rPr lang="fr-FR" dirty="0">
                <a:solidFill>
                  <a:srgbClr val="FFC000"/>
                </a:solidFill>
              </a:rPr>
              <a:t>:</a:t>
            </a:r>
            <a:br>
              <a:rPr lang="fr-FR" dirty="0">
                <a:solidFill>
                  <a:srgbClr val="FFC000"/>
                </a:solidFill>
              </a:rPr>
            </a:br>
            <a:r>
              <a:rPr lang="fr-FR" dirty="0"/>
              <a:t>						</a:t>
            </a:r>
            <a:r>
              <a:rPr lang="fr-FR" dirty="0">
                <a:solidFill>
                  <a:srgbClr val="FF0000"/>
                </a:solidFill>
                <a:hlinkClick r:id="rId2"/>
              </a:rPr>
              <a:t>Cyril.Selzner@univ-paris1.fr</a:t>
            </a:r>
            <a:br>
              <a:rPr lang="fr-FR" dirty="0">
                <a:solidFill>
                  <a:srgbClr val="FF0000"/>
                </a:solidFill>
              </a:rPr>
            </a:br>
            <a:br>
              <a:rPr lang="fr-FR" sz="900" dirty="0">
                <a:solidFill>
                  <a:srgbClr val="FF0000"/>
                </a:solidFill>
              </a:rPr>
            </a:br>
            <a:endParaRPr lang="fr-FR" dirty="0"/>
          </a:p>
        </p:txBody>
      </p:sp>
      <p:pic>
        <p:nvPicPr>
          <p:cNvPr id="5" name="Espace réservé du conten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7544" y="2105476"/>
            <a:ext cx="4799366" cy="3176208"/>
          </a:xfrm>
          <a:ln>
            <a:noFill/>
          </a:ln>
          <a:effectLst>
            <a:outerShdw blurRad="76200" dir="18900000" sy="23000" kx="-1200000" algn="bl" rotWithShape="0">
              <a:prstClr val="black">
                <a:alpha val="20000"/>
              </a:prstClr>
            </a:outerShdw>
            <a:softEdge rad="12700"/>
          </a:effectLst>
        </p:spPr>
      </p:pic>
      <p:sp>
        <p:nvSpPr>
          <p:cNvPr id="3" name="ZoneTexte 2">
            <a:extLst>
              <a:ext uri="{FF2B5EF4-FFF2-40B4-BE49-F238E27FC236}">
                <a16:creationId xmlns:a16="http://schemas.microsoft.com/office/drawing/2014/main" id="{14A2AC68-ADAF-4E5B-B7D8-D65BC20CED7B}"/>
              </a:ext>
            </a:extLst>
          </p:cNvPr>
          <p:cNvSpPr txBox="1"/>
          <p:nvPr/>
        </p:nvSpPr>
        <p:spPr>
          <a:xfrm>
            <a:off x="6679514" y="2552417"/>
            <a:ext cx="5555827" cy="2677656"/>
          </a:xfrm>
          <a:prstGeom prst="rect">
            <a:avLst/>
          </a:prstGeom>
          <a:noFill/>
        </p:spPr>
        <p:txBody>
          <a:bodyPr wrap="square"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entury Gothic" panose="020B0502020202020204"/>
                <a:ea typeface="+mn-ea"/>
                <a:cs typeface="+mn-cs"/>
              </a:rPr>
              <a:t>In English (</a:t>
            </a:r>
            <a:r>
              <a:rPr kumimoji="0" lang="fr-FR" sz="2800" b="1" i="0" u="none" strike="noStrike" kern="1200" cap="none" spc="0" normalizeH="0" baseline="0" noProof="0" dirty="0" err="1">
                <a:ln>
                  <a:noFill/>
                </a:ln>
                <a:solidFill>
                  <a:prstClr val="white"/>
                </a:solidFill>
                <a:effectLst/>
                <a:uLnTx/>
                <a:uFillTx/>
                <a:latin typeface="Century Gothic" panose="020B0502020202020204"/>
                <a:ea typeface="+mn-ea"/>
                <a:cs typeface="+mn-cs"/>
              </a:rPr>
              <a:t>preferred</a:t>
            </a:r>
            <a:r>
              <a:rPr kumimoji="0" lang="fr-FR" sz="2800" b="1" i="0" u="none" strike="noStrike" kern="1200" cap="none" spc="0" normalizeH="0" baseline="0" noProof="0" dirty="0">
                <a:ln>
                  <a:noFill/>
                </a:ln>
                <a:solidFill>
                  <a:prstClr val="white"/>
                </a:solidFill>
                <a:effectLst/>
                <a:uLnTx/>
                <a:uFillTx/>
                <a:latin typeface="Century Gothic" panose="020B0502020202020204"/>
                <a:ea typeface="+mn-ea"/>
                <a:cs typeface="+mn-cs"/>
              </a:rPr>
              <a:t>)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entury Gothic" panose="020B0502020202020204"/>
                <a:ea typeface="+mn-ea"/>
                <a:cs typeface="+mn-cs"/>
              </a:rPr>
              <a:t>or in French…</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entury Gothic" panose="020B0502020202020204"/>
                <a:ea typeface="+mn-ea"/>
                <a:cs typeface="+mn-cs"/>
              </a:rPr>
              <a:t>NB: I </a:t>
            </a:r>
            <a:r>
              <a:rPr kumimoji="0" lang="fr-FR" sz="2800" b="1" i="0" u="none" strike="noStrike" kern="1200" cap="none" spc="0" normalizeH="0" baseline="0" noProof="0" dirty="0" err="1">
                <a:ln>
                  <a:noFill/>
                </a:ln>
                <a:solidFill>
                  <a:prstClr val="white"/>
                </a:solidFill>
                <a:effectLst/>
                <a:uLnTx/>
                <a:uFillTx/>
                <a:latin typeface="Century Gothic" panose="020B0502020202020204"/>
                <a:ea typeface="+mn-ea"/>
                <a:cs typeface="+mn-cs"/>
              </a:rPr>
              <a:t>usually</a:t>
            </a:r>
            <a:r>
              <a:rPr kumimoji="0" lang="fr-FR" sz="2800" b="1"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2800" b="1" i="0" u="none" strike="noStrike" kern="1200" cap="none" spc="0" normalizeH="0" baseline="0" noProof="0" dirty="0" err="1">
                <a:ln>
                  <a:noFill/>
                </a:ln>
                <a:solidFill>
                  <a:prstClr val="white"/>
                </a:solidFill>
                <a:effectLst/>
                <a:uLnTx/>
                <a:uFillTx/>
                <a:latin typeface="Century Gothic" panose="020B0502020202020204"/>
                <a:ea typeface="+mn-ea"/>
                <a:cs typeface="+mn-cs"/>
              </a:rPr>
              <a:t>reply</a:t>
            </a:r>
            <a:r>
              <a:rPr kumimoji="0" lang="fr-FR" sz="2800" b="1"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2800" b="1" i="0" u="none" strike="noStrike" kern="1200" cap="none" spc="0" normalizeH="0" baseline="0" noProof="0" dirty="0" err="1">
                <a:ln>
                  <a:noFill/>
                </a:ln>
                <a:solidFill>
                  <a:prstClr val="white"/>
                </a:solidFill>
                <a:effectLst/>
                <a:uLnTx/>
                <a:uFillTx/>
                <a:latin typeface="Century Gothic" panose="020B0502020202020204"/>
                <a:ea typeface="+mn-ea"/>
                <a:cs typeface="+mn-cs"/>
              </a:rPr>
              <a:t>within</a:t>
            </a:r>
            <a:r>
              <a:rPr kumimoji="0" lang="fr-FR" sz="2800" b="1" i="0" u="none" strike="noStrike" kern="1200" cap="none" spc="0" normalizeH="0" baseline="0" noProof="0" dirty="0">
                <a:ln>
                  <a:noFill/>
                </a:ln>
                <a:solidFill>
                  <a:prstClr val="white"/>
                </a:solidFill>
                <a:effectLst/>
                <a:uLnTx/>
                <a:uFillTx/>
                <a:latin typeface="Century Gothic" panose="020B0502020202020204"/>
                <a:ea typeface="+mn-ea"/>
                <a:cs typeface="+mn-cs"/>
              </a:rPr>
              <a:t> 48 </a:t>
            </a:r>
            <a:r>
              <a:rPr kumimoji="0" lang="fr-FR" sz="2800" b="1" i="0" u="none" strike="noStrike" kern="1200" cap="none" spc="0" normalizeH="0" baseline="0" noProof="0" dirty="0" err="1">
                <a:ln>
                  <a:noFill/>
                </a:ln>
                <a:solidFill>
                  <a:prstClr val="white"/>
                </a:solidFill>
                <a:effectLst/>
                <a:uLnTx/>
                <a:uFillTx/>
                <a:latin typeface="Century Gothic" panose="020B0502020202020204"/>
                <a:ea typeface="+mn-ea"/>
                <a:cs typeface="+mn-cs"/>
              </a:rPr>
              <a:t>hours</a:t>
            </a:r>
            <a:r>
              <a:rPr kumimoji="0" lang="fr-FR" sz="2800" b="1" i="0" u="none" strike="noStrike" kern="1200" cap="none" spc="0" normalizeH="0" baseline="0" noProof="0" dirty="0">
                <a:ln>
                  <a:noFill/>
                </a:ln>
                <a:solidFill>
                  <a:prstClr val="white"/>
                </a:solidFill>
                <a:effectLst/>
                <a:uLnTx/>
                <a:uFillTx/>
                <a:latin typeface="Century Gothic" panose="020B0502020202020204"/>
                <a:ea typeface="+mn-ea"/>
                <a:cs typeface="+mn-cs"/>
              </a:rPr>
              <a:t>, in the </a:t>
            </a:r>
            <a:r>
              <a:rPr kumimoji="0" lang="fr-FR" sz="2800" b="1" i="0" u="none" strike="noStrike" kern="1200" cap="none" spc="0" normalizeH="0" baseline="0" noProof="0" dirty="0" err="1">
                <a:ln>
                  <a:noFill/>
                </a:ln>
                <a:solidFill>
                  <a:prstClr val="white"/>
                </a:solidFill>
                <a:effectLst/>
                <a:uLnTx/>
                <a:uFillTx/>
                <a:latin typeface="Century Gothic" panose="020B0502020202020204"/>
                <a:ea typeface="+mn-ea"/>
                <a:cs typeface="+mn-cs"/>
              </a:rPr>
              <a:t>same</a:t>
            </a:r>
            <a:r>
              <a:rPr kumimoji="0" lang="fr-FR" sz="2800" b="1"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2800" b="1" i="0" u="none" strike="noStrike" kern="1200" cap="none" spc="0" normalizeH="0" baseline="0" noProof="0" dirty="0" err="1">
                <a:ln>
                  <a:noFill/>
                </a:ln>
                <a:solidFill>
                  <a:prstClr val="white"/>
                </a:solidFill>
                <a:effectLst/>
                <a:uLnTx/>
                <a:uFillTx/>
                <a:latin typeface="Century Gothic" panose="020B0502020202020204"/>
                <a:ea typeface="+mn-ea"/>
                <a:cs typeface="+mn-cs"/>
              </a:rPr>
              <a:t>language</a:t>
            </a:r>
            <a:r>
              <a:rPr kumimoji="0" lang="fr-FR" sz="2800" b="1" i="0" u="none" strike="noStrike" kern="1200" cap="none" spc="0" normalizeH="0" baseline="0" noProof="0" dirty="0">
                <a:ln>
                  <a:noFill/>
                </a:ln>
                <a:solidFill>
                  <a:prstClr val="white"/>
                </a:solidFill>
                <a:effectLst/>
                <a:uLnTx/>
                <a:uFillTx/>
                <a:latin typeface="Century Gothic" panose="020B0502020202020204"/>
                <a:ea typeface="+mn-ea"/>
                <a:cs typeface="+mn-cs"/>
              </a:rPr>
              <a:t> as the original message </a:t>
            </a:r>
          </a:p>
        </p:txBody>
      </p:sp>
    </p:spTree>
    <p:extLst>
      <p:ext uri="{BB962C8B-B14F-4D97-AF65-F5344CB8AC3E}">
        <p14:creationId xmlns:p14="http://schemas.microsoft.com/office/powerpoint/2010/main" val="93417905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13A536-7B3B-EAB2-3EE8-3DD0AFE39B4A}"/>
              </a:ext>
            </a:extLst>
          </p:cNvPr>
          <p:cNvSpPr>
            <a:spLocks noGrp="1"/>
          </p:cNvSpPr>
          <p:nvPr>
            <p:ph type="title"/>
          </p:nvPr>
        </p:nvSpPr>
        <p:spPr/>
        <p:txBody>
          <a:bodyPr/>
          <a:lstStyle/>
          <a:p>
            <a:r>
              <a:rPr lang="fr-FR" sz="3200" dirty="0"/>
              <a:t>In addition to the OP </a:t>
            </a:r>
            <a:r>
              <a:rPr lang="fr-FR" sz="3200" dirty="0" err="1"/>
              <a:t>itself</a:t>
            </a:r>
            <a:r>
              <a:rPr lang="fr-FR" sz="3200" dirty="0"/>
              <a:t>, </a:t>
            </a:r>
            <a:r>
              <a:rPr lang="fr-FR" sz="3200" dirty="0" err="1"/>
              <a:t>you</a:t>
            </a:r>
            <a:r>
              <a:rPr lang="fr-FR" sz="3200" dirty="0"/>
              <a:t> </a:t>
            </a:r>
            <a:r>
              <a:rPr lang="fr-FR" sz="3200" dirty="0" err="1"/>
              <a:t>will</a:t>
            </a:r>
            <a:r>
              <a:rPr lang="fr-FR" sz="3200" dirty="0"/>
              <a:t> have </a:t>
            </a:r>
            <a:r>
              <a:rPr lang="fr-FR" sz="3200" b="1" dirty="0">
                <a:solidFill>
                  <a:srgbClr val="FFC000"/>
                </a:solidFill>
              </a:rPr>
              <a:t>one more (short and </a:t>
            </a:r>
            <a:r>
              <a:rPr lang="fr-FR" sz="3200" b="1" dirty="0" err="1">
                <a:solidFill>
                  <a:srgbClr val="FFC000"/>
                </a:solidFill>
              </a:rPr>
              <a:t>individual</a:t>
            </a:r>
            <a:r>
              <a:rPr lang="fr-FR" sz="3200" b="1" dirty="0">
                <a:solidFill>
                  <a:srgbClr val="FFC000"/>
                </a:solidFill>
              </a:rPr>
              <a:t>) oral </a:t>
            </a:r>
            <a:r>
              <a:rPr lang="fr-FR" sz="3200" b="1" dirty="0" err="1">
                <a:solidFill>
                  <a:srgbClr val="FFC000"/>
                </a:solidFill>
              </a:rPr>
              <a:t>assignment</a:t>
            </a:r>
            <a:r>
              <a:rPr lang="fr-FR" sz="3200" b="1" dirty="0">
                <a:solidFill>
                  <a:srgbClr val="FFC000"/>
                </a:solidFill>
              </a:rPr>
              <a:t> </a:t>
            </a:r>
            <a:r>
              <a:rPr lang="fr-FR" sz="3200" dirty="0" err="1"/>
              <a:t>during</a:t>
            </a:r>
            <a:r>
              <a:rPr lang="fr-FR" sz="3200" dirty="0"/>
              <a:t> the </a:t>
            </a:r>
            <a:r>
              <a:rPr lang="fr-FR" sz="3200" dirty="0" err="1"/>
              <a:t>semester</a:t>
            </a:r>
            <a:r>
              <a:rPr lang="fr-FR" sz="3200" dirty="0"/>
              <a:t>; </a:t>
            </a:r>
            <a:r>
              <a:rPr lang="fr-FR" sz="3200" dirty="0" err="1"/>
              <a:t>only</a:t>
            </a:r>
            <a:r>
              <a:rPr lang="fr-FR" sz="3200" dirty="0"/>
              <a:t> </a:t>
            </a:r>
            <a:r>
              <a:rPr lang="fr-FR" sz="3200" u="sng" dirty="0" err="1"/>
              <a:t>two</a:t>
            </a:r>
            <a:r>
              <a:rPr lang="fr-FR" sz="3200" dirty="0"/>
              <a:t> up to </a:t>
            </a:r>
            <a:r>
              <a:rPr lang="fr-FR" sz="3200" u="sng" dirty="0" err="1"/>
              <a:t>three</a:t>
            </a:r>
            <a:r>
              <a:rPr lang="fr-FR" sz="3200" dirty="0"/>
              <a:t> minutes of </a:t>
            </a:r>
            <a:r>
              <a:rPr lang="fr-FR" sz="3200" dirty="0" err="1"/>
              <a:t>talking</a:t>
            </a:r>
            <a:r>
              <a:rPr lang="fr-FR" sz="3200" dirty="0"/>
              <a:t> </a:t>
            </a:r>
            <a:r>
              <a:rPr lang="fr-FR" sz="3200" dirty="0" err="1"/>
              <a:t>this</a:t>
            </a:r>
            <a:r>
              <a:rPr lang="fr-FR" sz="3200" dirty="0"/>
              <a:t> time.</a:t>
            </a:r>
            <a:br>
              <a:rPr lang="fr-FR" sz="3200" dirty="0"/>
            </a:br>
            <a:br>
              <a:rPr lang="fr-FR" sz="3200" dirty="0"/>
            </a:br>
            <a:r>
              <a:rPr lang="fr-FR" sz="3600" dirty="0" err="1"/>
              <a:t>Either</a:t>
            </a:r>
            <a:r>
              <a:rPr lang="fr-FR" sz="3600" dirty="0"/>
              <a:t>:</a:t>
            </a:r>
            <a:br>
              <a:rPr lang="fr-FR" sz="3600" dirty="0"/>
            </a:br>
            <a:r>
              <a:rPr lang="fr-FR" sz="3600" dirty="0"/>
              <a:t>				&gt; </a:t>
            </a:r>
            <a:r>
              <a:rPr lang="fr-FR" sz="4400" b="1" dirty="0">
                <a:solidFill>
                  <a:srgbClr val="FFC000"/>
                </a:solidFill>
              </a:rPr>
              <a:t>‘‘Breaking News’’</a:t>
            </a:r>
            <a:br>
              <a:rPr lang="fr-FR" sz="3600" dirty="0"/>
            </a:br>
            <a:r>
              <a:rPr lang="fr-FR" sz="4400" b="1" dirty="0">
                <a:solidFill>
                  <a:schemeClr val="accent1">
                    <a:lumMod val="60000"/>
                    <a:lumOff val="40000"/>
                  </a:schemeClr>
                </a:solidFill>
              </a:rPr>
              <a:t>OR</a:t>
            </a:r>
            <a:br>
              <a:rPr lang="fr-FR" sz="3600" dirty="0"/>
            </a:br>
            <a:r>
              <a:rPr lang="fr-FR" sz="3600" dirty="0"/>
              <a:t>				&gt; </a:t>
            </a:r>
            <a:r>
              <a:rPr lang="fr-FR" sz="4400" b="1" dirty="0">
                <a:solidFill>
                  <a:srgbClr val="FFC000"/>
                </a:solidFill>
              </a:rPr>
              <a:t>‘‘Sales Pitch’’ </a:t>
            </a:r>
            <a:br>
              <a:rPr lang="fr-FR" sz="3600" dirty="0"/>
            </a:br>
            <a:br>
              <a:rPr lang="fr-FR" sz="3600" dirty="0"/>
            </a:br>
            <a:endParaRPr lang="fr-FR" sz="3600" dirty="0"/>
          </a:p>
        </p:txBody>
      </p:sp>
    </p:spTree>
    <p:extLst>
      <p:ext uri="{BB962C8B-B14F-4D97-AF65-F5344CB8AC3E}">
        <p14:creationId xmlns:p14="http://schemas.microsoft.com/office/powerpoint/2010/main" val="1700435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41DDE527-65DF-43E5-8E4C-791E0D8A9B3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333"/>
          <a:stretch/>
        </p:blipFill>
        <p:spPr>
          <a:xfrm>
            <a:off x="20" y="10"/>
            <a:ext cx="12191980" cy="6857990"/>
          </a:xfrm>
          <a:noFill/>
        </p:spPr>
      </p:pic>
    </p:spTree>
    <p:extLst>
      <p:ext uri="{BB962C8B-B14F-4D97-AF65-F5344CB8AC3E}">
        <p14:creationId xmlns:p14="http://schemas.microsoft.com/office/powerpoint/2010/main" val="2273528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266700"/>
            <a:ext cx="12192000" cy="1700808"/>
          </a:xfrm>
        </p:spPr>
        <p:txBody>
          <a:bodyPr>
            <a:normAutofit fontScale="90000"/>
          </a:bodyPr>
          <a:lstStyle/>
          <a:p>
            <a:br>
              <a:rPr lang="fr-FR" b="1" dirty="0"/>
            </a:br>
            <a:r>
              <a:rPr lang="fr-FR" sz="5000" b="1" dirty="0" err="1">
                <a:solidFill>
                  <a:srgbClr val="FF0000"/>
                </a:solidFill>
              </a:rPr>
              <a:t>Deliver</a:t>
            </a:r>
            <a:r>
              <a:rPr lang="fr-FR" sz="5000" b="1" dirty="0">
                <a:solidFill>
                  <a:srgbClr val="FF0000"/>
                </a:solidFill>
              </a:rPr>
              <a:t> a </a:t>
            </a:r>
            <a:r>
              <a:rPr lang="fr-FR" sz="5000" b="1" dirty="0" err="1">
                <a:solidFill>
                  <a:srgbClr val="FF0000"/>
                </a:solidFill>
              </a:rPr>
              <a:t>convincing</a:t>
            </a:r>
            <a:r>
              <a:rPr lang="fr-FR" sz="5000" b="1" dirty="0">
                <a:solidFill>
                  <a:srgbClr val="FF0000"/>
                </a:solidFill>
              </a:rPr>
              <a:t> sales pitch, </a:t>
            </a:r>
            <a:r>
              <a:rPr lang="fr-FR" sz="5000" b="1" dirty="0" err="1">
                <a:solidFill>
                  <a:srgbClr val="FF0000"/>
                </a:solidFill>
              </a:rPr>
              <a:t>trying</a:t>
            </a:r>
            <a:r>
              <a:rPr lang="fr-FR" sz="5000" b="1" dirty="0">
                <a:solidFill>
                  <a:srgbClr val="FF0000"/>
                </a:solidFill>
              </a:rPr>
              <a:t> to </a:t>
            </a:r>
            <a:r>
              <a:rPr lang="fr-FR" sz="5000" b="1" dirty="0" err="1">
                <a:solidFill>
                  <a:srgbClr val="FF0000"/>
                </a:solidFill>
              </a:rPr>
              <a:t>sell</a:t>
            </a:r>
            <a:r>
              <a:rPr lang="fr-FR" sz="5000" b="1" dirty="0">
                <a:solidFill>
                  <a:srgbClr val="FF0000"/>
                </a:solidFill>
              </a:rPr>
              <a:t> ANYTHING by </a:t>
            </a:r>
            <a:r>
              <a:rPr lang="fr-FR" sz="5000" b="1" dirty="0" err="1">
                <a:solidFill>
                  <a:srgbClr val="FF0000"/>
                </a:solidFill>
              </a:rPr>
              <a:t>using</a:t>
            </a:r>
            <a:r>
              <a:rPr lang="fr-FR" sz="5000" b="1" dirty="0">
                <a:solidFill>
                  <a:srgbClr val="FF0000"/>
                </a:solidFill>
              </a:rPr>
              <a:t> the </a:t>
            </a:r>
            <a:r>
              <a:rPr lang="fr-FR" sz="5000" b="1" dirty="0" err="1">
                <a:solidFill>
                  <a:srgbClr val="FF0000"/>
                </a:solidFill>
              </a:rPr>
              <a:t>raw</a:t>
            </a:r>
            <a:r>
              <a:rPr lang="fr-FR" sz="5000" b="1" dirty="0">
                <a:solidFill>
                  <a:srgbClr val="FF0000"/>
                </a:solidFill>
              </a:rPr>
              <a:t> power of </a:t>
            </a:r>
            <a:r>
              <a:rPr lang="fr-FR" sz="5000" b="1" dirty="0" err="1">
                <a:solidFill>
                  <a:srgbClr val="FF0000"/>
                </a:solidFill>
              </a:rPr>
              <a:t>your</a:t>
            </a:r>
            <a:r>
              <a:rPr lang="fr-FR" sz="5000" b="1" dirty="0">
                <a:solidFill>
                  <a:srgbClr val="FF0000"/>
                </a:solidFill>
              </a:rPr>
              <a:t> speech </a:t>
            </a:r>
            <a:br>
              <a:rPr lang="fr-FR" sz="5300" b="1" dirty="0">
                <a:solidFill>
                  <a:schemeClr val="accent1">
                    <a:lumMod val="60000"/>
                    <a:lumOff val="40000"/>
                  </a:schemeClr>
                </a:solidFill>
              </a:rPr>
            </a:br>
            <a:endParaRPr lang="fr-FR" sz="5300" dirty="0">
              <a:solidFill>
                <a:schemeClr val="accent1">
                  <a:lumMod val="60000"/>
                  <a:lumOff val="40000"/>
                </a:schemeClr>
              </a:solidFill>
            </a:endParaRPr>
          </a:p>
        </p:txBody>
      </p:sp>
      <p:pic>
        <p:nvPicPr>
          <p:cNvPr id="7" name="Espace réservé du contenu 6">
            <a:extLst>
              <a:ext uri="{FF2B5EF4-FFF2-40B4-BE49-F238E27FC236}">
                <a16:creationId xmlns:a16="http://schemas.microsoft.com/office/drawing/2014/main" id="{829E8844-1B03-4833-871F-B05F35BC54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4497" y="2060849"/>
            <a:ext cx="5663007" cy="4685999"/>
          </a:xfrm>
        </p:spPr>
      </p:pic>
    </p:spTree>
    <p:extLst>
      <p:ext uri="{BB962C8B-B14F-4D97-AF65-F5344CB8AC3E}">
        <p14:creationId xmlns:p14="http://schemas.microsoft.com/office/powerpoint/2010/main" val="2822939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40802" y="0"/>
            <a:ext cx="9110398" cy="1484784"/>
          </a:xfrm>
        </p:spPr>
        <p:txBody>
          <a:bodyPr>
            <a:noAutofit/>
          </a:bodyPr>
          <a:lstStyle/>
          <a:p>
            <a:r>
              <a:rPr lang="fr-FR" sz="9600" b="1" dirty="0" err="1">
                <a:ln w="6600">
                  <a:solidFill>
                    <a:schemeClr val="accent2"/>
                  </a:solidFill>
                  <a:prstDash val="solid"/>
                </a:ln>
                <a:solidFill>
                  <a:srgbClr val="FFFF00"/>
                </a:solidFill>
                <a:effectLst>
                  <a:outerShdw dist="38100" dir="2700000" algn="tl" rotWithShape="0">
                    <a:schemeClr val="accent2"/>
                  </a:outerShdw>
                </a:effectLst>
              </a:rPr>
              <a:t>Breaking</a:t>
            </a:r>
            <a:r>
              <a:rPr lang="fr-FR" sz="9600" b="1" dirty="0">
                <a:ln w="6600">
                  <a:solidFill>
                    <a:schemeClr val="accent2"/>
                  </a:solidFill>
                  <a:prstDash val="solid"/>
                </a:ln>
                <a:solidFill>
                  <a:srgbClr val="FFFF00"/>
                </a:solidFill>
                <a:effectLst>
                  <a:outerShdw dist="38100" dir="2700000" algn="tl" rotWithShape="0">
                    <a:schemeClr val="accent2"/>
                  </a:outerShdw>
                </a:effectLst>
              </a:rPr>
              <a:t> News?</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0801" y="1772816"/>
            <a:ext cx="9110398" cy="4608511"/>
          </a:xfrm>
          <a:prstGeom prst="rect">
            <a:avLst/>
          </a:prstGeom>
          <a:ln w="2540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82008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45" presetClass="entr" presetSubtype="0" repeatCount="2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500"/>
                                        <p:tgtEl>
                                          <p:spTgt spid="2"/>
                                        </p:tgtEl>
                                      </p:cBhvr>
                                    </p:animEffect>
                                    <p:anim calcmode="lin" valueType="num">
                                      <p:cBhvr>
                                        <p:cTn id="15" dur="1500" fill="hold"/>
                                        <p:tgtEl>
                                          <p:spTgt spid="2"/>
                                        </p:tgtEl>
                                        <p:attrNameLst>
                                          <p:attrName>ppt_w</p:attrName>
                                        </p:attrNameLst>
                                      </p:cBhvr>
                                      <p:tavLst>
                                        <p:tav tm="0" fmla="#ppt_w*sin(2.5*pi*$)">
                                          <p:val>
                                            <p:fltVal val="0"/>
                                          </p:val>
                                        </p:tav>
                                        <p:tav tm="100000">
                                          <p:val>
                                            <p:fltVal val="1"/>
                                          </p:val>
                                        </p:tav>
                                      </p:tavLst>
                                    </p:anim>
                                    <p:anim calcmode="lin" valueType="num">
                                      <p:cBhvr>
                                        <p:cTn id="16" dur="1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012" y="300278"/>
            <a:ext cx="9758149" cy="955316"/>
          </a:xfrm>
          <a:solidFill>
            <a:schemeClr val="accent3">
              <a:lumMod val="60000"/>
              <a:lumOff val="40000"/>
            </a:schemeClr>
          </a:solidFill>
          <a:ln w="76200">
            <a:solidFill>
              <a:schemeClr val="tx1"/>
            </a:solidFill>
          </a:ln>
        </p:spPr>
        <p:txBody>
          <a:bodyPr>
            <a:normAutofit fontScale="90000"/>
          </a:bodyPr>
          <a:lstStyle/>
          <a:p>
            <a:r>
              <a:rPr lang="fr-FR" sz="6000" b="1" dirty="0" err="1">
                <a:solidFill>
                  <a:srgbClr val="FF0000"/>
                </a:solidFill>
              </a:rPr>
              <a:t>Breaking</a:t>
            </a:r>
            <a:r>
              <a:rPr lang="fr-FR" sz="6000" b="1" dirty="0">
                <a:solidFill>
                  <a:srgbClr val="FF0000"/>
                </a:solidFill>
              </a:rPr>
              <a:t> news / In the news</a:t>
            </a:r>
          </a:p>
        </p:txBody>
      </p:sp>
      <p:sp>
        <p:nvSpPr>
          <p:cNvPr id="3" name="Espace réservé du contenu 2"/>
          <p:cNvSpPr>
            <a:spLocks noGrp="1"/>
          </p:cNvSpPr>
          <p:nvPr>
            <p:ph idx="1"/>
          </p:nvPr>
        </p:nvSpPr>
        <p:spPr>
          <a:xfrm>
            <a:off x="108186" y="1405533"/>
            <a:ext cx="11600597" cy="5040560"/>
          </a:xfrm>
          <a:ln w="38100">
            <a:solidFill>
              <a:srgbClr val="2B313D"/>
            </a:solidFill>
          </a:ln>
        </p:spPr>
        <p:txBody>
          <a:bodyPr>
            <a:noAutofit/>
          </a:bodyPr>
          <a:lstStyle/>
          <a:p>
            <a:pPr algn="just"/>
            <a:r>
              <a:rPr lang="fr-FR" sz="2800" b="1" dirty="0" err="1"/>
              <a:t>When</a:t>
            </a:r>
            <a:r>
              <a:rPr lang="fr-FR" sz="2800" b="1" dirty="0"/>
              <a:t>?</a:t>
            </a:r>
            <a:r>
              <a:rPr lang="fr-FR" sz="2800" dirty="0"/>
              <a:t> At the </a:t>
            </a:r>
            <a:r>
              <a:rPr lang="fr-FR" sz="2800" dirty="0" err="1"/>
              <a:t>beginning</a:t>
            </a:r>
            <a:r>
              <a:rPr lang="fr-FR" sz="2800" dirty="0"/>
              <a:t> of </a:t>
            </a:r>
            <a:r>
              <a:rPr lang="fr-FR" sz="2800" dirty="0" err="1"/>
              <a:t>each</a:t>
            </a:r>
            <a:r>
              <a:rPr lang="fr-FR" sz="2800" dirty="0"/>
              <a:t> session</a:t>
            </a:r>
          </a:p>
          <a:p>
            <a:pPr algn="just"/>
            <a:r>
              <a:rPr lang="fr-FR" sz="2800" b="1" dirty="0" err="1"/>
              <a:t>Who</a:t>
            </a:r>
            <a:r>
              <a:rPr lang="fr-FR" sz="2800" b="1" dirty="0"/>
              <a:t>?</a:t>
            </a:r>
            <a:r>
              <a:rPr lang="fr-FR" sz="2800" dirty="0"/>
              <a:t> The </a:t>
            </a:r>
            <a:r>
              <a:rPr lang="fr-FR" sz="2800" dirty="0" err="1"/>
              <a:t>students</a:t>
            </a:r>
            <a:r>
              <a:rPr lang="fr-FR" sz="2800" dirty="0"/>
              <a:t> </a:t>
            </a:r>
            <a:r>
              <a:rPr lang="fr-FR" sz="2800" dirty="0" err="1"/>
              <a:t>scheduled</a:t>
            </a:r>
            <a:r>
              <a:rPr lang="fr-FR" sz="2800" dirty="0"/>
              <a:t> for the </a:t>
            </a:r>
            <a:r>
              <a:rPr lang="fr-FR" sz="2800" dirty="0" err="1"/>
              <a:t>day</a:t>
            </a:r>
            <a:r>
              <a:rPr lang="fr-FR" sz="2800" dirty="0"/>
              <a:t> if </a:t>
            </a:r>
            <a:r>
              <a:rPr lang="fr-FR" sz="2800" dirty="0" err="1"/>
              <a:t>they</a:t>
            </a:r>
            <a:r>
              <a:rPr lang="fr-FR" sz="2800" dirty="0"/>
              <a:t> are </a:t>
            </a:r>
            <a:r>
              <a:rPr lang="fr-FR" sz="2800" dirty="0" err="1"/>
              <a:t>assigned</a:t>
            </a:r>
            <a:r>
              <a:rPr lang="fr-FR" sz="2800" dirty="0"/>
              <a:t> Breaking News over Sales Pitch (about 2-3 minutes </a:t>
            </a:r>
            <a:r>
              <a:rPr lang="fr-FR" sz="2800" dirty="0" err="1"/>
              <a:t>each</a:t>
            </a:r>
            <a:r>
              <a:rPr lang="fr-FR" sz="2800" dirty="0"/>
              <a:t> + </a:t>
            </a:r>
            <a:r>
              <a:rPr lang="fr-FR" sz="2800" dirty="0" err="1"/>
              <a:t>any</a:t>
            </a:r>
            <a:r>
              <a:rPr lang="fr-FR" sz="2800" dirty="0"/>
              <a:t> </a:t>
            </a:r>
            <a:r>
              <a:rPr lang="fr-FR" sz="2800" dirty="0" err="1"/>
              <a:t>volunteers</a:t>
            </a:r>
            <a:endParaRPr lang="fr-FR" sz="2800" dirty="0"/>
          </a:p>
          <a:p>
            <a:pPr algn="just"/>
            <a:r>
              <a:rPr lang="fr-FR" sz="2800" b="1" dirty="0" err="1"/>
              <a:t>What</a:t>
            </a:r>
            <a:r>
              <a:rPr lang="fr-FR" sz="2800" b="1" dirty="0"/>
              <a:t>?</a:t>
            </a:r>
            <a:r>
              <a:rPr lang="fr-FR" sz="2800" dirty="0"/>
              <a:t>  = </a:t>
            </a:r>
            <a:r>
              <a:rPr lang="fr-FR" sz="2800" dirty="0" err="1"/>
              <a:t>anything</a:t>
            </a:r>
            <a:r>
              <a:rPr lang="fr-FR" sz="2800" dirty="0"/>
              <a:t> </a:t>
            </a:r>
            <a:r>
              <a:rPr lang="fr-FR" sz="2800" dirty="0" err="1"/>
              <a:t>newsmaking</a:t>
            </a:r>
            <a:r>
              <a:rPr lang="fr-FR" sz="2800" dirty="0"/>
              <a:t> </a:t>
            </a:r>
            <a:r>
              <a:rPr lang="fr-FR" sz="2800" dirty="0" err="1"/>
              <a:t>that’s</a:t>
            </a:r>
            <a:r>
              <a:rPr lang="fr-FR" sz="2800" dirty="0"/>
              <a:t> </a:t>
            </a:r>
            <a:r>
              <a:rPr lang="fr-FR" sz="2800" dirty="0" err="1"/>
              <a:t>happened</a:t>
            </a:r>
            <a:r>
              <a:rPr lang="fr-FR" sz="2800" dirty="0"/>
              <a:t> </a:t>
            </a:r>
            <a:r>
              <a:rPr lang="fr-FR" sz="2800" dirty="0" err="1"/>
              <a:t>during</a:t>
            </a:r>
            <a:r>
              <a:rPr lang="fr-FR" sz="2800" dirty="0"/>
              <a:t> the </a:t>
            </a:r>
            <a:r>
              <a:rPr lang="fr-FR" sz="2800" dirty="0" err="1"/>
              <a:t>past</a:t>
            </a:r>
            <a:r>
              <a:rPr lang="fr-FR" sz="2800" dirty="0"/>
              <a:t> </a:t>
            </a:r>
            <a:r>
              <a:rPr lang="fr-FR" sz="2800" dirty="0" err="1"/>
              <a:t>week</a:t>
            </a:r>
            <a:r>
              <a:rPr lang="fr-FR" sz="2800" dirty="0"/>
              <a:t> or </a:t>
            </a:r>
            <a:r>
              <a:rPr lang="fr-FR" sz="2800" dirty="0" err="1"/>
              <a:t>so</a:t>
            </a:r>
            <a:endParaRPr lang="fr-FR" sz="2800" dirty="0"/>
          </a:p>
          <a:p>
            <a:pPr marL="0" indent="0" algn="just">
              <a:buNone/>
            </a:pPr>
            <a:r>
              <a:rPr lang="fr-FR" sz="2800" dirty="0" err="1"/>
              <a:t>Related</a:t>
            </a:r>
            <a:r>
              <a:rPr lang="fr-FR" sz="2800" dirty="0"/>
              <a:t> in </a:t>
            </a:r>
            <a:r>
              <a:rPr lang="fr-FR" sz="2800" dirty="0" err="1"/>
              <a:t>any</a:t>
            </a:r>
            <a:r>
              <a:rPr lang="fr-FR" sz="2800" dirty="0"/>
              <a:t> </a:t>
            </a:r>
            <a:r>
              <a:rPr lang="fr-FR" sz="2800" dirty="0" err="1"/>
              <a:t>way</a:t>
            </a:r>
            <a:r>
              <a:rPr lang="fr-FR" sz="2800" dirty="0"/>
              <a:t> to the </a:t>
            </a:r>
            <a:r>
              <a:rPr lang="fr-FR" sz="2800" dirty="0" err="1"/>
              <a:t>economy</a:t>
            </a:r>
            <a:r>
              <a:rPr lang="fr-FR" sz="2800" dirty="0"/>
              <a:t> or to business in </a:t>
            </a:r>
            <a:r>
              <a:rPr lang="fr-FR" sz="2800" dirty="0" err="1"/>
              <a:t>general</a:t>
            </a:r>
            <a:r>
              <a:rPr lang="fr-FR" sz="2800" dirty="0"/>
              <a:t>, not </a:t>
            </a:r>
            <a:r>
              <a:rPr lang="fr-FR" sz="2800" dirty="0" err="1"/>
              <a:t>necessarily</a:t>
            </a:r>
            <a:r>
              <a:rPr lang="fr-FR" sz="2800" dirty="0"/>
              <a:t> about data: </a:t>
            </a:r>
            <a:r>
              <a:rPr lang="fr-FR" sz="2800" dirty="0" err="1"/>
              <a:t>corporate</a:t>
            </a:r>
            <a:r>
              <a:rPr lang="fr-FR" sz="2800" dirty="0"/>
              <a:t> news, world finance, </a:t>
            </a:r>
            <a:r>
              <a:rPr lang="fr-FR" sz="2800" dirty="0" err="1"/>
              <a:t>economic</a:t>
            </a:r>
            <a:r>
              <a:rPr lang="fr-FR" sz="2800" dirty="0"/>
              <a:t> </a:t>
            </a:r>
            <a:r>
              <a:rPr lang="fr-FR" sz="2800" dirty="0" err="1"/>
              <a:t>policies</a:t>
            </a:r>
            <a:r>
              <a:rPr lang="fr-FR" sz="2800" dirty="0"/>
              <a:t> and </a:t>
            </a:r>
            <a:r>
              <a:rPr lang="fr-FR" sz="2800" dirty="0" err="1"/>
              <a:t>so</a:t>
            </a:r>
            <a:r>
              <a:rPr lang="fr-FR" sz="2800" dirty="0"/>
              <a:t> on</a:t>
            </a:r>
          </a:p>
          <a:p>
            <a:pPr marL="0" indent="0" algn="just">
              <a:buNone/>
            </a:pPr>
            <a:r>
              <a:rPr lang="fr-FR" sz="2800" dirty="0"/>
              <a:t>NB: </a:t>
            </a:r>
            <a:r>
              <a:rPr lang="fr-FR" sz="2800" dirty="0" err="1"/>
              <a:t>Preferably</a:t>
            </a:r>
            <a:r>
              <a:rPr lang="fr-FR" sz="2800" dirty="0"/>
              <a:t>, but by no </a:t>
            </a:r>
            <a:r>
              <a:rPr lang="fr-FR" sz="2800" dirty="0" err="1"/>
              <a:t>means</a:t>
            </a:r>
            <a:r>
              <a:rPr lang="fr-FR" sz="2800" dirty="0"/>
              <a:t> </a:t>
            </a:r>
            <a:r>
              <a:rPr lang="fr-FR" sz="2800" dirty="0" err="1"/>
              <a:t>exclusively</a:t>
            </a:r>
            <a:r>
              <a:rPr lang="fr-FR" sz="2800" dirty="0"/>
              <a:t>, news </a:t>
            </a:r>
            <a:r>
              <a:rPr lang="fr-FR" sz="2800" dirty="0" err="1"/>
              <a:t>concerning</a:t>
            </a:r>
            <a:r>
              <a:rPr lang="fr-FR" sz="2800" dirty="0"/>
              <a:t> the English-</a:t>
            </a:r>
            <a:r>
              <a:rPr lang="fr-FR" sz="2800" dirty="0" err="1"/>
              <a:t>speaking</a:t>
            </a:r>
            <a:r>
              <a:rPr lang="fr-FR" sz="2800" dirty="0"/>
              <a:t> world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0A5210-2F29-4D85-A400-9C79B13FC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B0611BBE-2B4A-4DA2-B8A9-CD877B876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rgbClr val="FF5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 name="Image 2" descr="Une image contenant texte, Police, logo, Graphique&#10;&#10;Description générée automatiquement">
            <a:extLst>
              <a:ext uri="{FF2B5EF4-FFF2-40B4-BE49-F238E27FC236}">
                <a16:creationId xmlns:a16="http://schemas.microsoft.com/office/drawing/2014/main" id="{06BED185-09C6-E975-8F70-1A600FDDDD8C}"/>
              </a:ext>
            </a:extLst>
          </p:cNvPr>
          <p:cNvPicPr>
            <a:picLocks noChangeAspect="1"/>
          </p:cNvPicPr>
          <p:nvPr/>
        </p:nvPicPr>
        <p:blipFill>
          <a:blip r:embed="rId3"/>
          <a:srcRect t="10096" r="1" b="17697"/>
          <a:stretch/>
        </p:blipFill>
        <p:spPr>
          <a:xfrm>
            <a:off x="643467" y="643467"/>
            <a:ext cx="10905066" cy="5571066"/>
          </a:xfrm>
          <a:prstGeom prst="rect">
            <a:avLst/>
          </a:prstGeom>
        </p:spPr>
      </p:pic>
      <p:sp>
        <p:nvSpPr>
          <p:cNvPr id="12" name="Rectangle 11">
            <a:extLst>
              <a:ext uri="{FF2B5EF4-FFF2-40B4-BE49-F238E27FC236}">
                <a16:creationId xmlns:a16="http://schemas.microsoft.com/office/drawing/2014/main" id="{91091950-5655-45D2-858E-FE8CBE07C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08150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Visage humain, habits, capture d’écran, personne&#10;&#10;Description générée automatiquement">
            <a:extLst>
              <a:ext uri="{FF2B5EF4-FFF2-40B4-BE49-F238E27FC236}">
                <a16:creationId xmlns:a16="http://schemas.microsoft.com/office/drawing/2014/main" id="{6BF3D9E6-AE6F-181D-CC04-173ED744E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42"/>
            <a:ext cx="12192000" cy="6892005"/>
          </a:xfrm>
          <a:prstGeom prst="rect">
            <a:avLst/>
          </a:prstGeom>
        </p:spPr>
      </p:pic>
    </p:spTree>
    <p:extLst>
      <p:ext uri="{BB962C8B-B14F-4D97-AF65-F5344CB8AC3E}">
        <p14:creationId xmlns:p14="http://schemas.microsoft.com/office/powerpoint/2010/main" val="36629074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Visage humain, habits, capture d’écran, personne&#10;&#10;Description générée automatiquement">
            <a:extLst>
              <a:ext uri="{FF2B5EF4-FFF2-40B4-BE49-F238E27FC236}">
                <a16:creationId xmlns:a16="http://schemas.microsoft.com/office/drawing/2014/main" id="{6BF3D9E6-AE6F-181D-CC04-173ED744E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9766" y="1861603"/>
            <a:ext cx="7448376" cy="4962481"/>
          </a:xfrm>
          <a:prstGeom prst="rect">
            <a:avLst/>
          </a:prstGeom>
        </p:spPr>
      </p:pic>
      <p:sp>
        <p:nvSpPr>
          <p:cNvPr id="5" name="ZoneTexte 4">
            <a:extLst>
              <a:ext uri="{FF2B5EF4-FFF2-40B4-BE49-F238E27FC236}">
                <a16:creationId xmlns:a16="http://schemas.microsoft.com/office/drawing/2014/main" id="{5E1DED10-9D11-4354-8CDE-D115F9CFFB96}"/>
              </a:ext>
            </a:extLst>
          </p:cNvPr>
          <p:cNvSpPr txBox="1"/>
          <p:nvPr/>
        </p:nvSpPr>
        <p:spPr>
          <a:xfrm>
            <a:off x="263352" y="404664"/>
            <a:ext cx="10297144"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C000"/>
                </a:solidFill>
                <a:effectLst/>
                <a:uLnTx/>
                <a:uFillTx/>
                <a:latin typeface="Century Gothic" panose="020B0502020202020204"/>
                <a:ea typeface="+mn-ea"/>
                <a:cs typeface="+mn-cs"/>
              </a:rPr>
              <a:t>ChatGPT maker OpenAI confirms Paris and Brussels offices as company sets sights on Europe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C000"/>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Century Gothic" panose="020B0502020202020204"/>
                <a:ea typeface="+mn-ea"/>
                <a:cs typeface="+mn-cs"/>
              </a:rPr>
              <a:t>[Source: </a:t>
            </a:r>
            <a:r>
              <a:rPr kumimoji="0" lang="en-US" sz="3200" b="1" i="0" u="none" strike="noStrike" kern="1200" cap="none" spc="0" normalizeH="0" baseline="0" noProof="0" dirty="0" err="1">
                <a:ln>
                  <a:noFill/>
                </a:ln>
                <a:solidFill>
                  <a:srgbClr val="FFC000"/>
                </a:solidFill>
                <a:effectLst/>
                <a:uLnTx/>
                <a:uFillTx/>
                <a:latin typeface="Century Gothic" panose="020B0502020202020204"/>
                <a:ea typeface="+mn-ea"/>
                <a:cs typeface="+mn-cs"/>
              </a:rPr>
              <a:t>Euronews</a:t>
            </a:r>
            <a:r>
              <a:rPr kumimoji="0" lang="en-US" sz="3200" b="1" i="0" u="none" strike="noStrike" kern="1200" cap="none" spc="0" normalizeH="0" baseline="0" noProof="0" dirty="0">
                <a:ln>
                  <a:noFill/>
                </a:ln>
                <a:solidFill>
                  <a:srgbClr val="FFC000"/>
                </a:solidFill>
                <a:effectLst/>
                <a:uLnTx/>
                <a:uFillTx/>
                <a:latin typeface="Century Gothic" panose="020B0502020202020204"/>
                <a:ea typeface="+mn-ea"/>
                <a:cs typeface="+mn-cs"/>
              </a:rPr>
              <a:t>]</a:t>
            </a:r>
            <a:endParaRPr kumimoji="0" lang="fr-FR" sz="3200" b="1" i="0" u="none" strike="noStrike" kern="1200" cap="none" spc="0" normalizeH="0" baseline="0" noProof="0" dirty="0">
              <a:ln>
                <a:noFill/>
              </a:ln>
              <a:solidFill>
                <a:srgbClr val="FFC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85627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Visage humain, habits, capture d’écran, personne&#10;&#10;Description générée automatiquement">
            <a:extLst>
              <a:ext uri="{FF2B5EF4-FFF2-40B4-BE49-F238E27FC236}">
                <a16:creationId xmlns:a16="http://schemas.microsoft.com/office/drawing/2014/main" id="{6BF3D9E6-AE6F-181D-CC04-173ED744E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2224" y="2992534"/>
            <a:ext cx="4079776" cy="3799026"/>
          </a:xfrm>
          <a:prstGeom prst="rect">
            <a:avLst/>
          </a:prstGeom>
        </p:spPr>
      </p:pic>
      <p:sp>
        <p:nvSpPr>
          <p:cNvPr id="5" name="ZoneTexte 4">
            <a:extLst>
              <a:ext uri="{FF2B5EF4-FFF2-40B4-BE49-F238E27FC236}">
                <a16:creationId xmlns:a16="http://schemas.microsoft.com/office/drawing/2014/main" id="{5E1DED10-9D11-4354-8CDE-D115F9CFFB96}"/>
              </a:ext>
            </a:extLst>
          </p:cNvPr>
          <p:cNvSpPr txBox="1"/>
          <p:nvPr/>
        </p:nvSpPr>
        <p:spPr>
          <a:xfrm>
            <a:off x="335360" y="66440"/>
            <a:ext cx="1029714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C000"/>
                </a:solidFill>
                <a:effectLst/>
                <a:uLnTx/>
                <a:uFillTx/>
                <a:latin typeface="Century Gothic" panose="020B0502020202020204"/>
                <a:ea typeface="+mn-ea"/>
                <a:cs typeface="+mn-cs"/>
              </a:rPr>
              <a:t>ChatGPT maker OpenAI confirms Paris</a:t>
            </a:r>
          </a:p>
        </p:txBody>
      </p:sp>
      <p:sp>
        <p:nvSpPr>
          <p:cNvPr id="2" name="ZoneTexte 1">
            <a:extLst>
              <a:ext uri="{FF2B5EF4-FFF2-40B4-BE49-F238E27FC236}">
                <a16:creationId xmlns:a16="http://schemas.microsoft.com/office/drawing/2014/main" id="{9CFFB77A-989B-71A1-F09F-B9CC175FFCC2}"/>
              </a:ext>
            </a:extLst>
          </p:cNvPr>
          <p:cNvSpPr txBox="1"/>
          <p:nvPr/>
        </p:nvSpPr>
        <p:spPr>
          <a:xfrm>
            <a:off x="358268" y="1196752"/>
            <a:ext cx="7609940"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entury Gothic" panose="020B0502020202020204"/>
                <a:ea typeface="+mn-ea"/>
                <a:cs typeface="+mn-cs"/>
              </a:rPr>
              <a:t>“OpenAI’s presence in France will "enable the company to better collaborate with French developers, companies, and civic </a:t>
            </a:r>
            <a:r>
              <a:rPr kumimoji="0" lang="en-US" sz="3200" b="0" i="0" u="none" strike="noStrike" kern="1200" cap="none" spc="0" normalizeH="0" baseline="0" noProof="0" dirty="0" err="1">
                <a:ln>
                  <a:noFill/>
                </a:ln>
                <a:solidFill>
                  <a:prstClr val="white"/>
                </a:solidFill>
                <a:effectLst/>
                <a:uLnTx/>
                <a:uFillTx/>
                <a:latin typeface="Century Gothic" panose="020B0502020202020204"/>
                <a:ea typeface="+mn-ea"/>
                <a:cs typeface="+mn-cs"/>
              </a:rPr>
              <a:t>organisations</a:t>
            </a:r>
            <a:r>
              <a:rPr kumimoji="0" lang="en-US" sz="3200" b="0" i="0" u="none" strike="noStrike" kern="1200" cap="none" spc="0" normalizeH="0" baseline="0" noProof="0" dirty="0">
                <a:ln>
                  <a:noFill/>
                </a:ln>
                <a:solidFill>
                  <a:prstClr val="white"/>
                </a:solidFill>
                <a:effectLst/>
                <a:uLnTx/>
                <a:uFillTx/>
                <a:latin typeface="Century Gothic" panose="020B0502020202020204"/>
                <a:ea typeface="+mn-ea"/>
                <a:cs typeface="+mn-cs"/>
              </a:rPr>
              <a:t>, helping more people, businesses, and society </a:t>
            </a:r>
            <a:r>
              <a:rPr kumimoji="0" lang="en-US" sz="3200" b="0" i="0" u="none" strike="noStrike" kern="1200" cap="none" spc="0" normalizeH="0" baseline="0" noProof="0" dirty="0" err="1">
                <a:ln>
                  <a:noFill/>
                </a:ln>
                <a:solidFill>
                  <a:prstClr val="white"/>
                </a:solidFill>
                <a:effectLst/>
                <a:uLnTx/>
                <a:uFillTx/>
                <a:latin typeface="Century Gothic" panose="020B0502020202020204"/>
                <a:ea typeface="+mn-ea"/>
                <a:cs typeface="+mn-cs"/>
              </a:rPr>
              <a:t>realise</a:t>
            </a:r>
            <a:r>
              <a:rPr kumimoji="0" lang="en-US" sz="3200" b="0" i="0" u="none" strike="noStrike" kern="1200" cap="none" spc="0" normalizeH="0" baseline="0" noProof="0" dirty="0">
                <a:ln>
                  <a:noFill/>
                </a:ln>
                <a:solidFill>
                  <a:prstClr val="white"/>
                </a:solidFill>
                <a:effectLst/>
                <a:uLnTx/>
                <a:uFillTx/>
                <a:latin typeface="Century Gothic" panose="020B0502020202020204"/>
                <a:ea typeface="+mn-ea"/>
                <a:cs typeface="+mn-cs"/>
              </a:rPr>
              <a:t> the benefits of AI," the company told </a:t>
            </a:r>
            <a:r>
              <a:rPr kumimoji="0" lang="en-US" sz="3200" b="0" i="0" u="none" strike="noStrike" kern="1200" cap="none" spc="0" normalizeH="0" baseline="0" noProof="0" dirty="0" err="1">
                <a:ln>
                  <a:noFill/>
                </a:ln>
                <a:solidFill>
                  <a:prstClr val="white"/>
                </a:solidFill>
                <a:effectLst/>
                <a:uLnTx/>
                <a:uFillTx/>
                <a:latin typeface="Century Gothic" panose="020B0502020202020204"/>
                <a:ea typeface="+mn-ea"/>
                <a:cs typeface="+mn-cs"/>
              </a:rPr>
              <a:t>Euronews</a:t>
            </a:r>
            <a:r>
              <a:rPr kumimoji="0" lang="en-US" sz="3200" b="0" i="0" u="none" strike="noStrike" kern="1200" cap="none" spc="0" normalizeH="0" baseline="0" noProof="0" dirty="0">
                <a:ln>
                  <a:noFill/>
                </a:ln>
                <a:solidFill>
                  <a:prstClr val="white"/>
                </a:solidFill>
                <a:effectLst/>
                <a:uLnTx/>
                <a:uFillTx/>
                <a:latin typeface="Century Gothic" panose="020B0502020202020204"/>
                <a:ea typeface="+mn-ea"/>
                <a:cs typeface="+mn-cs"/>
              </a:rPr>
              <a:t> Next in a statement.”</a:t>
            </a:r>
            <a:endParaRPr kumimoji="0" lang="fr-FR" sz="3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82113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632CC4-95E3-427E-AC70-6B51C020AC7A}"/>
              </a:ext>
            </a:extLst>
          </p:cNvPr>
          <p:cNvSpPr>
            <a:spLocks noGrp="1"/>
          </p:cNvSpPr>
          <p:nvPr>
            <p:ph type="title"/>
          </p:nvPr>
        </p:nvSpPr>
        <p:spPr/>
        <p:txBody>
          <a:bodyPr/>
          <a:lstStyle/>
          <a:p>
            <a:endParaRPr lang="fr-FR"/>
          </a:p>
        </p:txBody>
      </p:sp>
      <p:pic>
        <p:nvPicPr>
          <p:cNvPr id="5" name="Espace réservé du contenu 4" descr="Une image contenant cuivre, table&#10;&#10;Description générée automatiquement">
            <a:extLst>
              <a:ext uri="{FF2B5EF4-FFF2-40B4-BE49-F238E27FC236}">
                <a16:creationId xmlns:a16="http://schemas.microsoft.com/office/drawing/2014/main" id="{61A67DD2-0CDF-4FE8-AB32-C13F7EDB2D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1999" cy="6858000"/>
          </a:xfrm>
        </p:spPr>
      </p:pic>
    </p:spTree>
    <p:extLst>
      <p:ext uri="{BB962C8B-B14F-4D97-AF65-F5344CB8AC3E}">
        <p14:creationId xmlns:p14="http://schemas.microsoft.com/office/powerpoint/2010/main" val="3312454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D900DA-39E8-44B6-BD49-79A69B5DB3F8}"/>
              </a:ext>
            </a:extLst>
          </p:cNvPr>
          <p:cNvSpPr>
            <a:spLocks noGrp="1"/>
          </p:cNvSpPr>
          <p:nvPr>
            <p:ph type="title"/>
          </p:nvPr>
        </p:nvSpPr>
        <p:spPr>
          <a:xfrm>
            <a:off x="409212" y="0"/>
            <a:ext cx="11391056" cy="1495425"/>
          </a:xfrm>
        </p:spPr>
        <p:txBody>
          <a:bodyPr>
            <a:normAutofit/>
          </a:bodyPr>
          <a:lstStyle/>
          <a:p>
            <a:r>
              <a:rPr lang="fr-FR" sz="5400" b="1" dirty="0"/>
              <a:t>   </a:t>
            </a:r>
            <a:r>
              <a:rPr lang="fr-FR" sz="5400" b="1" i="1" dirty="0" err="1"/>
              <a:t>Specific</a:t>
            </a:r>
            <a:r>
              <a:rPr lang="fr-FR" sz="5400" b="1" dirty="0"/>
              <a:t> Course EPI:</a:t>
            </a:r>
          </a:p>
        </p:txBody>
      </p:sp>
      <p:sp>
        <p:nvSpPr>
          <p:cNvPr id="3" name="Espace réservé du contenu 2">
            <a:extLst>
              <a:ext uri="{FF2B5EF4-FFF2-40B4-BE49-F238E27FC236}">
                <a16:creationId xmlns:a16="http://schemas.microsoft.com/office/drawing/2014/main" id="{73680F82-E829-4F1D-9A00-CB573B30C5BB}"/>
              </a:ext>
            </a:extLst>
          </p:cNvPr>
          <p:cNvSpPr>
            <a:spLocks noGrp="1"/>
          </p:cNvSpPr>
          <p:nvPr>
            <p:ph idx="1"/>
          </p:nvPr>
        </p:nvSpPr>
        <p:spPr>
          <a:xfrm>
            <a:off x="263352" y="1495425"/>
            <a:ext cx="9999764" cy="4855765"/>
          </a:xfrm>
        </p:spPr>
        <p:txBody>
          <a:bodyPr>
            <a:normAutofit fontScale="92500" lnSpcReduction="10000"/>
          </a:bodyPr>
          <a:lstStyle/>
          <a:p>
            <a:pPr marL="0" indent="0">
              <a:buNone/>
            </a:pPr>
            <a:r>
              <a:rPr lang="fr-FR" sz="2200" i="1" dirty="0"/>
              <a:t>EPI NAME: </a:t>
            </a:r>
          </a:p>
          <a:p>
            <a:pPr marL="0" indent="0">
              <a:buNone/>
            </a:pPr>
            <a:r>
              <a:rPr lang="fr-FR" sz="3000" i="1" dirty="0"/>
              <a:t>Anglais M2 IMC &amp; Data Science 2024-2025 S1 C. Selzner</a:t>
            </a:r>
          </a:p>
          <a:p>
            <a:pPr marL="0" indent="0">
              <a:buNone/>
            </a:pPr>
            <a:endParaRPr lang="fr-FR" sz="2200" i="1" dirty="0"/>
          </a:p>
          <a:p>
            <a:pPr marL="0" indent="0">
              <a:buNone/>
            </a:pPr>
            <a:r>
              <a:rPr lang="fr-FR" sz="2600" i="1" dirty="0" err="1"/>
              <a:t>Basically</a:t>
            </a:r>
            <a:r>
              <a:rPr lang="fr-FR" sz="2600" i="1" dirty="0"/>
              <a:t>, all the information </a:t>
            </a:r>
            <a:r>
              <a:rPr lang="fr-FR" sz="2600" i="1" dirty="0" err="1"/>
              <a:t>you</a:t>
            </a:r>
            <a:r>
              <a:rPr lang="fr-FR" sz="2600" i="1" dirty="0"/>
              <a:t> </a:t>
            </a:r>
            <a:r>
              <a:rPr lang="fr-FR" sz="2600" i="1" dirty="0" err="1"/>
              <a:t>need</a:t>
            </a:r>
            <a:r>
              <a:rPr lang="fr-FR" sz="2600" i="1" dirty="0"/>
              <a:t> to know about </a:t>
            </a:r>
            <a:r>
              <a:rPr lang="fr-FR" sz="2600" i="1" dirty="0" err="1"/>
              <a:t>will</a:t>
            </a:r>
            <a:r>
              <a:rPr lang="fr-FR" sz="2600" i="1" dirty="0"/>
              <a:t> </a:t>
            </a:r>
            <a:r>
              <a:rPr lang="fr-FR" sz="2600" i="1" dirty="0" err="1"/>
              <a:t>be</a:t>
            </a:r>
            <a:r>
              <a:rPr lang="fr-FR" sz="2600" i="1" dirty="0"/>
              <a:t> </a:t>
            </a:r>
            <a:r>
              <a:rPr lang="fr-FR" sz="2600" i="1" dirty="0" err="1"/>
              <a:t>posted</a:t>
            </a:r>
            <a:r>
              <a:rPr lang="fr-FR" sz="2600" i="1" dirty="0"/>
              <a:t> </a:t>
            </a:r>
            <a:r>
              <a:rPr lang="fr-FR" sz="2600" i="1" dirty="0" err="1"/>
              <a:t>there</a:t>
            </a:r>
            <a:r>
              <a:rPr lang="fr-FR" sz="2600" i="1" dirty="0"/>
              <a:t>: </a:t>
            </a:r>
          </a:p>
          <a:p>
            <a:pPr>
              <a:buFontTx/>
              <a:buChar char="-"/>
            </a:pPr>
            <a:r>
              <a:rPr lang="fr-FR" sz="2600" i="1" dirty="0" err="1"/>
              <a:t>Texts</a:t>
            </a:r>
            <a:r>
              <a:rPr lang="fr-FR" sz="2600" i="1" dirty="0"/>
              <a:t> and docs </a:t>
            </a:r>
            <a:r>
              <a:rPr lang="fr-FR" sz="2600" i="1" dirty="0" err="1"/>
              <a:t>we</a:t>
            </a:r>
            <a:r>
              <a:rPr lang="fr-FR" sz="2600" i="1" dirty="0"/>
              <a:t> </a:t>
            </a:r>
            <a:r>
              <a:rPr lang="fr-FR" sz="2600" i="1" dirty="0" err="1"/>
              <a:t>study</a:t>
            </a:r>
            <a:r>
              <a:rPr lang="fr-FR" sz="2600" i="1" dirty="0"/>
              <a:t> in class in </a:t>
            </a:r>
            <a:r>
              <a:rPr lang="fr-FR" sz="2600" i="1" dirty="0" err="1"/>
              <a:t>pdf</a:t>
            </a:r>
            <a:r>
              <a:rPr lang="fr-FR" sz="2600" i="1" dirty="0"/>
              <a:t> format + </a:t>
            </a:r>
            <a:r>
              <a:rPr lang="fr-FR" sz="2600" i="1" u="sng" dirty="0" err="1"/>
              <a:t>potential</a:t>
            </a:r>
            <a:r>
              <a:rPr lang="fr-FR" sz="2600" i="1" dirty="0"/>
              <a:t> </a:t>
            </a:r>
            <a:r>
              <a:rPr lang="fr-FR" sz="2600" i="1" dirty="0" err="1"/>
              <a:t>homework</a:t>
            </a:r>
            <a:r>
              <a:rPr lang="fr-FR" sz="2600" i="1" dirty="0"/>
              <a:t> </a:t>
            </a:r>
            <a:r>
              <a:rPr lang="fr-FR" sz="2600" i="1" dirty="0" err="1"/>
              <a:t>assignments</a:t>
            </a:r>
            <a:endParaRPr lang="fr-FR" sz="2600" i="1" dirty="0"/>
          </a:p>
          <a:p>
            <a:pPr>
              <a:buFontTx/>
              <a:buChar char="-"/>
            </a:pPr>
            <a:r>
              <a:rPr lang="fr-FR" sz="2600" i="1" dirty="0"/>
              <a:t>Oral </a:t>
            </a:r>
            <a:r>
              <a:rPr lang="fr-FR" sz="2600" i="1" dirty="0" err="1"/>
              <a:t>presentation</a:t>
            </a:r>
            <a:r>
              <a:rPr lang="fr-FR" sz="2600" i="1" dirty="0"/>
              <a:t> </a:t>
            </a:r>
            <a:r>
              <a:rPr lang="fr-FR" sz="2600" i="1" dirty="0" err="1"/>
              <a:t>details</a:t>
            </a:r>
            <a:r>
              <a:rPr lang="fr-FR" sz="2600" i="1" dirty="0"/>
              <a:t> and </a:t>
            </a:r>
            <a:r>
              <a:rPr lang="fr-FR" sz="2600" i="1" dirty="0" err="1"/>
              <a:t>schedule</a:t>
            </a:r>
            <a:r>
              <a:rPr lang="fr-FR" sz="2600" i="1" dirty="0"/>
              <a:t> + </a:t>
            </a:r>
            <a:r>
              <a:rPr lang="fr-FR" sz="2600" i="1" dirty="0" err="1"/>
              <a:t>Assessment</a:t>
            </a:r>
            <a:r>
              <a:rPr lang="fr-FR" sz="2600" i="1" dirty="0"/>
              <a:t> </a:t>
            </a:r>
            <a:r>
              <a:rPr lang="fr-FR" sz="2600" i="1" dirty="0" err="1"/>
              <a:t>recap</a:t>
            </a:r>
            <a:endParaRPr lang="fr-FR" sz="2600" i="1" dirty="0"/>
          </a:p>
          <a:p>
            <a:pPr>
              <a:buFontTx/>
              <a:buChar char="-"/>
            </a:pPr>
            <a:r>
              <a:rPr lang="fr-FR" sz="2600" i="1" dirty="0" err="1"/>
              <a:t>Various</a:t>
            </a:r>
            <a:r>
              <a:rPr lang="fr-FR" sz="2600" i="1" dirty="0"/>
              <a:t> documents and </a:t>
            </a:r>
            <a:r>
              <a:rPr lang="fr-FR" sz="2600" i="1" dirty="0" err="1"/>
              <a:t>teaching</a:t>
            </a:r>
            <a:r>
              <a:rPr lang="fr-FR" sz="2600" i="1" dirty="0"/>
              <a:t> </a:t>
            </a:r>
            <a:r>
              <a:rPr lang="fr-FR" sz="2600" i="1" dirty="0" err="1"/>
              <a:t>materials</a:t>
            </a:r>
            <a:r>
              <a:rPr lang="fr-FR" sz="2600" i="1" dirty="0"/>
              <a:t> and links.</a:t>
            </a:r>
          </a:p>
          <a:p>
            <a:pPr marL="0" indent="0">
              <a:buNone/>
            </a:pPr>
            <a:endParaRPr lang="fr-FR" sz="2200" i="1" dirty="0"/>
          </a:p>
          <a:p>
            <a:pPr marL="0" indent="0" algn="r">
              <a:buNone/>
            </a:pPr>
            <a:r>
              <a:rPr lang="fr-FR" sz="3000" b="1" i="1" dirty="0" err="1">
                <a:solidFill>
                  <a:srgbClr val="FF0000"/>
                </a:solidFill>
                <a:highlight>
                  <a:srgbClr val="FFFF00"/>
                </a:highlight>
              </a:rPr>
              <a:t>Please</a:t>
            </a:r>
            <a:r>
              <a:rPr lang="fr-FR" sz="3000" b="1" i="1" dirty="0">
                <a:solidFill>
                  <a:srgbClr val="FF0000"/>
                </a:solidFill>
                <a:highlight>
                  <a:srgbClr val="FFFF00"/>
                </a:highlight>
              </a:rPr>
              <a:t> check </a:t>
            </a:r>
            <a:r>
              <a:rPr lang="fr-FR" sz="3000" b="1" i="1" dirty="0" err="1">
                <a:solidFill>
                  <a:srgbClr val="FF0000"/>
                </a:solidFill>
                <a:highlight>
                  <a:srgbClr val="FFFF00"/>
                </a:highlight>
              </a:rPr>
              <a:t>access</a:t>
            </a:r>
            <a:r>
              <a:rPr lang="fr-FR" sz="3000" b="1" i="1" dirty="0">
                <a:solidFill>
                  <a:srgbClr val="FF0000"/>
                </a:solidFill>
                <a:highlight>
                  <a:srgbClr val="FFFF00"/>
                </a:highlight>
              </a:rPr>
              <a:t> as </a:t>
            </a:r>
            <a:r>
              <a:rPr lang="fr-FR" sz="3000" b="1" i="1" dirty="0" err="1">
                <a:solidFill>
                  <a:srgbClr val="FF0000"/>
                </a:solidFill>
                <a:highlight>
                  <a:srgbClr val="FFFF00"/>
                </a:highlight>
              </a:rPr>
              <a:t>soon</a:t>
            </a:r>
            <a:r>
              <a:rPr lang="fr-FR" sz="3000" b="1" i="1" dirty="0">
                <a:solidFill>
                  <a:srgbClr val="FF0000"/>
                </a:solidFill>
                <a:highlight>
                  <a:srgbClr val="FFFF00"/>
                </a:highlight>
              </a:rPr>
              <a:t> as possible</a:t>
            </a:r>
            <a:r>
              <a:rPr lang="fr-FR" sz="3900" b="1" i="1" dirty="0">
                <a:solidFill>
                  <a:srgbClr val="FF0000"/>
                </a:solidFill>
                <a:highlight>
                  <a:srgbClr val="FFFF00"/>
                </a:highlight>
              </a:rPr>
              <a:t> </a:t>
            </a:r>
            <a:endParaRPr lang="fr-FR" sz="2600" b="1" dirty="0">
              <a:solidFill>
                <a:srgbClr val="FF0000"/>
              </a:solidFill>
              <a:highlight>
                <a:srgbClr val="FFFF00"/>
              </a:highlight>
            </a:endParaRPr>
          </a:p>
        </p:txBody>
      </p:sp>
      <p:sp>
        <p:nvSpPr>
          <p:cNvPr id="5" name="Parchemin : vertical 4">
            <a:extLst>
              <a:ext uri="{FF2B5EF4-FFF2-40B4-BE49-F238E27FC236}">
                <a16:creationId xmlns:a16="http://schemas.microsoft.com/office/drawing/2014/main" id="{D2C41858-4660-4586-9091-E3368DBDCCC0}"/>
              </a:ext>
            </a:extLst>
          </p:cNvPr>
          <p:cNvSpPr/>
          <p:nvPr/>
        </p:nvSpPr>
        <p:spPr>
          <a:xfrm>
            <a:off x="10263116" y="0"/>
            <a:ext cx="968991" cy="581394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5616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 name="Freeform: Shape 27">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 name="ZoneTexte 2">
            <a:extLst>
              <a:ext uri="{FF2B5EF4-FFF2-40B4-BE49-F238E27FC236}">
                <a16:creationId xmlns:a16="http://schemas.microsoft.com/office/drawing/2014/main" id="{9473CED7-7F04-A395-9453-9B03943B7DC3}"/>
              </a:ext>
            </a:extLst>
          </p:cNvPr>
          <p:cNvSpPr txBox="1"/>
          <p:nvPr/>
        </p:nvSpPr>
        <p:spPr>
          <a:xfrm>
            <a:off x="648931" y="2548281"/>
            <a:ext cx="5122606" cy="3658689"/>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endParaRPr kumimoji="0" lang="en-US" sz="3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5" name="Image 4" descr="Une image contenant Visage humain, personne, habits, sourire&#10;&#10;Description générée automatiquement">
            <a:extLst>
              <a:ext uri="{FF2B5EF4-FFF2-40B4-BE49-F238E27FC236}">
                <a16:creationId xmlns:a16="http://schemas.microsoft.com/office/drawing/2014/main" id="{2BDD99E8-FD11-A3F5-04A7-22730709B1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1916" y="2743802"/>
            <a:ext cx="5451627" cy="3270976"/>
          </a:xfrm>
          <a:prstGeom prst="rect">
            <a:avLst/>
          </a:prstGeom>
          <a:effectLst/>
        </p:spPr>
      </p:pic>
      <p:sp>
        <p:nvSpPr>
          <p:cNvPr id="7" name="ZoneTexte 6">
            <a:extLst>
              <a:ext uri="{FF2B5EF4-FFF2-40B4-BE49-F238E27FC236}">
                <a16:creationId xmlns:a16="http://schemas.microsoft.com/office/drawing/2014/main" id="{7FF36656-9478-2C76-62FD-F73AB8D4B26A}"/>
              </a:ext>
            </a:extLst>
          </p:cNvPr>
          <p:cNvSpPr txBox="1"/>
          <p:nvPr/>
        </p:nvSpPr>
        <p:spPr>
          <a:xfrm>
            <a:off x="982016" y="211590"/>
            <a:ext cx="8786392"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4800" b="1" i="0" u="none" strike="noStrike" kern="1200" cap="none" spc="0" normalizeH="0" baseline="0" noProof="0" dirty="0">
                <a:ln>
                  <a:noFill/>
                </a:ln>
                <a:solidFill>
                  <a:srgbClr val="FFC000"/>
                </a:solidFill>
                <a:effectLst/>
                <a:uLnTx/>
                <a:uFillTx/>
                <a:latin typeface="Century Gothic" panose="020B0502020202020204"/>
                <a:ea typeface="+mn-ea"/>
                <a:cs typeface="+mn-cs"/>
              </a:rPr>
              <a:t>Machine learning pioneers win Nobel prize in physics</a:t>
            </a:r>
          </a:p>
        </p:txBody>
      </p:sp>
      <p:pic>
        <p:nvPicPr>
          <p:cNvPr id="2" name="Image 1">
            <a:extLst>
              <a:ext uri="{FF2B5EF4-FFF2-40B4-BE49-F238E27FC236}">
                <a16:creationId xmlns:a16="http://schemas.microsoft.com/office/drawing/2014/main" id="{7EC204CB-1F49-911A-9229-D942D4BB4609}"/>
              </a:ext>
            </a:extLst>
          </p:cNvPr>
          <p:cNvPicPr>
            <a:picLocks noChangeAspect="1"/>
          </p:cNvPicPr>
          <p:nvPr/>
        </p:nvPicPr>
        <p:blipFill>
          <a:blip r:embed="rId7"/>
          <a:stretch>
            <a:fillRect/>
          </a:stretch>
        </p:blipFill>
        <p:spPr>
          <a:xfrm>
            <a:off x="388302" y="2567464"/>
            <a:ext cx="5383235" cy="3913971"/>
          </a:xfrm>
          <a:prstGeom prst="rect">
            <a:avLst/>
          </a:prstGeom>
        </p:spPr>
      </p:pic>
    </p:spTree>
    <p:extLst>
      <p:ext uri="{BB962C8B-B14F-4D97-AF65-F5344CB8AC3E}">
        <p14:creationId xmlns:p14="http://schemas.microsoft.com/office/powerpoint/2010/main" val="1309332698"/>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 name="Freeform: Shape 27">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5" name="Image 4" descr="Une image contenant Visage humain, personne, habits, sourire&#10;&#10;Description générée automatiquement">
            <a:extLst>
              <a:ext uri="{FF2B5EF4-FFF2-40B4-BE49-F238E27FC236}">
                <a16:creationId xmlns:a16="http://schemas.microsoft.com/office/drawing/2014/main" id="{2BDD99E8-FD11-A3F5-04A7-22730709B14F}"/>
              </a:ext>
            </a:extLst>
          </p:cNvPr>
          <p:cNvPicPr>
            <a:picLocks noChangeAspect="1"/>
          </p:cNvPicPr>
          <p:nvPr/>
        </p:nvPicPr>
        <p:blipFill>
          <a:blip r:embed="rId6" cstate="print">
            <a:extLst>
              <a:ext uri="{28A0092B-C50C-407E-A947-70E740481C1C}">
                <a14:useLocalDpi xmlns:a14="http://schemas.microsoft.com/office/drawing/2010/main" val="0"/>
              </a:ext>
            </a:extLst>
          </a:blip>
          <a:srcRect l="50268"/>
          <a:stretch/>
        </p:blipFill>
        <p:spPr>
          <a:xfrm>
            <a:off x="11428412" y="2743802"/>
            <a:ext cx="115131" cy="3270976"/>
          </a:xfrm>
          <a:prstGeom prst="rect">
            <a:avLst/>
          </a:prstGeom>
          <a:effectLst/>
        </p:spPr>
      </p:pic>
      <p:sp>
        <p:nvSpPr>
          <p:cNvPr id="7" name="ZoneTexte 6">
            <a:extLst>
              <a:ext uri="{FF2B5EF4-FFF2-40B4-BE49-F238E27FC236}">
                <a16:creationId xmlns:a16="http://schemas.microsoft.com/office/drawing/2014/main" id="{7FF36656-9478-2C76-62FD-F73AB8D4B26A}"/>
              </a:ext>
            </a:extLst>
          </p:cNvPr>
          <p:cNvSpPr txBox="1"/>
          <p:nvPr/>
        </p:nvSpPr>
        <p:spPr>
          <a:xfrm>
            <a:off x="982016" y="211590"/>
            <a:ext cx="8786392"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4800" b="1" i="0" u="none" strike="noStrike" kern="1200" cap="none" spc="0" normalizeH="0" baseline="0" noProof="0" dirty="0">
                <a:ln>
                  <a:noFill/>
                </a:ln>
                <a:solidFill>
                  <a:srgbClr val="FFC000"/>
                </a:solidFill>
                <a:effectLst/>
                <a:uLnTx/>
                <a:uFillTx/>
                <a:latin typeface="Century Gothic" panose="020B0502020202020204"/>
                <a:ea typeface="+mn-ea"/>
                <a:cs typeface="+mn-cs"/>
              </a:rPr>
              <a:t>Machine learning pioneers win Nobel prize in physics</a:t>
            </a:r>
          </a:p>
        </p:txBody>
      </p:sp>
      <p:sp>
        <p:nvSpPr>
          <p:cNvPr id="11" name="ZoneTexte 10">
            <a:extLst>
              <a:ext uri="{FF2B5EF4-FFF2-40B4-BE49-F238E27FC236}">
                <a16:creationId xmlns:a16="http://schemas.microsoft.com/office/drawing/2014/main" id="{C58378FF-02CA-F808-BE6A-14D2C5DC4EB8}"/>
              </a:ext>
            </a:extLst>
          </p:cNvPr>
          <p:cNvSpPr txBox="1"/>
          <p:nvPr/>
        </p:nvSpPr>
        <p:spPr>
          <a:xfrm>
            <a:off x="263352" y="2445928"/>
            <a:ext cx="11004276"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a:ea typeface="+mn-ea"/>
                <a:cs typeface="+mn-cs"/>
              </a:rPr>
              <a:t>“Inspired by the workings of the brain, John Hopfield, a US professor emeritus at Princeton University, and Geoffrey Hinton, a British-Canadian professor emeritus at the University of Toronto, built artificial neural networks that store and retrieve memories like the human brain, and learn from information fed into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a:ea typeface="+mn-ea"/>
                <a:cs typeface="+mn-cs"/>
              </a:rPr>
              <a:t>The scientists’ pioneering work began in the 1980s and demonstrated how computer programs that draw on neural networks and statistics could form the basis for an entire field, which paved the way for swift and accurate language translation, facial recognition systems, and the generative AI that underpins chatbots such as ChatGPT, Gemini and Claude.”</a:t>
            </a:r>
          </a:p>
        </p:txBody>
      </p:sp>
    </p:spTree>
    <p:extLst>
      <p:ext uri="{BB962C8B-B14F-4D97-AF65-F5344CB8AC3E}">
        <p14:creationId xmlns:p14="http://schemas.microsoft.com/office/powerpoint/2010/main" val="38737141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 name="Freeform: Shape 27">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5" name="Image 4" descr="Une image contenant Visage humain, personne, habits, sourire&#10;&#10;Description générée automatiquement">
            <a:extLst>
              <a:ext uri="{FF2B5EF4-FFF2-40B4-BE49-F238E27FC236}">
                <a16:creationId xmlns:a16="http://schemas.microsoft.com/office/drawing/2014/main" id="{2BDD99E8-FD11-A3F5-04A7-22730709B14F}"/>
              </a:ext>
            </a:extLst>
          </p:cNvPr>
          <p:cNvPicPr>
            <a:picLocks noChangeAspect="1"/>
          </p:cNvPicPr>
          <p:nvPr/>
        </p:nvPicPr>
        <p:blipFill>
          <a:blip r:embed="rId6" cstate="print">
            <a:extLst>
              <a:ext uri="{28A0092B-C50C-407E-A947-70E740481C1C}">
                <a14:useLocalDpi xmlns:a14="http://schemas.microsoft.com/office/drawing/2010/main" val="0"/>
              </a:ext>
            </a:extLst>
          </a:blip>
          <a:srcRect l="50268"/>
          <a:stretch/>
        </p:blipFill>
        <p:spPr>
          <a:xfrm>
            <a:off x="9102745" y="2550947"/>
            <a:ext cx="2711239" cy="3270976"/>
          </a:xfrm>
          <a:prstGeom prst="rect">
            <a:avLst/>
          </a:prstGeom>
          <a:effectLst/>
        </p:spPr>
      </p:pic>
      <p:sp>
        <p:nvSpPr>
          <p:cNvPr id="7" name="ZoneTexte 6">
            <a:extLst>
              <a:ext uri="{FF2B5EF4-FFF2-40B4-BE49-F238E27FC236}">
                <a16:creationId xmlns:a16="http://schemas.microsoft.com/office/drawing/2014/main" id="{7FF36656-9478-2C76-62FD-F73AB8D4B26A}"/>
              </a:ext>
            </a:extLst>
          </p:cNvPr>
          <p:cNvSpPr txBox="1"/>
          <p:nvPr/>
        </p:nvSpPr>
        <p:spPr>
          <a:xfrm>
            <a:off x="982016" y="211590"/>
            <a:ext cx="8786392"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4800" b="1" i="0" u="none" strike="noStrike" kern="1200" cap="none" spc="0" normalizeH="0" baseline="0" noProof="0" dirty="0">
                <a:ln>
                  <a:noFill/>
                </a:ln>
                <a:solidFill>
                  <a:srgbClr val="FFC000"/>
                </a:solidFill>
                <a:effectLst/>
                <a:uLnTx/>
                <a:uFillTx/>
                <a:latin typeface="Century Gothic" panose="020B0502020202020204"/>
                <a:ea typeface="+mn-ea"/>
                <a:cs typeface="+mn-cs"/>
              </a:rPr>
              <a:t>Machine learning pioneers win Nobel prize in physics</a:t>
            </a:r>
          </a:p>
        </p:txBody>
      </p:sp>
      <p:sp>
        <p:nvSpPr>
          <p:cNvPr id="11" name="ZoneTexte 10">
            <a:extLst>
              <a:ext uri="{FF2B5EF4-FFF2-40B4-BE49-F238E27FC236}">
                <a16:creationId xmlns:a16="http://schemas.microsoft.com/office/drawing/2014/main" id="{C58378FF-02CA-F808-BE6A-14D2C5DC4EB8}"/>
              </a:ext>
            </a:extLst>
          </p:cNvPr>
          <p:cNvSpPr txBox="1"/>
          <p:nvPr/>
        </p:nvSpPr>
        <p:spPr>
          <a:xfrm>
            <a:off x="270859" y="2537311"/>
            <a:ext cx="8831886"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entury Gothic" panose="020B0502020202020204"/>
                <a:ea typeface="+mn-ea"/>
                <a:cs typeface="+mn-cs"/>
              </a:rPr>
              <a:t>“Hinton, 76, who is often called “the godfather of AI”, made headlines last year when </a:t>
            </a:r>
            <a:r>
              <a:rPr kumimoji="0" lang="en-US" sz="3200" b="0" i="0" u="none" strike="noStrike" kern="1200" cap="none" spc="0" normalizeH="0" baseline="0" noProof="0" dirty="0">
                <a:ln>
                  <a:noFill/>
                </a:ln>
                <a:solidFill>
                  <a:prstClr val="black"/>
                </a:solidFill>
                <a:effectLst/>
                <a:uLnTx/>
                <a:uFillTx/>
                <a:latin typeface="Century Gothic" panose="020B0502020202020204"/>
                <a:ea typeface="+mn-ea"/>
                <a:cs typeface="+mn-cs"/>
                <a:hlinkClick r:id="rId7">
                  <a:extLst>
                    <a:ext uri="{A12FA001-AC4F-418D-AE19-62706E023703}">
                      <ahyp:hlinkClr xmlns:ahyp="http://schemas.microsoft.com/office/drawing/2018/hyperlinkcolor" val="tx"/>
                    </a:ext>
                  </a:extLst>
                </a:hlinkClick>
              </a:rPr>
              <a:t>he quit Google</a:t>
            </a:r>
            <a:r>
              <a:rPr kumimoji="0" lang="en-US" sz="3200" b="0" i="0" u="none" strike="noStrike" kern="1200" cap="none" spc="0" normalizeH="0" baseline="0" noProof="0" dirty="0">
                <a:ln>
                  <a:noFill/>
                </a:ln>
                <a:solidFill>
                  <a:prstClr val="black"/>
                </a:solidFill>
                <a:effectLst/>
                <a:uLnTx/>
                <a:uFillTx/>
                <a:latin typeface="Century Gothic" panose="020B0502020202020204"/>
                <a:ea typeface="+mn-ea"/>
                <a:cs typeface="+mn-cs"/>
              </a:rPr>
              <a:t> and warned about the dangers of machines outsmarting humans.”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3778586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 name="Freeform: Shape 27">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5" name="Image 4" descr="Une image contenant Visage humain, personne, habits, sourire&#10;&#10;Description générée automatiquement">
            <a:extLst>
              <a:ext uri="{FF2B5EF4-FFF2-40B4-BE49-F238E27FC236}">
                <a16:creationId xmlns:a16="http://schemas.microsoft.com/office/drawing/2014/main" id="{2BDD99E8-FD11-A3F5-04A7-22730709B14F}"/>
              </a:ext>
            </a:extLst>
          </p:cNvPr>
          <p:cNvPicPr>
            <a:picLocks noChangeAspect="1"/>
          </p:cNvPicPr>
          <p:nvPr/>
        </p:nvPicPr>
        <p:blipFill>
          <a:blip r:embed="rId6" cstate="print">
            <a:extLst>
              <a:ext uri="{28A0092B-C50C-407E-A947-70E740481C1C}">
                <a14:useLocalDpi xmlns:a14="http://schemas.microsoft.com/office/drawing/2010/main" val="0"/>
              </a:ext>
            </a:extLst>
          </a:blip>
          <a:srcRect l="50268"/>
          <a:stretch/>
        </p:blipFill>
        <p:spPr>
          <a:xfrm>
            <a:off x="9102745" y="2550947"/>
            <a:ext cx="2711239" cy="3270976"/>
          </a:xfrm>
          <a:prstGeom prst="rect">
            <a:avLst/>
          </a:prstGeom>
          <a:effectLst/>
        </p:spPr>
      </p:pic>
      <p:sp>
        <p:nvSpPr>
          <p:cNvPr id="7" name="ZoneTexte 6">
            <a:extLst>
              <a:ext uri="{FF2B5EF4-FFF2-40B4-BE49-F238E27FC236}">
                <a16:creationId xmlns:a16="http://schemas.microsoft.com/office/drawing/2014/main" id="{7FF36656-9478-2C76-62FD-F73AB8D4B26A}"/>
              </a:ext>
            </a:extLst>
          </p:cNvPr>
          <p:cNvSpPr txBox="1"/>
          <p:nvPr/>
        </p:nvSpPr>
        <p:spPr>
          <a:xfrm>
            <a:off x="982016" y="211590"/>
            <a:ext cx="8786392"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4800" b="1" i="0" u="none" strike="noStrike" kern="1200" cap="none" spc="0" normalizeH="0" baseline="0" noProof="0" dirty="0">
                <a:ln>
                  <a:noFill/>
                </a:ln>
                <a:solidFill>
                  <a:srgbClr val="FFC000"/>
                </a:solidFill>
                <a:effectLst/>
                <a:uLnTx/>
                <a:uFillTx/>
                <a:latin typeface="Century Gothic" panose="020B0502020202020204"/>
                <a:ea typeface="+mn-ea"/>
                <a:cs typeface="+mn-cs"/>
              </a:rPr>
              <a:t>Machine learning pioneers win Nobel prize in physics</a:t>
            </a:r>
          </a:p>
        </p:txBody>
      </p:sp>
      <p:sp>
        <p:nvSpPr>
          <p:cNvPr id="11" name="ZoneTexte 10">
            <a:extLst>
              <a:ext uri="{FF2B5EF4-FFF2-40B4-BE49-F238E27FC236}">
                <a16:creationId xmlns:a16="http://schemas.microsoft.com/office/drawing/2014/main" id="{C58378FF-02CA-F808-BE6A-14D2C5DC4EB8}"/>
              </a:ext>
            </a:extLst>
          </p:cNvPr>
          <p:cNvSpPr txBox="1"/>
          <p:nvPr/>
        </p:nvSpPr>
        <p:spPr>
          <a:xfrm>
            <a:off x="204827" y="2259798"/>
            <a:ext cx="8831886"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entury Gothic" panose="020B0502020202020204"/>
                <a:ea typeface="+mn-ea"/>
                <a:cs typeface="+mn-cs"/>
              </a:rPr>
              <a:t>“Asked how AI might affect the world, Hinton told reporters: “I think it will have a huge influence. It will be comparable with the Industrial Revolution. But instead of exceeding people in physical strength, it’s going to exceed people in the intellectual ability.””</a:t>
            </a:r>
          </a:p>
        </p:txBody>
      </p:sp>
    </p:spTree>
    <p:extLst>
      <p:ext uri="{BB962C8B-B14F-4D97-AF65-F5344CB8AC3E}">
        <p14:creationId xmlns:p14="http://schemas.microsoft.com/office/powerpoint/2010/main" val="4538988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3736BD-F4AF-1387-C847-C16CC2336726}"/>
              </a:ext>
            </a:extLst>
          </p:cNvPr>
          <p:cNvSpPr>
            <a:spLocks noGrp="1"/>
          </p:cNvSpPr>
          <p:nvPr>
            <p:ph type="title"/>
          </p:nvPr>
        </p:nvSpPr>
        <p:spPr>
          <a:xfrm>
            <a:off x="0" y="271743"/>
            <a:ext cx="10715625" cy="890307"/>
          </a:xfrm>
        </p:spPr>
        <p:txBody>
          <a:bodyPr/>
          <a:lstStyle/>
          <a:p>
            <a:r>
              <a:rPr lang="fr-FR" b="1" dirty="0" err="1">
                <a:solidFill>
                  <a:srgbClr val="FFC000"/>
                </a:solidFill>
              </a:rPr>
              <a:t>Timetable</a:t>
            </a:r>
            <a:r>
              <a:rPr lang="fr-FR" b="1" dirty="0">
                <a:solidFill>
                  <a:srgbClr val="FFC000"/>
                </a:solidFill>
              </a:rPr>
              <a:t> for first </a:t>
            </a:r>
            <a:r>
              <a:rPr lang="fr-FR" b="1" dirty="0" err="1">
                <a:solidFill>
                  <a:srgbClr val="FFC000"/>
                </a:solidFill>
              </a:rPr>
              <a:t>term</a:t>
            </a:r>
            <a:r>
              <a:rPr lang="fr-FR" b="1" dirty="0">
                <a:solidFill>
                  <a:srgbClr val="FFC000"/>
                </a:solidFill>
              </a:rPr>
              <a:t>/</a:t>
            </a:r>
            <a:r>
              <a:rPr lang="fr-FR" b="1" dirty="0" err="1">
                <a:solidFill>
                  <a:srgbClr val="FFC000"/>
                </a:solidFill>
              </a:rPr>
              <a:t>semester</a:t>
            </a:r>
            <a:r>
              <a:rPr lang="fr-FR" b="1" dirty="0">
                <a:solidFill>
                  <a:srgbClr val="FFC000"/>
                </a:solidFill>
              </a:rPr>
              <a:t> (dates)</a:t>
            </a:r>
          </a:p>
        </p:txBody>
      </p:sp>
      <p:sp>
        <p:nvSpPr>
          <p:cNvPr id="3" name="ZoneTexte 2">
            <a:extLst>
              <a:ext uri="{FF2B5EF4-FFF2-40B4-BE49-F238E27FC236}">
                <a16:creationId xmlns:a16="http://schemas.microsoft.com/office/drawing/2014/main" id="{99EA6406-881D-1171-AFCA-2448ED0CE454}"/>
              </a:ext>
            </a:extLst>
          </p:cNvPr>
          <p:cNvSpPr txBox="1"/>
          <p:nvPr/>
        </p:nvSpPr>
        <p:spPr>
          <a:xfrm>
            <a:off x="646111" y="1162050"/>
            <a:ext cx="11155364" cy="457048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fr-FR" sz="2600" b="1" i="0" u="none" strike="noStrike" kern="1200" cap="none" spc="0" normalizeH="0" baseline="0" noProof="0" dirty="0">
                <a:ln>
                  <a:noFill/>
                </a:ln>
                <a:solidFill>
                  <a:prstClr val="white"/>
                </a:solidFill>
                <a:effectLst/>
                <a:uLnTx/>
                <a:uFillTx/>
                <a:latin typeface="Century Gothic" panose="020B0502020202020204"/>
                <a:ea typeface="+mn-ea"/>
                <a:cs typeface="+mn-cs"/>
              </a:rPr>
              <a:t>Week 1: </a:t>
            </a:r>
            <a:r>
              <a:rPr kumimoji="0" lang="fr-FR" sz="2600" b="0" i="0" u="none" strike="noStrike" kern="1200" cap="none" spc="0" normalizeH="0" baseline="0" noProof="0" dirty="0">
                <a:ln>
                  <a:noFill/>
                </a:ln>
                <a:solidFill>
                  <a:prstClr val="white"/>
                </a:solidFill>
                <a:effectLst/>
                <a:uLnTx/>
                <a:uFillTx/>
                <a:latin typeface="Century Gothic" panose="020B0502020202020204"/>
                <a:ea typeface="+mn-ea"/>
                <a:cs typeface="+mn-cs"/>
              </a:rPr>
              <a:t>Thursday 10 </a:t>
            </a:r>
            <a:r>
              <a:rPr kumimoji="0" lang="fr-FR" sz="2600" b="0" i="0" u="none" strike="noStrike" kern="1200" cap="none" spc="0" normalizeH="0" baseline="0" noProof="0" dirty="0" err="1">
                <a:ln>
                  <a:noFill/>
                </a:ln>
                <a:solidFill>
                  <a:prstClr val="white"/>
                </a:solidFill>
                <a:effectLst/>
                <a:uLnTx/>
                <a:uFillTx/>
                <a:latin typeface="Century Gothic" panose="020B0502020202020204"/>
                <a:ea typeface="+mn-ea"/>
                <a:cs typeface="+mn-cs"/>
              </a:rPr>
              <a:t>October</a:t>
            </a:r>
            <a:r>
              <a:rPr kumimoji="0" lang="fr-FR" sz="26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lang="fr-FR" sz="2600" dirty="0">
                <a:solidFill>
                  <a:prstClr val="white"/>
                </a:solidFill>
                <a:latin typeface="Century Gothic" panose="020B0502020202020204"/>
              </a:rPr>
              <a:t>2</a:t>
            </a:r>
            <a:r>
              <a:rPr kumimoji="0" lang="fr-FR" sz="2600" b="0" i="0" u="none" strike="noStrike" kern="1200" cap="none" spc="0" normalizeH="0" baseline="0" noProof="0" dirty="0">
                <a:ln>
                  <a:noFill/>
                </a:ln>
                <a:solidFill>
                  <a:prstClr val="white"/>
                </a:solidFill>
                <a:effectLst/>
                <a:uLnTx/>
                <a:uFillTx/>
                <a:latin typeface="Century Gothic" panose="020B0502020202020204"/>
                <a:ea typeface="+mn-ea"/>
                <a:cs typeface="+mn-cs"/>
              </a:rPr>
              <a:t>:30pm-</a:t>
            </a:r>
            <a:r>
              <a:rPr lang="fr-FR" sz="2600" dirty="0">
                <a:solidFill>
                  <a:prstClr val="white"/>
                </a:solidFill>
                <a:latin typeface="Century Gothic" panose="020B0502020202020204"/>
              </a:rPr>
              <a:t>5</a:t>
            </a:r>
            <a:r>
              <a:rPr kumimoji="0" lang="fr-FR" sz="2600" b="0" i="0" u="none" strike="noStrike" kern="1200" cap="none" spc="0" normalizeH="0" baseline="0" noProof="0" dirty="0">
                <a:ln>
                  <a:noFill/>
                </a:ln>
                <a:solidFill>
                  <a:prstClr val="white"/>
                </a:solidFill>
                <a:effectLst/>
                <a:uLnTx/>
                <a:uFillTx/>
                <a:latin typeface="Century Gothic" panose="020B0502020202020204"/>
                <a:ea typeface="+mn-ea"/>
                <a:cs typeface="+mn-cs"/>
              </a:rPr>
              <a:t>:30pm</a:t>
            </a:r>
            <a:endParaRPr kumimoji="0" lang="fr-FR" sz="26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fr-FR" sz="2600" b="1" i="0" u="none" strike="noStrike" kern="1200" cap="none" spc="0" normalizeH="0" baseline="0" noProof="0" dirty="0">
                <a:ln>
                  <a:noFill/>
                </a:ln>
                <a:solidFill>
                  <a:prstClr val="white"/>
                </a:solidFill>
                <a:effectLst/>
                <a:uLnTx/>
                <a:uFillTx/>
                <a:latin typeface="Century Gothic" panose="020B0502020202020204"/>
                <a:ea typeface="+mn-ea"/>
                <a:cs typeface="+mn-cs"/>
              </a:rPr>
              <a:t>Week 2: </a:t>
            </a:r>
            <a:r>
              <a:rPr kumimoji="0" lang="fr-FR" sz="2600" b="0" i="0" u="none" strike="noStrike" kern="1200" cap="none" spc="0" normalizeH="0" baseline="0" noProof="0" dirty="0">
                <a:ln>
                  <a:noFill/>
                </a:ln>
                <a:solidFill>
                  <a:prstClr val="white"/>
                </a:solidFill>
                <a:effectLst/>
                <a:uLnTx/>
                <a:uFillTx/>
                <a:latin typeface="Century Gothic" panose="020B0502020202020204"/>
                <a:ea typeface="+mn-ea"/>
                <a:cs typeface="+mn-cs"/>
              </a:rPr>
              <a:t>Thursday 17 </a:t>
            </a:r>
            <a:r>
              <a:rPr kumimoji="0" lang="fr-FR" sz="2600" b="0" i="0" u="none" strike="noStrike" kern="1200" cap="none" spc="0" normalizeH="0" baseline="0" noProof="0" dirty="0" err="1">
                <a:ln>
                  <a:noFill/>
                </a:ln>
                <a:solidFill>
                  <a:prstClr val="white"/>
                </a:solidFill>
                <a:effectLst/>
                <a:uLnTx/>
                <a:uFillTx/>
                <a:latin typeface="Century Gothic" panose="020B0502020202020204"/>
                <a:ea typeface="+mn-ea"/>
                <a:cs typeface="+mn-cs"/>
              </a:rPr>
              <a:t>October</a:t>
            </a:r>
            <a:r>
              <a:rPr kumimoji="0" lang="fr-FR" sz="26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lang="fr-FR" sz="2600" dirty="0">
                <a:solidFill>
                  <a:prstClr val="white"/>
                </a:solidFill>
                <a:latin typeface="Century Gothic" panose="020B0502020202020204"/>
              </a:rPr>
              <a:t>1</a:t>
            </a:r>
            <a:r>
              <a:rPr kumimoji="0" lang="fr-FR" sz="2600" b="0" i="0" u="none" strike="noStrike" kern="1200" cap="none" spc="0" normalizeH="0" baseline="0" noProof="0" dirty="0">
                <a:ln>
                  <a:noFill/>
                </a:ln>
                <a:solidFill>
                  <a:prstClr val="white"/>
                </a:solidFill>
                <a:effectLst/>
                <a:uLnTx/>
                <a:uFillTx/>
                <a:latin typeface="Century Gothic" panose="020B0502020202020204"/>
                <a:ea typeface="+mn-ea"/>
                <a:cs typeface="+mn-cs"/>
              </a:rPr>
              <a:t>:30pm-4:30pm</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fr-FR" sz="2600" b="1" i="0" u="none" strike="noStrike" kern="1200" cap="none" spc="0" normalizeH="0" baseline="0" noProof="0" dirty="0">
                <a:ln>
                  <a:noFill/>
                </a:ln>
                <a:solidFill>
                  <a:prstClr val="white"/>
                </a:solidFill>
                <a:effectLst/>
                <a:uLnTx/>
                <a:uFillTx/>
                <a:latin typeface="Century Gothic" panose="020B0502020202020204"/>
                <a:ea typeface="+mn-ea"/>
                <a:cs typeface="+mn-cs"/>
              </a:rPr>
              <a:t>Week 3: </a:t>
            </a:r>
            <a:r>
              <a:rPr kumimoji="0" lang="fr-FR" sz="2600" b="0" i="0" u="none" strike="noStrike" kern="1200" cap="none" spc="0" normalizeH="0" baseline="0" noProof="0" dirty="0">
                <a:ln>
                  <a:noFill/>
                </a:ln>
                <a:solidFill>
                  <a:prstClr val="white"/>
                </a:solidFill>
                <a:effectLst/>
                <a:uLnTx/>
                <a:uFillTx/>
                <a:latin typeface="Century Gothic" panose="020B0502020202020204"/>
                <a:ea typeface="+mn-ea"/>
                <a:cs typeface="+mn-cs"/>
              </a:rPr>
              <a:t>Thursday   7 </a:t>
            </a:r>
            <a:r>
              <a:rPr kumimoji="0" lang="fr-FR" sz="2600" b="0" i="0" u="none" strike="noStrike" kern="1200" cap="none" spc="0" normalizeH="0" baseline="0" noProof="0" dirty="0" err="1">
                <a:ln>
                  <a:noFill/>
                </a:ln>
                <a:solidFill>
                  <a:prstClr val="white"/>
                </a:solidFill>
                <a:effectLst/>
                <a:uLnTx/>
                <a:uFillTx/>
                <a:latin typeface="Century Gothic" panose="020B0502020202020204"/>
                <a:ea typeface="+mn-ea"/>
                <a:cs typeface="+mn-cs"/>
              </a:rPr>
              <a:t>November</a:t>
            </a:r>
            <a:r>
              <a:rPr kumimoji="0" lang="fr-FR" sz="2600" b="0" i="0" u="none" strike="noStrike" kern="1200" cap="none" spc="0" normalizeH="0" baseline="0" noProof="0" dirty="0">
                <a:ln>
                  <a:noFill/>
                </a:ln>
                <a:solidFill>
                  <a:prstClr val="white"/>
                </a:solidFill>
                <a:effectLst/>
                <a:uLnTx/>
                <a:uFillTx/>
                <a:latin typeface="Century Gothic" panose="020B0502020202020204"/>
                <a:ea typeface="+mn-ea"/>
                <a:cs typeface="+mn-cs"/>
              </a:rPr>
              <a:t> 1:30pm-4:30pm</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fr-FR" sz="2600" b="1" i="0" u="none" strike="noStrike" kern="1200" cap="none" spc="0" normalizeH="0" baseline="0" noProof="0" dirty="0">
                <a:ln>
                  <a:noFill/>
                </a:ln>
                <a:solidFill>
                  <a:prstClr val="white"/>
                </a:solidFill>
                <a:effectLst/>
                <a:uLnTx/>
                <a:uFillTx/>
                <a:latin typeface="Century Gothic" panose="020B0502020202020204"/>
                <a:ea typeface="+mn-ea"/>
                <a:cs typeface="+mn-cs"/>
              </a:rPr>
              <a:t>Week 4: </a:t>
            </a:r>
            <a:r>
              <a:rPr kumimoji="0" lang="fr-FR" sz="2600" b="0" i="0" u="none" strike="noStrike" kern="1200" cap="none" spc="0" normalizeH="0" baseline="0" noProof="0" dirty="0">
                <a:ln>
                  <a:noFill/>
                </a:ln>
                <a:solidFill>
                  <a:prstClr val="white"/>
                </a:solidFill>
                <a:effectLst/>
                <a:uLnTx/>
                <a:uFillTx/>
                <a:latin typeface="Century Gothic" panose="020B0502020202020204"/>
                <a:ea typeface="+mn-ea"/>
                <a:cs typeface="+mn-cs"/>
              </a:rPr>
              <a:t>Thursday 14 </a:t>
            </a:r>
            <a:r>
              <a:rPr kumimoji="0" lang="fr-FR" sz="2600" b="0" i="0" u="none" strike="noStrike" kern="1200" cap="none" spc="0" normalizeH="0" baseline="0" noProof="0" dirty="0" err="1">
                <a:ln>
                  <a:noFill/>
                </a:ln>
                <a:solidFill>
                  <a:prstClr val="white"/>
                </a:solidFill>
                <a:effectLst/>
                <a:uLnTx/>
                <a:uFillTx/>
                <a:latin typeface="Century Gothic" panose="020B0502020202020204"/>
                <a:ea typeface="+mn-ea"/>
                <a:cs typeface="+mn-cs"/>
              </a:rPr>
              <a:t>November</a:t>
            </a:r>
            <a:r>
              <a:rPr kumimoji="0" lang="fr-FR" sz="26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lang="fr-FR" sz="2600" dirty="0">
                <a:solidFill>
                  <a:prstClr val="white"/>
                </a:solidFill>
                <a:latin typeface="Century Gothic" panose="020B0502020202020204"/>
              </a:rPr>
              <a:t>1</a:t>
            </a:r>
            <a:r>
              <a:rPr kumimoji="0" lang="fr-FR" sz="2600" b="0" i="0" u="none" strike="noStrike" kern="1200" cap="none" spc="0" normalizeH="0" baseline="0" noProof="0" dirty="0">
                <a:ln>
                  <a:noFill/>
                </a:ln>
                <a:solidFill>
                  <a:prstClr val="white"/>
                </a:solidFill>
                <a:effectLst/>
                <a:uLnTx/>
                <a:uFillTx/>
                <a:latin typeface="Century Gothic" panose="020B0502020202020204"/>
                <a:ea typeface="+mn-ea"/>
                <a:cs typeface="+mn-cs"/>
              </a:rPr>
              <a:t>:30pm-4:30pm</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fr-FR" sz="2600" b="1" i="0" u="none" strike="noStrike" kern="1200" cap="none" spc="0" normalizeH="0" baseline="0" noProof="0" dirty="0">
                <a:ln>
                  <a:noFill/>
                </a:ln>
                <a:solidFill>
                  <a:prstClr val="white"/>
                </a:solidFill>
                <a:effectLst/>
                <a:uLnTx/>
                <a:uFillTx/>
                <a:latin typeface="Century Gothic" panose="020B0502020202020204"/>
                <a:ea typeface="+mn-ea"/>
                <a:cs typeface="+mn-cs"/>
              </a:rPr>
              <a:t>Week 5:</a:t>
            </a:r>
            <a:r>
              <a:rPr kumimoji="0" lang="fr-FR" sz="2600" b="0" i="0" u="none" strike="noStrike" kern="1200" cap="none" spc="0" normalizeH="0" baseline="0" noProof="0" dirty="0">
                <a:ln>
                  <a:noFill/>
                </a:ln>
                <a:solidFill>
                  <a:prstClr val="white"/>
                </a:solidFill>
                <a:effectLst/>
                <a:uLnTx/>
                <a:uFillTx/>
                <a:latin typeface="Century Gothic" panose="020B0502020202020204"/>
                <a:ea typeface="+mn-ea"/>
                <a:cs typeface="+mn-cs"/>
              </a:rPr>
              <a:t> Thursday 21 </a:t>
            </a:r>
            <a:r>
              <a:rPr kumimoji="0" lang="fr-FR" sz="2600" b="0" i="0" u="none" strike="noStrike" kern="1200" cap="none" spc="0" normalizeH="0" baseline="0" noProof="0" dirty="0" err="1">
                <a:ln>
                  <a:noFill/>
                </a:ln>
                <a:solidFill>
                  <a:prstClr val="white"/>
                </a:solidFill>
                <a:effectLst/>
                <a:uLnTx/>
                <a:uFillTx/>
                <a:latin typeface="Century Gothic" panose="020B0502020202020204"/>
                <a:ea typeface="+mn-ea"/>
                <a:cs typeface="+mn-cs"/>
              </a:rPr>
              <a:t>November</a:t>
            </a:r>
            <a:r>
              <a:rPr kumimoji="0" lang="fr-FR" sz="2600" b="0" i="0" u="none" strike="noStrike" kern="1200" cap="none" spc="0" normalizeH="0" baseline="0" noProof="0" dirty="0">
                <a:ln>
                  <a:noFill/>
                </a:ln>
                <a:solidFill>
                  <a:prstClr val="white"/>
                </a:solidFill>
                <a:effectLst/>
                <a:uLnTx/>
                <a:uFillTx/>
                <a:latin typeface="Century Gothic" panose="020B0502020202020204"/>
                <a:ea typeface="+mn-ea"/>
                <a:cs typeface="+mn-cs"/>
              </a:rPr>
              <a:t> 1:30pm-4:30pm (incl. Oral Pres.)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fr-FR" sz="2600" b="1" i="0" u="none" strike="noStrike" kern="1200" cap="none" spc="0" normalizeH="0" baseline="0" noProof="0" dirty="0">
                <a:ln>
                  <a:noFill/>
                </a:ln>
                <a:solidFill>
                  <a:prstClr val="white"/>
                </a:solidFill>
                <a:effectLst/>
                <a:uLnTx/>
                <a:uFillTx/>
                <a:latin typeface="Century Gothic" panose="020B0502020202020204"/>
                <a:ea typeface="+mn-ea"/>
                <a:cs typeface="+mn-cs"/>
              </a:rPr>
              <a:t>Week 6: </a:t>
            </a:r>
            <a:r>
              <a:rPr kumimoji="0" lang="fr-FR" sz="2600" b="0" i="0" u="none" strike="noStrike" kern="1200" cap="none" spc="0" normalizeH="0" baseline="0" noProof="0" dirty="0">
                <a:ln>
                  <a:noFill/>
                </a:ln>
                <a:solidFill>
                  <a:prstClr val="white"/>
                </a:solidFill>
                <a:effectLst/>
                <a:uLnTx/>
                <a:uFillTx/>
                <a:latin typeface="Century Gothic" panose="020B0502020202020204"/>
                <a:ea typeface="+mn-ea"/>
                <a:cs typeface="+mn-cs"/>
              </a:rPr>
              <a:t>Thursday 5 </a:t>
            </a:r>
            <a:r>
              <a:rPr kumimoji="0" lang="fr-FR" sz="2600" b="0" i="0" u="none" strike="noStrike" kern="1200" cap="none" spc="0" normalizeH="0" baseline="0" noProof="0" dirty="0" err="1">
                <a:ln>
                  <a:noFill/>
                </a:ln>
                <a:solidFill>
                  <a:prstClr val="white"/>
                </a:solidFill>
                <a:effectLst/>
                <a:uLnTx/>
                <a:uFillTx/>
                <a:latin typeface="Century Gothic" panose="020B0502020202020204"/>
                <a:ea typeface="+mn-ea"/>
                <a:cs typeface="+mn-cs"/>
              </a:rPr>
              <a:t>December</a:t>
            </a:r>
            <a:r>
              <a:rPr kumimoji="0" lang="fr-FR" sz="2600" b="0" i="0" u="none" strike="noStrike" kern="1200" cap="none" spc="0" normalizeH="0" baseline="0" noProof="0" dirty="0">
                <a:ln>
                  <a:noFill/>
                </a:ln>
                <a:solidFill>
                  <a:prstClr val="white"/>
                </a:solidFill>
                <a:effectLst/>
                <a:uLnTx/>
                <a:uFillTx/>
                <a:latin typeface="Century Gothic" panose="020B0502020202020204"/>
                <a:ea typeface="+mn-ea"/>
                <a:cs typeface="+mn-cs"/>
              </a:rPr>
              <a:t> 1:30pm-4:30pm   (incl. Oral Pres.)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fr-FR" sz="2600" b="1" i="0" u="none" strike="noStrike" kern="1200" cap="none" spc="0" normalizeH="0" baseline="0" noProof="0" dirty="0">
                <a:ln>
                  <a:noFill/>
                </a:ln>
                <a:solidFill>
                  <a:prstClr val="white"/>
                </a:solidFill>
                <a:effectLst/>
                <a:uLnTx/>
                <a:uFillTx/>
                <a:latin typeface="Century Gothic" panose="020B0502020202020204"/>
                <a:ea typeface="+mn-ea"/>
                <a:cs typeface="+mn-cs"/>
              </a:rPr>
              <a:t>Final Exam </a:t>
            </a:r>
            <a:r>
              <a:rPr kumimoji="0" lang="fr-FR" sz="2600" b="0" i="0" u="none" strike="noStrike" kern="1200" cap="none" spc="0" normalizeH="0" baseline="0" noProof="0" dirty="0">
                <a:ln>
                  <a:noFill/>
                </a:ln>
                <a:solidFill>
                  <a:prstClr val="white"/>
                </a:solidFill>
                <a:effectLst/>
                <a:uLnTx/>
                <a:uFillTx/>
                <a:latin typeface="Century Gothic" panose="020B0502020202020204"/>
                <a:ea typeface="+mn-ea"/>
                <a:cs typeface="+mn-cs"/>
              </a:rPr>
              <a:t>(‘partiel’): </a:t>
            </a:r>
            <a:r>
              <a:rPr kumimoji="0" lang="fr-FR" sz="2600" b="0" i="0" u="none" strike="noStrike" kern="1200" cap="none" spc="0" normalizeH="0" baseline="0" noProof="0" dirty="0" err="1">
                <a:ln>
                  <a:noFill/>
                </a:ln>
                <a:solidFill>
                  <a:prstClr val="white"/>
                </a:solidFill>
                <a:effectLst/>
                <a:uLnTx/>
                <a:uFillTx/>
                <a:latin typeface="Century Gothic" panose="020B0502020202020204"/>
                <a:ea typeface="+mn-ea"/>
                <a:cs typeface="+mn-cs"/>
              </a:rPr>
              <a:t>Wednesday</a:t>
            </a:r>
            <a:r>
              <a:rPr kumimoji="0" lang="fr-FR" sz="2600" b="0" i="0" u="none" strike="noStrike" kern="1200" cap="none" spc="0" normalizeH="0" baseline="0" noProof="0" dirty="0">
                <a:ln>
                  <a:noFill/>
                </a:ln>
                <a:solidFill>
                  <a:prstClr val="white"/>
                </a:solidFill>
                <a:effectLst/>
                <a:uLnTx/>
                <a:uFillTx/>
                <a:latin typeface="Century Gothic" panose="020B0502020202020204"/>
                <a:ea typeface="+mn-ea"/>
                <a:cs typeface="+mn-cs"/>
              </a:rPr>
              <a:t> 15 </a:t>
            </a:r>
            <a:r>
              <a:rPr kumimoji="0" lang="fr-FR" sz="2600" b="0" i="0" u="none" strike="noStrike" kern="1200" cap="none" spc="0" normalizeH="0" baseline="0" noProof="0" dirty="0" err="1">
                <a:ln>
                  <a:noFill/>
                </a:ln>
                <a:solidFill>
                  <a:prstClr val="white"/>
                </a:solidFill>
                <a:effectLst/>
                <a:uLnTx/>
                <a:uFillTx/>
                <a:latin typeface="Century Gothic" panose="020B0502020202020204"/>
                <a:ea typeface="+mn-ea"/>
                <a:cs typeface="+mn-cs"/>
              </a:rPr>
              <a:t>January</a:t>
            </a:r>
            <a:r>
              <a:rPr kumimoji="0" lang="fr-FR" sz="2600" b="0" i="0" u="none" strike="noStrike" kern="1200" cap="none" spc="0" normalizeH="0" baseline="0" noProof="0" dirty="0">
                <a:ln>
                  <a:noFill/>
                </a:ln>
                <a:solidFill>
                  <a:prstClr val="white"/>
                </a:solidFill>
                <a:effectLst/>
                <a:uLnTx/>
                <a:uFillTx/>
                <a:latin typeface="Century Gothic" panose="020B0502020202020204"/>
                <a:ea typeface="+mn-ea"/>
                <a:cs typeface="+mn-cs"/>
              </a:rPr>
              <a:t>   (10am-noon)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01146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 name="Espace réservé du contenu 3" descr="a-levels.jpg"/>
          <p:cNvPicPr>
            <a:picLocks noGrp="1" noChangeAspect="1"/>
          </p:cNvPicPr>
          <p:nvPr>
            <p:ph idx="1"/>
          </p:nvPr>
        </p:nvPicPr>
        <p:blipFill rotWithShape="1">
          <a:blip r:embed="rId7" cstate="print"/>
          <a:srcRect r="6086" b="2"/>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25" name="Rectangle 24">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ZoneTexte 2">
            <a:extLst>
              <a:ext uri="{FF2B5EF4-FFF2-40B4-BE49-F238E27FC236}">
                <a16:creationId xmlns:a16="http://schemas.microsoft.com/office/drawing/2014/main" id="{BF464DA5-098F-4F7D-98EB-C287ABB1291F}"/>
              </a:ext>
            </a:extLst>
          </p:cNvPr>
          <p:cNvSpPr txBox="1"/>
          <p:nvPr/>
        </p:nvSpPr>
        <p:spPr>
          <a:xfrm>
            <a:off x="7973138" y="1419367"/>
            <a:ext cx="4009596" cy="498598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br>
            <a:b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br>
            <a:b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- 40% Oral Presentation (TBE)</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- 20% In-class Participation and Homework</a:t>
            </a:r>
            <a:b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br>
            <a:b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- 40% Final Exam (TBE)</a:t>
            </a:r>
            <a:b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endParaRPr kumimoji="0" lang="fr-FR"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ZoneTexte 1">
            <a:extLst>
              <a:ext uri="{FF2B5EF4-FFF2-40B4-BE49-F238E27FC236}">
                <a16:creationId xmlns:a16="http://schemas.microsoft.com/office/drawing/2014/main" id="{53F2257C-29E8-765B-FA4C-F55C909A08FC}"/>
              </a:ext>
            </a:extLst>
          </p:cNvPr>
          <p:cNvSpPr txBox="1"/>
          <p:nvPr/>
        </p:nvSpPr>
        <p:spPr>
          <a:xfrm>
            <a:off x="3085626" y="390342"/>
            <a:ext cx="8439907"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C000"/>
                </a:solidFill>
                <a:effectLst/>
                <a:uLnTx/>
                <a:uFillTx/>
                <a:latin typeface="Century Gothic" panose="020B0502020202020204"/>
                <a:ea typeface="+mn-ea"/>
                <a:cs typeface="+mn-cs"/>
              </a:rPr>
              <a:t>Marks and Grades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entury Gothic" panose="020B0502020202020204"/>
                <a:ea typeface="+mn-ea"/>
                <a:cs typeface="+mn-cs"/>
              </a:rPr>
              <a:t>                        = Assessment</a:t>
            </a:r>
            <a:endParaRPr kumimoji="0" lang="fr-FR" sz="4800" b="1" i="0" u="none" strike="noStrike" kern="1200" cap="none" spc="0" normalizeH="0" baseline="0" noProof="0" dirty="0">
              <a:ln>
                <a:noFill/>
              </a:ln>
              <a:solidFill>
                <a:srgbClr val="FFC000"/>
              </a:solidFill>
              <a:effectLst/>
              <a:uLnTx/>
              <a:uFillTx/>
              <a:latin typeface="Century Gothic" panose="020B0502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4CB4E0-0E63-42AC-9EC5-0C90AC07CF85}"/>
              </a:ext>
            </a:extLst>
          </p:cNvPr>
          <p:cNvSpPr>
            <a:spLocks noGrp="1"/>
          </p:cNvSpPr>
          <p:nvPr>
            <p:ph type="title"/>
          </p:nvPr>
        </p:nvSpPr>
        <p:spPr>
          <a:xfrm>
            <a:off x="6396812" y="252409"/>
            <a:ext cx="5585922" cy="6434993"/>
          </a:xfrm>
        </p:spPr>
        <p:txBody>
          <a:bodyPr/>
          <a:lstStyle/>
          <a:p>
            <a:r>
              <a:rPr lang="fr-FR" b="1" dirty="0">
                <a:solidFill>
                  <a:srgbClr val="FFC000"/>
                </a:solidFill>
              </a:rPr>
              <a:t>FINAL EXAM:</a:t>
            </a:r>
            <a:br>
              <a:rPr lang="fr-FR" dirty="0"/>
            </a:br>
            <a:br>
              <a:rPr lang="fr-FR" dirty="0"/>
            </a:br>
            <a:r>
              <a:rPr lang="fr-FR" dirty="0"/>
              <a:t>* </a:t>
            </a:r>
            <a:r>
              <a:rPr lang="fr-FR" dirty="0" err="1"/>
              <a:t>two-hour</a:t>
            </a:r>
            <a:r>
              <a:rPr lang="fr-FR" dirty="0"/>
              <a:t> long</a:t>
            </a:r>
            <a:br>
              <a:rPr lang="fr-FR" dirty="0"/>
            </a:br>
            <a:br>
              <a:rPr lang="fr-FR" dirty="0"/>
            </a:br>
            <a:r>
              <a:rPr lang="fr-FR" dirty="0"/>
              <a:t>* </a:t>
            </a:r>
            <a:r>
              <a:rPr lang="fr-FR" dirty="0" err="1"/>
              <a:t>scheduled</a:t>
            </a:r>
            <a:r>
              <a:rPr lang="fr-FR" dirty="0"/>
              <a:t> on </a:t>
            </a:r>
            <a:br>
              <a:rPr lang="fr-FR" dirty="0"/>
            </a:br>
            <a:r>
              <a:rPr lang="fr-FR" dirty="0"/>
              <a:t>15 </a:t>
            </a:r>
            <a:r>
              <a:rPr lang="fr-FR" dirty="0" err="1"/>
              <a:t>January</a:t>
            </a:r>
            <a:r>
              <a:rPr lang="fr-FR" dirty="0"/>
              <a:t> [10am-noon]</a:t>
            </a:r>
          </a:p>
        </p:txBody>
      </p:sp>
      <p:pic>
        <p:nvPicPr>
          <p:cNvPr id="3" name="Image 2">
            <a:extLst>
              <a:ext uri="{FF2B5EF4-FFF2-40B4-BE49-F238E27FC236}">
                <a16:creationId xmlns:a16="http://schemas.microsoft.com/office/drawing/2014/main" id="{84AA5D03-E80C-4C58-9E60-171568BE0C6E}"/>
              </a:ext>
            </a:extLst>
          </p:cNvPr>
          <p:cNvPicPr>
            <a:picLocks noChangeAspect="1"/>
          </p:cNvPicPr>
          <p:nvPr/>
        </p:nvPicPr>
        <p:blipFill>
          <a:blip r:embed="rId2"/>
          <a:stretch>
            <a:fillRect/>
          </a:stretch>
        </p:blipFill>
        <p:spPr>
          <a:xfrm>
            <a:off x="0" y="0"/>
            <a:ext cx="6031095" cy="6858000"/>
          </a:xfrm>
          <a:prstGeom prst="rect">
            <a:avLst/>
          </a:prstGeom>
        </p:spPr>
      </p:pic>
      <p:sp>
        <p:nvSpPr>
          <p:cNvPr id="4" name="TextBox 3">
            <a:extLst>
              <a:ext uri="{FF2B5EF4-FFF2-40B4-BE49-F238E27FC236}">
                <a16:creationId xmlns:a16="http://schemas.microsoft.com/office/drawing/2014/main" id="{754FA464-E4EB-460E-89B3-21F3A867369F}"/>
              </a:ext>
            </a:extLst>
          </p:cNvPr>
          <p:cNvSpPr txBox="1"/>
          <p:nvPr/>
        </p:nvSpPr>
        <p:spPr>
          <a:xfrm>
            <a:off x="8639033" y="262037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2076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4CB4E0-0E63-42AC-9EC5-0C90AC07CF85}"/>
              </a:ext>
            </a:extLst>
          </p:cNvPr>
          <p:cNvSpPr>
            <a:spLocks noGrp="1"/>
          </p:cNvSpPr>
          <p:nvPr>
            <p:ph type="title"/>
          </p:nvPr>
        </p:nvSpPr>
        <p:spPr>
          <a:xfrm>
            <a:off x="6396812" y="252409"/>
            <a:ext cx="5585922" cy="6434993"/>
          </a:xfrm>
        </p:spPr>
        <p:txBody>
          <a:bodyPr/>
          <a:lstStyle/>
          <a:p>
            <a:r>
              <a:rPr lang="fr-FR" dirty="0"/>
              <a:t>FINAL EXAM:</a:t>
            </a:r>
            <a:br>
              <a:rPr lang="fr-FR" dirty="0"/>
            </a:br>
            <a:r>
              <a:rPr lang="fr-FR" sz="2800" u="sng" dirty="0"/>
              <a:t>Four sections: </a:t>
            </a:r>
            <a:br>
              <a:rPr lang="fr-FR" sz="2800" dirty="0"/>
            </a:br>
            <a:r>
              <a:rPr lang="fr-FR" sz="2400" dirty="0"/>
              <a:t>A. </a:t>
            </a:r>
            <a:r>
              <a:rPr lang="fr-FR" sz="2400" b="1" dirty="0" err="1"/>
              <a:t>Vocabulary</a:t>
            </a:r>
            <a:r>
              <a:rPr lang="fr-FR" sz="2400" dirty="0"/>
              <a:t> (3 pts): </a:t>
            </a:r>
            <a:r>
              <a:rPr lang="fr-FR" sz="2400" dirty="0" err="1"/>
              <a:t>define</a:t>
            </a:r>
            <a:r>
              <a:rPr lang="fr-FR" sz="2400" dirty="0"/>
              <a:t>/</a:t>
            </a:r>
            <a:r>
              <a:rPr lang="fr-FR" sz="2400" dirty="0" err="1"/>
              <a:t>explain</a:t>
            </a:r>
            <a:r>
              <a:rPr lang="fr-FR" sz="2400" dirty="0"/>
              <a:t> and use in a sentence six </a:t>
            </a:r>
            <a:r>
              <a:rPr lang="fr-FR" sz="2400" dirty="0" err="1"/>
              <a:t>words</a:t>
            </a:r>
            <a:r>
              <a:rPr lang="fr-FR" sz="2400" dirty="0"/>
              <a:t> or expressions </a:t>
            </a:r>
            <a:r>
              <a:rPr lang="fr-FR" sz="2400" dirty="0" err="1"/>
              <a:t>we’ve</a:t>
            </a:r>
            <a:r>
              <a:rPr lang="fr-FR" sz="2400" dirty="0"/>
              <a:t> </a:t>
            </a:r>
            <a:r>
              <a:rPr lang="fr-FR" sz="2400" dirty="0" err="1"/>
              <a:t>seen</a:t>
            </a:r>
            <a:r>
              <a:rPr lang="fr-FR" sz="2400" dirty="0"/>
              <a:t> in class.</a:t>
            </a:r>
            <a:br>
              <a:rPr lang="fr-FR" sz="2400" dirty="0"/>
            </a:br>
            <a:br>
              <a:rPr lang="fr-FR" sz="2400" dirty="0"/>
            </a:br>
            <a:r>
              <a:rPr lang="fr-FR" sz="2400" dirty="0"/>
              <a:t>B. </a:t>
            </a:r>
            <a:r>
              <a:rPr lang="fr-FR" sz="2400" b="1" dirty="0" err="1"/>
              <a:t>Grammar</a:t>
            </a:r>
            <a:r>
              <a:rPr lang="fr-FR" sz="2400" dirty="0"/>
              <a:t> (3 pts): rewrite sentences </a:t>
            </a:r>
            <a:r>
              <a:rPr lang="fr-FR" sz="2400" dirty="0" err="1"/>
              <a:t>containing</a:t>
            </a:r>
            <a:r>
              <a:rPr lang="fr-FR" sz="2400" dirty="0"/>
              <a:t> </a:t>
            </a:r>
            <a:r>
              <a:rPr lang="fr-FR" sz="2400" dirty="0" err="1"/>
              <a:t>mistakes</a:t>
            </a:r>
            <a:br>
              <a:rPr lang="fr-FR" sz="2400" dirty="0"/>
            </a:br>
            <a:br>
              <a:rPr lang="fr-FR" sz="2400" dirty="0"/>
            </a:br>
            <a:r>
              <a:rPr lang="fr-FR" sz="2400" dirty="0"/>
              <a:t>C. </a:t>
            </a:r>
            <a:r>
              <a:rPr lang="fr-FR" sz="2400" b="1" dirty="0" err="1"/>
              <a:t>Comprehension</a:t>
            </a:r>
            <a:r>
              <a:rPr lang="fr-FR" sz="2400" dirty="0"/>
              <a:t> (6 pts): one </a:t>
            </a:r>
            <a:r>
              <a:rPr lang="fr-FR" sz="2400" dirty="0" err="1"/>
              <a:t>text</a:t>
            </a:r>
            <a:r>
              <a:rPr lang="fr-FR" sz="2400" dirty="0"/>
              <a:t> (4-5 pages), </a:t>
            </a:r>
            <a:r>
              <a:rPr lang="fr-FR" sz="2400" dirty="0" err="1"/>
              <a:t>three</a:t>
            </a:r>
            <a:r>
              <a:rPr lang="fr-FR" sz="2400" dirty="0"/>
              <a:t> questions</a:t>
            </a:r>
            <a:br>
              <a:rPr lang="fr-FR" sz="2400" dirty="0"/>
            </a:br>
            <a:br>
              <a:rPr lang="fr-FR" sz="2400" dirty="0"/>
            </a:br>
            <a:r>
              <a:rPr lang="fr-FR" sz="2400" dirty="0"/>
              <a:t>D. </a:t>
            </a:r>
            <a:r>
              <a:rPr lang="fr-FR" sz="2400" b="1" dirty="0"/>
              <a:t>Essay Question </a:t>
            </a:r>
            <a:r>
              <a:rPr lang="fr-FR" sz="2400" dirty="0"/>
              <a:t>on </a:t>
            </a:r>
            <a:r>
              <a:rPr lang="fr-FR" sz="2400" dirty="0" err="1"/>
              <a:t>DataQ</a:t>
            </a:r>
            <a:r>
              <a:rPr lang="fr-FR" sz="2400" dirty="0"/>
              <a:t>+ </a:t>
            </a:r>
            <a:r>
              <a:rPr lang="fr-FR" sz="2400" dirty="0" err="1"/>
              <a:t>themes</a:t>
            </a:r>
            <a:r>
              <a:rPr lang="fr-FR" sz="2400" dirty="0"/>
              <a:t> (8 pts) – 500 </a:t>
            </a:r>
            <a:r>
              <a:rPr lang="fr-FR" sz="2400" dirty="0" err="1"/>
              <a:t>words</a:t>
            </a:r>
            <a:r>
              <a:rPr lang="fr-FR" sz="2400" dirty="0"/>
              <a:t> +/- 10%</a:t>
            </a:r>
            <a:br>
              <a:rPr lang="fr-FR" sz="4000" dirty="0"/>
            </a:br>
            <a:endParaRPr lang="fr-FR" dirty="0"/>
          </a:p>
        </p:txBody>
      </p:sp>
      <p:pic>
        <p:nvPicPr>
          <p:cNvPr id="3" name="Image 2">
            <a:extLst>
              <a:ext uri="{FF2B5EF4-FFF2-40B4-BE49-F238E27FC236}">
                <a16:creationId xmlns:a16="http://schemas.microsoft.com/office/drawing/2014/main" id="{84AA5D03-E80C-4C58-9E60-171568BE0C6E}"/>
              </a:ext>
            </a:extLst>
          </p:cNvPr>
          <p:cNvPicPr>
            <a:picLocks noChangeAspect="1"/>
          </p:cNvPicPr>
          <p:nvPr/>
        </p:nvPicPr>
        <p:blipFill>
          <a:blip r:embed="rId2"/>
          <a:stretch>
            <a:fillRect/>
          </a:stretch>
        </p:blipFill>
        <p:spPr>
          <a:xfrm>
            <a:off x="0" y="0"/>
            <a:ext cx="6031095" cy="6858000"/>
          </a:xfrm>
          <a:prstGeom prst="rect">
            <a:avLst/>
          </a:prstGeom>
        </p:spPr>
      </p:pic>
      <p:sp>
        <p:nvSpPr>
          <p:cNvPr id="4" name="TextBox 3">
            <a:extLst>
              <a:ext uri="{FF2B5EF4-FFF2-40B4-BE49-F238E27FC236}">
                <a16:creationId xmlns:a16="http://schemas.microsoft.com/office/drawing/2014/main" id="{754FA464-E4EB-460E-89B3-21F3A867369F}"/>
              </a:ext>
            </a:extLst>
          </p:cNvPr>
          <p:cNvSpPr txBox="1"/>
          <p:nvPr/>
        </p:nvSpPr>
        <p:spPr>
          <a:xfrm>
            <a:off x="8639033" y="262037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252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4CB4E0-0E63-42AC-9EC5-0C90AC07CF85}"/>
              </a:ext>
            </a:extLst>
          </p:cNvPr>
          <p:cNvSpPr>
            <a:spLocks noGrp="1"/>
          </p:cNvSpPr>
          <p:nvPr>
            <p:ph type="title"/>
          </p:nvPr>
        </p:nvSpPr>
        <p:spPr>
          <a:xfrm>
            <a:off x="6915426" y="2326870"/>
            <a:ext cx="4409689" cy="3753522"/>
          </a:xfrm>
        </p:spPr>
        <p:txBody>
          <a:bodyPr/>
          <a:lstStyle/>
          <a:p>
            <a:r>
              <a:rPr lang="fr-FR" dirty="0"/>
              <a:t>More about</a:t>
            </a:r>
            <a:br>
              <a:rPr lang="fr-FR" dirty="0"/>
            </a:br>
            <a:r>
              <a:rPr lang="fr-FR" dirty="0"/>
              <a:t>the FINAL EXAM</a:t>
            </a:r>
            <a:br>
              <a:rPr lang="fr-FR" dirty="0"/>
            </a:br>
            <a:r>
              <a:rPr lang="fr-FR" dirty="0"/>
              <a:t>in due time</a:t>
            </a:r>
            <a:br>
              <a:rPr lang="fr-FR" dirty="0"/>
            </a:br>
            <a:br>
              <a:rPr lang="fr-FR" dirty="0"/>
            </a:br>
            <a:br>
              <a:rPr lang="fr-FR" dirty="0"/>
            </a:br>
            <a:endParaRPr lang="fr-FR" dirty="0"/>
          </a:p>
        </p:txBody>
      </p:sp>
      <p:pic>
        <p:nvPicPr>
          <p:cNvPr id="3" name="Image 2">
            <a:extLst>
              <a:ext uri="{FF2B5EF4-FFF2-40B4-BE49-F238E27FC236}">
                <a16:creationId xmlns:a16="http://schemas.microsoft.com/office/drawing/2014/main" id="{84AA5D03-E80C-4C58-9E60-171568BE0C6E}"/>
              </a:ext>
            </a:extLst>
          </p:cNvPr>
          <p:cNvPicPr>
            <a:picLocks noChangeAspect="1"/>
          </p:cNvPicPr>
          <p:nvPr/>
        </p:nvPicPr>
        <p:blipFill>
          <a:blip r:embed="rId2"/>
          <a:stretch>
            <a:fillRect/>
          </a:stretch>
        </p:blipFill>
        <p:spPr>
          <a:xfrm>
            <a:off x="-1" y="0"/>
            <a:ext cx="6031095" cy="6858000"/>
          </a:xfrm>
          <a:prstGeom prst="rect">
            <a:avLst/>
          </a:prstGeom>
        </p:spPr>
      </p:pic>
    </p:spTree>
    <p:extLst>
      <p:ext uri="{BB962C8B-B14F-4D97-AF65-F5344CB8AC3E}">
        <p14:creationId xmlns:p14="http://schemas.microsoft.com/office/powerpoint/2010/main" val="4245476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277A39-CCB5-448C-8ED5-6A53F7F2CB58}"/>
              </a:ext>
            </a:extLst>
          </p:cNvPr>
          <p:cNvSpPr>
            <a:spLocks noGrp="1"/>
          </p:cNvSpPr>
          <p:nvPr>
            <p:ph type="title"/>
          </p:nvPr>
        </p:nvSpPr>
        <p:spPr>
          <a:xfrm>
            <a:off x="1981199" y="0"/>
            <a:ext cx="8772525" cy="1124744"/>
          </a:xfrm>
        </p:spPr>
        <p:txBody>
          <a:bodyPr>
            <a:noAutofit/>
          </a:bodyPr>
          <a:lstStyle/>
          <a:p>
            <a:r>
              <a:rPr lang="fr-FR" sz="3600" dirty="0" err="1">
                <a:solidFill>
                  <a:schemeClr val="bg1"/>
                </a:solidFill>
              </a:rPr>
              <a:t>What</a:t>
            </a:r>
            <a:r>
              <a:rPr lang="fr-FR" sz="3600" dirty="0">
                <a:solidFill>
                  <a:schemeClr val="bg1"/>
                </a:solidFill>
              </a:rPr>
              <a:t> a </a:t>
            </a:r>
            <a:r>
              <a:rPr lang="fr-FR" sz="3600" dirty="0" err="1">
                <a:solidFill>
                  <a:schemeClr val="bg1"/>
                </a:solidFill>
              </a:rPr>
              <a:t>great</a:t>
            </a:r>
            <a:r>
              <a:rPr lang="fr-FR" sz="3600" dirty="0">
                <a:solidFill>
                  <a:schemeClr val="bg1"/>
                </a:solidFill>
              </a:rPr>
              <a:t> oral </a:t>
            </a:r>
            <a:r>
              <a:rPr lang="fr-FR" sz="3600" dirty="0" err="1">
                <a:solidFill>
                  <a:schemeClr val="bg1"/>
                </a:solidFill>
              </a:rPr>
              <a:t>presentation</a:t>
            </a:r>
            <a:r>
              <a:rPr lang="fr-FR" sz="3600" dirty="0">
                <a:solidFill>
                  <a:schemeClr val="bg1"/>
                </a:solidFill>
              </a:rPr>
              <a:t>!</a:t>
            </a:r>
            <a:br>
              <a:rPr lang="fr-FR" sz="3600" dirty="0">
                <a:solidFill>
                  <a:schemeClr val="bg1"/>
                </a:solidFill>
              </a:rPr>
            </a:br>
            <a:r>
              <a:rPr lang="fr-FR" sz="3600" dirty="0">
                <a:solidFill>
                  <a:schemeClr val="bg1"/>
                </a:solidFill>
              </a:rPr>
              <a:t>I </a:t>
            </a:r>
            <a:r>
              <a:rPr lang="fr-FR" sz="3600" dirty="0" err="1">
                <a:solidFill>
                  <a:schemeClr val="bg1"/>
                </a:solidFill>
              </a:rPr>
              <a:t>can’t</a:t>
            </a:r>
            <a:r>
              <a:rPr lang="fr-FR" sz="3600" dirty="0">
                <a:solidFill>
                  <a:schemeClr val="bg1"/>
                </a:solidFill>
              </a:rPr>
              <a:t> </a:t>
            </a:r>
            <a:r>
              <a:rPr lang="fr-FR" sz="3600" dirty="0" err="1">
                <a:solidFill>
                  <a:schemeClr val="bg1"/>
                </a:solidFill>
              </a:rPr>
              <a:t>believe</a:t>
            </a:r>
            <a:r>
              <a:rPr lang="fr-FR" sz="3600" dirty="0">
                <a:solidFill>
                  <a:schemeClr val="bg1"/>
                </a:solidFill>
              </a:rPr>
              <a:t> </a:t>
            </a:r>
            <a:r>
              <a:rPr lang="fr-FR" sz="3600" dirty="0" err="1">
                <a:solidFill>
                  <a:schemeClr val="bg1"/>
                </a:solidFill>
              </a:rPr>
              <a:t>they</a:t>
            </a:r>
            <a:r>
              <a:rPr lang="fr-FR" sz="3600" dirty="0">
                <a:solidFill>
                  <a:schemeClr val="bg1"/>
                </a:solidFill>
              </a:rPr>
              <a:t> are </a:t>
            </a:r>
            <a:r>
              <a:rPr lang="fr-FR" sz="3600" dirty="0" err="1">
                <a:solidFill>
                  <a:schemeClr val="bg1"/>
                </a:solidFill>
              </a:rPr>
              <a:t>still</a:t>
            </a:r>
            <a:r>
              <a:rPr lang="fr-FR" sz="3600" dirty="0">
                <a:solidFill>
                  <a:schemeClr val="bg1"/>
                </a:solidFill>
              </a:rPr>
              <a:t> </a:t>
            </a:r>
            <a:r>
              <a:rPr lang="fr-FR" sz="3600" dirty="0" err="1">
                <a:solidFill>
                  <a:schemeClr val="bg1"/>
                </a:solidFill>
              </a:rPr>
              <a:t>students</a:t>
            </a:r>
            <a:r>
              <a:rPr lang="fr-FR" sz="3600" dirty="0">
                <a:solidFill>
                  <a:schemeClr val="bg1"/>
                </a:solidFill>
              </a:rPr>
              <a:t> at Paris 1</a:t>
            </a:r>
          </a:p>
        </p:txBody>
      </p:sp>
      <p:sp>
        <p:nvSpPr>
          <p:cNvPr id="7" name="Espace réservé du contenu 6">
            <a:extLst>
              <a:ext uri="{FF2B5EF4-FFF2-40B4-BE49-F238E27FC236}">
                <a16:creationId xmlns:a16="http://schemas.microsoft.com/office/drawing/2014/main" id="{EB393951-FD77-4F36-8C43-6754B62B6318}"/>
              </a:ext>
            </a:extLst>
          </p:cNvPr>
          <p:cNvSpPr>
            <a:spLocks noGrp="1"/>
          </p:cNvSpPr>
          <p:nvPr>
            <p:ph idx="1"/>
          </p:nvPr>
        </p:nvSpPr>
        <p:spPr>
          <a:xfrm>
            <a:off x="0" y="1132569"/>
            <a:ext cx="3106402" cy="1754326"/>
          </a:xfrm>
        </p:spPr>
        <p:txBody>
          <a:bodyPr>
            <a:normAutofit fontScale="92500"/>
          </a:bodyPr>
          <a:lstStyle/>
          <a:p>
            <a:pPr marL="0" indent="0">
              <a:buNone/>
            </a:pPr>
            <a:r>
              <a:rPr lang="fr-FR" dirty="0">
                <a:solidFill>
                  <a:schemeClr val="bg1"/>
                </a:solidFill>
              </a:rPr>
              <a:t>Me </a:t>
            </a:r>
            <a:r>
              <a:rPr lang="fr-FR" dirty="0" err="1">
                <a:solidFill>
                  <a:schemeClr val="bg1"/>
                </a:solidFill>
              </a:rPr>
              <a:t>neither</a:t>
            </a:r>
            <a:r>
              <a:rPr lang="fr-FR" dirty="0">
                <a:solidFill>
                  <a:schemeClr val="bg1"/>
                </a:solidFill>
              </a:rPr>
              <a:t>, </a:t>
            </a:r>
            <a:r>
              <a:rPr lang="fr-FR" dirty="0" err="1">
                <a:solidFill>
                  <a:schemeClr val="bg1"/>
                </a:solidFill>
              </a:rPr>
              <a:t>they</a:t>
            </a:r>
            <a:r>
              <a:rPr lang="fr-FR" dirty="0">
                <a:solidFill>
                  <a:schemeClr val="bg1"/>
                </a:solidFill>
              </a:rPr>
              <a:t> look </a:t>
            </a:r>
            <a:r>
              <a:rPr lang="fr-FR" dirty="0" err="1">
                <a:solidFill>
                  <a:schemeClr val="bg1"/>
                </a:solidFill>
              </a:rPr>
              <a:t>sooo</a:t>
            </a:r>
            <a:r>
              <a:rPr lang="fr-FR" dirty="0">
                <a:solidFill>
                  <a:schemeClr val="bg1"/>
                </a:solidFill>
              </a:rPr>
              <a:t> </a:t>
            </a:r>
            <a:r>
              <a:rPr lang="fr-FR" dirty="0" err="1">
                <a:solidFill>
                  <a:schemeClr val="bg1"/>
                </a:solidFill>
              </a:rPr>
              <a:t>professional</a:t>
            </a:r>
            <a:r>
              <a:rPr lang="fr-FR" dirty="0">
                <a:solidFill>
                  <a:schemeClr val="bg1"/>
                </a:solidFill>
              </a:rPr>
              <a:t> to me</a:t>
            </a:r>
          </a:p>
        </p:txBody>
      </p:sp>
      <p:sp>
        <p:nvSpPr>
          <p:cNvPr id="3" name="ZoneTexte 2">
            <a:extLst>
              <a:ext uri="{FF2B5EF4-FFF2-40B4-BE49-F238E27FC236}">
                <a16:creationId xmlns:a16="http://schemas.microsoft.com/office/drawing/2014/main" id="{17D45CB0-7BD8-46E3-A8FD-FBE98A626A19}"/>
              </a:ext>
            </a:extLst>
          </p:cNvPr>
          <p:cNvSpPr txBox="1"/>
          <p:nvPr/>
        </p:nvSpPr>
        <p:spPr>
          <a:xfrm>
            <a:off x="227348" y="5070599"/>
            <a:ext cx="1173730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Calibri"/>
                <a:ea typeface="+mn-ea"/>
                <a:cs typeface="+mn-cs"/>
              </a:rPr>
              <a:t>ORAL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err="1">
                <a:ln>
                  <a:noFill/>
                </a:ln>
                <a:solidFill>
                  <a:prstClr val="white"/>
                </a:solidFill>
                <a:effectLst/>
                <a:uLnTx/>
                <a:uFillTx/>
                <a:latin typeface="Calibri"/>
                <a:ea typeface="+mn-ea"/>
                <a:cs typeface="+mn-cs"/>
              </a:rPr>
              <a:t>what</a:t>
            </a:r>
            <a:r>
              <a:rPr kumimoji="0" lang="fr-FR" sz="5400" b="1" i="0" u="none" strike="noStrike" kern="1200" cap="none" spc="0" normalizeH="0" baseline="0" noProof="0" dirty="0">
                <a:ln>
                  <a:noFill/>
                </a:ln>
                <a:solidFill>
                  <a:prstClr val="white"/>
                </a:solidFill>
                <a:effectLst/>
                <a:uLnTx/>
                <a:uFillTx/>
                <a:latin typeface="Calibri"/>
                <a:ea typeface="+mn-ea"/>
                <a:cs typeface="+mn-cs"/>
              </a:rPr>
              <a:t>, </a:t>
            </a:r>
            <a:r>
              <a:rPr kumimoji="0" lang="fr-FR" sz="5400" b="1" i="0" u="none" strike="noStrike" kern="1200" cap="none" spc="0" normalizeH="0" baseline="0" noProof="0" dirty="0" err="1">
                <a:ln>
                  <a:noFill/>
                </a:ln>
                <a:solidFill>
                  <a:prstClr val="white"/>
                </a:solidFill>
                <a:effectLst/>
                <a:uLnTx/>
                <a:uFillTx/>
                <a:latin typeface="Calibri"/>
                <a:ea typeface="+mn-ea"/>
                <a:cs typeface="+mn-cs"/>
              </a:rPr>
              <a:t>when</a:t>
            </a:r>
            <a:r>
              <a:rPr kumimoji="0" lang="fr-FR" sz="5400" b="1" i="0" u="none" strike="noStrike" kern="1200" cap="none" spc="0" normalizeH="0" baseline="0" noProof="0" dirty="0">
                <a:ln>
                  <a:noFill/>
                </a:ln>
                <a:solidFill>
                  <a:prstClr val="white"/>
                </a:solidFill>
                <a:effectLst/>
                <a:uLnTx/>
                <a:uFillTx/>
                <a:latin typeface="Calibri"/>
                <a:ea typeface="+mn-ea"/>
                <a:cs typeface="+mn-cs"/>
              </a:rPr>
              <a:t> and how</a:t>
            </a:r>
          </a:p>
        </p:txBody>
      </p:sp>
    </p:spTree>
    <p:extLst>
      <p:ext uri="{BB962C8B-B14F-4D97-AF65-F5344CB8AC3E}">
        <p14:creationId xmlns:p14="http://schemas.microsoft.com/office/powerpoint/2010/main" val="492883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1230</Words>
  <Application>Microsoft Office PowerPoint</Application>
  <PresentationFormat>Grand écran</PresentationFormat>
  <Paragraphs>103</Paragraphs>
  <Slides>33</Slides>
  <Notes>0</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33</vt:i4>
      </vt:variant>
    </vt:vector>
  </HeadingPairs>
  <TitlesOfParts>
    <vt:vector size="41" baseType="lpstr">
      <vt:lpstr>ADLaM Display</vt:lpstr>
      <vt:lpstr>Arial</vt:lpstr>
      <vt:lpstr>Calibri</vt:lpstr>
      <vt:lpstr>Century Gothic</vt:lpstr>
      <vt:lpstr>Wingdings 3</vt:lpstr>
      <vt:lpstr>Ion</vt:lpstr>
      <vt:lpstr>1_Thème Office</vt:lpstr>
      <vt:lpstr>2_Thème Office</vt:lpstr>
      <vt:lpstr> English for Data ScientistsQ+ IMC&amp;DS M2-S3 </vt:lpstr>
      <vt:lpstr>Contact info / Email address:       Cyril.Selzner@univ-paris1.fr  </vt:lpstr>
      <vt:lpstr>   Specific Course EPI:</vt:lpstr>
      <vt:lpstr>Timetable for first term/semester (dates)</vt:lpstr>
      <vt:lpstr>Présentation PowerPoint</vt:lpstr>
      <vt:lpstr>FINAL EXAM:  * two-hour long  * scheduled on  15 January [10am-noon]</vt:lpstr>
      <vt:lpstr>FINAL EXAM: Four sections:  A. Vocabulary (3 pts): define/explain and use in a sentence six words or expressions we’ve seen in class.  B. Grammar (3 pts): rewrite sentences containing mistakes  C. Comprehension (6 pts): one text (4-5 pages), three questions  D. Essay Question on DataQ+ themes (8 pts) – 500 words +/- 10% </vt:lpstr>
      <vt:lpstr>More about the FINAL EXAM in due time   </vt:lpstr>
      <vt:lpstr>What a great oral presentation! I can’t believe they are still students at Paris 1</vt:lpstr>
      <vt:lpstr>Oral presentation requirements:</vt:lpstr>
      <vt:lpstr>Oral presentation format:</vt:lpstr>
      <vt:lpstr>Oral presentation format:</vt:lpstr>
      <vt:lpstr>Présentation PowerPoint</vt:lpstr>
      <vt:lpstr>Présentation PowerPoint</vt:lpstr>
      <vt:lpstr>Or: Talk show (TV, Radio show), American style, with one host and two guests for example</vt:lpstr>
      <vt:lpstr>Fiction/Roleplay welcome</vt:lpstr>
      <vt:lpstr>Présentation PowerPoint</vt:lpstr>
      <vt:lpstr>Oral presentation format:</vt:lpstr>
      <vt:lpstr>FORMING GROUPS of THREE (Two only if it can’t be helped)</vt:lpstr>
      <vt:lpstr>In addition to the OP itself, you will have one more (short and individual) oral assignment during the semester; only two up to three minutes of talking this time.  Either:     &gt; ‘‘Breaking News’’ OR     &gt; ‘‘Sales Pitch’’   </vt:lpstr>
      <vt:lpstr>Présentation PowerPoint</vt:lpstr>
      <vt:lpstr> Deliver a convincing sales pitch, trying to sell ANYTHING by using the raw power of your speech  </vt:lpstr>
      <vt:lpstr>Breaking News?</vt:lpstr>
      <vt:lpstr>Breaking news / In the news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Cyril Selzner</dc:creator>
  <cp:lastModifiedBy>Cyril Selzner</cp:lastModifiedBy>
  <cp:revision>1</cp:revision>
  <dcterms:created xsi:type="dcterms:W3CDTF">2024-10-11T13:40:30Z</dcterms:created>
  <dcterms:modified xsi:type="dcterms:W3CDTF">2024-10-11T13:45:20Z</dcterms:modified>
</cp:coreProperties>
</file>