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0BB86-B03A-495C-A11D-DEEC3230F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78CB17-F727-4BB5-8D97-E2287A2A1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612FF1-6984-4883-8397-1D05E5E36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BF7B8-60DF-4008-93D1-9E21B692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490C2C-84A4-416C-A2A4-F6C31088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19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3243D-DAD1-4785-95A2-DBBEE6716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7FF8CC-9F70-4FB9-989D-25493B5D1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2605EE-4C42-4550-95E9-C4F4A9E6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9852DC-1FDC-49C9-B89E-5EE100FA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50AA50-629A-4B76-B554-75B584FD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8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3FE1AA-8C74-4A36-BAF3-76909A533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DC36AB-1F41-4642-85FA-A89B16CE5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07731-100D-44D7-B8BD-D3572475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78281C-2A68-43E5-83E3-433CC61C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3F7483-DC4A-4544-B116-73B7D262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78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9A9F11-B8D4-48BE-97E8-3D50588F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845A6E-B607-43EA-A0F6-1CDFD8231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571DE9-C480-41A3-A055-B674C04E6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5E8B28-7B62-40DE-AAF9-06413B48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D3A1D4-902F-4335-A877-80F99FEC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00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11DF1C-9317-456E-AD42-60EEE8FB3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6BDC64-C071-4788-BDBD-B41E21250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D8F595-5959-410B-9F5C-053C24DD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E83510-FAE0-4B11-A6BE-0E3D908A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DE06C4-C83B-4529-98B8-7605CF63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16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8336-911D-44F5-908B-DF5594A8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C70CEE-1635-4CC1-83B3-D0185E7F4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F229E-C190-4B9C-AE5B-1281927EB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A38B9B-B959-4BEE-93C4-D12F88F2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699BFF-251F-4D64-98D3-42727418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E603C0-12A9-4B86-8753-A629672D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51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8F4BEF-48FB-4BC7-9EC2-F83821D4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6042AE-1E24-4243-8B38-77AB57EA7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AC4F27-F135-4DED-9FA3-7BEB19CA0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6EB5D88-B533-40D8-8203-C08C2DEC4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0FD4B3-2D63-408D-AE45-1A65D0215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88C595E-D561-4D47-950B-D11D35FD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41BACD-BC9F-402A-808E-276E0A02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C9C0A3-818D-4A64-99AD-186B4A3D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3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7165E-2D7D-4D8C-B103-BDD6A079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4D927A-2929-4A92-8277-F54E113E2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ED3118-3EA7-4B3A-A3F8-1D382EAF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9305DF0-C36B-499D-99ED-5E748B9F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57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21FBA46-DF6C-4F0E-8EA4-1CC019EDA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60761D-6DCA-4C4A-8F6F-04592FD3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2F2E62-321C-4EE9-9B76-0D3811F1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9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49028-37CF-482B-9AF4-EFA9DEDCD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A0656A-5AEE-4129-9EF7-F88E5E72A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E60828-8BFF-4430-97DC-BD57B27C1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3D6982-50B7-4419-94FD-013830F6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E34F04-CF1B-4196-931D-6D4D587FB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460E88-BA42-4F53-B65E-24F3B039A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28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95DEB-15F9-4FCA-A67A-809B2262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181A77-3CFF-4F25-BF81-E5EE029B6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DA8A00-42C1-4921-8CFD-B52D76185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4EC1B5-C259-4C5D-88EF-3343F3AEE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13F015-F63E-462E-9E85-158A2FB3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207C41-1484-455D-9077-0CEF7A10C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9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B2E808-CB60-448B-9534-467147BB5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9FF017-E3A5-4635-8E4F-BF4B7F9B3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215865-E1C6-483D-888D-03F3609C8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5C251-2E0E-4BC3-A63B-69DDFE10B33A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448E64-9693-4778-B574-D4EDE96C1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2DC44D-DB38-4D3E-9C2C-AB1149EBA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B6BE5-9C4B-4EA6-BE0C-BA2849D8E3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57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114510-D929-45EA-A029-09F38D9C2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F4D108-AD85-41A6-9A33-A042C67C43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7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4EFFA2-7A5E-4EEB-9D50-2AAF816F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Arlette Farge, « La guerre n’existe pas en France au XVIIIe siècle », </a:t>
            </a:r>
            <a:r>
              <a:rPr lang="fr-FR" dirty="0" err="1"/>
              <a:t>Politix</a:t>
            </a:r>
            <a:r>
              <a:rPr lang="fr-FR" dirty="0"/>
              <a:t>, 2002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B88AAF-3095-48E8-98D4-5020F79C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Fénelon </a:t>
            </a:r>
          </a:p>
          <a:p>
            <a:r>
              <a:rPr lang="fr-FR" dirty="0"/>
              <a:t>Encyclopédie &gt;1751 « paix » « terreurs de la guerre » « acharnement qui caractérise les bêtes sauvages » = sauvagerie </a:t>
            </a:r>
          </a:p>
          <a:p>
            <a:r>
              <a:rPr lang="fr-FR" dirty="0"/>
              <a:t>Moins qu’avant que Vauban, Fénelon </a:t>
            </a:r>
          </a:p>
          <a:p>
            <a:r>
              <a:rPr lang="fr-FR" dirty="0"/>
              <a:t>Pourquoi? </a:t>
            </a:r>
          </a:p>
          <a:p>
            <a:r>
              <a:rPr lang="fr-FR" dirty="0"/>
              <a:t>Conséquences sociales: enjeu du débat public = impôts </a:t>
            </a:r>
          </a:p>
          <a:p>
            <a:r>
              <a:rPr lang="fr-FR" dirty="0"/>
              <a:t>Milice royale 1719 </a:t>
            </a:r>
          </a:p>
          <a:p>
            <a:r>
              <a:rPr lang="fr-FR" dirty="0"/>
              <a:t>1726-1789 43 levées 80.000-145.000 hommes </a:t>
            </a:r>
          </a:p>
          <a:p>
            <a:r>
              <a:rPr lang="fr-FR" dirty="0"/>
              <a:t>Soldats sous-payés solde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054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CD078A-DA32-4AE8-AF65-857727A8C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Mémoires du comte de Ségur, 1826, p. 30-31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AB5261-E8F0-4C05-A546-86350D453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Mémoires Restaurations 1815-1830</a:t>
            </a:r>
          </a:p>
          <a:p>
            <a:r>
              <a:rPr lang="fr-FR" dirty="0"/>
              <a:t>Sec d’Etat à la guerre 1780-86 édit de Ségur 1781 exclusion du corps des officiers tous les nobles qui ne peuvent prouver + de 4 quartiers de noblesse </a:t>
            </a:r>
          </a:p>
          <a:p>
            <a:r>
              <a:rPr lang="fr-FR" dirty="0"/>
              <a:t>Deffand liberté &gt;1776 </a:t>
            </a:r>
            <a:r>
              <a:rPr lang="fr-FR" dirty="0" err="1"/>
              <a:t>Insurgents</a:t>
            </a:r>
            <a:r>
              <a:rPr lang="fr-FR" dirty="0"/>
              <a:t> Rochambeau ambassadeur en Russie revient en </a:t>
            </a:r>
            <a:r>
              <a:rPr lang="fr-FR" dirty="0" err="1"/>
              <a:t>nov</a:t>
            </a:r>
            <a:r>
              <a:rPr lang="fr-FR" dirty="0"/>
              <a:t> 89</a:t>
            </a:r>
          </a:p>
          <a:p>
            <a:r>
              <a:rPr lang="fr-FR" dirty="0"/>
              <a:t>&gt; Dans quelle mesure Ségur présente-t-il les débats sur l’armée dans la 2</a:t>
            </a:r>
            <a:r>
              <a:rPr lang="fr-FR" baseline="30000" dirty="0"/>
              <a:t>e</a:t>
            </a:r>
            <a:r>
              <a:rPr lang="fr-FR" dirty="0"/>
              <a:t> partie du 18</a:t>
            </a:r>
            <a:r>
              <a:rPr lang="fr-FR" baseline="30000" dirty="0"/>
              <a:t>e</a:t>
            </a:r>
            <a:r>
              <a:rPr lang="fr-FR" dirty="0"/>
              <a:t> siècle comme des miroirs des tensions qui traversent la société d’ordres avant la RF? </a:t>
            </a:r>
          </a:p>
        </p:txBody>
      </p:sp>
    </p:spTree>
    <p:extLst>
      <p:ext uri="{BB962C8B-B14F-4D97-AF65-F5344CB8AC3E}">
        <p14:creationId xmlns:p14="http://schemas.microsoft.com/office/powerpoint/2010/main" val="375587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C8D67-E2EE-43D0-BB74-BC21EB862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19E90-8489-49BD-9B7A-32B2CC43C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1756-63 + Syndrome de </a:t>
            </a:r>
            <a:r>
              <a:rPr lang="fr-FR" dirty="0" err="1"/>
              <a:t>Rossbach</a:t>
            </a:r>
            <a:r>
              <a:rPr lang="fr-FR" dirty="0"/>
              <a:t> 1757 et de </a:t>
            </a:r>
            <a:r>
              <a:rPr lang="fr-FR" dirty="0" err="1"/>
              <a:t>Wilhelmstadt</a:t>
            </a:r>
            <a:r>
              <a:rPr lang="fr-FR" dirty="0"/>
              <a:t> 1762</a:t>
            </a:r>
          </a:p>
          <a:p>
            <a:r>
              <a:rPr lang="fr-FR" dirty="0"/>
              <a:t>Dévirilisation </a:t>
            </a:r>
          </a:p>
          <a:p>
            <a:r>
              <a:rPr lang="fr-FR" dirty="0"/>
              <a:t>1756 abbé </a:t>
            </a:r>
            <a:r>
              <a:rPr lang="fr-FR" dirty="0" err="1"/>
              <a:t>Coyer</a:t>
            </a:r>
            <a:r>
              <a:rPr lang="fr-FR" dirty="0"/>
              <a:t> </a:t>
            </a:r>
            <a:r>
              <a:rPr lang="fr-FR" i="1" dirty="0"/>
              <a:t>La noblesse commerçante </a:t>
            </a:r>
            <a:r>
              <a:rPr lang="fr-FR" dirty="0"/>
              <a:t>// chevalier d’</a:t>
            </a:r>
            <a:r>
              <a:rPr lang="fr-FR" dirty="0" err="1"/>
              <a:t>Arcq</a:t>
            </a:r>
            <a:r>
              <a:rPr lang="fr-FR" dirty="0"/>
              <a:t> </a:t>
            </a:r>
            <a:r>
              <a:rPr lang="fr-FR" i="1" dirty="0"/>
              <a:t>La noblesse militaire</a:t>
            </a:r>
            <a:r>
              <a:rPr lang="fr-FR" dirty="0"/>
              <a:t> = dérogeance </a:t>
            </a:r>
          </a:p>
          <a:p>
            <a:r>
              <a:rPr lang="fr-FR" dirty="0"/>
              <a:t>Guerre Marine Aff Etrangères </a:t>
            </a:r>
          </a:p>
          <a:p>
            <a:r>
              <a:rPr lang="fr-FR" dirty="0"/>
              <a:t>- meilleur encadrement adm: </a:t>
            </a:r>
            <a:r>
              <a:rPr lang="fr-FR" dirty="0" err="1"/>
              <a:t>apprvisionnement</a:t>
            </a:r>
            <a:r>
              <a:rPr lang="fr-FR" dirty="0"/>
              <a:t> mil Régie munitionnaires </a:t>
            </a:r>
          </a:p>
          <a:p>
            <a:r>
              <a:rPr lang="fr-FR" dirty="0"/>
              <a:t>Meilleur recrutement fidéliser 1763 6-8 ans (1764 exempt soldats de la capitation + récompenses + pensions de retraite)</a:t>
            </a:r>
          </a:p>
        </p:txBody>
      </p:sp>
    </p:spTree>
    <p:extLst>
      <p:ext uri="{BB962C8B-B14F-4D97-AF65-F5344CB8AC3E}">
        <p14:creationId xmlns:p14="http://schemas.microsoft.com/office/powerpoint/2010/main" val="165498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D145A5-36FA-4550-A3EF-C2F229E0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E94CF5-7C06-4D84-8ABC-31EC9EB4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militaire  : entraînements + enseignements écoles spécialisées + = « drill »</a:t>
            </a:r>
          </a:p>
          <a:p>
            <a:r>
              <a:rPr lang="fr-FR" dirty="0"/>
              <a:t>Performance manœuvre rapidité tir accélération cadence = ordre oblique /// ordre profond</a:t>
            </a:r>
          </a:p>
          <a:p>
            <a:r>
              <a:rPr lang="fr-FR" dirty="0"/>
              <a:t>Professionnalisation: réforme de l’Ecole militaire 1751 1761 = 500 gentilshommes = rôle réponse aux tensions société d’ordres &gt;1764 </a:t>
            </a:r>
            <a:r>
              <a:rPr lang="fr-FR" dirty="0" err="1"/>
              <a:t>excercice</a:t>
            </a:r>
            <a:r>
              <a:rPr lang="fr-FR" dirty="0"/>
              <a:t> à la prussienne mobilité et puissance de feu MAIS apparat belles manœuvres Champs de Mars parades + rigueur disciplinaire ordonnance de 1762 = peines proportionnées aux fautes + 1760 casernement systématiques grade de major 1761</a:t>
            </a:r>
          </a:p>
        </p:txBody>
      </p:sp>
    </p:spTree>
    <p:extLst>
      <p:ext uri="{BB962C8B-B14F-4D97-AF65-F5344CB8AC3E}">
        <p14:creationId xmlns:p14="http://schemas.microsoft.com/office/powerpoint/2010/main" val="348133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86B3C-02D1-459C-9E96-C31B14514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4322F7-0800-45C4-8D1B-4C55627EA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Saint Germain 1775-1777 réformes spectaculaires mais inadaptées</a:t>
            </a:r>
          </a:p>
          <a:p>
            <a:r>
              <a:rPr lang="fr-FR" dirty="0"/>
              <a:t>98 ordonnances en moins de 21 mois</a:t>
            </a:r>
          </a:p>
          <a:p>
            <a:r>
              <a:rPr lang="fr-FR" dirty="0"/>
              <a:t>- supprimer privilèges passe-droits de la noblesse de cour = démantèlement de la Maison </a:t>
            </a:r>
            <a:r>
              <a:rPr lang="fr-FR" dirty="0" err="1"/>
              <a:t>milit</a:t>
            </a:r>
            <a:r>
              <a:rPr lang="fr-FR" dirty="0"/>
              <a:t> du roi 1775 mousquetaires du roi + ralentir avancement de la noblesse de cour « colonels-nés » = 14 ans 6 colonels en second  + 12  écoles mil dans les provinces  6000 gentilshommes  + 1776 extinction progressive de la vénalité des offices + discipline à la prussienne = très critique porte atteinte à l’honneur = uniforme 1775 + sanctions disciplinaires 1776</a:t>
            </a:r>
          </a:p>
          <a:p>
            <a:r>
              <a:rPr lang="fr-FR" dirty="0"/>
              <a:t>Oublis: adoucissement des peines déserteurs 1775 abolition de la peine de mort = campagne d’opinion 1776 amnisties </a:t>
            </a:r>
          </a:p>
        </p:txBody>
      </p:sp>
    </p:spTree>
    <p:extLst>
      <p:ext uri="{BB962C8B-B14F-4D97-AF65-F5344CB8AC3E}">
        <p14:creationId xmlns:p14="http://schemas.microsoft.com/office/powerpoint/2010/main" val="162646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6633E-D87A-4185-95DD-68FE7C10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5F8995-F939-4B7D-882C-F390E8A3C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« fermentation générale » armée au cœur des débats publics, &gt;Guerre de Sept Ans la guerre armée deviennent des enjeux centraux des débats sur la société d’ordres, ses injustices, ses inégalités </a:t>
            </a:r>
          </a:p>
          <a:p>
            <a:r>
              <a:rPr lang="fr-FR" dirty="0"/>
              <a:t>Auteurs se spécialisent dans les polémiques militaires Hervé </a:t>
            </a:r>
            <a:r>
              <a:rPr lang="fr-FR" dirty="0" err="1"/>
              <a:t>Drévillon</a:t>
            </a:r>
            <a:r>
              <a:rPr lang="fr-FR" dirty="0"/>
              <a:t> « pensée </a:t>
            </a:r>
            <a:r>
              <a:rPr lang="fr-FR" dirty="0" err="1"/>
              <a:t>milittéraire</a:t>
            </a:r>
            <a:r>
              <a:rPr lang="fr-FR" dirty="0"/>
              <a:t> » « écrivains militaires » Ségur = les réformes militaires s’inspirent des débats publics et des publications sur l’armée = recherche de succès, réputation, célébrité « guerre des plumes » « Lumières militaires » « tribunes » </a:t>
            </a:r>
          </a:p>
          <a:p>
            <a:r>
              <a:rPr lang="fr-FR" dirty="0"/>
              <a:t>Guibert et Mesnil Durand = grands combats publics sur l’armée et la guerre </a:t>
            </a:r>
            <a:r>
              <a:rPr lang="fr-FR" i="1" dirty="0"/>
              <a:t>Essai général de Tactique </a:t>
            </a:r>
            <a:r>
              <a:rPr lang="fr-FR" dirty="0"/>
              <a:t>1770 « stratège des Lumières » //Mesnil Durand choc feu « mœurs françaises » 1778-9 </a:t>
            </a:r>
            <a:r>
              <a:rPr lang="fr-FR" dirty="0" err="1"/>
              <a:t>Vassieux</a:t>
            </a:r>
            <a:r>
              <a:rPr lang="fr-FR" dirty="0"/>
              <a:t> Normandie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297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4A0D7-0155-450C-A6CA-588D17BB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2B4E46-FD7D-4F27-83EE-504CE5246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Guibert Lumières empirisme /// Mesnil Durand </a:t>
            </a:r>
            <a:r>
              <a:rPr lang="fr-FR" dirty="0" err="1"/>
              <a:t>sétérotype</a:t>
            </a:r>
            <a:r>
              <a:rPr lang="fr-FR" dirty="0"/>
              <a:t> national</a:t>
            </a:r>
          </a:p>
          <a:p>
            <a:endParaRPr lang="fr-FR" dirty="0"/>
          </a:p>
          <a:p>
            <a:r>
              <a:rPr lang="fr-FR" dirty="0"/>
              <a:t>&gt; </a:t>
            </a:r>
            <a:r>
              <a:rPr lang="fr-FR" sz="3200" dirty="0"/>
              <a:t>Montrez que la phrase « le ministre fut renversé par l’opinion publique (…) » est la plus importante du 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5496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E4D53-918B-4743-8AFC-92658327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POSSIBLE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4C57C3-6D2B-4354-9F02-B8F29C2F1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1° LE PUBLIC, ENJEU DES REFORMES MILITAIRES // LES VOIX DU RENOUVEAU, LES LUMIERES MILITAIRES//LE ROLE DU PUBLIC (OPINION) DANS LES REFORMES MILITAIRES</a:t>
            </a:r>
            <a:endParaRPr lang="fr-FR" dirty="0"/>
          </a:p>
          <a:p>
            <a:r>
              <a:rPr lang="fr-FR" dirty="0"/>
              <a:t>A° LE ROLE DE L’OPINION PUBLIQUE DANS LES DEBATS SUR LA DEFAITE FRANCAISE</a:t>
            </a:r>
          </a:p>
          <a:p>
            <a:r>
              <a:rPr lang="fr-FR" dirty="0"/>
              <a:t>B°UNE GUERRE DES PLUMES//LA BATAILLE DES ECRITS</a:t>
            </a:r>
          </a:p>
          <a:p>
            <a:endParaRPr lang="fr-FR" dirty="0"/>
          </a:p>
          <a:p>
            <a:r>
              <a:rPr lang="fr-FR" b="1" dirty="0"/>
              <a:t>2° L’ARMEE AU MIROIR DES TENSIONS SOCIALES DE LA France DES LUMIERES/CONTESTER L’ORGANISATION DE L’ARMEE = CONTESTER LA SOCIETE D’ORDRES</a:t>
            </a:r>
            <a:endParaRPr lang="fr-FR" dirty="0"/>
          </a:p>
          <a:p>
            <a:pPr lvl="0"/>
            <a:r>
              <a:rPr lang="fr-FR" dirty="0"/>
              <a:t>L’ANCIEN CONTRE LE NOUVEAU : FIXITE DES ORDRES//FLUIDITE DES CARRIERES, MERITE//NAISSANCE, FAVEUR//UTILITE </a:t>
            </a:r>
          </a:p>
          <a:p>
            <a:pPr lvl="0"/>
            <a:r>
              <a:rPr lang="fr-FR" dirty="0"/>
              <a:t>LE REVEIL DE LA NOBLESSE D’EPEE CONTRE LA NOBLESSE DE ROBE OU </a:t>
            </a:r>
            <a:r>
              <a:rPr lang="fr-FR"/>
              <a:t>DE COUR</a:t>
            </a:r>
          </a:p>
          <a:p>
            <a:pPr lvl="0"/>
            <a:endParaRPr lang="fr-FR" dirty="0"/>
          </a:p>
          <a:p>
            <a:r>
              <a:rPr lang="fr-FR" dirty="0"/>
              <a:t>3° </a:t>
            </a:r>
            <a:r>
              <a:rPr lang="fr-FR" b="1" dirty="0"/>
              <a:t>L’ECHEC ET LE BLOCAGE DES REFORMES MILITAIRES = CAUSE DE LA REVOLUTION FRANCAISE ?</a:t>
            </a:r>
            <a:endParaRPr lang="fr-FR" dirty="0"/>
          </a:p>
          <a:p>
            <a:pPr lvl="0"/>
            <a:r>
              <a:rPr lang="fr-FR" dirty="0"/>
              <a:t>LE MODELE PRUSSIEN INADAPTE AU « CARACTERE FRANÇAIS » ?</a:t>
            </a:r>
          </a:p>
          <a:p>
            <a:pPr lvl="0"/>
            <a:r>
              <a:rPr lang="fr-FR" dirty="0"/>
              <a:t>LA RESISTANCE DES CORPS D’ANCIEN REGIME, CAUSE DU RETARD FRANÇAIS ?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2861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742</Words>
  <Application>Microsoft Office PowerPoint</Application>
  <PresentationFormat>Grand écran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Arlette Farge, « La guerre n’existe pas en France au XVIIIe siècle », Politix, 2002</vt:lpstr>
      <vt:lpstr>Mémoires du comte de Ségur, 1826, p. 30-31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PLAN POSSIBLE 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13</cp:revision>
  <dcterms:created xsi:type="dcterms:W3CDTF">2024-10-15T12:30:50Z</dcterms:created>
  <dcterms:modified xsi:type="dcterms:W3CDTF">2024-10-15T15:07:09Z</dcterms:modified>
</cp:coreProperties>
</file>