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C0702F-CB17-41F8-AF3C-3090C210E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D1ED5B-B1F2-48F8-A3AA-97E34112F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E38077-4C24-457C-8069-8772371D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FFD37C-2299-440D-8444-2E299683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7F1086-DBF9-40D2-82B3-B45B3368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37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115AA-9C95-407E-9EC9-807B18BB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47B68A-4374-48DE-A58F-7BC1159FE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317800-F949-4374-A53A-B71B3CE85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4EDAAF-E2BF-492B-B84A-2BF08456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619ED4-AD9C-4351-B43E-EA480DCE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80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A8CA5C8-4D7E-42CD-B9E4-6EE15585B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0B8E2F-975D-4A14-B62F-73F12E057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96DF3F-F9CB-4B2E-95E7-C55497BCC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4715D6-B01A-4BAD-8DBB-3645E787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A87356-F0ED-4843-8EA7-4BB339D11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16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EA665-2730-417B-B7B3-4F0E4B74D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88E407-43EF-410B-92D4-D2A34D0DA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2166AD-78B8-406A-BCC1-D03BC410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251BF3-7CD2-469D-93EC-D20880EF4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F78152-CA3F-45C1-B9F6-F0DFE73B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54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72011-EABC-4B60-BF94-A2E4B7956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68EE6B-8174-4BFF-94AF-B8D25BB31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14B8A7-8FB1-49CB-B479-E9DFAEDB6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CDA922-7267-419B-ACFA-9B07A93D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B5070F-2D04-4DA8-96CC-77FC234A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18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5F4C7-C2D7-4CED-BEA6-2F2DFC2F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9EBDD7-AFB1-462A-B73D-F3DD40DD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C2A2CD-E7B8-46D3-81EC-D2584552A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B599B1-846B-48AA-8A63-33CB8077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AC065A-22FF-47DD-8D13-B292C57B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BC76F8-B903-492F-8FAE-A2C7A65D9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66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F9604-84B1-494D-A6DC-895678DC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651E23-DAD9-4EAC-8F95-9EFD5A156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5C736F-E61F-4F0B-B489-E39E04D27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1B5F16-5339-4543-83B4-DFE4C1B92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188E46E-E181-4B6A-8FF5-70653745D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F5668BB-DDF0-4DEC-A5B5-2572F414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26B1FE-967F-47AE-BBB5-2A4CEE7EC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6F4B8E-48F3-4E8B-9EC7-5107076F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23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64E4B-7BE9-490E-B198-7079DC10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BC3502-404D-46B3-AAF6-D1069633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3A223E-5884-459F-9268-F6F2F801C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C3AE76-503B-4A47-80C5-D31CEE925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7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B56F1BE-98D5-4457-8438-6E5B27966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B7C000-A5C0-4F7E-AC05-DBBD4D3EF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77EFA1-1DA9-4176-B88F-DB62DD40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48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076387-C2F6-4F4A-A9F6-4ABAD12B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A2F26A-D8AB-4BE7-8B99-B5DE09773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62A087-0F80-4536-B2FC-D472613F1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D3F1D0-713E-4F30-8F8B-62E50FB0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0B8DD4-1035-491A-922D-3B379B834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DA555A-1784-452C-9C0A-5D55DCFFA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49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42C43-8674-40A0-A622-BF3FD50AD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FE9C76-7F68-4FD2-ADF5-C2EAA3AD47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87D093-6B69-4951-92A4-8CE41DF7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F1F59A-411A-4D29-8D20-FD64F76A8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9B72EE-F8A9-4C20-A3B9-8A7FCD5C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9F8181-ABE6-4B44-BBF4-5FC5D50C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60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5504D2-A51F-488E-830C-0797CA16D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FEB4C2-27EB-4F23-81B5-4769832E1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DE9BF3-95E0-4741-A386-3CB77F0BD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17C0-0594-42DB-9B4E-224D524F89A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2125FE-0F9D-44D7-9DE4-2F35B9C2F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8DECD1-6815-4A85-BA00-D23DCAF15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3F305-7E2D-466A-A452-9708AB4FD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82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1C2DC-665B-4B22-83B5-23B0D21792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FF03E3-0E20-4549-8B56-B66322EE0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926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B5B1E9-5020-485B-B990-2FFC6EF9C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749"/>
            <a:ext cx="10515600" cy="5475214"/>
          </a:xfrm>
        </p:spPr>
        <p:txBody>
          <a:bodyPr/>
          <a:lstStyle/>
          <a:p>
            <a:r>
              <a:rPr lang="fr-FR" dirty="0"/>
              <a:t>Collège des Jésuites (ordre religion, compagnie de Jésus Ignace de Loyola, ordre missionnaire, a pour fonction d’approfondir la croyance dans le monde (évangélisation en Asie, mais aussi en Amérique) mais aussi de s’assurer de la solidité de l’Eglise en Europe = dépend directement du pape = enseignement Collèges Avignon + séminaire congrégation des missions royales de Saint Charles de La Croix = Plusieurs centaines de missions dans la France Bretagne, Languedoc + style théâtral, dramatique émotions = popularité dans les campagnes + ennemi protestants mais aussi des jansénistes (</a:t>
            </a:r>
            <a:r>
              <a:rPr lang="fr-FR" i="1" dirty="0"/>
              <a:t>Nouvelles Ecclésiastiques</a:t>
            </a:r>
            <a:r>
              <a:rPr lang="fr-FR" dirty="0"/>
              <a:t> Bridaine = diable ex du missionnaire corrompu)</a:t>
            </a:r>
          </a:p>
          <a:p>
            <a:r>
              <a:rPr lang="fr-FR" dirty="0"/>
              <a:t>Destinataires: assemblée de fidèles, église, messe + mais pas seulement = c’est imprimé = « opinion publique » promouvoir une vision orthodoxe (doctrine officielle de l’Eglise) du catholicisme </a:t>
            </a:r>
          </a:p>
        </p:txBody>
      </p:sp>
    </p:spTree>
    <p:extLst>
      <p:ext uri="{BB962C8B-B14F-4D97-AF65-F5344CB8AC3E}">
        <p14:creationId xmlns:p14="http://schemas.microsoft.com/office/powerpoint/2010/main" val="1995774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03A5C2-45A7-4C7D-B94B-BD67E25E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3526"/>
            <a:ext cx="10515600" cy="5613437"/>
          </a:xfrm>
        </p:spPr>
        <p:txBody>
          <a:bodyPr/>
          <a:lstStyle/>
          <a:p>
            <a:r>
              <a:rPr lang="fr-FR" dirty="0"/>
              <a:t>Contexte: milieu 18</a:t>
            </a:r>
            <a:r>
              <a:rPr lang="fr-FR" baseline="30000" dirty="0"/>
              <a:t>e</a:t>
            </a:r>
            <a:r>
              <a:rPr lang="fr-FR" dirty="0"/>
              <a:t> siècle</a:t>
            </a:r>
          </a:p>
          <a:p>
            <a:r>
              <a:rPr lang="fr-FR" dirty="0"/>
              <a:t>Fragilité Eglise catholique = reconquérir les fidèles dans les campagnes, solidifier la foi face aux menaces des protestants clandestins + jansénistes</a:t>
            </a:r>
          </a:p>
          <a:p>
            <a:r>
              <a:rPr lang="fr-FR" dirty="0"/>
              <a:t>Crise des billets de confession 1746 </a:t>
            </a:r>
            <a:r>
              <a:rPr lang="fr-FR" dirty="0" err="1"/>
              <a:t>arch</a:t>
            </a:r>
            <a:r>
              <a:rPr lang="fr-FR" dirty="0"/>
              <a:t> de Paris oblige les fidèles à donner des billets de confession au moment des derniers sacrements =&gt; crise parlementaire 1753-4 1754 amnistie générale 1757 Bulle Unigenitus une loi de France + 1746 </a:t>
            </a:r>
            <a:r>
              <a:rPr lang="fr-FR" dirty="0" err="1"/>
              <a:t>ev</a:t>
            </a:r>
            <a:r>
              <a:rPr lang="fr-FR" dirty="0"/>
              <a:t> Amiens = même crise </a:t>
            </a:r>
          </a:p>
          <a:p>
            <a:r>
              <a:rPr lang="fr-FR" dirty="0"/>
              <a:t>Crise Sorbonne faculté de théologie = 1752 censure l’Encyclopédie = valeurs traditionnelles du catholicisme attaquées de toutes parts? Conseil du Roi 7 </a:t>
            </a:r>
            <a:r>
              <a:rPr lang="fr-FR" dirty="0" err="1"/>
              <a:t>fev</a:t>
            </a:r>
            <a:r>
              <a:rPr lang="fr-FR" dirty="0"/>
              <a:t> 52 « plusieurs maximes tendant à détruire l’autorité royale (…) à «</a:t>
            </a:r>
            <a:r>
              <a:rPr lang="fr-FR" i="1" dirty="0"/>
              <a:t>élever les fondements de l’erreur, de la corruption des mœurs, de l’irréligion et de l’incrédulité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2717710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F3630-1619-4ACF-84FB-10F9F4542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E5AB6D-F89C-4894-B270-A8EF70684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&gt; Guerre de 7 Ans réaction religieuse = Louis XV « mal aimé » roi corrompu marquise de Pompadour licence et une corruption maximale </a:t>
            </a:r>
          </a:p>
          <a:p>
            <a:r>
              <a:rPr lang="fr-FR" dirty="0"/>
              <a:t>Publications sciences Hist naturelle de Buffon 1749 officiellement 6000 // +74000 ans </a:t>
            </a:r>
          </a:p>
          <a:p>
            <a:r>
              <a:rPr lang="fr-FR" dirty="0"/>
              <a:t>Grands débats Voltaire tolérance = affaires Calas 1761-5 Sirven 1760-65 = Voltaire </a:t>
            </a:r>
            <a:r>
              <a:rPr lang="fr-FR" i="1" dirty="0"/>
              <a:t>Essai sur la tolérance</a:t>
            </a:r>
          </a:p>
        </p:txBody>
      </p:sp>
    </p:spTree>
    <p:extLst>
      <p:ext uri="{BB962C8B-B14F-4D97-AF65-F5344CB8AC3E}">
        <p14:creationId xmlns:p14="http://schemas.microsoft.com/office/powerpoint/2010/main" val="90082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022B5-3834-4DDA-A78C-90A2F5E1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CB06A1-5BC3-4B18-AD2D-F0BAC0238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Dans quelle mesure la guerre, mais aussi l’organisation et la fonction de l’armée au sein de la société sont-elles impactées par les Lumières?</a:t>
            </a:r>
          </a:p>
        </p:txBody>
      </p:sp>
    </p:spTree>
    <p:extLst>
      <p:ext uri="{BB962C8B-B14F-4D97-AF65-F5344CB8AC3E}">
        <p14:creationId xmlns:p14="http://schemas.microsoft.com/office/powerpoint/2010/main" val="379418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6DFCC-6D14-417E-8544-62ACCB1FC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Arlette Farge, « La guerre n’existe pas sur la terre de France au XVIIIe siècle », </a:t>
            </a:r>
            <a:r>
              <a:rPr lang="fr-FR" i="1" dirty="0" err="1"/>
              <a:t>Politix</a:t>
            </a:r>
            <a:r>
              <a:rPr lang="fr-FR" dirty="0"/>
              <a:t>, 2002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091892-BA94-4792-A874-8F7BA1D1D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600" dirty="0"/>
              <a:t>Guerre devient sujet d’inquiétude, de débat</a:t>
            </a:r>
            <a:endParaRPr lang="fr-FR" sz="3200" dirty="0"/>
          </a:p>
          <a:p>
            <a:r>
              <a:rPr lang="fr-FR" sz="3200" dirty="0"/>
              <a:t>MAIS fait nouveau: pas sur le territoire du royaume mais au lointain, de l’autre côté des frontières </a:t>
            </a:r>
          </a:p>
          <a:p>
            <a:r>
              <a:rPr lang="fr-FR" sz="3200" dirty="0"/>
              <a:t>Rappelle critiques 17</a:t>
            </a:r>
            <a:r>
              <a:rPr lang="fr-FR" sz="3200" baseline="30000" dirty="0"/>
              <a:t>e</a:t>
            </a:r>
            <a:r>
              <a:rPr lang="fr-FR" sz="3200" dirty="0"/>
              <a:t> Vauban « pré carré » Bayle Fénelon La Bruyère =&gt; Encyclopédie art « Paix » guerre = acte irrationnel qui doit être évité « terreurs de la guerre » (…) acharnement qui caractérise les bêtes sauvages » excès guerre = sauvagerie c’est-à-dire en dehors de la civilisation des Lumières + Sociologue Norbert Elias, « procès de civilisation » = 18</a:t>
            </a:r>
            <a:r>
              <a:rPr lang="fr-FR" sz="3200" baseline="30000" dirty="0"/>
              <a:t>e</a:t>
            </a:r>
            <a:r>
              <a:rPr lang="fr-FR" sz="3200" dirty="0"/>
              <a:t> siècle est un siècle de pacification des mœurs = critique de la guerre comme ne faisant pas partie des valeurs « policées » (civilisées de la société européenne) </a:t>
            </a:r>
            <a:r>
              <a:rPr lang="fr-FR" sz="3200" i="1" dirty="0"/>
              <a:t>Sur le processus de civilisation</a:t>
            </a:r>
            <a:r>
              <a:rPr lang="fr-FR" sz="3200" dirty="0"/>
              <a:t>, 1939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70053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4C492C-7640-4D66-86DF-140D9072C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26571"/>
            <a:ext cx="11027229" cy="5850392"/>
          </a:xfrm>
        </p:spPr>
        <p:txBody>
          <a:bodyPr/>
          <a:lstStyle/>
          <a:p>
            <a:r>
              <a:rPr lang="fr-FR" dirty="0"/>
              <a:t>Impopularité de la guerre : levées d’impôts, la population est de plus en plus consciente (« conscience populaire) que les augmentations d’impôts sont dues aux guerres = mauvaise image de la guerre</a:t>
            </a:r>
          </a:p>
          <a:p>
            <a:r>
              <a:rPr lang="fr-FR" dirty="0"/>
              <a:t>Recrutement (levées) tirages au sort mais injustes (les plus riches peuvent payer des modestes paysans pour qu’ils s’enrôlent à la place de leurs fils) = armée miroir écho des inégalités de la société d’ordres et des inégalités nouvelles liées à l’enrichissement des commerçants des négociants des banquiers + « milice » armée de réserve = recruteurs armées ex Candide de Voltaire = pas de consentement =&gt; </a:t>
            </a:r>
          </a:p>
          <a:p>
            <a:r>
              <a:rPr lang="fr-FR" dirty="0"/>
              <a:t>Image du départ des recrues cliché peinture gravure = souffrances du peuple, despotisme (mauvais gouvernement) + image cliché déserteur = victime, héros (un peu comme les bandits </a:t>
            </a:r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Hosbawn</a:t>
            </a:r>
            <a:r>
              <a:rPr lang="fr-FR" dirty="0"/>
              <a:t>, </a:t>
            </a:r>
            <a:r>
              <a:rPr lang="fr-FR" i="1" dirty="0"/>
              <a:t>Les Bandits</a:t>
            </a:r>
            <a:r>
              <a:rPr lang="fr-FR" dirty="0"/>
              <a:t>, 1969= Robin des bois, Cartouche, Mandrin)</a:t>
            </a:r>
          </a:p>
          <a:p>
            <a:r>
              <a:rPr lang="fr-FR" dirty="0"/>
              <a:t>Milice 1719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47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51CF4-2AAE-43E2-A2E8-8D3DC922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3F4063-FCBD-4821-80E8-CCA4B8D7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Indignation 1743 Paris levée d’hommes lieutenant général de police épargne les nobles, les grands bourgeois et même les domestiques des grandes maisons idem artisans fortunés commerçants </a:t>
            </a:r>
            <a:r>
              <a:rPr lang="fr-FR" dirty="0" err="1"/>
              <a:t>coloprteurs</a:t>
            </a:r>
            <a:r>
              <a:rPr lang="fr-FR" dirty="0"/>
              <a:t>, marchands ambulants, gagne-deniers = soulèvement populaire mobilisation armée </a:t>
            </a:r>
          </a:p>
          <a:p>
            <a:r>
              <a:rPr lang="fr-FR" dirty="0"/>
              <a:t>=&gt; LEGITIMITE DE LA GUERRE, ET DE L ARMEE DEPEND DE PLUS EN PLUS DE L’OPINION PUBLIQUE ET OPINION POPULAIRE, JUSTICE SOCIALE </a:t>
            </a:r>
          </a:p>
        </p:txBody>
      </p:sp>
    </p:spTree>
    <p:extLst>
      <p:ext uri="{BB962C8B-B14F-4D97-AF65-F5344CB8AC3E}">
        <p14:creationId xmlns:p14="http://schemas.microsoft.com/office/powerpoint/2010/main" val="236480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132991-9F92-4B74-AA6B-1A4EA04E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Mémoires du comte de Ségur, 1826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6E46CB-CE02-4F3E-BB8F-7F3F8C520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486"/>
            <a:ext cx="10515600" cy="4794477"/>
          </a:xfrm>
        </p:spPr>
        <p:txBody>
          <a:bodyPr/>
          <a:lstStyle/>
          <a:p>
            <a:r>
              <a:rPr lang="fr-FR" dirty="0"/>
              <a:t>Formation des soldats modèle prussien = </a:t>
            </a:r>
            <a:r>
              <a:rPr lang="fr-FR" dirty="0" err="1"/>
              <a:t>cf</a:t>
            </a:r>
            <a:r>
              <a:rPr lang="fr-FR" dirty="0"/>
              <a:t> Lumières expérience, entraînement plutôt que la théorie = observation, expérimentation = plus efficace modèle prussien + enseignement aux officiers (idée que savoir militaire commandement ça ne s’hérite pas « naturellement » parce qu’on hérite d’une charge: il faut apprendre)</a:t>
            </a:r>
          </a:p>
          <a:p>
            <a:r>
              <a:rPr lang="fr-FR" dirty="0"/>
              <a:t>« drill »</a:t>
            </a:r>
          </a:p>
          <a:p>
            <a:r>
              <a:rPr lang="fr-FR" dirty="0"/>
              <a:t>Ecole militaire 1751 = édit 1761 500 fils de la noblesse d’épée désargentée pensions 200 livres </a:t>
            </a:r>
          </a:p>
          <a:p>
            <a:r>
              <a:rPr lang="fr-FR" dirty="0"/>
              <a:t>Mise en place d’exercices à la prussienne 1764 socle de la formation = mobilité et puissance de feu cohérence = manœuvres Champ de Mars 1774 parades spectacles = critique de la société de Cour apparence </a:t>
            </a:r>
          </a:p>
        </p:txBody>
      </p:sp>
    </p:spTree>
    <p:extLst>
      <p:ext uri="{BB962C8B-B14F-4D97-AF65-F5344CB8AC3E}">
        <p14:creationId xmlns:p14="http://schemas.microsoft.com/office/powerpoint/2010/main" val="112440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C9024F-5D97-47C6-9773-EEA3BEF8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144"/>
            <a:ext cx="10515600" cy="5024819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Discipline militaire : 1762 systématise peines proportionnellement aux fautes commises + 1760 casernement des troupes + 1761 grade major revalorisé = mal accepté résistances dans l’armée = contradictoires avec les Lumières </a:t>
            </a:r>
          </a:p>
          <a:p>
            <a:r>
              <a:rPr lang="fr-FR" dirty="0"/>
              <a:t>Réformes de Saint Germain 1775-77 = 98 ordonnances moins de 21 mois 1° supprime privilèges de la vieille noblesse à l’armée « faveurs » = Maison militaire du roi démantelée + Mousquetaires du roi, grandes et unités purement honorifiques supprimées  = ralentit l’avancement de la noblesse de cour = favoriser avancement au mérite + 12 écoles militaires dans plusieurs provinces 6000 jeunes nobles de la noblesse d’épée + 1776 suppression progressive de la vénalité des offices militaires grades « colonel né »</a:t>
            </a:r>
          </a:p>
          <a:p>
            <a:r>
              <a:rPr lang="fr-FR" dirty="0"/>
              <a:t>Discipline uniforme + 1776 coups de plat de sabre humiliation des soldats = colère soldats = renvoi de St Germain = opinion puissante renvoyer ministre </a:t>
            </a:r>
          </a:p>
          <a:p>
            <a:r>
              <a:rPr lang="fr-FR" dirty="0"/>
              <a:t>Question militaire est devenue une question sociale et une question politique= un enjeu du débat public = experts qui s’expriment publiquement pour orienter l’opinion, inspirer les décisions du Ministère = Hervé </a:t>
            </a:r>
            <a:r>
              <a:rPr lang="fr-FR" dirty="0" err="1"/>
              <a:t>Drévillon</a:t>
            </a:r>
            <a:r>
              <a:rPr lang="fr-FR" dirty="0"/>
              <a:t> «  pensée </a:t>
            </a:r>
            <a:r>
              <a:rPr lang="fr-FR" dirty="0" err="1"/>
              <a:t>milittéraire</a:t>
            </a:r>
            <a:r>
              <a:rPr lang="fr-FR" dirty="0"/>
              <a:t> » = écrits militaires peuvent accélérer les carrières, donner la célébrité = débat public peut contester les schémas traditionnels de la société d’ordres = Ségur en fait partie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C00000"/>
                </a:solidFill>
              </a:rPr>
              <a:t>« Il n’était rien qui ne fut remis en question » (Comte de Ségur, </a:t>
            </a:r>
            <a:r>
              <a:rPr lang="fr-FR" i="1" dirty="0">
                <a:solidFill>
                  <a:srgbClr val="C00000"/>
                </a:solidFill>
              </a:rPr>
              <a:t>Mémoires</a:t>
            </a:r>
            <a:r>
              <a:rPr lang="fr-FR" dirty="0">
                <a:solidFill>
                  <a:srgbClr val="C00000"/>
                </a:solidFill>
              </a:rPr>
              <a:t>, 1826)</a:t>
            </a:r>
          </a:p>
          <a:p>
            <a:pPr marL="0" indent="0">
              <a:buNone/>
            </a:pP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7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F64325-0623-47EB-A9F1-5E86BA9BF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/>
              <a:t>Dans quelle mesure la guerre, mais aussi l’organisation et la fonction de l’armée au sein de la société sont-elles impactées par les Lumières?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CC3FEE-4314-4B70-93C8-A6DC9D215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1690688"/>
            <a:ext cx="10843437" cy="4486275"/>
          </a:xfrm>
        </p:spPr>
        <p:txBody>
          <a:bodyPr>
            <a:normAutofit/>
          </a:bodyPr>
          <a:lstStyle/>
          <a:p>
            <a:r>
              <a:rPr lang="fr-FR" sz="3200" dirty="0"/>
              <a:t>1° Les enseignements de la défaite de 1763: le modèle prussien</a:t>
            </a:r>
          </a:p>
          <a:p>
            <a:r>
              <a:rPr lang="fr-FR" sz="3200" dirty="0"/>
              <a:t>2°Le modèle prussien: inadapté aux Lumières et au contexte français?</a:t>
            </a:r>
          </a:p>
          <a:p>
            <a:r>
              <a:rPr lang="fr-FR" sz="3200" dirty="0"/>
              <a:t>3° Les réformes militaires: un débat national au milieu du XVIIIe s</a:t>
            </a:r>
          </a:p>
        </p:txBody>
      </p:sp>
    </p:spTree>
    <p:extLst>
      <p:ext uri="{BB962C8B-B14F-4D97-AF65-F5344CB8AC3E}">
        <p14:creationId xmlns:p14="http://schemas.microsoft.com/office/powerpoint/2010/main" val="268150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BFC8A-200B-47FE-9947-4D42163B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sermon d’un missionnaire au milieu du XVIIIe 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5E63A9-FD10-4BE4-9ED0-F9BB90C39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Sermon= prêche (prédication/prédicateur), discours religieux dans lequel un membre du clergé, souvent curé, transmet la doctrine chrétienne, la vulgarise, en fonction des Evangiles = après la lecture de l’Evangile, vulgarisation du message chrétien, mais aussi une réflexion sur les leçons à en tirer = discours moral = pastorale (enseignement religieux) morale (discipline, reproches, </a:t>
            </a:r>
            <a:r>
              <a:rPr lang="fr-FR" dirty="0" err="1"/>
              <a:t>etc</a:t>
            </a:r>
            <a:r>
              <a:rPr lang="fr-FR" dirty="0"/>
              <a:t>)</a:t>
            </a:r>
          </a:p>
          <a:p>
            <a:r>
              <a:rPr lang="fr-FR" dirty="0"/>
              <a:t>Prédicateur spécialiste de la pastorale un des plus célèbres du XVIIIe Jean Jacques Bridaine (1701-67). Né en Languedoc (province très touchée par les guerres civiles de religion, encore bcp de protestants clandestins, Cévennes) né à Uzès = reconquête catholique combat à mener pour la vraie conversion des protestants qui continuent de pratiquer en secret leur religion </a:t>
            </a:r>
          </a:p>
        </p:txBody>
      </p:sp>
    </p:spTree>
    <p:extLst>
      <p:ext uri="{BB962C8B-B14F-4D97-AF65-F5344CB8AC3E}">
        <p14:creationId xmlns:p14="http://schemas.microsoft.com/office/powerpoint/2010/main" val="1768370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1289</Words>
  <Application>Microsoft Office PowerPoint</Application>
  <PresentationFormat>Grand écran</PresentationFormat>
  <Paragraphs>38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Arlette Farge, « La guerre n’existe pas sur la terre de France au XVIIIe siècle », Politix, 2002</vt:lpstr>
      <vt:lpstr>Présentation PowerPoint</vt:lpstr>
      <vt:lpstr>Présentation PowerPoint</vt:lpstr>
      <vt:lpstr>Mémoires du comte de Ségur, 1826</vt:lpstr>
      <vt:lpstr>Présentation PowerPoint</vt:lpstr>
      <vt:lpstr>Dans quelle mesure la guerre, mais aussi l’organisation et la fonction de l’armée au sein de la société sont-elles impactées par les Lumières? </vt:lpstr>
      <vt:lpstr>Le sermon d’un missionnaire au milieu du XVIIIe 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15</cp:revision>
  <dcterms:created xsi:type="dcterms:W3CDTF">2024-10-16T09:07:32Z</dcterms:created>
  <dcterms:modified xsi:type="dcterms:W3CDTF">2024-10-16T11:35:09Z</dcterms:modified>
</cp:coreProperties>
</file>