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2"/>
  </p:notesMasterIdLst>
  <p:handoutMasterIdLst>
    <p:handoutMasterId r:id="rId23"/>
  </p:handoutMasterIdLst>
  <p:sldIdLst>
    <p:sldId id="263" r:id="rId2"/>
    <p:sldId id="479" r:id="rId3"/>
    <p:sldId id="378" r:id="rId4"/>
    <p:sldId id="374" r:id="rId5"/>
    <p:sldId id="379" r:id="rId6"/>
    <p:sldId id="315" r:id="rId7"/>
    <p:sldId id="316" r:id="rId8"/>
    <p:sldId id="464" r:id="rId9"/>
    <p:sldId id="465" r:id="rId10"/>
    <p:sldId id="466" r:id="rId11"/>
    <p:sldId id="468" r:id="rId12"/>
    <p:sldId id="467" r:id="rId13"/>
    <p:sldId id="471" r:id="rId14"/>
    <p:sldId id="469" r:id="rId15"/>
    <p:sldId id="470" r:id="rId16"/>
    <p:sldId id="472" r:id="rId17"/>
    <p:sldId id="473" r:id="rId18"/>
    <p:sldId id="474" r:id="rId19"/>
    <p:sldId id="475" r:id="rId20"/>
    <p:sldId id="476" r:id="rId21"/>
  </p:sldIdLst>
  <p:sldSz cx="9144000" cy="6858000" type="screen4x3"/>
  <p:notesSz cx="6858000" cy="9144000"/>
  <p:defaultTextStyle>
    <a:defPPr>
      <a:defRPr lang="fr-FR"/>
    </a:defPPr>
    <a:lvl1pPr algn="l" defTabSz="457200" rtl="0" eaLnBrk="0" fontAlgn="base" hangingPunct="0">
      <a:spcBef>
        <a:spcPct val="0"/>
      </a:spcBef>
      <a:spcAft>
        <a:spcPct val="0"/>
      </a:spcAft>
      <a:defRPr kern="1200">
        <a:solidFill>
          <a:schemeClr val="tx1"/>
        </a:solidFill>
        <a:latin typeface="Arial" panose="020B0604020202020204" pitchFamily="34" charset="0"/>
        <a:ea typeface="ヒラギノ角ゴ Pro W3" charset="-128"/>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ヒラギノ角ゴ Pro W3" charset="-128"/>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ヒラギノ角ゴ Pro W3" charset="-128"/>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ヒラギノ角ゴ Pro W3" charset="-128"/>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ヒラギノ角ゴ Pro W3" charset="-128"/>
        <a:cs typeface="+mn-cs"/>
      </a:defRPr>
    </a:lvl5pPr>
    <a:lvl6pPr marL="2286000" algn="l" defTabSz="914400" rtl="0" eaLnBrk="1" latinLnBrk="0" hangingPunct="1">
      <a:defRPr kern="1200">
        <a:solidFill>
          <a:schemeClr val="tx1"/>
        </a:solidFill>
        <a:latin typeface="Arial" panose="020B0604020202020204" pitchFamily="34" charset="0"/>
        <a:ea typeface="ヒラギノ角ゴ Pro W3" charset="-128"/>
        <a:cs typeface="+mn-cs"/>
      </a:defRPr>
    </a:lvl6pPr>
    <a:lvl7pPr marL="2743200" algn="l" defTabSz="914400" rtl="0" eaLnBrk="1" latinLnBrk="0" hangingPunct="1">
      <a:defRPr kern="1200">
        <a:solidFill>
          <a:schemeClr val="tx1"/>
        </a:solidFill>
        <a:latin typeface="Arial" panose="020B0604020202020204" pitchFamily="34" charset="0"/>
        <a:ea typeface="ヒラギノ角ゴ Pro W3" charset="-128"/>
        <a:cs typeface="+mn-cs"/>
      </a:defRPr>
    </a:lvl7pPr>
    <a:lvl8pPr marL="3200400" algn="l" defTabSz="914400" rtl="0" eaLnBrk="1" latinLnBrk="0" hangingPunct="1">
      <a:defRPr kern="1200">
        <a:solidFill>
          <a:schemeClr val="tx1"/>
        </a:solidFill>
        <a:latin typeface="Arial" panose="020B0604020202020204" pitchFamily="34" charset="0"/>
        <a:ea typeface="ヒラギノ角ゴ Pro W3" charset="-128"/>
        <a:cs typeface="+mn-cs"/>
      </a:defRPr>
    </a:lvl8pPr>
    <a:lvl9pPr marL="3657600" algn="l" defTabSz="914400" rtl="0" eaLnBrk="1" latinLnBrk="0" hangingPunct="1">
      <a:defRPr kern="1200">
        <a:solidFill>
          <a:schemeClr val="tx1"/>
        </a:solidFill>
        <a:latin typeface="Arial" panose="020B0604020202020204" pitchFamily="34" charset="0"/>
        <a:ea typeface="ヒラギノ角ゴ Pro W3"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BFF94"/>
    <a:srgbClr val="D339C8"/>
    <a:srgbClr val="F8FD35"/>
    <a:srgbClr val="CD0921"/>
    <a:srgbClr val="F5F6B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966" autoAdjust="0"/>
    <p:restoredTop sz="53846" autoAdjust="0"/>
  </p:normalViewPr>
  <p:slideViewPr>
    <p:cSldViewPr snapToObjects="1">
      <p:cViewPr varScale="1">
        <p:scale>
          <a:sx n="44" d="100"/>
          <a:sy n="44" d="100"/>
        </p:scale>
        <p:origin x="2424" y="53"/>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Objects="1">
      <p:cViewPr varScale="1">
        <p:scale>
          <a:sx n="76" d="100"/>
          <a:sy n="76" d="100"/>
        </p:scale>
        <p:origin x="-4232" y="-10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EFDB4947-D5B0-4A40-8910-E464AF3AE45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eaLnBrk="1" hangingPunct="1">
              <a:defRPr sz="1200">
                <a:latin typeface="Arial" charset="0"/>
              </a:defRPr>
            </a:lvl1pPr>
          </a:lstStyle>
          <a:p>
            <a:pPr>
              <a:defRPr/>
            </a:pPr>
            <a:endParaRPr lang="fr-FR"/>
          </a:p>
        </p:txBody>
      </p:sp>
      <p:sp>
        <p:nvSpPr>
          <p:cNvPr id="3" name="Espace réservé de la date 2">
            <a:extLst>
              <a:ext uri="{FF2B5EF4-FFF2-40B4-BE49-F238E27FC236}">
                <a16:creationId xmlns:a16="http://schemas.microsoft.com/office/drawing/2014/main" id="{991BA642-50EF-4618-B008-0F2C3961395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eaLnBrk="1" hangingPunct="1">
              <a:defRPr sz="1200">
                <a:latin typeface="Arial" charset="0"/>
              </a:defRPr>
            </a:lvl1pPr>
          </a:lstStyle>
          <a:p>
            <a:pPr>
              <a:defRPr/>
            </a:pPr>
            <a:fld id="{EB3CDE63-7785-A148-B759-C069E61DEBD9}" type="datetimeFigureOut">
              <a:rPr lang="fr-FR"/>
              <a:pPr>
                <a:defRPr/>
              </a:pPr>
              <a:t>17/10/2024</a:t>
            </a:fld>
            <a:endParaRPr lang="fr-FR"/>
          </a:p>
        </p:txBody>
      </p:sp>
      <p:sp>
        <p:nvSpPr>
          <p:cNvPr id="4" name="Espace réservé du pied de page 3">
            <a:extLst>
              <a:ext uri="{FF2B5EF4-FFF2-40B4-BE49-F238E27FC236}">
                <a16:creationId xmlns:a16="http://schemas.microsoft.com/office/drawing/2014/main" id="{0145C74D-4B69-40C8-9039-B3BBBE112A1C}"/>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eaLnBrk="1" hangingPunct="1">
              <a:defRPr sz="1200">
                <a:latin typeface="Arial" charset="0"/>
              </a:defRPr>
            </a:lvl1pPr>
          </a:lstStyle>
          <a:p>
            <a:pPr>
              <a:defRPr/>
            </a:pPr>
            <a:endParaRPr lang="fr-FR"/>
          </a:p>
        </p:txBody>
      </p:sp>
      <p:sp>
        <p:nvSpPr>
          <p:cNvPr id="5" name="Espace réservé du numéro de diapositive 4">
            <a:extLst>
              <a:ext uri="{FF2B5EF4-FFF2-40B4-BE49-F238E27FC236}">
                <a16:creationId xmlns:a16="http://schemas.microsoft.com/office/drawing/2014/main" id="{8C3544C6-7147-4462-900B-7EF8A6D589E4}"/>
              </a:ext>
            </a:extLst>
          </p:cNvPr>
          <p:cNvSpPr>
            <a:spLocks noGrp="1"/>
          </p:cNvSpPr>
          <p:nvPr>
            <p:ph type="sldNum" sz="quarter" idx="3"/>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90A2EF0E-845D-421C-8363-D5791FA47E09}" type="slidenum">
              <a:rPr lang="fr-FR" altLang="fr-FR"/>
              <a:pPr>
                <a:defRPr/>
              </a:pPr>
              <a:t>‹N°›</a:t>
            </a:fld>
            <a:endParaRPr lang="fr-FR" altLang="fr-F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D41F41D8-1884-4A49-A813-9C50B9F1D38F}"/>
              </a:ext>
            </a:extLst>
          </p:cNvPr>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a:latin typeface="Calibri" charset="0"/>
              </a:defRPr>
            </a:lvl1pPr>
          </a:lstStyle>
          <a:p>
            <a:pPr>
              <a:defRPr/>
            </a:pPr>
            <a:endParaRPr lang="fr-FR" altLang="fr-FR"/>
          </a:p>
        </p:txBody>
      </p:sp>
      <p:sp>
        <p:nvSpPr>
          <p:cNvPr id="3" name="Espace réservé de la date 2">
            <a:extLst>
              <a:ext uri="{FF2B5EF4-FFF2-40B4-BE49-F238E27FC236}">
                <a16:creationId xmlns:a16="http://schemas.microsoft.com/office/drawing/2014/main" id="{E1C319AD-C33F-4F12-A3F6-B96E95BA6DB4}"/>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charset="0"/>
              </a:defRPr>
            </a:lvl1pPr>
          </a:lstStyle>
          <a:p>
            <a:pPr>
              <a:defRPr/>
            </a:pPr>
            <a:fld id="{89BD9532-57E1-4405-8D72-332B6C9E3502}" type="datetime1">
              <a:rPr lang="fr-FR" altLang="fr-FR"/>
              <a:pPr>
                <a:defRPr/>
              </a:pPr>
              <a:t>17/10/2024</a:t>
            </a:fld>
            <a:endParaRPr lang="fr-FR" altLang="fr-FR"/>
          </a:p>
        </p:txBody>
      </p:sp>
      <p:sp>
        <p:nvSpPr>
          <p:cNvPr id="4" name="Espace réservé de l'image des diapositives 3">
            <a:extLst>
              <a:ext uri="{FF2B5EF4-FFF2-40B4-BE49-F238E27FC236}">
                <a16:creationId xmlns:a16="http://schemas.microsoft.com/office/drawing/2014/main" id="{0E525AEF-C074-4491-BB7C-68705C15ACE3}"/>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fr-FR" altLang="fr-FR" noProof="0"/>
          </a:p>
        </p:txBody>
      </p:sp>
      <p:sp>
        <p:nvSpPr>
          <p:cNvPr id="5" name="Espace réservé des commentaires 4">
            <a:extLst>
              <a:ext uri="{FF2B5EF4-FFF2-40B4-BE49-F238E27FC236}">
                <a16:creationId xmlns:a16="http://schemas.microsoft.com/office/drawing/2014/main" id="{D27AB21A-F341-423F-A105-AFF56FA0F4F8}"/>
              </a:ext>
            </a:extLst>
          </p:cNvPr>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fr-FR" altLang="fr-FR" noProof="0"/>
              <a:t>Cliquez pour modifier les styles du texte du masque</a:t>
            </a:r>
          </a:p>
          <a:p>
            <a:pPr lvl="1"/>
            <a:r>
              <a:rPr lang="fr-FR" altLang="fr-FR" noProof="0"/>
              <a:t>Deuxième niveau</a:t>
            </a:r>
          </a:p>
          <a:p>
            <a:pPr lvl="2"/>
            <a:r>
              <a:rPr lang="fr-FR" altLang="fr-FR" noProof="0"/>
              <a:t>Troisième niveau</a:t>
            </a:r>
          </a:p>
          <a:p>
            <a:pPr lvl="3"/>
            <a:r>
              <a:rPr lang="fr-FR" altLang="fr-FR" noProof="0"/>
              <a:t>Quatrième niveau</a:t>
            </a:r>
          </a:p>
          <a:p>
            <a:pPr lvl="4"/>
            <a:r>
              <a:rPr lang="fr-FR" altLang="fr-FR" noProof="0"/>
              <a:t>Cinquième niveau</a:t>
            </a:r>
          </a:p>
        </p:txBody>
      </p:sp>
      <p:sp>
        <p:nvSpPr>
          <p:cNvPr id="6" name="Espace réservé du pied de page 5">
            <a:extLst>
              <a:ext uri="{FF2B5EF4-FFF2-40B4-BE49-F238E27FC236}">
                <a16:creationId xmlns:a16="http://schemas.microsoft.com/office/drawing/2014/main" id="{E87849DF-7808-412F-A6E5-85446488C897}"/>
              </a:ext>
            </a:extLst>
          </p:cNvPr>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a:latin typeface="Calibri" charset="0"/>
              </a:defRPr>
            </a:lvl1pPr>
          </a:lstStyle>
          <a:p>
            <a:pPr>
              <a:defRPr/>
            </a:pPr>
            <a:endParaRPr lang="fr-FR" altLang="fr-FR"/>
          </a:p>
        </p:txBody>
      </p:sp>
      <p:sp>
        <p:nvSpPr>
          <p:cNvPr id="7" name="Espace réservé du numéro de diapositive 6">
            <a:extLst>
              <a:ext uri="{FF2B5EF4-FFF2-40B4-BE49-F238E27FC236}">
                <a16:creationId xmlns:a16="http://schemas.microsoft.com/office/drawing/2014/main" id="{7D53B0E1-43A7-4A22-9CAF-F3DFFF742CF7}"/>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atin typeface="Calibri" panose="020F0502020204030204" pitchFamily="34" charset="0"/>
              </a:defRPr>
            </a:lvl1pPr>
          </a:lstStyle>
          <a:p>
            <a:pPr>
              <a:defRPr/>
            </a:pPr>
            <a:fld id="{EC71C8D1-D945-4610-9F7F-3AF5E23AD426}" type="slidenum">
              <a:rPr lang="fr-FR" altLang="fr-FR"/>
              <a:pPr>
                <a:defRPr/>
              </a:pPr>
              <a:t>‹N°›</a:t>
            </a:fld>
            <a:endParaRPr lang="fr-FR" altLang="fr-FR"/>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ヒラギノ角ゴ Pro W3" charset="-128"/>
        <a:cs typeface="ヒラギノ角ゴ Pro W3" charset="-128"/>
      </a:defRPr>
    </a:lvl1pPr>
    <a:lvl2pPr marL="457200" algn="l" defTabSz="457200" rtl="0" eaLnBrk="0" fontAlgn="base" hangingPunct="0">
      <a:spcBef>
        <a:spcPct val="30000"/>
      </a:spcBef>
      <a:spcAft>
        <a:spcPct val="0"/>
      </a:spcAft>
      <a:defRPr sz="1200" kern="1200">
        <a:solidFill>
          <a:schemeClr val="tx1"/>
        </a:solidFill>
        <a:latin typeface="+mn-lt"/>
        <a:ea typeface="ヒラギノ角ゴ Pro W3"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ヒラギノ角ゴ Pro W3"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ヒラギノ角ゴ Pro W3"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ヒラギノ角ゴ Pro W3"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0A1D63E2-A079-4F9F-8642-4F8B1AFAD460}"/>
              </a:ext>
            </a:extLst>
          </p:cNvPr>
          <p:cNvSpPr>
            <a:spLocks noGrp="1" noRot="1" noChangeAspect="1" noTextEdit="1"/>
          </p:cNvSpPr>
          <p:nvPr>
            <p:ph type="sldImg"/>
          </p:nvPr>
        </p:nvSpPr>
        <p:spPr bwMode="auto">
          <a:xfrm>
            <a:off x="1143000" y="685800"/>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Rectangle 3">
            <a:extLst>
              <a:ext uri="{FF2B5EF4-FFF2-40B4-BE49-F238E27FC236}">
                <a16:creationId xmlns:a16="http://schemas.microsoft.com/office/drawing/2014/main" id="{B4F0204F-F284-4B46-91F6-81BAB20219A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fr-F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normAutofit fontScale="92500" lnSpcReduction="20000"/>
          </a:bodyPr>
          <a:lstStyle/>
          <a:p>
            <a:r>
              <a:rPr lang="fr-FR" sz="1800" b="1" i="0" dirty="0">
                <a:solidFill>
                  <a:srgbClr val="000000"/>
                </a:solidFill>
                <a:effectLst/>
                <a:latin typeface="Cambria-Bold"/>
              </a:rPr>
              <a:t>Commenter/critiquer : </a:t>
            </a:r>
            <a:r>
              <a:rPr lang="fr-FR" sz="1800" b="0" i="0" dirty="0">
                <a:solidFill>
                  <a:srgbClr val="000000"/>
                </a:solidFill>
                <a:effectLst/>
                <a:latin typeface="Cambria" panose="02040503050406030204" pitchFamily="18" charset="0"/>
              </a:rPr>
              <a:t>il faut montrer la particularité de l’objet et son intérêt</a:t>
            </a:r>
          </a:p>
          <a:p>
            <a:r>
              <a:rPr lang="fr-FR" sz="1800" b="0" i="0" dirty="0">
                <a:solidFill>
                  <a:srgbClr val="000000"/>
                </a:solidFill>
                <a:effectLst/>
                <a:latin typeface="Cambria" panose="02040503050406030204" pitchFamily="18" charset="0"/>
              </a:rPr>
              <a:t>Deux niveaux d’analyse critique : </a:t>
            </a:r>
          </a:p>
          <a:p>
            <a:r>
              <a:rPr lang="fr-FR" sz="1800" b="1" i="0" dirty="0">
                <a:solidFill>
                  <a:srgbClr val="000000"/>
                </a:solidFill>
                <a:effectLst/>
                <a:latin typeface="SymbolMT"/>
              </a:rPr>
              <a:t>• </a:t>
            </a:r>
            <a:r>
              <a:rPr lang="fr-FR" sz="1800" b="1" i="0" dirty="0">
                <a:solidFill>
                  <a:srgbClr val="000000"/>
                </a:solidFill>
                <a:effectLst/>
                <a:latin typeface="Cambria" panose="02040503050406030204" pitchFamily="18" charset="0"/>
              </a:rPr>
              <a:t>Critique interne </a:t>
            </a:r>
            <a:r>
              <a:rPr lang="fr-FR" sz="1800" b="0" i="0" dirty="0">
                <a:solidFill>
                  <a:srgbClr val="000000"/>
                </a:solidFill>
                <a:effectLst/>
                <a:latin typeface="Cambria" panose="02040503050406030204" pitchFamily="18" charset="0"/>
              </a:rPr>
              <a:t>: s’interroger sur la logique du document, sa pertinence et son intérêt historique, replacer le document dans les contextes chronologique et culturel qui l’ont vu naître ; quel témoignage porte l’objet sur son époque. N’hésitez pas à faire des comparaisons avec des objets que vous connaissez et qui reflètent le même moment historique, la même idéologie, ou autre. Déterminez le style de l’œuvre et son rattachement à des pratiques, des méthodes, des croyances, situez le style géographiquement et chronologiquement. Tentez de rattacher le document à une tradition ou de mettre en avant les éventuelles innovations.</a:t>
            </a:r>
          </a:p>
          <a:p>
            <a:r>
              <a:rPr lang="fr-FR" sz="1800" b="0" i="0" dirty="0">
                <a:solidFill>
                  <a:srgbClr val="000000"/>
                </a:solidFill>
                <a:effectLst/>
                <a:latin typeface="Cambria" panose="02040503050406030204" pitchFamily="18" charset="0"/>
              </a:rPr>
              <a:t>Comparaison avec des œuvres similaires.</a:t>
            </a:r>
            <a:r>
              <a:rPr lang="fr-FR" sz="2800" dirty="0"/>
              <a:t> </a:t>
            </a:r>
            <a:endParaRPr lang="fr-FR" sz="1800" b="1" i="0" dirty="0">
              <a:solidFill>
                <a:srgbClr val="006FC0"/>
              </a:solidFill>
              <a:effectLst/>
              <a:latin typeface="Cambria-Bold"/>
            </a:endParaRPr>
          </a:p>
        </p:txBody>
      </p:sp>
      <p:sp>
        <p:nvSpPr>
          <p:cNvPr id="4" name="Espace réservé du numéro de diapositive 3"/>
          <p:cNvSpPr>
            <a:spLocks noGrp="1"/>
          </p:cNvSpPr>
          <p:nvPr>
            <p:ph type="sldNum" sz="quarter" idx="5"/>
          </p:nvPr>
        </p:nvSpPr>
        <p:spPr/>
        <p:txBody>
          <a:bodyPr/>
          <a:lstStyle/>
          <a:p>
            <a:fld id="{411E16FA-3101-4AAE-85A1-29B1DEB156A3}" type="slidenum">
              <a:rPr lang="fr-FR" smtClean="0"/>
              <a:t>10</a:t>
            </a:fld>
            <a:endParaRPr lang="fr-FR"/>
          </a:p>
        </p:txBody>
      </p:sp>
    </p:spTree>
    <p:extLst>
      <p:ext uri="{BB962C8B-B14F-4D97-AF65-F5344CB8AC3E}">
        <p14:creationId xmlns:p14="http://schemas.microsoft.com/office/powerpoint/2010/main" val="16754073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800" b="1" i="0" dirty="0">
                <a:solidFill>
                  <a:srgbClr val="000000"/>
                </a:solidFill>
                <a:effectLst/>
                <a:latin typeface="Cambria" panose="02040503050406030204" pitchFamily="18" charset="0"/>
              </a:rPr>
              <a:t>Critique externe </a:t>
            </a:r>
            <a:r>
              <a:rPr lang="fr-FR" sz="1800" b="0" i="0" dirty="0">
                <a:solidFill>
                  <a:srgbClr val="000000"/>
                </a:solidFill>
                <a:effectLst/>
                <a:latin typeface="Cambria" panose="02040503050406030204" pitchFamily="18" charset="0"/>
              </a:rPr>
              <a:t>: confronter ce que le document montre ou énonce avec vos connaissances. Redonner un sens au document, généralement un document se rattache à un répertoire iconographique, des séries typologique ou fonctionnelle.</a:t>
            </a:r>
            <a:endParaRPr lang="fr-FR" sz="2800" dirty="0"/>
          </a:p>
          <a:p>
            <a:r>
              <a:rPr lang="fr-FR" sz="1800" b="0" i="0" dirty="0">
                <a:solidFill>
                  <a:srgbClr val="000000"/>
                </a:solidFill>
                <a:effectLst/>
                <a:latin typeface="Cambria" panose="02040503050406030204" pitchFamily="18" charset="0"/>
              </a:rPr>
              <a:t>Pour effectuer une critique exhaustive, il faut hiérarchiser les informations contenues dans le document. La sélection est faite en fonction de la problématique que vous avez définie. Il s’agit de trier les informations et retenir les plus utiles, Pour ce faire il faut : vérifier l’information en se posant des questions sur la cohérence, la crédibilité et l’authenticité du document.</a:t>
            </a:r>
            <a:r>
              <a:rPr lang="fr-FR" sz="2800" dirty="0"/>
              <a:t> </a:t>
            </a:r>
            <a:br>
              <a:rPr lang="fr-FR" sz="2800" dirty="0"/>
            </a:br>
            <a:endParaRPr lang="fr-FR" dirty="0"/>
          </a:p>
        </p:txBody>
      </p:sp>
      <p:sp>
        <p:nvSpPr>
          <p:cNvPr id="4" name="Espace réservé du numéro de diapositive 3"/>
          <p:cNvSpPr>
            <a:spLocks noGrp="1"/>
          </p:cNvSpPr>
          <p:nvPr>
            <p:ph type="sldNum" sz="quarter" idx="5"/>
          </p:nvPr>
        </p:nvSpPr>
        <p:spPr/>
        <p:txBody>
          <a:bodyPr/>
          <a:lstStyle/>
          <a:p>
            <a:fld id="{411E16FA-3101-4AAE-85A1-29B1DEB156A3}" type="slidenum">
              <a:rPr lang="fr-FR" smtClean="0"/>
              <a:t>11</a:t>
            </a:fld>
            <a:endParaRPr lang="fr-FR"/>
          </a:p>
        </p:txBody>
      </p:sp>
    </p:spTree>
    <p:extLst>
      <p:ext uri="{BB962C8B-B14F-4D97-AF65-F5344CB8AC3E}">
        <p14:creationId xmlns:p14="http://schemas.microsoft.com/office/powerpoint/2010/main" val="5679658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800" b="1" i="1" dirty="0">
                <a:solidFill>
                  <a:srgbClr val="4F81BC"/>
                </a:solidFill>
                <a:effectLst/>
                <a:latin typeface="Cambria-BoldItalic"/>
              </a:rPr>
              <a:t>Passons donc à la </a:t>
            </a:r>
            <a:r>
              <a:rPr lang="fr-FR" sz="1800" b="1" i="1" dirty="0" err="1">
                <a:solidFill>
                  <a:srgbClr val="4F81BC"/>
                </a:solidFill>
                <a:effectLst/>
                <a:latin typeface="Cambria-BoldItalic"/>
              </a:rPr>
              <a:t>cnstruction</a:t>
            </a:r>
            <a:r>
              <a:rPr lang="fr-FR" sz="1800" b="1" i="1" dirty="0">
                <a:solidFill>
                  <a:srgbClr val="4F81BC"/>
                </a:solidFill>
                <a:effectLst/>
                <a:latin typeface="Cambria-BoldItalic"/>
              </a:rPr>
              <a:t> du commentaire de document</a:t>
            </a:r>
          </a:p>
          <a:p>
            <a:r>
              <a:rPr lang="fr-FR" sz="1800" b="0" i="0" dirty="0">
                <a:solidFill>
                  <a:srgbClr val="000000"/>
                </a:solidFill>
                <a:effectLst/>
                <a:latin typeface="TimesNewRomanPSMT"/>
              </a:rPr>
              <a:t>- Tout d’abord l’</a:t>
            </a:r>
            <a:r>
              <a:rPr lang="fr-FR" sz="1800" b="1" i="0" dirty="0">
                <a:solidFill>
                  <a:srgbClr val="000000"/>
                </a:solidFill>
                <a:effectLst/>
                <a:latin typeface="Cambria-Bold"/>
              </a:rPr>
              <a:t>Introduction avec :</a:t>
            </a:r>
          </a:p>
          <a:p>
            <a:r>
              <a:rPr lang="fr-FR" sz="1800" b="0" i="0" dirty="0">
                <a:solidFill>
                  <a:srgbClr val="000000"/>
                </a:solidFill>
                <a:effectLst/>
                <a:latin typeface="SymbolMT"/>
              </a:rPr>
              <a:t>• </a:t>
            </a:r>
            <a:r>
              <a:rPr lang="fr-FR" sz="1800" b="0" i="0" dirty="0">
                <a:solidFill>
                  <a:srgbClr val="000000"/>
                </a:solidFill>
                <a:effectLst/>
                <a:latin typeface="Cambria" panose="02040503050406030204" pitchFamily="18" charset="0"/>
              </a:rPr>
              <a:t>Une phrase d’accroche</a:t>
            </a:r>
          </a:p>
          <a:p>
            <a:r>
              <a:rPr lang="fr-FR" sz="1800" b="0" i="0" dirty="0">
                <a:solidFill>
                  <a:srgbClr val="000000"/>
                </a:solidFill>
                <a:effectLst/>
                <a:latin typeface="SymbolMT"/>
              </a:rPr>
              <a:t>• </a:t>
            </a:r>
            <a:r>
              <a:rPr lang="fr-FR" sz="1800" b="1" i="0" dirty="0">
                <a:solidFill>
                  <a:srgbClr val="000000"/>
                </a:solidFill>
                <a:effectLst/>
                <a:latin typeface="Cambria-Bold"/>
              </a:rPr>
              <a:t>Une présentation des textes et/ou des documents proposés</a:t>
            </a:r>
          </a:p>
          <a:p>
            <a:r>
              <a:rPr lang="fr-FR" sz="1800" b="0" i="0" dirty="0">
                <a:solidFill>
                  <a:srgbClr val="000000"/>
                </a:solidFill>
                <a:effectLst/>
                <a:latin typeface="SymbolMT"/>
              </a:rPr>
              <a:t>• </a:t>
            </a:r>
            <a:r>
              <a:rPr lang="fr-FR" sz="1800" b="1" i="0" dirty="0">
                <a:solidFill>
                  <a:srgbClr val="000000"/>
                </a:solidFill>
                <a:effectLst/>
                <a:latin typeface="Cambria-Bold"/>
              </a:rPr>
              <a:t>Définition des bornes chronologiques</a:t>
            </a:r>
          </a:p>
          <a:p>
            <a:r>
              <a:rPr lang="fr-FR" sz="1800" b="0" i="0" dirty="0">
                <a:solidFill>
                  <a:srgbClr val="000000"/>
                </a:solidFill>
                <a:effectLst/>
                <a:latin typeface="SymbolMT"/>
              </a:rPr>
              <a:t>• </a:t>
            </a:r>
            <a:r>
              <a:rPr lang="fr-FR" sz="1800" b="1" i="0" dirty="0">
                <a:solidFill>
                  <a:srgbClr val="000000"/>
                </a:solidFill>
                <a:effectLst/>
                <a:latin typeface="Cambria-Bold"/>
              </a:rPr>
              <a:t>Définition de l’espace étudié</a:t>
            </a:r>
          </a:p>
          <a:p>
            <a:r>
              <a:rPr lang="fr-FR" sz="1800" b="0" i="0" dirty="0">
                <a:solidFill>
                  <a:srgbClr val="000000"/>
                </a:solidFill>
                <a:effectLst/>
                <a:latin typeface="SymbolMT"/>
              </a:rPr>
              <a:t>• </a:t>
            </a:r>
            <a:r>
              <a:rPr lang="fr-FR" sz="1800" b="0" i="0" dirty="0">
                <a:solidFill>
                  <a:srgbClr val="000000"/>
                </a:solidFill>
                <a:effectLst/>
                <a:latin typeface="Cambria" panose="02040503050406030204" pitchFamily="18" charset="0"/>
              </a:rPr>
              <a:t>Problématique</a:t>
            </a:r>
          </a:p>
          <a:p>
            <a:r>
              <a:rPr lang="fr-FR" sz="1800" b="0" i="0" dirty="0">
                <a:solidFill>
                  <a:srgbClr val="000000"/>
                </a:solidFill>
                <a:effectLst/>
                <a:latin typeface="SymbolMT"/>
              </a:rPr>
              <a:t>• l’</a:t>
            </a:r>
            <a:r>
              <a:rPr lang="fr-FR" sz="1800" b="1" i="0" dirty="0">
                <a:solidFill>
                  <a:srgbClr val="000000"/>
                </a:solidFill>
                <a:effectLst/>
                <a:latin typeface="Cambria-Bold"/>
              </a:rPr>
              <a:t>Annonce du plan</a:t>
            </a:r>
            <a:r>
              <a:rPr lang="fr-FR" sz="2800" dirty="0"/>
              <a:t> </a:t>
            </a:r>
            <a:endParaRPr lang="fr-FR" dirty="0"/>
          </a:p>
        </p:txBody>
      </p:sp>
      <p:sp>
        <p:nvSpPr>
          <p:cNvPr id="4" name="Espace réservé du numéro de diapositive 3"/>
          <p:cNvSpPr>
            <a:spLocks noGrp="1"/>
          </p:cNvSpPr>
          <p:nvPr>
            <p:ph type="sldNum" sz="quarter" idx="5"/>
          </p:nvPr>
        </p:nvSpPr>
        <p:spPr/>
        <p:txBody>
          <a:bodyPr/>
          <a:lstStyle/>
          <a:p>
            <a:fld id="{411E16FA-3101-4AAE-85A1-29B1DEB156A3}" type="slidenum">
              <a:rPr lang="fr-FR" smtClean="0"/>
              <a:t>12</a:t>
            </a:fld>
            <a:endParaRPr lang="fr-FR"/>
          </a:p>
        </p:txBody>
      </p:sp>
    </p:spTree>
    <p:extLst>
      <p:ext uri="{BB962C8B-B14F-4D97-AF65-F5344CB8AC3E}">
        <p14:creationId xmlns:p14="http://schemas.microsoft.com/office/powerpoint/2010/main" val="38857618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800" b="0" i="0" dirty="0">
                <a:solidFill>
                  <a:srgbClr val="000000"/>
                </a:solidFill>
                <a:effectLst/>
                <a:latin typeface="Cambria" panose="02040503050406030204" pitchFamily="18" charset="0"/>
              </a:rPr>
              <a:t>L’introduction est utile pour faire une sorte de brève fiche technique du document, parmi les questions et les points qui peuvent être traités :</a:t>
            </a:r>
          </a:p>
          <a:p>
            <a:r>
              <a:rPr lang="fr-FR" sz="1800" b="1" i="0" dirty="0">
                <a:solidFill>
                  <a:srgbClr val="000000"/>
                </a:solidFill>
                <a:effectLst/>
                <a:latin typeface="Cambria" panose="02040503050406030204" pitchFamily="18" charset="0"/>
              </a:rPr>
              <a:t>Quoi ? Qui ? </a:t>
            </a:r>
            <a:r>
              <a:rPr lang="fr-FR" sz="1800" b="1" dirty="0">
                <a:solidFill>
                  <a:srgbClr val="000000"/>
                </a:solidFill>
                <a:latin typeface="Cambria" panose="02040503050406030204" pitchFamily="18" charset="0"/>
              </a:rPr>
              <a:t>Ou ? Quand ? </a:t>
            </a:r>
            <a:endParaRPr lang="fr-FR" sz="1800" b="1" i="0" dirty="0">
              <a:solidFill>
                <a:srgbClr val="000000"/>
              </a:solidFill>
              <a:effectLst/>
              <a:latin typeface="Cambria" panose="02040503050406030204" pitchFamily="18" charset="0"/>
            </a:endParaRPr>
          </a:p>
        </p:txBody>
      </p:sp>
      <p:sp>
        <p:nvSpPr>
          <p:cNvPr id="4" name="Espace réservé du numéro de diapositive 3"/>
          <p:cNvSpPr>
            <a:spLocks noGrp="1"/>
          </p:cNvSpPr>
          <p:nvPr>
            <p:ph type="sldNum" sz="quarter" idx="5"/>
          </p:nvPr>
        </p:nvSpPr>
        <p:spPr/>
        <p:txBody>
          <a:bodyPr/>
          <a:lstStyle/>
          <a:p>
            <a:fld id="{411E16FA-3101-4AAE-85A1-29B1DEB156A3}" type="slidenum">
              <a:rPr lang="fr-FR" smtClean="0"/>
              <a:t>13</a:t>
            </a:fld>
            <a:endParaRPr lang="fr-FR"/>
          </a:p>
        </p:txBody>
      </p:sp>
    </p:spTree>
    <p:extLst>
      <p:ext uri="{BB962C8B-B14F-4D97-AF65-F5344CB8AC3E}">
        <p14:creationId xmlns:p14="http://schemas.microsoft.com/office/powerpoint/2010/main" val="2591373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800" b="1" i="0" dirty="0">
                <a:solidFill>
                  <a:srgbClr val="000000"/>
                </a:solidFill>
                <a:effectLst/>
                <a:latin typeface="Cambria" panose="02040503050406030204" pitchFamily="18" charset="0"/>
              </a:rPr>
              <a:t>Nous allons débuter par le Quoi ?</a:t>
            </a:r>
          </a:p>
          <a:p>
            <a:r>
              <a:rPr lang="fr-FR" sz="1800" b="0" i="0" dirty="0">
                <a:solidFill>
                  <a:srgbClr val="000000"/>
                </a:solidFill>
                <a:effectLst/>
                <a:latin typeface="Cambria" panose="02040503050406030204" pitchFamily="18" charset="0"/>
              </a:rPr>
              <a:t>L’appellation traditionnelle de l’œuvre ; nature du document (photographie, reproduction, etc.) ; nature de l’objet (céramique, monnaie, architecture, sculpture) ; techniques de réalisation (figure rouge, noir, bas-relief, martelage, etc.) ; matériaux utilisés (marbre, bronze, argile, etc.) ; dimensions de l’objet d’étude et son état de conservation ; rapide identification d’éléments comme personnages mythologiques, historique, sanctuaire.</a:t>
            </a:r>
            <a:r>
              <a:rPr lang="fr-FR" sz="2800" dirty="0"/>
              <a:t> </a:t>
            </a:r>
            <a:endParaRPr lang="fr-FR" sz="1200" dirty="0"/>
          </a:p>
        </p:txBody>
      </p:sp>
      <p:sp>
        <p:nvSpPr>
          <p:cNvPr id="4" name="Espace réservé du numéro de diapositive 3"/>
          <p:cNvSpPr>
            <a:spLocks noGrp="1"/>
          </p:cNvSpPr>
          <p:nvPr>
            <p:ph type="sldNum" sz="quarter" idx="5"/>
          </p:nvPr>
        </p:nvSpPr>
        <p:spPr/>
        <p:txBody>
          <a:bodyPr/>
          <a:lstStyle/>
          <a:p>
            <a:fld id="{411E16FA-3101-4AAE-85A1-29B1DEB156A3}" type="slidenum">
              <a:rPr lang="fr-FR" smtClean="0"/>
              <a:t>14</a:t>
            </a:fld>
            <a:endParaRPr lang="fr-FR"/>
          </a:p>
        </p:txBody>
      </p:sp>
    </p:spTree>
    <p:extLst>
      <p:ext uri="{BB962C8B-B14F-4D97-AF65-F5344CB8AC3E}">
        <p14:creationId xmlns:p14="http://schemas.microsoft.com/office/powerpoint/2010/main" val="38306609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800" b="1" i="0" dirty="0">
                <a:solidFill>
                  <a:srgbClr val="000000"/>
                </a:solidFill>
                <a:effectLst/>
                <a:latin typeface="Cambria" panose="02040503050406030204" pitchFamily="18" charset="0"/>
              </a:rPr>
              <a:t>Qui ?</a:t>
            </a:r>
          </a:p>
          <a:p>
            <a:r>
              <a:rPr lang="fr-FR" sz="1800" b="0" i="0" dirty="0">
                <a:solidFill>
                  <a:srgbClr val="000000"/>
                </a:solidFill>
                <a:effectLst/>
                <a:latin typeface="Cambria" panose="02040503050406030204" pitchFamily="18" charset="0"/>
              </a:rPr>
              <a:t>Auteur de la réalisation (artiste, architecte, etc.) ; éventuellement évoquer sa biographique de manière succinct</a:t>
            </a:r>
          </a:p>
          <a:p>
            <a:r>
              <a:rPr lang="fr-FR" sz="1800" b="1" i="0" dirty="0">
                <a:solidFill>
                  <a:srgbClr val="000000"/>
                </a:solidFill>
                <a:effectLst/>
                <a:latin typeface="Cambria" panose="02040503050406030204" pitchFamily="18" charset="0"/>
              </a:rPr>
              <a:t>Où ?</a:t>
            </a:r>
          </a:p>
          <a:p>
            <a:r>
              <a:rPr lang="fr-FR" sz="1800" b="0" i="0" dirty="0">
                <a:solidFill>
                  <a:srgbClr val="000000"/>
                </a:solidFill>
                <a:effectLst/>
                <a:latin typeface="Cambria" panose="02040503050406030204" pitchFamily="18" charset="0"/>
              </a:rPr>
              <a:t>Pays, région, etc. où se situe l’objet ; le lieu de sa découverte, de sa fabrication, de sa conservation, etc.</a:t>
            </a:r>
            <a:r>
              <a:rPr lang="fr-FR" sz="2800" dirty="0"/>
              <a:t> </a:t>
            </a:r>
            <a:br>
              <a:rPr lang="fr-FR" sz="2800" dirty="0"/>
            </a:br>
            <a:endParaRPr lang="fr-FR" dirty="0"/>
          </a:p>
        </p:txBody>
      </p:sp>
      <p:sp>
        <p:nvSpPr>
          <p:cNvPr id="4" name="Espace réservé du numéro de diapositive 3"/>
          <p:cNvSpPr>
            <a:spLocks noGrp="1"/>
          </p:cNvSpPr>
          <p:nvPr>
            <p:ph type="sldNum" sz="quarter" idx="5"/>
          </p:nvPr>
        </p:nvSpPr>
        <p:spPr/>
        <p:txBody>
          <a:bodyPr/>
          <a:lstStyle/>
          <a:p>
            <a:fld id="{411E16FA-3101-4AAE-85A1-29B1DEB156A3}" type="slidenum">
              <a:rPr lang="fr-FR" smtClean="0"/>
              <a:t>15</a:t>
            </a:fld>
            <a:endParaRPr lang="fr-FR"/>
          </a:p>
        </p:txBody>
      </p:sp>
    </p:spTree>
    <p:extLst>
      <p:ext uri="{BB962C8B-B14F-4D97-AF65-F5344CB8AC3E}">
        <p14:creationId xmlns:p14="http://schemas.microsoft.com/office/powerpoint/2010/main" val="41295828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800" b="0" i="0" dirty="0">
                <a:solidFill>
                  <a:srgbClr val="000000"/>
                </a:solidFill>
                <a:effectLst/>
                <a:latin typeface="Cambria" panose="02040503050406030204" pitchFamily="18" charset="0"/>
              </a:rPr>
              <a:t>Quand ?</a:t>
            </a:r>
          </a:p>
          <a:p>
            <a:r>
              <a:rPr lang="fr-FR" sz="1800" b="0" i="0" dirty="0">
                <a:solidFill>
                  <a:srgbClr val="000000"/>
                </a:solidFill>
                <a:effectLst/>
                <a:latin typeface="Cambria" panose="02040503050406030204" pitchFamily="18" charset="0"/>
              </a:rPr>
              <a:t>Dater le document (la datation sera justifiée dans le développement) ; historique de la découverte (campagne de fouille, date de découverte, contexte géopolitique, etc.), le lieu de la découverte (date de fondation de la ville, évènements importants) ou sur l’histoire propre de l’objet changement de collection, exposition majeure, détérioration due à des conflits, anecdotes, etc.)</a:t>
            </a:r>
            <a:r>
              <a:rPr lang="fr-FR" sz="2800" dirty="0"/>
              <a:t> </a:t>
            </a:r>
            <a:endParaRPr lang="fr-FR" dirty="0"/>
          </a:p>
        </p:txBody>
      </p:sp>
      <p:sp>
        <p:nvSpPr>
          <p:cNvPr id="4" name="Espace réservé du numéro de diapositive 3"/>
          <p:cNvSpPr>
            <a:spLocks noGrp="1"/>
          </p:cNvSpPr>
          <p:nvPr>
            <p:ph type="sldNum" sz="quarter" idx="5"/>
          </p:nvPr>
        </p:nvSpPr>
        <p:spPr/>
        <p:txBody>
          <a:bodyPr/>
          <a:lstStyle/>
          <a:p>
            <a:fld id="{411E16FA-3101-4AAE-85A1-29B1DEB156A3}" type="slidenum">
              <a:rPr lang="fr-FR" smtClean="0"/>
              <a:t>16</a:t>
            </a:fld>
            <a:endParaRPr lang="fr-FR"/>
          </a:p>
        </p:txBody>
      </p:sp>
    </p:spTree>
    <p:extLst>
      <p:ext uri="{BB962C8B-B14F-4D97-AF65-F5344CB8AC3E}">
        <p14:creationId xmlns:p14="http://schemas.microsoft.com/office/powerpoint/2010/main" val="307632105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800" b="1" i="0" dirty="0">
                <a:solidFill>
                  <a:srgbClr val="000000"/>
                </a:solidFill>
                <a:effectLst/>
                <a:latin typeface="Cambria-Bold"/>
              </a:rPr>
              <a:t>Développement :</a:t>
            </a:r>
          </a:p>
          <a:p>
            <a:r>
              <a:rPr lang="fr-FR" sz="1800" b="0" i="0" dirty="0">
                <a:solidFill>
                  <a:srgbClr val="000000"/>
                </a:solidFill>
                <a:effectLst/>
                <a:latin typeface="SymbolMT"/>
              </a:rPr>
              <a:t>• </a:t>
            </a:r>
            <a:r>
              <a:rPr lang="fr-FR" sz="1800" b="0" i="0" dirty="0">
                <a:solidFill>
                  <a:srgbClr val="000000"/>
                </a:solidFill>
                <a:effectLst/>
                <a:latin typeface="Cambria" panose="02040503050406030204" pitchFamily="18" charset="0"/>
              </a:rPr>
              <a:t>En plusieurs parties : il n’y a pas de nombre à respecter. Généralement le développement se fait en 2, 3 ou 4 parties au maximum. Votre propos doit être cohérent. Évitez tout de même d’atteindre plus de 4 parties.</a:t>
            </a:r>
          </a:p>
          <a:p>
            <a:r>
              <a:rPr lang="fr-FR" sz="1800" b="0" i="0" dirty="0">
                <a:solidFill>
                  <a:srgbClr val="000000"/>
                </a:solidFill>
                <a:effectLst/>
                <a:latin typeface="SymbolMT"/>
              </a:rPr>
              <a:t>• </a:t>
            </a:r>
            <a:r>
              <a:rPr lang="fr-FR" sz="1800" b="0" i="0" dirty="0">
                <a:solidFill>
                  <a:srgbClr val="000000"/>
                </a:solidFill>
                <a:effectLst/>
                <a:latin typeface="Cambria" panose="02040503050406030204" pitchFamily="18" charset="0"/>
              </a:rPr>
              <a:t>Il est important de décrire les documents et d’amener des </a:t>
            </a:r>
            <a:r>
              <a:rPr lang="fr-FR" sz="1800" b="1" i="0" dirty="0">
                <a:solidFill>
                  <a:srgbClr val="000000"/>
                </a:solidFill>
                <a:effectLst/>
                <a:latin typeface="Cambria-Bold"/>
              </a:rPr>
              <a:t>éléments de comparaison </a:t>
            </a:r>
            <a:r>
              <a:rPr lang="fr-FR" sz="1800" b="0" i="0" dirty="0">
                <a:solidFill>
                  <a:srgbClr val="000000"/>
                </a:solidFill>
                <a:effectLst/>
                <a:latin typeface="Cambria" panose="02040503050406030204" pitchFamily="18" charset="0"/>
              </a:rPr>
              <a:t>qui sont issus du cours, mais également de votre </a:t>
            </a:r>
            <a:r>
              <a:rPr lang="fr-FR" sz="1800" b="1" i="0" dirty="0">
                <a:solidFill>
                  <a:srgbClr val="000000"/>
                </a:solidFill>
                <a:effectLst/>
                <a:latin typeface="Cambria-Bold"/>
              </a:rPr>
              <a:t>culture générale.</a:t>
            </a:r>
            <a:r>
              <a:rPr lang="fr-FR" sz="2800" dirty="0"/>
              <a:t> </a:t>
            </a:r>
            <a:endParaRPr lang="fr-FR" dirty="0"/>
          </a:p>
        </p:txBody>
      </p:sp>
      <p:sp>
        <p:nvSpPr>
          <p:cNvPr id="4" name="Espace réservé du numéro de diapositive 3"/>
          <p:cNvSpPr>
            <a:spLocks noGrp="1"/>
          </p:cNvSpPr>
          <p:nvPr>
            <p:ph type="sldNum" sz="quarter" idx="5"/>
          </p:nvPr>
        </p:nvSpPr>
        <p:spPr/>
        <p:txBody>
          <a:bodyPr/>
          <a:lstStyle/>
          <a:p>
            <a:fld id="{411E16FA-3101-4AAE-85A1-29B1DEB156A3}" type="slidenum">
              <a:rPr lang="fr-FR" smtClean="0"/>
              <a:t>17</a:t>
            </a:fld>
            <a:endParaRPr lang="fr-FR"/>
          </a:p>
        </p:txBody>
      </p:sp>
    </p:spTree>
    <p:extLst>
      <p:ext uri="{BB962C8B-B14F-4D97-AF65-F5344CB8AC3E}">
        <p14:creationId xmlns:p14="http://schemas.microsoft.com/office/powerpoint/2010/main" val="3155225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800" b="1" i="0" dirty="0">
                <a:solidFill>
                  <a:srgbClr val="000000"/>
                </a:solidFill>
                <a:effectLst/>
                <a:latin typeface="Cambria" panose="02040503050406030204" pitchFamily="18" charset="0"/>
              </a:rPr>
              <a:t>La description dans le développement :</a:t>
            </a:r>
          </a:p>
          <a:p>
            <a:r>
              <a:rPr lang="fr-FR" sz="1800" b="0" i="0" dirty="0">
                <a:solidFill>
                  <a:srgbClr val="000000"/>
                </a:solidFill>
                <a:effectLst/>
                <a:latin typeface="SymbolMT"/>
              </a:rPr>
              <a:t>• </a:t>
            </a:r>
            <a:r>
              <a:rPr lang="fr-FR" sz="1800" b="0" i="0" dirty="0">
                <a:solidFill>
                  <a:srgbClr val="000000"/>
                </a:solidFill>
                <a:effectLst/>
                <a:latin typeface="Cambria" panose="02040503050406030204" pitchFamily="18" charset="0"/>
              </a:rPr>
              <a:t>La description a pour objectif de permettre au lecteur de se représenter mentalement le document en question sans regarder l’image.</a:t>
            </a:r>
          </a:p>
          <a:p>
            <a:r>
              <a:rPr lang="fr-FR" sz="1800" b="0" i="0" dirty="0">
                <a:solidFill>
                  <a:srgbClr val="000000"/>
                </a:solidFill>
                <a:effectLst/>
                <a:latin typeface="SymbolMT"/>
              </a:rPr>
              <a:t>• </a:t>
            </a:r>
            <a:r>
              <a:rPr lang="fr-FR" sz="1800" b="0" i="0" dirty="0">
                <a:solidFill>
                  <a:srgbClr val="000000"/>
                </a:solidFill>
                <a:effectLst/>
                <a:latin typeface="Cambria" panose="02040503050406030204" pitchFamily="18" charset="0"/>
              </a:rPr>
              <a:t>Il faut utiliser le vocabulaire technique se référant à chacun des domaines auxquels le document interrogé appartient (architecture, sculpture, céramique, etc.)</a:t>
            </a:r>
          </a:p>
          <a:p>
            <a:r>
              <a:rPr lang="fr-FR" sz="1800" b="0" i="0" dirty="0">
                <a:solidFill>
                  <a:srgbClr val="000000"/>
                </a:solidFill>
                <a:effectLst/>
                <a:latin typeface="SymbolMT"/>
              </a:rPr>
              <a:t>• </a:t>
            </a:r>
            <a:r>
              <a:rPr lang="fr-FR" sz="1800" b="0" i="0" dirty="0">
                <a:solidFill>
                  <a:srgbClr val="000000"/>
                </a:solidFill>
                <a:effectLst/>
                <a:latin typeface="Cambria" panose="02040503050406030204" pitchFamily="18" charset="0"/>
              </a:rPr>
              <a:t>La description doit être exhaustive, pertinente, objective, logique et organisée (l’ordre de la description dépend du type de document étudié ; il peut aller du général au particulier ; du bas vers le haut ou l’inverse ; de l’ensemble au détail ; etc.)</a:t>
            </a:r>
            <a:r>
              <a:rPr lang="fr-FR" sz="2800" dirty="0"/>
              <a:t> </a:t>
            </a:r>
            <a:br>
              <a:rPr lang="fr-FR" sz="2800" dirty="0"/>
            </a:br>
            <a:endParaRPr lang="fr-FR" dirty="0"/>
          </a:p>
        </p:txBody>
      </p:sp>
      <p:sp>
        <p:nvSpPr>
          <p:cNvPr id="4" name="Espace réservé du numéro de diapositive 3"/>
          <p:cNvSpPr>
            <a:spLocks noGrp="1"/>
          </p:cNvSpPr>
          <p:nvPr>
            <p:ph type="sldNum" sz="quarter" idx="5"/>
          </p:nvPr>
        </p:nvSpPr>
        <p:spPr/>
        <p:txBody>
          <a:bodyPr/>
          <a:lstStyle/>
          <a:p>
            <a:fld id="{411E16FA-3101-4AAE-85A1-29B1DEB156A3}" type="slidenum">
              <a:rPr lang="fr-FR" smtClean="0"/>
              <a:t>18</a:t>
            </a:fld>
            <a:endParaRPr lang="fr-FR"/>
          </a:p>
        </p:txBody>
      </p:sp>
    </p:spTree>
    <p:extLst>
      <p:ext uri="{BB962C8B-B14F-4D97-AF65-F5344CB8AC3E}">
        <p14:creationId xmlns:p14="http://schemas.microsoft.com/office/powerpoint/2010/main" val="155940626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normAutofit fontScale="77500" lnSpcReduction="20000"/>
          </a:bodyPr>
          <a:lstStyle/>
          <a:p>
            <a:r>
              <a:rPr lang="fr-FR" sz="1800" b="1" i="0" dirty="0">
                <a:solidFill>
                  <a:srgbClr val="000000"/>
                </a:solidFill>
                <a:effectLst/>
                <a:latin typeface="Cambria" panose="02040503050406030204" pitchFamily="18" charset="0"/>
              </a:rPr>
              <a:t>Dans votre Interprétation </a:t>
            </a:r>
            <a:r>
              <a:rPr lang="fr-FR" sz="1800" b="0" i="0" dirty="0">
                <a:solidFill>
                  <a:srgbClr val="000000"/>
                </a:solidFill>
                <a:effectLst/>
                <a:latin typeface="Cambria" panose="02040503050406030204" pitchFamily="18" charset="0"/>
              </a:rPr>
              <a:t>:</a:t>
            </a:r>
          </a:p>
          <a:p>
            <a:r>
              <a:rPr lang="fr-FR" sz="1800" b="0" i="0" dirty="0">
                <a:solidFill>
                  <a:srgbClr val="000000"/>
                </a:solidFill>
                <a:effectLst/>
                <a:latin typeface="SymbolMT"/>
              </a:rPr>
              <a:t>• il faut m</a:t>
            </a:r>
            <a:r>
              <a:rPr lang="fr-FR" sz="1800" b="0" i="0" dirty="0">
                <a:solidFill>
                  <a:srgbClr val="000000"/>
                </a:solidFill>
                <a:effectLst/>
                <a:latin typeface="Cambria" panose="02040503050406030204" pitchFamily="18" charset="0"/>
              </a:rPr>
              <a:t>ontrer la particularité de l’objet et son intérêt, définir le sens du document, son rattachement à un répertoire iconographique, stylistique, à une série typologique ou fonctionnel, à une époque ou à un évènement historique, etc.</a:t>
            </a:r>
          </a:p>
          <a:p>
            <a:r>
              <a:rPr lang="fr-FR" sz="1800" b="0" i="0" dirty="0">
                <a:solidFill>
                  <a:srgbClr val="000000"/>
                </a:solidFill>
                <a:effectLst/>
                <a:latin typeface="CourierNewPSMT"/>
              </a:rPr>
              <a:t>O Les </a:t>
            </a:r>
            <a:r>
              <a:rPr lang="fr-FR" sz="1800" b="1" i="0" dirty="0">
                <a:solidFill>
                  <a:srgbClr val="000000"/>
                </a:solidFill>
                <a:effectLst/>
                <a:latin typeface="Cambria" panose="02040503050406030204" pitchFamily="18" charset="0"/>
              </a:rPr>
              <a:t>Typologies d’interprétation peuvent être :</a:t>
            </a:r>
          </a:p>
          <a:p>
            <a:r>
              <a:rPr lang="fr-FR" sz="1800" b="1" i="0" dirty="0">
                <a:solidFill>
                  <a:srgbClr val="000000"/>
                </a:solidFill>
                <a:effectLst/>
                <a:latin typeface="TimesNewRomanPSMT"/>
              </a:rPr>
              <a:t>- </a:t>
            </a:r>
            <a:r>
              <a:rPr lang="fr-FR" sz="1800" b="1" i="0" dirty="0">
                <a:solidFill>
                  <a:srgbClr val="000000"/>
                </a:solidFill>
                <a:effectLst/>
                <a:latin typeface="Cambria" panose="02040503050406030204" pitchFamily="18" charset="0"/>
              </a:rPr>
              <a:t>Historique et idéologique</a:t>
            </a:r>
            <a:r>
              <a:rPr lang="fr-FR" sz="1800" b="0" i="0" dirty="0">
                <a:solidFill>
                  <a:srgbClr val="000000"/>
                </a:solidFill>
                <a:effectLst/>
                <a:latin typeface="Cambria" panose="02040503050406030204" pitchFamily="18" charset="0"/>
              </a:rPr>
              <a:t> :avec le développement du contexte chronologique et culturel, le moment historique précis auquel le document appartient et qu’il évoque, et en quoi le document porte-il le témoignage sur son époque. Comparaisons avec des objets qui reflètent le même moment historique, la même époque ou la même idéologie</a:t>
            </a:r>
          </a:p>
          <a:p>
            <a:r>
              <a:rPr lang="fr-FR" sz="1800" b="0" i="0" dirty="0">
                <a:solidFill>
                  <a:srgbClr val="000000"/>
                </a:solidFill>
                <a:effectLst/>
                <a:latin typeface="TimesNewRomanPSMT"/>
              </a:rPr>
              <a:t>- </a:t>
            </a:r>
            <a:r>
              <a:rPr lang="fr-FR" sz="1800" b="0" i="0" dirty="0">
                <a:solidFill>
                  <a:srgbClr val="000000"/>
                </a:solidFill>
                <a:effectLst/>
                <a:latin typeface="CourierNewPSMT"/>
              </a:rPr>
              <a:t>Les </a:t>
            </a:r>
            <a:r>
              <a:rPr lang="fr-FR" sz="1800" b="1" i="0" dirty="0">
                <a:solidFill>
                  <a:srgbClr val="000000"/>
                </a:solidFill>
                <a:effectLst/>
                <a:latin typeface="Cambria" panose="02040503050406030204" pitchFamily="18" charset="0"/>
              </a:rPr>
              <a:t>Typologies d’interprétation peuvent aussi être Stylistique</a:t>
            </a:r>
            <a:r>
              <a:rPr lang="fr-FR" sz="1800" b="0" i="0" dirty="0">
                <a:solidFill>
                  <a:srgbClr val="000000"/>
                </a:solidFill>
                <a:effectLst/>
                <a:latin typeface="Cambria" panose="02040503050406030204" pitchFamily="18" charset="0"/>
              </a:rPr>
              <a:t> : avec le rattachement du document (de l’œuvre) à un style, à une technique, à d’éventuelles influences, à des traditions et les innovations qu’il montre. Vous pouvez le comparer avec des œuvres similaires ayant les mêmes techniques, le même atelier ou artiste, le même style ou la époque ou au contraire, les différences que l’on peut retrouver entre un style et un autre et ainsi montrer une transition dans l’art.</a:t>
            </a:r>
            <a:r>
              <a:rPr lang="fr-FR" sz="2800" dirty="0"/>
              <a:t> </a:t>
            </a:r>
            <a:br>
              <a:rPr lang="fr-FR" sz="2800" dirty="0"/>
            </a:br>
            <a:endParaRPr lang="fr-FR" dirty="0"/>
          </a:p>
        </p:txBody>
      </p:sp>
      <p:sp>
        <p:nvSpPr>
          <p:cNvPr id="4" name="Espace réservé du numéro de diapositive 3"/>
          <p:cNvSpPr>
            <a:spLocks noGrp="1"/>
          </p:cNvSpPr>
          <p:nvPr>
            <p:ph type="sldNum" sz="quarter" idx="5"/>
          </p:nvPr>
        </p:nvSpPr>
        <p:spPr/>
        <p:txBody>
          <a:bodyPr/>
          <a:lstStyle/>
          <a:p>
            <a:fld id="{411E16FA-3101-4AAE-85A1-29B1DEB156A3}" type="slidenum">
              <a:rPr lang="fr-FR" smtClean="0"/>
              <a:t>19</a:t>
            </a:fld>
            <a:endParaRPr lang="fr-FR"/>
          </a:p>
        </p:txBody>
      </p:sp>
    </p:spTree>
    <p:extLst>
      <p:ext uri="{BB962C8B-B14F-4D97-AF65-F5344CB8AC3E}">
        <p14:creationId xmlns:p14="http://schemas.microsoft.com/office/powerpoint/2010/main" val="40174325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015577-E6DF-105A-7F9E-4C6BD40B0EE2}"/>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A3F4CC50-E39C-0639-998C-69365A590B89}"/>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759F6A71-23F7-7E7E-55BE-9B0436B84665}"/>
              </a:ext>
            </a:extLst>
          </p:cNvPr>
          <p:cNvSpPr>
            <a:spLocks noGrp="1"/>
          </p:cNvSpPr>
          <p:nvPr>
            <p:ph type="body" idx="1"/>
          </p:nvPr>
        </p:nvSpPr>
        <p:spPr/>
        <p:txBody>
          <a:bodyPr>
            <a:normAutofit fontScale="92500" lnSpcReduction="10000"/>
          </a:bodyPr>
          <a:lstStyle/>
          <a:p>
            <a:pPr algn="just"/>
            <a:r>
              <a:rPr lang="fr-FR" sz="1200" b="1" u="sng" dirty="0">
                <a:latin typeface="Garamond" panose="02020404030301010803" pitchFamily="18" charset="0"/>
                <a:sym typeface="Wingdings" panose="05000000000000000000" pitchFamily="2" charset="2"/>
              </a:rPr>
              <a:t>3 notes de TD</a:t>
            </a:r>
            <a:endParaRPr lang="fr-FR" sz="1200" u="sng"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endParaRPr>
          </a:p>
          <a:p>
            <a:pPr algn="just"/>
            <a:endParaRPr lang="fr-FR" dirty="0">
              <a:latin typeface="Garamond" panose="02020404030301010803" pitchFamily="18" charset="0"/>
              <a:sym typeface="Wingdings" panose="05000000000000000000" pitchFamily="2" charset="2"/>
            </a:endParaRPr>
          </a:p>
          <a:p>
            <a:pPr marL="457200" indent="-457200" algn="just">
              <a:buFont typeface="Wingdings" panose="05000000000000000000" pitchFamily="2" charset="2"/>
              <a:buChar char="à"/>
            </a:pPr>
            <a:r>
              <a:rPr lang="fr-FR" sz="1200" dirty="0">
                <a:solidFill>
                  <a:srgbClr val="000000"/>
                </a:solidFill>
                <a:latin typeface="Garamond" panose="02020404030301010803" pitchFamily="18" charset="0"/>
                <a:ea typeface="Calibri" panose="020F0502020204030204" pitchFamily="34" charset="0"/>
                <a:cs typeface="Times New Roman" panose="02020603050405020304" pitchFamily="18" charset="0"/>
                <a:sym typeface="Wingdings" panose="05000000000000000000" pitchFamily="2" charset="2"/>
              </a:rPr>
              <a:t>P</a:t>
            </a:r>
            <a:r>
              <a:rPr lang="fr-FR" sz="1200" dirty="0">
                <a:solidFill>
                  <a:srgbClr val="000000"/>
                </a:solidFill>
                <a:latin typeface="Garamond" panose="02020404030301010803" pitchFamily="18" charset="0"/>
                <a:ea typeface="Calibri" panose="020F0502020204030204" pitchFamily="34" charset="0"/>
                <a:cs typeface="Times New Roman" panose="02020603050405020304" pitchFamily="18" charset="0"/>
              </a:rPr>
              <a:t>résentation en classe d’une œuvre provenant d’un musée romain, le </a:t>
            </a:r>
            <a:r>
              <a:rPr lang="fr-FR" sz="1200" b="1" dirty="0">
                <a:solidFill>
                  <a:srgbClr val="000000"/>
                </a:solidFill>
                <a:latin typeface="Garamond" panose="02020404030301010803" pitchFamily="18" charset="0"/>
                <a:ea typeface="Calibri" panose="020F0502020204030204" pitchFamily="34" charset="0"/>
                <a:cs typeface="Times New Roman" panose="02020603050405020304" pitchFamily="18" charset="0"/>
              </a:rPr>
              <a:t>jeudi 21 novembre </a:t>
            </a:r>
            <a:r>
              <a:rPr lang="fr-FR" sz="1200" b="1" dirty="0">
                <a:solidFill>
                  <a:srgbClr val="FF0000"/>
                </a:solidFill>
                <a:latin typeface="Garamond" panose="02020404030301010803" pitchFamily="18" charset="0"/>
              </a:rPr>
              <a:t>–</a:t>
            </a:r>
            <a:r>
              <a:rPr lang="fr-FR" sz="1200" b="1" dirty="0">
                <a:solidFill>
                  <a:srgbClr val="000000"/>
                </a:solidFill>
                <a:latin typeface="Garamond" panose="02020404030301010803" pitchFamily="18" charset="0"/>
                <a:ea typeface="Calibri" panose="020F0502020204030204" pitchFamily="34" charset="0"/>
                <a:cs typeface="Times New Roman" panose="02020603050405020304" pitchFamily="18" charset="0"/>
              </a:rPr>
              <a:t> 15 minutes </a:t>
            </a:r>
          </a:p>
          <a:p>
            <a:pPr algn="just"/>
            <a:r>
              <a:rPr lang="fr-FR" sz="1200" b="1" dirty="0">
                <a:latin typeface="Garamond" panose="02020404030301010803" pitchFamily="18" charset="0"/>
                <a:sym typeface="Wingdings" panose="05000000000000000000" pitchFamily="2" charset="2"/>
              </a:rPr>
              <a:t>P</a:t>
            </a:r>
            <a:r>
              <a:rPr lang="fr-FR" sz="1200" b="1" dirty="0">
                <a:latin typeface="Garamond" panose="02020404030301010803" pitchFamily="18" charset="0"/>
              </a:rPr>
              <a:t>résentation PPT et trace écrite </a:t>
            </a:r>
            <a:r>
              <a:rPr lang="fr-FR" sz="1200" dirty="0">
                <a:latin typeface="Garamond" panose="02020404030301010803" pitchFamily="18" charset="0"/>
              </a:rPr>
              <a:t>pour l'oral à déposer sur l’EPI en WORD </a:t>
            </a:r>
            <a:r>
              <a:rPr lang="fr-FR" sz="1200" b="1" dirty="0">
                <a:solidFill>
                  <a:srgbClr val="FF0000"/>
                </a:solidFill>
                <a:latin typeface="Garamond" panose="02020404030301010803" pitchFamily="18" charset="0"/>
              </a:rPr>
              <a:t>avant le 20 novembre à midi </a:t>
            </a:r>
            <a:r>
              <a:rPr lang="fr-FR" sz="1200" dirty="0">
                <a:latin typeface="Garamond" panose="02020404030301010803" pitchFamily="18" charset="0"/>
              </a:rPr>
              <a:t>(dépôt bloqué) AUCUN MAIL ne sera pris en compte ! </a:t>
            </a:r>
            <a:endParaRPr lang="fr-FR" sz="1200" dirty="0">
              <a:solidFill>
                <a:srgbClr val="000000"/>
              </a:solidFill>
              <a:latin typeface="Garamond" panose="02020404030301010803" pitchFamily="18" charset="0"/>
              <a:ea typeface="Calibri" panose="020F0502020204030204" pitchFamily="34" charset="0"/>
              <a:cs typeface="Times New Roman" panose="02020603050405020304" pitchFamily="18" charset="0"/>
            </a:endParaRPr>
          </a:p>
          <a:p>
            <a:pPr marL="0" marR="0" lvl="0" indent="0" algn="just" defTabSz="457200" rtl="0" eaLnBrk="0" fontAlgn="base" latinLnBrk="0" hangingPunct="0">
              <a:lnSpc>
                <a:spcPct val="100000"/>
              </a:lnSpc>
              <a:spcBef>
                <a:spcPct val="30000"/>
              </a:spcBef>
              <a:spcAft>
                <a:spcPct val="0"/>
              </a:spcAft>
              <a:buClrTx/>
              <a:buSzTx/>
              <a:buFont typeface="Wingdings" panose="05000000000000000000" pitchFamily="2" charset="2"/>
              <a:buNone/>
              <a:tabLst/>
              <a:defRPr/>
            </a:pPr>
            <a:r>
              <a:rPr lang="fr-FR" sz="900" b="1"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Concernant la présentation de votre œuvre provenant d’un musée romain, elle aura lieu le jeudi 21 novembre. Cette présentation doit durer 15 minutes.</a:t>
            </a:r>
            <a:r>
              <a:rPr lang="fr-FR" sz="900" dirty="0">
                <a:latin typeface="Palatino Linotype" panose="02040502050505030304" pitchFamily="18" charset="0"/>
              </a:rPr>
              <a:t> Toute durée inférieure équivaudra à des points en moins. </a:t>
            </a:r>
            <a:r>
              <a:rPr lang="fr-FR" sz="900" b="1"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Après avoir présenté votre œuvre vous devrez présenter deux panneaux informatifs (en lien avec votre œuvre) : l’un destiné au grand public l’autre à un public averti</a:t>
            </a:r>
            <a:r>
              <a:rPr lang="fr-FR" sz="900"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 J’attends ici une différence de vocabulaire entre les deux éléments et un aspect didactique, car vous devez être capables de vous adresser aussi bien à un public de néophytes, qu’à un connaisseur d’art. </a:t>
            </a:r>
            <a:endParaRPr lang="fr-FR" sz="900" b="1" dirty="0">
              <a:latin typeface="Palatino Linotype" panose="02040502050505030304" pitchFamily="18" charset="0"/>
              <a:sym typeface="Wingdings" panose="05000000000000000000" pitchFamily="2" charset="2"/>
            </a:endParaRPr>
          </a:p>
          <a:p>
            <a:pPr marL="457200" indent="-457200" algn="just">
              <a:buFont typeface="Wingdings" panose="05000000000000000000" pitchFamily="2" charset="2"/>
              <a:buChar char="à"/>
            </a:pPr>
            <a:endParaRPr lang="fr-FR" sz="900" dirty="0">
              <a:solidFill>
                <a:srgbClr val="FF0000"/>
              </a:solidFill>
              <a:latin typeface="Garamond" panose="02020404030301010803" pitchFamily="18" charset="0"/>
            </a:endParaRPr>
          </a:p>
          <a:p>
            <a:pPr marL="457200" indent="-457200" algn="just">
              <a:buFont typeface="Wingdings" panose="05000000000000000000" pitchFamily="2" charset="2"/>
              <a:buChar char="à"/>
            </a:pPr>
            <a:r>
              <a:rPr lang="fr-FR" sz="1200" b="1" dirty="0">
                <a:solidFill>
                  <a:srgbClr val="FF0000"/>
                </a:solidFill>
                <a:latin typeface="Garamond" panose="02020404030301010803" pitchFamily="18" charset="0"/>
              </a:rPr>
              <a:t>Oral œuvres du Louvre :   5 décembre – 10 minutes</a:t>
            </a:r>
          </a:p>
          <a:p>
            <a:pPr algn="just"/>
            <a:r>
              <a:rPr lang="fr-FR" sz="1200" b="1" dirty="0">
                <a:latin typeface="Garamond" panose="02020404030301010803" pitchFamily="18" charset="0"/>
                <a:sym typeface="Wingdings" panose="05000000000000000000" pitchFamily="2" charset="2"/>
              </a:rPr>
              <a:t>P</a:t>
            </a:r>
            <a:r>
              <a:rPr lang="fr-FR" sz="1200" b="1" dirty="0">
                <a:latin typeface="Garamond" panose="02020404030301010803" pitchFamily="18" charset="0"/>
              </a:rPr>
              <a:t>résentation PPT et trace écrite </a:t>
            </a:r>
            <a:r>
              <a:rPr lang="fr-FR" sz="1200" dirty="0">
                <a:latin typeface="Garamond" panose="02020404030301010803" pitchFamily="18" charset="0"/>
              </a:rPr>
              <a:t>pour l'oral à déposer sur l’EPI en WORD </a:t>
            </a:r>
            <a:r>
              <a:rPr lang="fr-FR" sz="1200" b="1" dirty="0">
                <a:solidFill>
                  <a:srgbClr val="FF0000"/>
                </a:solidFill>
                <a:latin typeface="Garamond" panose="02020404030301010803" pitchFamily="18" charset="0"/>
              </a:rPr>
              <a:t>avant le 4 décembre à midi </a:t>
            </a:r>
            <a:r>
              <a:rPr lang="fr-FR" sz="1200" dirty="0">
                <a:latin typeface="Garamond" panose="02020404030301010803" pitchFamily="18" charset="0"/>
              </a:rPr>
              <a:t>(dépôt bloqué) AUCUN MAIL ne sera pris en compte ! </a:t>
            </a:r>
            <a:endParaRPr lang="fr-FR" sz="1200" b="1" dirty="0">
              <a:solidFill>
                <a:srgbClr val="FF0000"/>
              </a:solidFill>
              <a:latin typeface="Garamond" panose="02020404030301010803" pitchFamily="18" charset="0"/>
            </a:endParaRPr>
          </a:p>
          <a:p>
            <a:pPr algn="just"/>
            <a:endParaRPr lang="fr-FR" sz="900" dirty="0">
              <a:latin typeface="Garamond" panose="02020404030301010803" pitchFamily="18" charset="0"/>
              <a:sym typeface="Wingdings" panose="05000000000000000000" pitchFamily="2" charset="2"/>
            </a:endParaRPr>
          </a:p>
          <a:p>
            <a:pPr algn="just"/>
            <a:r>
              <a:rPr lang="fr-FR" sz="1200" dirty="0">
                <a:latin typeface="Garamond" panose="02020404030301010803" pitchFamily="18" charset="0"/>
                <a:sym typeface="Wingdings" panose="05000000000000000000" pitchFamily="2" charset="2"/>
              </a:rPr>
              <a:t>2 D</a:t>
            </a:r>
            <a:r>
              <a:rPr lang="fr-FR" sz="1200" dirty="0">
                <a:latin typeface="Garamond" panose="02020404030301010803" pitchFamily="18" charset="0"/>
              </a:rPr>
              <a:t>ossiers dactylographiés, police Times New Roman (12 pts.), interligne 1,5. </a:t>
            </a:r>
            <a:r>
              <a:rPr lang="fr-FR" sz="1200" b="1" dirty="0">
                <a:latin typeface="Garamond" panose="02020404030301010803" pitchFamily="18" charset="0"/>
              </a:rPr>
              <a:t>min 5 pages / max 7 pages</a:t>
            </a:r>
            <a:r>
              <a:rPr lang="fr-FR" sz="1200" dirty="0">
                <a:latin typeface="Garamond" panose="02020404030301010803" pitchFamily="18" charset="0"/>
              </a:rPr>
              <a:t> sans illustrations (à placer à la fin)</a:t>
            </a:r>
          </a:p>
          <a:p>
            <a:pPr algn="just"/>
            <a:endParaRPr lang="fr-FR" sz="900" dirty="0">
              <a:latin typeface="Garamond" panose="02020404030301010803" pitchFamily="18" charset="0"/>
            </a:endParaRPr>
          </a:p>
          <a:p>
            <a:pPr algn="just"/>
            <a:r>
              <a:rPr lang="fr-FR" sz="1200" dirty="0">
                <a:latin typeface="Garamond" panose="02020404030301010803" pitchFamily="18" charset="0"/>
                <a:sym typeface="Wingdings" panose="05000000000000000000" pitchFamily="2" charset="2"/>
              </a:rPr>
              <a:t> Examen écrit en cours : QCM et questions de cours 12 décembre</a:t>
            </a:r>
            <a:endParaRPr lang="fr-FR" sz="1200" dirty="0">
              <a:latin typeface="Garamond" panose="02020404030301010803" pitchFamily="18" charset="0"/>
            </a:endParaRPr>
          </a:p>
          <a:p>
            <a:pPr marL="0" marR="0" lvl="0" indent="0" algn="l" defTabSz="457200" rtl="0" eaLnBrk="0" fontAlgn="base" latinLnBrk="0" hangingPunct="0">
              <a:lnSpc>
                <a:spcPct val="100000"/>
              </a:lnSpc>
              <a:spcBef>
                <a:spcPct val="30000"/>
              </a:spcBef>
              <a:spcAft>
                <a:spcPct val="0"/>
              </a:spcAft>
              <a:buClrTx/>
              <a:buSzTx/>
              <a:buFontTx/>
              <a:buNone/>
              <a:tabLst/>
              <a:defRPr/>
            </a:pPr>
            <a:endParaRPr lang="fr-FR" sz="1200" b="1"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endParaRPr>
          </a:p>
          <a:p>
            <a:r>
              <a:rPr lang="fr-FR" sz="1200" b="1" dirty="0">
                <a:latin typeface="Palatino Linotype" panose="02040502050505030304" pitchFamily="18" charset="0"/>
                <a:sym typeface="Wingdings" panose="05000000000000000000" pitchFamily="2" charset="2"/>
              </a:rPr>
              <a:t>Pour les deux présentations vous devrez déposer votre dossier sur l’ENT la veille de votre présentation, avant midi. Le dépôt sera bloqué et aucun document ne sera accepté par mail. Il faudra vous y prendre à l’avance.</a:t>
            </a:r>
          </a:p>
          <a:p>
            <a:endParaRPr lang="fr-FR" sz="1200" b="1" dirty="0">
              <a:latin typeface="Palatino Linotype" panose="02040502050505030304" pitchFamily="18" charset="0"/>
              <a:sym typeface="Wingdings" panose="05000000000000000000" pitchFamily="2" charset="2"/>
            </a:endParaRPr>
          </a:p>
        </p:txBody>
      </p:sp>
      <p:sp>
        <p:nvSpPr>
          <p:cNvPr id="4" name="Espace réservé du numéro de diapositive 3">
            <a:extLst>
              <a:ext uri="{FF2B5EF4-FFF2-40B4-BE49-F238E27FC236}">
                <a16:creationId xmlns:a16="http://schemas.microsoft.com/office/drawing/2014/main" id="{AD27584B-2D0D-91FE-3C09-0114AFB02970}"/>
              </a:ext>
            </a:extLst>
          </p:cNvPr>
          <p:cNvSpPr>
            <a:spLocks noGrp="1"/>
          </p:cNvSpPr>
          <p:nvPr>
            <p:ph type="sldNum" sz="quarter" idx="5"/>
          </p:nvPr>
        </p:nvSpPr>
        <p:spPr/>
        <p:txBody>
          <a:bodyPr/>
          <a:lstStyle/>
          <a:p>
            <a:fld id="{411E16FA-3101-4AAE-85A1-29B1DEB156A3}" type="slidenum">
              <a:rPr lang="fr-FR" smtClean="0"/>
              <a:t>2</a:t>
            </a:fld>
            <a:endParaRPr lang="fr-FR"/>
          </a:p>
        </p:txBody>
      </p:sp>
    </p:spTree>
    <p:extLst>
      <p:ext uri="{BB962C8B-B14F-4D97-AF65-F5344CB8AC3E}">
        <p14:creationId xmlns:p14="http://schemas.microsoft.com/office/powerpoint/2010/main" val="305242534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800" b="1" i="0" dirty="0">
                <a:solidFill>
                  <a:srgbClr val="FF0000"/>
                </a:solidFill>
                <a:effectLst/>
                <a:latin typeface="Palatino Linotype" panose="02040502050505030304" pitchFamily="18" charset="0"/>
              </a:rPr>
              <a:t>Conclusion </a:t>
            </a:r>
            <a:r>
              <a:rPr lang="fr-FR" sz="1800" b="1" i="0" dirty="0">
                <a:solidFill>
                  <a:srgbClr val="000000"/>
                </a:solidFill>
                <a:effectLst/>
                <a:latin typeface="Palatino Linotype" panose="02040502050505030304" pitchFamily="18" charset="0"/>
              </a:rPr>
              <a:t>:</a:t>
            </a:r>
          </a:p>
          <a:p>
            <a:r>
              <a:rPr lang="fr-FR" sz="1800" b="0" i="0" dirty="0">
                <a:solidFill>
                  <a:srgbClr val="000000"/>
                </a:solidFill>
                <a:effectLst/>
                <a:latin typeface="Palatino Linotype" panose="02040502050505030304" pitchFamily="18" charset="0"/>
              </a:rPr>
              <a:t>• </a:t>
            </a:r>
            <a:r>
              <a:rPr lang="fr-FR" sz="1800" b="1" i="0" dirty="0">
                <a:solidFill>
                  <a:srgbClr val="000000"/>
                </a:solidFill>
                <a:effectLst/>
                <a:latin typeface="Palatino Linotype" panose="02040502050505030304" pitchFamily="18" charset="0"/>
              </a:rPr>
              <a:t>Faire un bref résumé de vos argument et un bilan rapide de chaque partie</a:t>
            </a:r>
          </a:p>
          <a:p>
            <a:r>
              <a:rPr lang="fr-FR" sz="1800" b="0" i="0" dirty="0">
                <a:solidFill>
                  <a:srgbClr val="000000"/>
                </a:solidFill>
                <a:effectLst/>
                <a:latin typeface="Palatino Linotype" panose="02040502050505030304" pitchFamily="18" charset="0"/>
              </a:rPr>
              <a:t>• Amener une ouverture, avec une phrase qui montre que le sujet n’est pas clos, que vous auriez pu développer d’autres points et réflexions, et que les connaissances du sujet évoluent constamment</a:t>
            </a:r>
            <a:r>
              <a:rPr lang="fr-FR" sz="1800" dirty="0">
                <a:latin typeface="Palatino Linotype" panose="02040502050505030304" pitchFamily="18" charset="0"/>
              </a:rPr>
              <a:t> </a:t>
            </a:r>
          </a:p>
        </p:txBody>
      </p:sp>
      <p:sp>
        <p:nvSpPr>
          <p:cNvPr id="4" name="Espace réservé du numéro de diapositive 3"/>
          <p:cNvSpPr>
            <a:spLocks noGrp="1"/>
          </p:cNvSpPr>
          <p:nvPr>
            <p:ph type="sldNum" sz="quarter" idx="5"/>
          </p:nvPr>
        </p:nvSpPr>
        <p:spPr/>
        <p:txBody>
          <a:bodyPr/>
          <a:lstStyle/>
          <a:p>
            <a:fld id="{411E16FA-3101-4AAE-85A1-29B1DEB156A3}" type="slidenum">
              <a:rPr lang="fr-FR" smtClean="0"/>
              <a:t>20</a:t>
            </a:fld>
            <a:endParaRPr lang="fr-FR"/>
          </a:p>
        </p:txBody>
      </p:sp>
    </p:spTree>
    <p:extLst>
      <p:ext uri="{BB962C8B-B14F-4D97-AF65-F5344CB8AC3E}">
        <p14:creationId xmlns:p14="http://schemas.microsoft.com/office/powerpoint/2010/main" val="1325969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just"/>
            <a:r>
              <a:rPr lang="fr-FR" sz="1200" dirty="0">
                <a:latin typeface="Palatino Linotype" panose="02040502050505030304" pitchFamily="18" charset="0"/>
                <a:sym typeface="Wingdings" panose="05000000000000000000" pitchFamily="2" charset="2"/>
              </a:rPr>
              <a:t> </a:t>
            </a:r>
            <a:r>
              <a:rPr lang="fr-FR" sz="1200" dirty="0">
                <a:latin typeface="Palatino Linotype" panose="02040502050505030304" pitchFamily="18" charset="0"/>
              </a:rPr>
              <a:t>La présence d'une </a:t>
            </a:r>
            <a:r>
              <a:rPr lang="fr-FR" sz="1200" b="1" dirty="0">
                <a:latin typeface="Palatino Linotype" panose="02040502050505030304" pitchFamily="18" charset="0"/>
              </a:rPr>
              <a:t>bibliographie est obligatoire. </a:t>
            </a:r>
            <a:r>
              <a:rPr lang="fr-FR" sz="1200" dirty="0">
                <a:latin typeface="Palatino Linotype" panose="02040502050505030304" pitchFamily="18" charset="0"/>
              </a:rPr>
              <a:t>Il est nécessaire de respecter les normes de présentation que je vous indiquerai juste après. </a:t>
            </a:r>
          </a:p>
          <a:p>
            <a:pPr algn="just"/>
            <a:r>
              <a:rPr lang="fr-FR" sz="1200" dirty="0">
                <a:latin typeface="Palatino Linotype" panose="02040502050505030304" pitchFamily="18" charset="0"/>
                <a:sym typeface="Wingdings" panose="05000000000000000000" pitchFamily="2" charset="2"/>
              </a:rPr>
              <a:t> </a:t>
            </a:r>
            <a:r>
              <a:rPr lang="fr-FR" sz="1200" dirty="0">
                <a:latin typeface="Palatino Linotype" panose="02040502050505030304" pitchFamily="18" charset="0"/>
              </a:rPr>
              <a:t>Les sources issues de plates-formes participatives ou synthétiques (Wikipédia, Clio, etc.) sont à proscrire.</a:t>
            </a:r>
          </a:p>
          <a:p>
            <a:pPr marL="0" marR="0" lvl="0" indent="0" algn="l" defTabSz="457200" rtl="0" eaLnBrk="0" fontAlgn="base" latinLnBrk="0" hangingPunct="0">
              <a:lnSpc>
                <a:spcPct val="100000"/>
              </a:lnSpc>
              <a:spcBef>
                <a:spcPct val="30000"/>
              </a:spcBef>
              <a:spcAft>
                <a:spcPct val="0"/>
              </a:spcAft>
              <a:buClrTx/>
              <a:buSzTx/>
              <a:buFontTx/>
              <a:buNone/>
              <a:tabLst/>
              <a:defRPr/>
            </a:pPr>
            <a:r>
              <a:rPr lang="fr-FR" sz="1200" dirty="0">
                <a:latin typeface="Goudy Old Style" panose="02020502050305020303" pitchFamily="18" charset="0"/>
                <a:sym typeface="Wingdings" panose="05000000000000000000" pitchFamily="2" charset="2"/>
              </a:rPr>
              <a:t> Comme de bien entendu, tout p</a:t>
            </a:r>
            <a:r>
              <a:rPr lang="fr-FR" sz="1200" dirty="0">
                <a:latin typeface="Goudy Old Style" panose="02020502050305020303" pitchFamily="18" charset="0"/>
              </a:rPr>
              <a:t>lagiat ou utilisation de l’intelligence artificielle seront sanctionnés,</a:t>
            </a:r>
          </a:p>
          <a:p>
            <a:pPr marL="0" marR="0" lvl="0" indent="0" algn="l" defTabSz="457200" rtl="0" eaLnBrk="0" fontAlgn="base" latinLnBrk="0" hangingPunct="0">
              <a:lnSpc>
                <a:spcPct val="100000"/>
              </a:lnSpc>
              <a:spcBef>
                <a:spcPct val="30000"/>
              </a:spcBef>
              <a:spcAft>
                <a:spcPct val="0"/>
              </a:spcAft>
              <a:buClrTx/>
              <a:buSzTx/>
              <a:buFontTx/>
              <a:buNone/>
              <a:tabLst/>
              <a:defRPr/>
            </a:pPr>
            <a:endParaRPr lang="fr-FR" sz="1200" dirty="0">
              <a:latin typeface="Palatino Linotype" panose="02040502050505030304" pitchFamily="18" charset="0"/>
            </a:endParaRPr>
          </a:p>
          <a:p>
            <a:pPr algn="just"/>
            <a:r>
              <a:rPr lang="fr-FR" sz="1200" dirty="0">
                <a:latin typeface="Palatino Linotype" panose="02040502050505030304" pitchFamily="18" charset="0"/>
              </a:rPr>
              <a:t>Grammaire, orthographe et présentation font partie intégrante de la notation, de même que le </a:t>
            </a:r>
            <a:r>
              <a:rPr lang="fr-FR" sz="1200" b="1" dirty="0">
                <a:latin typeface="Palatino Linotype" panose="02040502050505030304" pitchFamily="18" charset="0"/>
              </a:rPr>
              <a:t>respect de la méthodologie</a:t>
            </a:r>
            <a:r>
              <a:rPr lang="fr-FR" sz="1200" dirty="0">
                <a:latin typeface="Palatino Linotype" panose="02040502050505030304" pitchFamily="18" charset="0"/>
              </a:rPr>
              <a:t>.</a:t>
            </a:r>
          </a:p>
          <a:p>
            <a:endParaRPr lang="fr-FR" dirty="0"/>
          </a:p>
        </p:txBody>
      </p:sp>
      <p:sp>
        <p:nvSpPr>
          <p:cNvPr id="4" name="Espace réservé du numéro de diapositive 3"/>
          <p:cNvSpPr>
            <a:spLocks noGrp="1"/>
          </p:cNvSpPr>
          <p:nvPr>
            <p:ph type="sldNum" sz="quarter" idx="5"/>
          </p:nvPr>
        </p:nvSpPr>
        <p:spPr/>
        <p:txBody>
          <a:bodyPr/>
          <a:lstStyle/>
          <a:p>
            <a:fld id="{411E16FA-3101-4AAE-85A1-29B1DEB156A3}" type="slidenum">
              <a:rPr lang="fr-FR" smtClean="0"/>
              <a:t>3</a:t>
            </a:fld>
            <a:endParaRPr lang="fr-FR"/>
          </a:p>
        </p:txBody>
      </p:sp>
    </p:spTree>
    <p:extLst>
      <p:ext uri="{BB962C8B-B14F-4D97-AF65-F5344CB8AC3E}">
        <p14:creationId xmlns:p14="http://schemas.microsoft.com/office/powerpoint/2010/main" val="15812336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normAutofit fontScale="70000" lnSpcReduction="20000"/>
          </a:bodyPr>
          <a:lstStyle/>
          <a:p>
            <a:pPr marL="0" marR="0" lvl="0" indent="0" algn="just" defTabSz="457200" rtl="0" eaLnBrk="0" fontAlgn="base" latinLnBrk="0" hangingPunct="0">
              <a:lnSpc>
                <a:spcPct val="107000"/>
              </a:lnSpc>
              <a:spcBef>
                <a:spcPct val="30000"/>
              </a:spcBef>
              <a:spcAft>
                <a:spcPts val="800"/>
              </a:spcAft>
              <a:buClrTx/>
              <a:buSzTx/>
              <a:buFontTx/>
              <a:buNone/>
              <a:tabLst/>
              <a:defRPr/>
            </a:pPr>
            <a:r>
              <a:rPr lang="fr-FR" sz="1800"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Concernant la </a:t>
            </a:r>
            <a:r>
              <a:rPr kumimoji="0" lang="fr-FR" sz="1800" b="1" i="0" u="sng" strike="noStrike" kern="0" cap="none" spc="0" normalizeH="0" baseline="0" noProof="0" dirty="0">
                <a:ln>
                  <a:noFill/>
                </a:ln>
                <a:solidFill>
                  <a:prstClr val="black"/>
                </a:solidFill>
                <a:effectLst/>
                <a:uLnTx/>
                <a:uFillTx/>
                <a:latin typeface="Goudy Old Style" panose="02040603050505030304"/>
                <a:ea typeface="+mn-ea"/>
                <a:sym typeface="Wingdings" panose="05000000000000000000" pitchFamily="2" charset="2"/>
              </a:rPr>
              <a:t>Méthodologie du cartel. </a:t>
            </a:r>
            <a:r>
              <a:rPr lang="fr-FR" sz="1800"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Pour cela il vous faudra écrire la fiche d’identité de l’</a:t>
            </a:r>
            <a:r>
              <a:rPr lang="fr-FR" sz="1800" dirty="0" err="1">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oeuvre</a:t>
            </a:r>
            <a:r>
              <a:rPr lang="fr-FR" sz="1800"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 en précisant tout d’abord son </a:t>
            </a:r>
            <a:r>
              <a:rPr lang="fr-FR" sz="1800" b="1"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titre</a:t>
            </a:r>
            <a:r>
              <a:rPr lang="fr-FR" sz="1800"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 (contemporain), le </a:t>
            </a:r>
            <a:r>
              <a:rPr lang="fr-FR" sz="1800" b="1"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nom de l’artiste et la datation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800"/>
              </a:spcAft>
              <a:buFont typeface="Wingdings" panose="05000000000000000000" pitchFamily="2" charset="2"/>
              <a:buChar char=""/>
              <a:tabLst>
                <a:tab pos="457200" algn="l"/>
              </a:tabLst>
            </a:pPr>
            <a:r>
              <a:rPr lang="fr-FR" sz="1800"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Ensuite nous aurons le </a:t>
            </a:r>
            <a:r>
              <a:rPr lang="fr-FR" sz="1800" b="1"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genre, le matériau, la forme et la technique de l’œuvre</a:t>
            </a:r>
            <a:r>
              <a:rPr lang="fr-FR" sz="1800"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 Par</a:t>
            </a:r>
            <a:r>
              <a:rPr lang="fr-FR" sz="1800" b="1"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 </a:t>
            </a:r>
            <a:r>
              <a:rPr lang="fr-FR" sz="1800" u="sng"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ex</a:t>
            </a:r>
            <a:r>
              <a:rPr lang="fr-FR" sz="1800"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 dans le cas d’une œuvre sculptée, on peut avoir affaire à une stèle, une statue, une statuette, etc. ; le matériau utilisé peut être du marbre, pour lequel il faudra préciser la provenance ou le nom, du bronze etc. ; ainsi que la technique : ronde-bosse, bas-relief, cire perdue, ou autre).</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800"/>
              </a:spcAft>
              <a:buFont typeface="Wingdings" panose="05000000000000000000" pitchFamily="2" charset="2"/>
              <a:buChar char=""/>
              <a:tabLst>
                <a:tab pos="457200" algn="l"/>
              </a:tabLst>
            </a:pPr>
            <a:r>
              <a:rPr lang="fr-FR" sz="1800" b="1"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Lieu de conservation et le n° d’inventaire</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Wingdings" panose="05000000000000000000" pitchFamily="2" charset="2"/>
              <a:buChar char=""/>
              <a:tabLst>
                <a:tab pos="457200" algn="l"/>
              </a:tabLst>
            </a:pPr>
            <a:r>
              <a:rPr lang="fr-FR" sz="1800" b="1"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La provenance </a:t>
            </a:r>
            <a:r>
              <a:rPr lang="fr-FR" sz="1800"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(lieu de découverte, s’il est connu) ; </a:t>
            </a:r>
            <a:r>
              <a:rPr lang="fr-FR" sz="1800" b="1"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dimensions de l’</a:t>
            </a:r>
            <a:r>
              <a:rPr lang="fr-FR" sz="1800" b="1" dirty="0" err="1">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oeuvre</a:t>
            </a:r>
            <a:r>
              <a:rPr lang="fr-FR" sz="1800"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Wingdings" panose="05000000000000000000" pitchFamily="2" charset="2"/>
              <a:buChar char=""/>
              <a:tabLst>
                <a:tab pos="457200" algn="l"/>
              </a:tabLst>
            </a:pPr>
            <a:r>
              <a:rPr lang="fr-FR" sz="1800" b="1"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État de conservation </a:t>
            </a:r>
            <a:r>
              <a:rPr lang="fr-FR" sz="1800"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(entière, lacunaire, etc.) et restauration(s) éventuelle(s).</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800"/>
              </a:spcAft>
              <a:buFont typeface="Wingdings" panose="05000000000000000000" pitchFamily="2" charset="2"/>
              <a:buChar char=""/>
              <a:tabLst>
                <a:tab pos="457200" algn="l"/>
              </a:tabLst>
            </a:pPr>
            <a:r>
              <a:rPr lang="fr-FR" sz="1800" b="1"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Signature, dédicace ou inscriptions</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Wingdings" panose="05000000000000000000" pitchFamily="2" charset="2"/>
              <a:buChar char=""/>
              <a:tabLst>
                <a:tab pos="457200" algn="l"/>
              </a:tabLst>
            </a:pPr>
            <a:r>
              <a:rPr lang="fr-FR" sz="1800" b="1"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Particularités techniques </a:t>
            </a:r>
            <a:r>
              <a:rPr lang="fr-FR" sz="1800"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 pour une sculpture, il s’agira par exemple des parties rapportées, des finitions, de la peinture ou traces de polychromie </a:t>
            </a:r>
            <a:r>
              <a:rPr lang="fr-FR" sz="1800" b="1"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Attention à la précision du vocabulaire employé </a:t>
            </a:r>
            <a:r>
              <a:rPr lang="fr-FR" sz="1800"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 les principaux termes techniques doivent être connus et employés à bon escient.</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sp>
        <p:nvSpPr>
          <p:cNvPr id="4" name="Espace réservé du numéro de diapositive 3"/>
          <p:cNvSpPr>
            <a:spLocks noGrp="1"/>
          </p:cNvSpPr>
          <p:nvPr>
            <p:ph type="sldNum" sz="quarter" idx="5"/>
          </p:nvPr>
        </p:nvSpPr>
        <p:spPr/>
        <p:txBody>
          <a:bodyPr/>
          <a:lstStyle/>
          <a:p>
            <a:pPr>
              <a:defRPr/>
            </a:pPr>
            <a:fld id="{EC71C8D1-D945-4610-9F7F-3AF5E23AD426}" type="slidenum">
              <a:rPr lang="fr-FR" altLang="fr-FR" smtClean="0"/>
              <a:pPr>
                <a:defRPr/>
              </a:pPr>
              <a:t>4</a:t>
            </a:fld>
            <a:endParaRPr lang="fr-FR" altLang="fr-FR"/>
          </a:p>
        </p:txBody>
      </p:sp>
    </p:spTree>
    <p:extLst>
      <p:ext uri="{BB962C8B-B14F-4D97-AF65-F5344CB8AC3E}">
        <p14:creationId xmlns:p14="http://schemas.microsoft.com/office/powerpoint/2010/main" val="2953566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normAutofit fontScale="70000" lnSpcReduction="20000"/>
          </a:bodyPr>
          <a:lstStyle/>
          <a:p>
            <a:r>
              <a:rPr lang="fr-FR" sz="1800"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Ensuite, vous devez rédiger en première partie le </a:t>
            </a:r>
            <a:r>
              <a:rPr lang="fr-FR" sz="1800" b="1" dirty="0">
                <a:solidFill>
                  <a:srgbClr val="FF0000"/>
                </a:solidFill>
                <a:latin typeface="Goudy Old Style" panose="02020502050305020303" pitchFamily="18" charset="0"/>
              </a:rPr>
              <a:t>C</a:t>
            </a:r>
            <a:r>
              <a:rPr lang="fr-FR" sz="1800" b="1" dirty="0">
                <a:solidFill>
                  <a:srgbClr val="FF0000"/>
                </a:solidFill>
                <a:effectLst/>
                <a:latin typeface="Goudy Old Style" panose="02020502050305020303" pitchFamily="18" charset="0"/>
              </a:rPr>
              <a:t>ontexte historique de votre œuvre, auquel il faudra ajouter, s’il est disponible le contexte de découverte</a:t>
            </a:r>
            <a:r>
              <a:rPr lang="fr-FR" sz="1800" dirty="0">
                <a:solidFill>
                  <a:srgbClr val="000000"/>
                </a:solidFill>
                <a:effectLst/>
                <a:latin typeface="Goudy Old Style" panose="02020502050305020303" pitchFamily="18" charset="0"/>
              </a:rPr>
              <a:t>.</a:t>
            </a:r>
            <a:endParaRPr lang="fr-FR" sz="1800" dirty="0">
              <a:latin typeface="Goudy Old Style" panose="02020502050305020303" pitchFamily="18" charset="0"/>
            </a:endParaRPr>
          </a:p>
          <a:p>
            <a:pPr marL="0" indent="0">
              <a:buFont typeface="Wingdings" panose="05000000000000000000" pitchFamily="2" charset="2"/>
              <a:buNone/>
            </a:pPr>
            <a:r>
              <a:rPr lang="fr-FR" sz="1800" dirty="0">
                <a:solidFill>
                  <a:srgbClr val="000000"/>
                </a:solidFill>
                <a:effectLst/>
                <a:latin typeface="Goudy Old Style" panose="02020502050305020303" pitchFamily="18" charset="0"/>
                <a:ea typeface="Calibri" panose="020F0502020204030204" pitchFamily="34" charset="0"/>
                <a:cs typeface="Times New Roman" panose="02020603050405020304" pitchFamily="18" charset="0"/>
              </a:rPr>
              <a:t>LA seconde partie consiste en une description</a:t>
            </a:r>
            <a:r>
              <a:rPr lang="fr-FR" sz="1800"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 détaillée, en précisant, l’état actuel et les éventuelles restaurations [restitution de parties manquantes, couleurs éventuelles]. Il est également nécessaire de retracer les éléments de la vie de l’œuvre, comme les différents lieux d’exposition, avec par exemple le cas de la collection Borghèse. A cela s’ajoute son contexte de création, de commande </a:t>
            </a:r>
            <a:r>
              <a:rPr lang="fr-FR" sz="1800" dirty="0" err="1">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etc</a:t>
            </a:r>
            <a:r>
              <a:rPr lang="fr-FR" sz="1800"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 ce qui vous conduira, en troisième partie à vous attarder sur le ou les message(s) véhiculé(s) par votre objet d’étude.</a:t>
            </a:r>
          </a:p>
          <a:p>
            <a:pPr marL="0" indent="0">
              <a:buFont typeface="Wingdings" panose="05000000000000000000" pitchFamily="2" charset="2"/>
              <a:buNone/>
            </a:pPr>
            <a:r>
              <a:rPr lang="fr-FR" sz="1800"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Comme vous le voyez, la méthodologie est simple et valable concernant les deux panneaux : la </a:t>
            </a:r>
            <a:r>
              <a:rPr lang="fr-FR" sz="1800" b="1"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carte d’identité de l’œuvre, le</a:t>
            </a:r>
            <a:r>
              <a:rPr lang="fr-FR" sz="1800"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 </a:t>
            </a:r>
            <a:r>
              <a:rPr lang="fr-FR" sz="1800" b="1"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contexte historique, la</a:t>
            </a:r>
            <a:r>
              <a:rPr lang="fr-FR" sz="1800"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 </a:t>
            </a:r>
            <a:r>
              <a:rPr lang="fr-FR" sz="1800" b="1"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description de l'objet</a:t>
            </a:r>
            <a:r>
              <a:rPr lang="fr-FR" sz="1800"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 et le ou les </a:t>
            </a:r>
            <a:r>
              <a:rPr lang="fr-FR" sz="1800" b="1"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message(s) véhiculé(s)</a:t>
            </a:r>
            <a:r>
              <a:rPr lang="fr-FR" sz="1800"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 </a:t>
            </a:r>
          </a:p>
          <a:p>
            <a:pPr marL="0" indent="0">
              <a:buFont typeface="Wingdings" panose="05000000000000000000" pitchFamily="2" charset="2"/>
              <a:buNone/>
            </a:pP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800"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A cela doit s’ajouter un </a:t>
            </a:r>
            <a:r>
              <a:rPr lang="fr-FR" sz="1800" b="1"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panneau explicatif </a:t>
            </a:r>
            <a:r>
              <a:rPr lang="fr-FR" sz="1800"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en lien avec l’œuvre. Il peut s’agir de la technique utilisée que vous détaillez, d’un récapitulatif sur la période, de la biographie d’un personnage phare, ou encore du déroulé d’un évènement. Vous êtes assez libres concernant cet aspect, vous pouvez développer autre chose. C’est aussi à vous de juger ce qui sera le plus en adéquation avec votre sujet. Les deux panneaux explicatifs doivent avoir la même thématique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sp>
        <p:nvSpPr>
          <p:cNvPr id="4" name="Espace réservé du numéro de diapositive 3"/>
          <p:cNvSpPr>
            <a:spLocks noGrp="1"/>
          </p:cNvSpPr>
          <p:nvPr>
            <p:ph type="sldNum" sz="quarter" idx="5"/>
          </p:nvPr>
        </p:nvSpPr>
        <p:spPr/>
        <p:txBody>
          <a:bodyPr/>
          <a:lstStyle/>
          <a:p>
            <a:fld id="{411E16FA-3101-4AAE-85A1-29B1DEB156A3}" type="slidenum">
              <a:rPr lang="fr-FR" smtClean="0"/>
              <a:t>5</a:t>
            </a:fld>
            <a:endParaRPr lang="fr-FR"/>
          </a:p>
        </p:txBody>
      </p:sp>
    </p:spTree>
    <p:extLst>
      <p:ext uri="{BB962C8B-B14F-4D97-AF65-F5344CB8AC3E}">
        <p14:creationId xmlns:p14="http://schemas.microsoft.com/office/powerpoint/2010/main" val="19457822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411E16FA-3101-4AAE-85A1-29B1DEB156A3}" type="slidenum">
              <a:rPr lang="fr-FR" smtClean="0"/>
              <a:t>6</a:t>
            </a:fld>
            <a:endParaRPr lang="fr-FR"/>
          </a:p>
        </p:txBody>
      </p:sp>
    </p:spTree>
    <p:extLst>
      <p:ext uri="{BB962C8B-B14F-4D97-AF65-F5344CB8AC3E}">
        <p14:creationId xmlns:p14="http://schemas.microsoft.com/office/powerpoint/2010/main" val="42176540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411E16FA-3101-4AAE-85A1-29B1DEB156A3}" type="slidenum">
              <a:rPr lang="fr-FR" smtClean="0"/>
              <a:t>7</a:t>
            </a:fld>
            <a:endParaRPr lang="fr-FR"/>
          </a:p>
        </p:txBody>
      </p:sp>
    </p:spTree>
    <p:extLst>
      <p:ext uri="{BB962C8B-B14F-4D97-AF65-F5344CB8AC3E}">
        <p14:creationId xmlns:p14="http://schemas.microsoft.com/office/powerpoint/2010/main" val="3740221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800" b="1" i="0" dirty="0">
                <a:solidFill>
                  <a:srgbClr val="000000"/>
                </a:solidFill>
                <a:effectLst/>
                <a:latin typeface="Cambria-Bold"/>
              </a:rPr>
              <a:t>Méthode du commentaire de documents</a:t>
            </a:r>
          </a:p>
          <a:p>
            <a:r>
              <a:rPr lang="fr-FR" sz="1800" b="0" i="0" dirty="0">
                <a:solidFill>
                  <a:srgbClr val="000000"/>
                </a:solidFill>
                <a:effectLst/>
                <a:latin typeface="Cambria" panose="02040503050406030204" pitchFamily="18" charset="0"/>
              </a:rPr>
              <a:t>Identique à la dissertation dans la forme (introduction, développement et conclusion), son but est, toutefois, différent. Le commentaire de document est un exercice de critique fondé sur une démarche analytique. Il s’agit de se confronter et d’exploiter une source, le plus souvent sortant de la culture matérielle (une peinture, une reproduction en image d’un objet ou une situation archéologique).</a:t>
            </a:r>
          </a:p>
          <a:p>
            <a:r>
              <a:rPr lang="fr-FR" sz="1800" b="0" i="0" dirty="0">
                <a:solidFill>
                  <a:srgbClr val="000000"/>
                </a:solidFill>
                <a:effectLst/>
                <a:latin typeface="Cambria" panose="02040503050406030204" pitchFamily="18" charset="0"/>
              </a:rPr>
              <a:t>Il faut, donc, analyser les documents de manière pertinente en mobilisant vos connaissances.</a:t>
            </a:r>
            <a:r>
              <a:rPr lang="fr-FR" dirty="0"/>
              <a:t> </a:t>
            </a:r>
          </a:p>
        </p:txBody>
      </p:sp>
      <p:sp>
        <p:nvSpPr>
          <p:cNvPr id="4" name="Espace réservé du numéro de diapositive 3"/>
          <p:cNvSpPr>
            <a:spLocks noGrp="1"/>
          </p:cNvSpPr>
          <p:nvPr>
            <p:ph type="sldNum" sz="quarter" idx="5"/>
          </p:nvPr>
        </p:nvSpPr>
        <p:spPr/>
        <p:txBody>
          <a:bodyPr/>
          <a:lstStyle/>
          <a:p>
            <a:fld id="{411E16FA-3101-4AAE-85A1-29B1DEB156A3}" type="slidenum">
              <a:rPr lang="fr-FR" smtClean="0"/>
              <a:t>8</a:t>
            </a:fld>
            <a:endParaRPr lang="fr-FR"/>
          </a:p>
        </p:txBody>
      </p:sp>
    </p:spTree>
    <p:extLst>
      <p:ext uri="{BB962C8B-B14F-4D97-AF65-F5344CB8AC3E}">
        <p14:creationId xmlns:p14="http://schemas.microsoft.com/office/powerpoint/2010/main" val="29425355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normAutofit fontScale="85000" lnSpcReduction="10000"/>
          </a:bodyPr>
          <a:lstStyle/>
          <a:p>
            <a:r>
              <a:rPr lang="fr-FR" sz="1800" b="1" i="1" dirty="0">
                <a:solidFill>
                  <a:srgbClr val="006FC0"/>
                </a:solidFill>
                <a:effectLst/>
                <a:latin typeface="Cambria-BoldItalic"/>
              </a:rPr>
              <a:t>Les deux principes à suivre </a:t>
            </a:r>
            <a:r>
              <a:rPr lang="fr-FR" sz="1800" b="1" i="0" dirty="0">
                <a:solidFill>
                  <a:srgbClr val="006FC0"/>
                </a:solidFill>
                <a:effectLst/>
                <a:latin typeface="Cambria-Bold"/>
              </a:rPr>
              <a:t>:</a:t>
            </a:r>
          </a:p>
          <a:p>
            <a:r>
              <a:rPr lang="fr-FR" sz="1800" b="0" i="0" dirty="0">
                <a:solidFill>
                  <a:srgbClr val="000000"/>
                </a:solidFill>
                <a:effectLst/>
                <a:latin typeface="TimesNewRomanPSMT"/>
              </a:rPr>
              <a:t>- Tout d’abord </a:t>
            </a:r>
            <a:r>
              <a:rPr lang="fr-FR" sz="1800" b="1" i="0" dirty="0">
                <a:solidFill>
                  <a:srgbClr val="000000"/>
                </a:solidFill>
                <a:effectLst/>
                <a:latin typeface="Cambria-Bold"/>
              </a:rPr>
              <a:t>Expliquer/Analyser </a:t>
            </a:r>
            <a:r>
              <a:rPr lang="fr-FR" sz="1800" b="0" i="0" dirty="0">
                <a:solidFill>
                  <a:srgbClr val="000000"/>
                </a:solidFill>
                <a:effectLst/>
                <a:latin typeface="Cambria" panose="02040503050406030204" pitchFamily="18" charset="0"/>
              </a:rPr>
              <a:t>: décrire le document en identifiant les éléments indispensables pour la compréhension du lecteur et les informations qu’il véhicule. Il est donc nécessaire d’accroitre le plus grand nombre de points vue pour une critique solide et exhaustive. Il s’agit de décrire de manière objective et détaillée l’image illustrée dans le document, d’identifier la nature (photographie, reproduction, etc.), le statut et la date de réalisation de l’objet ou du site archéologie ou de la scène représentée, de reconstruire les évènements historico-archéologiques que le document évoque. (Par exemple -&gt; pour un plan de site archéologique : il faut repérer l’échelle, le nord, les modes de représentation, la typologie des bâtiments etc. ; Pour les peintures : il vous faut décrire les figures, identifier les techniques et les méthodes utilisées ; pour un objet ou un monument : vous devez donner le </a:t>
            </a:r>
            <a:r>
              <a:rPr lang="fr-FR" sz="1800" b="0" i="0" dirty="0" err="1">
                <a:solidFill>
                  <a:srgbClr val="000000"/>
                </a:solidFill>
                <a:effectLst/>
                <a:latin typeface="Cambria" panose="02040503050406030204" pitchFamily="18" charset="0"/>
              </a:rPr>
              <a:t>matériel,les</a:t>
            </a:r>
            <a:r>
              <a:rPr lang="fr-FR" sz="1800" b="0" i="0" dirty="0">
                <a:solidFill>
                  <a:srgbClr val="000000"/>
                </a:solidFill>
                <a:effectLst/>
                <a:latin typeface="Cambria" panose="02040503050406030204" pitchFamily="18" charset="0"/>
              </a:rPr>
              <a:t> décorations, les restaurations, etc.)</a:t>
            </a:r>
            <a:r>
              <a:rPr lang="fr-FR" sz="2800" dirty="0"/>
              <a:t> </a:t>
            </a:r>
            <a:br>
              <a:rPr lang="fr-FR" sz="2800" dirty="0"/>
            </a:br>
            <a:endParaRPr lang="fr-FR" dirty="0"/>
          </a:p>
        </p:txBody>
      </p:sp>
      <p:sp>
        <p:nvSpPr>
          <p:cNvPr id="4" name="Espace réservé du numéro de diapositive 3"/>
          <p:cNvSpPr>
            <a:spLocks noGrp="1"/>
          </p:cNvSpPr>
          <p:nvPr>
            <p:ph type="sldNum" sz="quarter" idx="5"/>
          </p:nvPr>
        </p:nvSpPr>
        <p:spPr/>
        <p:txBody>
          <a:bodyPr/>
          <a:lstStyle/>
          <a:p>
            <a:fld id="{411E16FA-3101-4AAE-85A1-29B1DEB156A3}" type="slidenum">
              <a:rPr lang="fr-FR" smtClean="0"/>
              <a:t>9</a:t>
            </a:fld>
            <a:endParaRPr lang="fr-FR"/>
          </a:p>
        </p:txBody>
      </p:sp>
    </p:spTree>
    <p:extLst>
      <p:ext uri="{BB962C8B-B14F-4D97-AF65-F5344CB8AC3E}">
        <p14:creationId xmlns:p14="http://schemas.microsoft.com/office/powerpoint/2010/main" val="14350986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33"/>
            <a:ext cx="7772400" cy="1470025"/>
          </a:xfrm>
        </p:spPr>
        <p:txBody>
          <a:bodyPr/>
          <a:lstStyle/>
          <a:p>
            <a:r>
              <a:rPr lang="fr-FR"/>
              <a:t>Cliquez et modifiez le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a:extLst>
              <a:ext uri="{FF2B5EF4-FFF2-40B4-BE49-F238E27FC236}">
                <a16:creationId xmlns:a16="http://schemas.microsoft.com/office/drawing/2014/main" id="{B0DE4BDF-9140-4EFB-AC06-8AD06E05084F}"/>
              </a:ext>
            </a:extLst>
          </p:cNvPr>
          <p:cNvSpPr>
            <a:spLocks noGrp="1"/>
          </p:cNvSpPr>
          <p:nvPr>
            <p:ph type="dt" sz="half" idx="10"/>
          </p:nvPr>
        </p:nvSpPr>
        <p:spPr/>
        <p:txBody>
          <a:bodyPr/>
          <a:lstStyle>
            <a:lvl1pPr>
              <a:defRPr/>
            </a:lvl1pPr>
          </a:lstStyle>
          <a:p>
            <a:pPr>
              <a:defRPr/>
            </a:pPr>
            <a:fld id="{B882FE3F-0382-4810-A582-BC8E24E4DE66}" type="datetime1">
              <a:rPr lang="fr-FR" altLang="fr-FR"/>
              <a:pPr>
                <a:defRPr/>
              </a:pPr>
              <a:t>17/10/2024</a:t>
            </a:fld>
            <a:endParaRPr lang="fr-FR" altLang="fr-FR"/>
          </a:p>
        </p:txBody>
      </p:sp>
      <p:sp>
        <p:nvSpPr>
          <p:cNvPr id="5" name="Espace réservé du pied de page 4">
            <a:extLst>
              <a:ext uri="{FF2B5EF4-FFF2-40B4-BE49-F238E27FC236}">
                <a16:creationId xmlns:a16="http://schemas.microsoft.com/office/drawing/2014/main" id="{1C590F0E-A841-446E-8667-C0206144EDDC}"/>
              </a:ext>
            </a:extLst>
          </p:cNvPr>
          <p:cNvSpPr>
            <a:spLocks noGrp="1"/>
          </p:cNvSpPr>
          <p:nvPr>
            <p:ph type="ftr" sz="quarter" idx="11"/>
          </p:nvPr>
        </p:nvSpPr>
        <p:spPr/>
        <p:txBody>
          <a:bodyPr/>
          <a:lstStyle>
            <a:lvl1pPr>
              <a:defRPr/>
            </a:lvl1pPr>
          </a:lstStyle>
          <a:p>
            <a:pPr>
              <a:defRPr/>
            </a:pPr>
            <a:endParaRPr lang="fr-FR" altLang="fr-FR"/>
          </a:p>
        </p:txBody>
      </p:sp>
      <p:sp>
        <p:nvSpPr>
          <p:cNvPr id="6" name="Espace réservé du numéro de diapositive 5">
            <a:extLst>
              <a:ext uri="{FF2B5EF4-FFF2-40B4-BE49-F238E27FC236}">
                <a16:creationId xmlns:a16="http://schemas.microsoft.com/office/drawing/2014/main" id="{0B090F62-488E-4E17-ADA8-1AB8F5143BA6}"/>
              </a:ext>
            </a:extLst>
          </p:cNvPr>
          <p:cNvSpPr>
            <a:spLocks noGrp="1"/>
          </p:cNvSpPr>
          <p:nvPr>
            <p:ph type="sldNum" sz="quarter" idx="12"/>
          </p:nvPr>
        </p:nvSpPr>
        <p:spPr/>
        <p:txBody>
          <a:bodyPr/>
          <a:lstStyle>
            <a:lvl1pPr>
              <a:defRPr/>
            </a:lvl1pPr>
          </a:lstStyle>
          <a:p>
            <a:pPr>
              <a:defRPr/>
            </a:pPr>
            <a:fld id="{BE36D321-88AF-454B-8A53-9A0D2C2B368C}" type="slidenum">
              <a:rPr lang="fr-FR" altLang="fr-FR"/>
              <a:pPr>
                <a:defRPr/>
              </a:pPr>
              <a:t>‹N°›</a:t>
            </a:fld>
            <a:endParaRPr lang="fr-FR" altLang="fr-FR"/>
          </a:p>
        </p:txBody>
      </p:sp>
    </p:spTree>
    <p:extLst>
      <p:ext uri="{BB962C8B-B14F-4D97-AF65-F5344CB8AC3E}">
        <p14:creationId xmlns:p14="http://schemas.microsoft.com/office/powerpoint/2010/main" val="30017769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532CCA4F-D8F6-4D4E-9068-00D73CC214F1}"/>
              </a:ext>
            </a:extLst>
          </p:cNvPr>
          <p:cNvSpPr>
            <a:spLocks noGrp="1"/>
          </p:cNvSpPr>
          <p:nvPr>
            <p:ph type="dt" sz="half" idx="10"/>
          </p:nvPr>
        </p:nvSpPr>
        <p:spPr/>
        <p:txBody>
          <a:bodyPr/>
          <a:lstStyle>
            <a:lvl1pPr>
              <a:defRPr/>
            </a:lvl1pPr>
          </a:lstStyle>
          <a:p>
            <a:pPr>
              <a:defRPr/>
            </a:pPr>
            <a:fld id="{075B4D2B-C8E6-401C-BB25-BB35B99BF48A}" type="datetime1">
              <a:rPr lang="fr-FR" altLang="fr-FR"/>
              <a:pPr>
                <a:defRPr/>
              </a:pPr>
              <a:t>17/10/2024</a:t>
            </a:fld>
            <a:endParaRPr lang="fr-FR" altLang="fr-FR"/>
          </a:p>
        </p:txBody>
      </p:sp>
      <p:sp>
        <p:nvSpPr>
          <p:cNvPr id="5" name="Espace réservé du pied de page 4">
            <a:extLst>
              <a:ext uri="{FF2B5EF4-FFF2-40B4-BE49-F238E27FC236}">
                <a16:creationId xmlns:a16="http://schemas.microsoft.com/office/drawing/2014/main" id="{39F730A8-F40C-4364-A196-FC0CA0E50D32}"/>
              </a:ext>
            </a:extLst>
          </p:cNvPr>
          <p:cNvSpPr>
            <a:spLocks noGrp="1"/>
          </p:cNvSpPr>
          <p:nvPr>
            <p:ph type="ftr" sz="quarter" idx="11"/>
          </p:nvPr>
        </p:nvSpPr>
        <p:spPr/>
        <p:txBody>
          <a:bodyPr/>
          <a:lstStyle>
            <a:lvl1pPr>
              <a:defRPr/>
            </a:lvl1pPr>
          </a:lstStyle>
          <a:p>
            <a:pPr>
              <a:defRPr/>
            </a:pPr>
            <a:endParaRPr lang="fr-FR" altLang="fr-FR"/>
          </a:p>
        </p:txBody>
      </p:sp>
      <p:sp>
        <p:nvSpPr>
          <p:cNvPr id="6" name="Espace réservé du numéro de diapositive 5">
            <a:extLst>
              <a:ext uri="{FF2B5EF4-FFF2-40B4-BE49-F238E27FC236}">
                <a16:creationId xmlns:a16="http://schemas.microsoft.com/office/drawing/2014/main" id="{C6353F49-A28A-4C32-9DC9-7F62295BA71F}"/>
              </a:ext>
            </a:extLst>
          </p:cNvPr>
          <p:cNvSpPr>
            <a:spLocks noGrp="1"/>
          </p:cNvSpPr>
          <p:nvPr>
            <p:ph type="sldNum" sz="quarter" idx="12"/>
          </p:nvPr>
        </p:nvSpPr>
        <p:spPr/>
        <p:txBody>
          <a:bodyPr/>
          <a:lstStyle>
            <a:lvl1pPr>
              <a:defRPr/>
            </a:lvl1pPr>
          </a:lstStyle>
          <a:p>
            <a:pPr>
              <a:defRPr/>
            </a:pPr>
            <a:fld id="{F6235EAC-C67B-4393-B325-2D0740CD005A}" type="slidenum">
              <a:rPr lang="fr-FR" altLang="fr-FR"/>
              <a:pPr>
                <a:defRPr/>
              </a:pPr>
              <a:t>‹N°›</a:t>
            </a:fld>
            <a:endParaRPr lang="fr-FR" altLang="fr-FR"/>
          </a:p>
        </p:txBody>
      </p:sp>
    </p:spTree>
    <p:extLst>
      <p:ext uri="{BB962C8B-B14F-4D97-AF65-F5344CB8AC3E}">
        <p14:creationId xmlns:p14="http://schemas.microsoft.com/office/powerpoint/2010/main" val="7512644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46"/>
            <a:ext cx="2057400" cy="5851525"/>
          </a:xfrm>
        </p:spPr>
        <p:txBody>
          <a:bodyPr vert="eaVert"/>
          <a:lstStyle/>
          <a:p>
            <a:r>
              <a:rPr lang="fr-FR"/>
              <a:t>Cliquez et modifiez le titre</a:t>
            </a:r>
          </a:p>
        </p:txBody>
      </p:sp>
      <p:sp>
        <p:nvSpPr>
          <p:cNvPr id="3" name="Espace réservé du texte vertical 2"/>
          <p:cNvSpPr>
            <a:spLocks noGrp="1"/>
          </p:cNvSpPr>
          <p:nvPr>
            <p:ph type="body" orient="vert" idx="1"/>
          </p:nvPr>
        </p:nvSpPr>
        <p:spPr>
          <a:xfrm>
            <a:off x="457200" y="274646"/>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417144A-29B3-435E-96B7-87470440294F}"/>
              </a:ext>
            </a:extLst>
          </p:cNvPr>
          <p:cNvSpPr>
            <a:spLocks noGrp="1"/>
          </p:cNvSpPr>
          <p:nvPr>
            <p:ph type="dt" sz="half" idx="10"/>
          </p:nvPr>
        </p:nvSpPr>
        <p:spPr/>
        <p:txBody>
          <a:bodyPr/>
          <a:lstStyle>
            <a:lvl1pPr>
              <a:defRPr/>
            </a:lvl1pPr>
          </a:lstStyle>
          <a:p>
            <a:pPr>
              <a:defRPr/>
            </a:pPr>
            <a:fld id="{C9C8B305-4996-4793-A550-8750303CB91D}" type="datetime1">
              <a:rPr lang="fr-FR" altLang="fr-FR"/>
              <a:pPr>
                <a:defRPr/>
              </a:pPr>
              <a:t>17/10/2024</a:t>
            </a:fld>
            <a:endParaRPr lang="fr-FR" altLang="fr-FR"/>
          </a:p>
        </p:txBody>
      </p:sp>
      <p:sp>
        <p:nvSpPr>
          <p:cNvPr id="5" name="Espace réservé du pied de page 4">
            <a:extLst>
              <a:ext uri="{FF2B5EF4-FFF2-40B4-BE49-F238E27FC236}">
                <a16:creationId xmlns:a16="http://schemas.microsoft.com/office/drawing/2014/main" id="{4F86C4DA-2DD9-47AC-AEF6-558E34F15AFD}"/>
              </a:ext>
            </a:extLst>
          </p:cNvPr>
          <p:cNvSpPr>
            <a:spLocks noGrp="1"/>
          </p:cNvSpPr>
          <p:nvPr>
            <p:ph type="ftr" sz="quarter" idx="11"/>
          </p:nvPr>
        </p:nvSpPr>
        <p:spPr/>
        <p:txBody>
          <a:bodyPr/>
          <a:lstStyle>
            <a:lvl1pPr>
              <a:defRPr/>
            </a:lvl1pPr>
          </a:lstStyle>
          <a:p>
            <a:pPr>
              <a:defRPr/>
            </a:pPr>
            <a:endParaRPr lang="fr-FR" altLang="fr-FR"/>
          </a:p>
        </p:txBody>
      </p:sp>
      <p:sp>
        <p:nvSpPr>
          <p:cNvPr id="6" name="Espace réservé du numéro de diapositive 5">
            <a:extLst>
              <a:ext uri="{FF2B5EF4-FFF2-40B4-BE49-F238E27FC236}">
                <a16:creationId xmlns:a16="http://schemas.microsoft.com/office/drawing/2014/main" id="{418A9D60-D848-448D-BECF-DFE983D74888}"/>
              </a:ext>
            </a:extLst>
          </p:cNvPr>
          <p:cNvSpPr>
            <a:spLocks noGrp="1"/>
          </p:cNvSpPr>
          <p:nvPr>
            <p:ph type="sldNum" sz="quarter" idx="12"/>
          </p:nvPr>
        </p:nvSpPr>
        <p:spPr/>
        <p:txBody>
          <a:bodyPr/>
          <a:lstStyle>
            <a:lvl1pPr>
              <a:defRPr/>
            </a:lvl1pPr>
          </a:lstStyle>
          <a:p>
            <a:pPr>
              <a:defRPr/>
            </a:pPr>
            <a:fld id="{45A62EF7-3D2F-453A-A674-35CF5C1D501B}" type="slidenum">
              <a:rPr lang="fr-FR" altLang="fr-FR"/>
              <a:pPr>
                <a:defRPr/>
              </a:pPr>
              <a:t>‹N°›</a:t>
            </a:fld>
            <a:endParaRPr lang="fr-FR" altLang="fr-FR"/>
          </a:p>
        </p:txBody>
      </p:sp>
    </p:spTree>
    <p:extLst>
      <p:ext uri="{BB962C8B-B14F-4D97-AF65-F5344CB8AC3E}">
        <p14:creationId xmlns:p14="http://schemas.microsoft.com/office/powerpoint/2010/main" val="20449206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EE16D57-3D3A-4C82-8AD6-C61C73635E0C}"/>
              </a:ext>
            </a:extLst>
          </p:cNvPr>
          <p:cNvSpPr>
            <a:spLocks noGrp="1"/>
          </p:cNvSpPr>
          <p:nvPr>
            <p:ph type="dt" sz="half" idx="10"/>
          </p:nvPr>
        </p:nvSpPr>
        <p:spPr/>
        <p:txBody>
          <a:bodyPr/>
          <a:lstStyle>
            <a:lvl1pPr>
              <a:defRPr/>
            </a:lvl1pPr>
          </a:lstStyle>
          <a:p>
            <a:pPr>
              <a:defRPr/>
            </a:pPr>
            <a:fld id="{4ADCE6B1-FEE5-489E-808D-309636331E51}" type="datetime1">
              <a:rPr lang="fr-FR" altLang="fr-FR"/>
              <a:pPr>
                <a:defRPr/>
              </a:pPr>
              <a:t>17/10/2024</a:t>
            </a:fld>
            <a:endParaRPr lang="fr-FR" altLang="fr-FR"/>
          </a:p>
        </p:txBody>
      </p:sp>
      <p:sp>
        <p:nvSpPr>
          <p:cNvPr id="5" name="Espace réservé du pied de page 4">
            <a:extLst>
              <a:ext uri="{FF2B5EF4-FFF2-40B4-BE49-F238E27FC236}">
                <a16:creationId xmlns:a16="http://schemas.microsoft.com/office/drawing/2014/main" id="{42C4FE39-328E-4B97-B1EC-F16273CE81A6}"/>
              </a:ext>
            </a:extLst>
          </p:cNvPr>
          <p:cNvSpPr>
            <a:spLocks noGrp="1"/>
          </p:cNvSpPr>
          <p:nvPr>
            <p:ph type="ftr" sz="quarter" idx="11"/>
          </p:nvPr>
        </p:nvSpPr>
        <p:spPr/>
        <p:txBody>
          <a:bodyPr/>
          <a:lstStyle>
            <a:lvl1pPr>
              <a:defRPr/>
            </a:lvl1pPr>
          </a:lstStyle>
          <a:p>
            <a:pPr>
              <a:defRPr/>
            </a:pPr>
            <a:endParaRPr lang="fr-FR" altLang="fr-FR"/>
          </a:p>
        </p:txBody>
      </p:sp>
      <p:sp>
        <p:nvSpPr>
          <p:cNvPr id="6" name="Espace réservé du numéro de diapositive 5">
            <a:extLst>
              <a:ext uri="{FF2B5EF4-FFF2-40B4-BE49-F238E27FC236}">
                <a16:creationId xmlns:a16="http://schemas.microsoft.com/office/drawing/2014/main" id="{B3AAA148-04B9-4794-A206-5D28409A3F15}"/>
              </a:ext>
            </a:extLst>
          </p:cNvPr>
          <p:cNvSpPr>
            <a:spLocks noGrp="1"/>
          </p:cNvSpPr>
          <p:nvPr>
            <p:ph type="sldNum" sz="quarter" idx="12"/>
          </p:nvPr>
        </p:nvSpPr>
        <p:spPr/>
        <p:txBody>
          <a:bodyPr/>
          <a:lstStyle>
            <a:lvl1pPr>
              <a:defRPr/>
            </a:lvl1pPr>
          </a:lstStyle>
          <a:p>
            <a:pPr>
              <a:defRPr/>
            </a:pPr>
            <a:fld id="{FF13FA2C-D2A2-447E-B1F2-204888DEC130}" type="slidenum">
              <a:rPr lang="fr-FR" altLang="fr-FR"/>
              <a:pPr>
                <a:defRPr/>
              </a:pPr>
              <a:t>‹N°›</a:t>
            </a:fld>
            <a:endParaRPr lang="fr-FR" altLang="fr-FR"/>
          </a:p>
        </p:txBody>
      </p:sp>
    </p:spTree>
    <p:extLst>
      <p:ext uri="{BB962C8B-B14F-4D97-AF65-F5344CB8AC3E}">
        <p14:creationId xmlns:p14="http://schemas.microsoft.com/office/powerpoint/2010/main" val="24253402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8"/>
            <a:ext cx="7772400" cy="1362075"/>
          </a:xfrm>
        </p:spPr>
        <p:txBody>
          <a:bodyPr anchor="t"/>
          <a:lstStyle>
            <a:lvl1pPr algn="l">
              <a:defRPr sz="4000" b="1" cap="all"/>
            </a:lvl1pPr>
          </a:lstStyle>
          <a:p>
            <a:r>
              <a:rPr lang="fr-FR"/>
              <a:t>Cliquez et modifiez le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BD54023D-EC6B-48BA-9228-B44F4B7D6773}"/>
              </a:ext>
            </a:extLst>
          </p:cNvPr>
          <p:cNvSpPr>
            <a:spLocks noGrp="1"/>
          </p:cNvSpPr>
          <p:nvPr>
            <p:ph type="dt" sz="half" idx="10"/>
          </p:nvPr>
        </p:nvSpPr>
        <p:spPr/>
        <p:txBody>
          <a:bodyPr/>
          <a:lstStyle>
            <a:lvl1pPr>
              <a:defRPr/>
            </a:lvl1pPr>
          </a:lstStyle>
          <a:p>
            <a:pPr>
              <a:defRPr/>
            </a:pPr>
            <a:fld id="{AA799B91-DBCD-4C35-85EC-CC914AB74B87}" type="datetime1">
              <a:rPr lang="fr-FR" altLang="fr-FR"/>
              <a:pPr>
                <a:defRPr/>
              </a:pPr>
              <a:t>17/10/2024</a:t>
            </a:fld>
            <a:endParaRPr lang="fr-FR" altLang="fr-FR"/>
          </a:p>
        </p:txBody>
      </p:sp>
      <p:sp>
        <p:nvSpPr>
          <p:cNvPr id="5" name="Espace réservé du pied de page 4">
            <a:extLst>
              <a:ext uri="{FF2B5EF4-FFF2-40B4-BE49-F238E27FC236}">
                <a16:creationId xmlns:a16="http://schemas.microsoft.com/office/drawing/2014/main" id="{56FBB6AB-0B35-4874-85BA-E5E306542B10}"/>
              </a:ext>
            </a:extLst>
          </p:cNvPr>
          <p:cNvSpPr>
            <a:spLocks noGrp="1"/>
          </p:cNvSpPr>
          <p:nvPr>
            <p:ph type="ftr" sz="quarter" idx="11"/>
          </p:nvPr>
        </p:nvSpPr>
        <p:spPr/>
        <p:txBody>
          <a:bodyPr/>
          <a:lstStyle>
            <a:lvl1pPr>
              <a:defRPr/>
            </a:lvl1pPr>
          </a:lstStyle>
          <a:p>
            <a:pPr>
              <a:defRPr/>
            </a:pPr>
            <a:endParaRPr lang="fr-FR" altLang="fr-FR"/>
          </a:p>
        </p:txBody>
      </p:sp>
      <p:sp>
        <p:nvSpPr>
          <p:cNvPr id="6" name="Espace réservé du numéro de diapositive 5">
            <a:extLst>
              <a:ext uri="{FF2B5EF4-FFF2-40B4-BE49-F238E27FC236}">
                <a16:creationId xmlns:a16="http://schemas.microsoft.com/office/drawing/2014/main" id="{E64C971E-4935-4E5D-A0B6-2F0A9EE6D2BF}"/>
              </a:ext>
            </a:extLst>
          </p:cNvPr>
          <p:cNvSpPr>
            <a:spLocks noGrp="1"/>
          </p:cNvSpPr>
          <p:nvPr>
            <p:ph type="sldNum" sz="quarter" idx="12"/>
          </p:nvPr>
        </p:nvSpPr>
        <p:spPr/>
        <p:txBody>
          <a:bodyPr/>
          <a:lstStyle>
            <a:lvl1pPr>
              <a:defRPr/>
            </a:lvl1pPr>
          </a:lstStyle>
          <a:p>
            <a:pPr>
              <a:defRPr/>
            </a:pPr>
            <a:fld id="{B2B0C497-EFAE-4C04-B49D-2B6308E4A7BB}" type="slidenum">
              <a:rPr lang="fr-FR" altLang="fr-FR"/>
              <a:pPr>
                <a:defRPr/>
              </a:pPr>
              <a:t>‹N°›</a:t>
            </a:fld>
            <a:endParaRPr lang="fr-FR" altLang="fr-FR"/>
          </a:p>
        </p:txBody>
      </p:sp>
    </p:spTree>
    <p:extLst>
      <p:ext uri="{BB962C8B-B14F-4D97-AF65-F5344CB8AC3E}">
        <p14:creationId xmlns:p14="http://schemas.microsoft.com/office/powerpoint/2010/main" val="23228494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sz="half" idx="1"/>
          </p:nvPr>
        </p:nvSpPr>
        <p:spPr>
          <a:xfrm>
            <a:off x="457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3">
            <a:extLst>
              <a:ext uri="{FF2B5EF4-FFF2-40B4-BE49-F238E27FC236}">
                <a16:creationId xmlns:a16="http://schemas.microsoft.com/office/drawing/2014/main" id="{16786121-6A74-4E3B-AAE5-E80706A617E4}"/>
              </a:ext>
            </a:extLst>
          </p:cNvPr>
          <p:cNvSpPr>
            <a:spLocks noGrp="1"/>
          </p:cNvSpPr>
          <p:nvPr>
            <p:ph type="dt" sz="half" idx="10"/>
          </p:nvPr>
        </p:nvSpPr>
        <p:spPr/>
        <p:txBody>
          <a:bodyPr/>
          <a:lstStyle>
            <a:lvl1pPr>
              <a:defRPr/>
            </a:lvl1pPr>
          </a:lstStyle>
          <a:p>
            <a:pPr>
              <a:defRPr/>
            </a:pPr>
            <a:fld id="{C1D538B2-560D-4846-8499-2C1B9A70532C}" type="datetime1">
              <a:rPr lang="fr-FR" altLang="fr-FR"/>
              <a:pPr>
                <a:defRPr/>
              </a:pPr>
              <a:t>17/10/2024</a:t>
            </a:fld>
            <a:endParaRPr lang="fr-FR" altLang="fr-FR"/>
          </a:p>
        </p:txBody>
      </p:sp>
      <p:sp>
        <p:nvSpPr>
          <p:cNvPr id="6" name="Espace réservé du pied de page 4">
            <a:extLst>
              <a:ext uri="{FF2B5EF4-FFF2-40B4-BE49-F238E27FC236}">
                <a16:creationId xmlns:a16="http://schemas.microsoft.com/office/drawing/2014/main" id="{6FFAF70A-B5CC-427F-BE51-D3C0B1B297DF}"/>
              </a:ext>
            </a:extLst>
          </p:cNvPr>
          <p:cNvSpPr>
            <a:spLocks noGrp="1"/>
          </p:cNvSpPr>
          <p:nvPr>
            <p:ph type="ftr" sz="quarter" idx="11"/>
          </p:nvPr>
        </p:nvSpPr>
        <p:spPr/>
        <p:txBody>
          <a:bodyPr/>
          <a:lstStyle>
            <a:lvl1pPr>
              <a:defRPr/>
            </a:lvl1pPr>
          </a:lstStyle>
          <a:p>
            <a:pPr>
              <a:defRPr/>
            </a:pPr>
            <a:endParaRPr lang="fr-FR" altLang="fr-FR"/>
          </a:p>
        </p:txBody>
      </p:sp>
      <p:sp>
        <p:nvSpPr>
          <p:cNvPr id="7" name="Espace réservé du numéro de diapositive 5">
            <a:extLst>
              <a:ext uri="{FF2B5EF4-FFF2-40B4-BE49-F238E27FC236}">
                <a16:creationId xmlns:a16="http://schemas.microsoft.com/office/drawing/2014/main" id="{79C83598-FA23-4A93-B8D9-2EBD0A21B0C4}"/>
              </a:ext>
            </a:extLst>
          </p:cNvPr>
          <p:cNvSpPr>
            <a:spLocks noGrp="1"/>
          </p:cNvSpPr>
          <p:nvPr>
            <p:ph type="sldNum" sz="quarter" idx="12"/>
          </p:nvPr>
        </p:nvSpPr>
        <p:spPr/>
        <p:txBody>
          <a:bodyPr/>
          <a:lstStyle>
            <a:lvl1pPr>
              <a:defRPr/>
            </a:lvl1pPr>
          </a:lstStyle>
          <a:p>
            <a:pPr>
              <a:defRPr/>
            </a:pPr>
            <a:fld id="{616CA4EC-A3FC-4029-85B0-971D56D2082F}" type="slidenum">
              <a:rPr lang="fr-FR" altLang="fr-FR"/>
              <a:pPr>
                <a:defRPr/>
              </a:pPr>
              <a:t>‹N°›</a:t>
            </a:fld>
            <a:endParaRPr lang="fr-FR" altLang="fr-FR"/>
          </a:p>
        </p:txBody>
      </p:sp>
    </p:spTree>
    <p:extLst>
      <p:ext uri="{BB962C8B-B14F-4D97-AF65-F5344CB8AC3E}">
        <p14:creationId xmlns:p14="http://schemas.microsoft.com/office/powerpoint/2010/main" val="41615576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et modifiez le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9" y="1535113"/>
            <a:ext cx="4041775"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3">
            <a:extLst>
              <a:ext uri="{FF2B5EF4-FFF2-40B4-BE49-F238E27FC236}">
                <a16:creationId xmlns:a16="http://schemas.microsoft.com/office/drawing/2014/main" id="{8BE84C4A-5FA6-4B71-9F16-3B6679CA6852}"/>
              </a:ext>
            </a:extLst>
          </p:cNvPr>
          <p:cNvSpPr>
            <a:spLocks noGrp="1"/>
          </p:cNvSpPr>
          <p:nvPr>
            <p:ph type="dt" sz="half" idx="10"/>
          </p:nvPr>
        </p:nvSpPr>
        <p:spPr/>
        <p:txBody>
          <a:bodyPr/>
          <a:lstStyle>
            <a:lvl1pPr>
              <a:defRPr/>
            </a:lvl1pPr>
          </a:lstStyle>
          <a:p>
            <a:pPr>
              <a:defRPr/>
            </a:pPr>
            <a:fld id="{31DF97C4-CA83-4A8A-8CD2-3E948C26B572}" type="datetime1">
              <a:rPr lang="fr-FR" altLang="fr-FR"/>
              <a:pPr>
                <a:defRPr/>
              </a:pPr>
              <a:t>17/10/2024</a:t>
            </a:fld>
            <a:endParaRPr lang="fr-FR" altLang="fr-FR"/>
          </a:p>
        </p:txBody>
      </p:sp>
      <p:sp>
        <p:nvSpPr>
          <p:cNvPr id="8" name="Espace réservé du pied de page 4">
            <a:extLst>
              <a:ext uri="{FF2B5EF4-FFF2-40B4-BE49-F238E27FC236}">
                <a16:creationId xmlns:a16="http://schemas.microsoft.com/office/drawing/2014/main" id="{A01C468E-33DA-4A44-83F5-E69BE0C43BE4}"/>
              </a:ext>
            </a:extLst>
          </p:cNvPr>
          <p:cNvSpPr>
            <a:spLocks noGrp="1"/>
          </p:cNvSpPr>
          <p:nvPr>
            <p:ph type="ftr" sz="quarter" idx="11"/>
          </p:nvPr>
        </p:nvSpPr>
        <p:spPr/>
        <p:txBody>
          <a:bodyPr/>
          <a:lstStyle>
            <a:lvl1pPr>
              <a:defRPr/>
            </a:lvl1pPr>
          </a:lstStyle>
          <a:p>
            <a:pPr>
              <a:defRPr/>
            </a:pPr>
            <a:endParaRPr lang="fr-FR" altLang="fr-FR"/>
          </a:p>
        </p:txBody>
      </p:sp>
      <p:sp>
        <p:nvSpPr>
          <p:cNvPr id="9" name="Espace réservé du numéro de diapositive 5">
            <a:extLst>
              <a:ext uri="{FF2B5EF4-FFF2-40B4-BE49-F238E27FC236}">
                <a16:creationId xmlns:a16="http://schemas.microsoft.com/office/drawing/2014/main" id="{DF3E6CA8-8FB2-45B5-9AEA-72929E2F35CF}"/>
              </a:ext>
            </a:extLst>
          </p:cNvPr>
          <p:cNvSpPr>
            <a:spLocks noGrp="1"/>
          </p:cNvSpPr>
          <p:nvPr>
            <p:ph type="sldNum" sz="quarter" idx="12"/>
          </p:nvPr>
        </p:nvSpPr>
        <p:spPr/>
        <p:txBody>
          <a:bodyPr/>
          <a:lstStyle>
            <a:lvl1pPr>
              <a:defRPr/>
            </a:lvl1pPr>
          </a:lstStyle>
          <a:p>
            <a:pPr>
              <a:defRPr/>
            </a:pPr>
            <a:fld id="{AF2A706F-0B9A-4E9B-BB2C-637A1BDD6F02}" type="slidenum">
              <a:rPr lang="fr-FR" altLang="fr-FR"/>
              <a:pPr>
                <a:defRPr/>
              </a:pPr>
              <a:t>‹N°›</a:t>
            </a:fld>
            <a:endParaRPr lang="fr-FR" altLang="fr-FR"/>
          </a:p>
        </p:txBody>
      </p:sp>
    </p:spTree>
    <p:extLst>
      <p:ext uri="{BB962C8B-B14F-4D97-AF65-F5344CB8AC3E}">
        <p14:creationId xmlns:p14="http://schemas.microsoft.com/office/powerpoint/2010/main" val="19024064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e la date 3">
            <a:extLst>
              <a:ext uri="{FF2B5EF4-FFF2-40B4-BE49-F238E27FC236}">
                <a16:creationId xmlns:a16="http://schemas.microsoft.com/office/drawing/2014/main" id="{4EC9BA28-CBB9-4516-A89E-6A80E717D5AF}"/>
              </a:ext>
            </a:extLst>
          </p:cNvPr>
          <p:cNvSpPr>
            <a:spLocks noGrp="1"/>
          </p:cNvSpPr>
          <p:nvPr>
            <p:ph type="dt" sz="half" idx="10"/>
          </p:nvPr>
        </p:nvSpPr>
        <p:spPr/>
        <p:txBody>
          <a:bodyPr/>
          <a:lstStyle>
            <a:lvl1pPr>
              <a:defRPr/>
            </a:lvl1pPr>
          </a:lstStyle>
          <a:p>
            <a:pPr>
              <a:defRPr/>
            </a:pPr>
            <a:fld id="{92678D98-C92F-482B-9B20-4D4A2CA83E70}" type="datetime1">
              <a:rPr lang="fr-FR" altLang="fr-FR"/>
              <a:pPr>
                <a:defRPr/>
              </a:pPr>
              <a:t>17/10/2024</a:t>
            </a:fld>
            <a:endParaRPr lang="fr-FR" altLang="fr-FR"/>
          </a:p>
        </p:txBody>
      </p:sp>
      <p:sp>
        <p:nvSpPr>
          <p:cNvPr id="4" name="Espace réservé du pied de page 4">
            <a:extLst>
              <a:ext uri="{FF2B5EF4-FFF2-40B4-BE49-F238E27FC236}">
                <a16:creationId xmlns:a16="http://schemas.microsoft.com/office/drawing/2014/main" id="{8F720BE6-0947-43B2-9592-9DB1D873BB9D}"/>
              </a:ext>
            </a:extLst>
          </p:cNvPr>
          <p:cNvSpPr>
            <a:spLocks noGrp="1"/>
          </p:cNvSpPr>
          <p:nvPr>
            <p:ph type="ftr" sz="quarter" idx="11"/>
          </p:nvPr>
        </p:nvSpPr>
        <p:spPr/>
        <p:txBody>
          <a:bodyPr/>
          <a:lstStyle>
            <a:lvl1pPr>
              <a:defRPr/>
            </a:lvl1pPr>
          </a:lstStyle>
          <a:p>
            <a:pPr>
              <a:defRPr/>
            </a:pPr>
            <a:endParaRPr lang="fr-FR" altLang="fr-FR"/>
          </a:p>
        </p:txBody>
      </p:sp>
      <p:sp>
        <p:nvSpPr>
          <p:cNvPr id="5" name="Espace réservé du numéro de diapositive 5">
            <a:extLst>
              <a:ext uri="{FF2B5EF4-FFF2-40B4-BE49-F238E27FC236}">
                <a16:creationId xmlns:a16="http://schemas.microsoft.com/office/drawing/2014/main" id="{91D80577-E34C-43E6-A64D-F9CB7D6B46CC}"/>
              </a:ext>
            </a:extLst>
          </p:cNvPr>
          <p:cNvSpPr>
            <a:spLocks noGrp="1"/>
          </p:cNvSpPr>
          <p:nvPr>
            <p:ph type="sldNum" sz="quarter" idx="12"/>
          </p:nvPr>
        </p:nvSpPr>
        <p:spPr/>
        <p:txBody>
          <a:bodyPr/>
          <a:lstStyle>
            <a:lvl1pPr>
              <a:defRPr/>
            </a:lvl1pPr>
          </a:lstStyle>
          <a:p>
            <a:pPr>
              <a:defRPr/>
            </a:pPr>
            <a:fld id="{187DD83B-EBA2-4FC6-BE51-7E9A7DBCAA05}" type="slidenum">
              <a:rPr lang="fr-FR" altLang="fr-FR"/>
              <a:pPr>
                <a:defRPr/>
              </a:pPr>
              <a:t>‹N°›</a:t>
            </a:fld>
            <a:endParaRPr lang="fr-FR" altLang="fr-FR"/>
          </a:p>
        </p:txBody>
      </p:sp>
    </p:spTree>
    <p:extLst>
      <p:ext uri="{BB962C8B-B14F-4D97-AF65-F5344CB8AC3E}">
        <p14:creationId xmlns:p14="http://schemas.microsoft.com/office/powerpoint/2010/main" val="30330747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a:extLst>
              <a:ext uri="{FF2B5EF4-FFF2-40B4-BE49-F238E27FC236}">
                <a16:creationId xmlns:a16="http://schemas.microsoft.com/office/drawing/2014/main" id="{B17AF637-7A59-4A76-BB0C-C49D17389635}"/>
              </a:ext>
            </a:extLst>
          </p:cNvPr>
          <p:cNvSpPr>
            <a:spLocks noGrp="1"/>
          </p:cNvSpPr>
          <p:nvPr>
            <p:ph type="dt" sz="half" idx="10"/>
          </p:nvPr>
        </p:nvSpPr>
        <p:spPr/>
        <p:txBody>
          <a:bodyPr/>
          <a:lstStyle>
            <a:lvl1pPr>
              <a:defRPr/>
            </a:lvl1pPr>
          </a:lstStyle>
          <a:p>
            <a:pPr>
              <a:defRPr/>
            </a:pPr>
            <a:fld id="{76777FAC-4C82-4ED3-BD9E-C4884B7DF0E1}" type="datetime1">
              <a:rPr lang="fr-FR" altLang="fr-FR"/>
              <a:pPr>
                <a:defRPr/>
              </a:pPr>
              <a:t>17/10/2024</a:t>
            </a:fld>
            <a:endParaRPr lang="fr-FR" altLang="fr-FR"/>
          </a:p>
        </p:txBody>
      </p:sp>
      <p:sp>
        <p:nvSpPr>
          <p:cNvPr id="3" name="Espace réservé du pied de page 4">
            <a:extLst>
              <a:ext uri="{FF2B5EF4-FFF2-40B4-BE49-F238E27FC236}">
                <a16:creationId xmlns:a16="http://schemas.microsoft.com/office/drawing/2014/main" id="{F993644D-A897-4028-B55A-A2101CE8F808}"/>
              </a:ext>
            </a:extLst>
          </p:cNvPr>
          <p:cNvSpPr>
            <a:spLocks noGrp="1"/>
          </p:cNvSpPr>
          <p:nvPr>
            <p:ph type="ftr" sz="quarter" idx="11"/>
          </p:nvPr>
        </p:nvSpPr>
        <p:spPr/>
        <p:txBody>
          <a:bodyPr/>
          <a:lstStyle>
            <a:lvl1pPr>
              <a:defRPr/>
            </a:lvl1pPr>
          </a:lstStyle>
          <a:p>
            <a:pPr>
              <a:defRPr/>
            </a:pPr>
            <a:endParaRPr lang="fr-FR" altLang="fr-FR"/>
          </a:p>
        </p:txBody>
      </p:sp>
      <p:sp>
        <p:nvSpPr>
          <p:cNvPr id="4" name="Espace réservé du numéro de diapositive 5">
            <a:extLst>
              <a:ext uri="{FF2B5EF4-FFF2-40B4-BE49-F238E27FC236}">
                <a16:creationId xmlns:a16="http://schemas.microsoft.com/office/drawing/2014/main" id="{36969905-941D-467A-92A2-D7D728C32E28}"/>
              </a:ext>
            </a:extLst>
          </p:cNvPr>
          <p:cNvSpPr>
            <a:spLocks noGrp="1"/>
          </p:cNvSpPr>
          <p:nvPr>
            <p:ph type="sldNum" sz="quarter" idx="12"/>
          </p:nvPr>
        </p:nvSpPr>
        <p:spPr/>
        <p:txBody>
          <a:bodyPr/>
          <a:lstStyle>
            <a:lvl1pPr>
              <a:defRPr/>
            </a:lvl1pPr>
          </a:lstStyle>
          <a:p>
            <a:pPr>
              <a:defRPr/>
            </a:pPr>
            <a:fld id="{10181E6A-C53B-4A0C-9D8B-308F1A3B05F4}" type="slidenum">
              <a:rPr lang="fr-FR" altLang="fr-FR"/>
              <a:pPr>
                <a:defRPr/>
              </a:pPr>
              <a:t>‹N°›</a:t>
            </a:fld>
            <a:endParaRPr lang="fr-FR" altLang="fr-FR"/>
          </a:p>
        </p:txBody>
      </p:sp>
    </p:spTree>
    <p:extLst>
      <p:ext uri="{BB962C8B-B14F-4D97-AF65-F5344CB8AC3E}">
        <p14:creationId xmlns:p14="http://schemas.microsoft.com/office/powerpoint/2010/main" val="7508228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2" y="273050"/>
            <a:ext cx="3008313" cy="1162050"/>
          </a:xfrm>
        </p:spPr>
        <p:txBody>
          <a:bodyPr anchor="b"/>
          <a:lstStyle>
            <a:lvl1pPr algn="l">
              <a:defRPr sz="2000" b="1"/>
            </a:lvl1pPr>
          </a:lstStyle>
          <a:p>
            <a:r>
              <a:rPr lang="fr-FR"/>
              <a:t>Cliquez et modifiez le titre</a:t>
            </a:r>
          </a:p>
        </p:txBody>
      </p:sp>
      <p:sp>
        <p:nvSpPr>
          <p:cNvPr id="3" name="Espace réservé du contenu 2"/>
          <p:cNvSpPr>
            <a:spLocks noGrp="1"/>
          </p:cNvSpPr>
          <p:nvPr>
            <p:ph idx="1"/>
          </p:nvPr>
        </p:nvSpPr>
        <p:spPr>
          <a:xfrm>
            <a:off x="3575050" y="273058"/>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2" y="1435103"/>
            <a:ext cx="3008313" cy="4691063"/>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fr-FR"/>
              <a:t>Cliquez pour modifier les styles du texte du masque</a:t>
            </a:r>
          </a:p>
        </p:txBody>
      </p:sp>
      <p:sp>
        <p:nvSpPr>
          <p:cNvPr id="5" name="Espace réservé de la date 3">
            <a:extLst>
              <a:ext uri="{FF2B5EF4-FFF2-40B4-BE49-F238E27FC236}">
                <a16:creationId xmlns:a16="http://schemas.microsoft.com/office/drawing/2014/main" id="{7000C6BC-7F67-4B51-BF02-4733A23872A8}"/>
              </a:ext>
            </a:extLst>
          </p:cNvPr>
          <p:cNvSpPr>
            <a:spLocks noGrp="1"/>
          </p:cNvSpPr>
          <p:nvPr>
            <p:ph type="dt" sz="half" idx="10"/>
          </p:nvPr>
        </p:nvSpPr>
        <p:spPr/>
        <p:txBody>
          <a:bodyPr/>
          <a:lstStyle>
            <a:lvl1pPr>
              <a:defRPr/>
            </a:lvl1pPr>
          </a:lstStyle>
          <a:p>
            <a:pPr>
              <a:defRPr/>
            </a:pPr>
            <a:fld id="{CEC37951-E57A-4D0F-A900-51F28B853ABB}" type="datetime1">
              <a:rPr lang="fr-FR" altLang="fr-FR"/>
              <a:pPr>
                <a:defRPr/>
              </a:pPr>
              <a:t>17/10/2024</a:t>
            </a:fld>
            <a:endParaRPr lang="fr-FR" altLang="fr-FR"/>
          </a:p>
        </p:txBody>
      </p:sp>
      <p:sp>
        <p:nvSpPr>
          <p:cNvPr id="6" name="Espace réservé du pied de page 4">
            <a:extLst>
              <a:ext uri="{FF2B5EF4-FFF2-40B4-BE49-F238E27FC236}">
                <a16:creationId xmlns:a16="http://schemas.microsoft.com/office/drawing/2014/main" id="{F3188AFC-CD40-463D-BE73-CD25366CDF34}"/>
              </a:ext>
            </a:extLst>
          </p:cNvPr>
          <p:cNvSpPr>
            <a:spLocks noGrp="1"/>
          </p:cNvSpPr>
          <p:nvPr>
            <p:ph type="ftr" sz="quarter" idx="11"/>
          </p:nvPr>
        </p:nvSpPr>
        <p:spPr/>
        <p:txBody>
          <a:bodyPr/>
          <a:lstStyle>
            <a:lvl1pPr>
              <a:defRPr/>
            </a:lvl1pPr>
          </a:lstStyle>
          <a:p>
            <a:pPr>
              <a:defRPr/>
            </a:pPr>
            <a:endParaRPr lang="fr-FR" altLang="fr-FR"/>
          </a:p>
        </p:txBody>
      </p:sp>
      <p:sp>
        <p:nvSpPr>
          <p:cNvPr id="7" name="Espace réservé du numéro de diapositive 5">
            <a:extLst>
              <a:ext uri="{FF2B5EF4-FFF2-40B4-BE49-F238E27FC236}">
                <a16:creationId xmlns:a16="http://schemas.microsoft.com/office/drawing/2014/main" id="{6B11913C-9595-43E6-A1CB-83097D8A9EE5}"/>
              </a:ext>
            </a:extLst>
          </p:cNvPr>
          <p:cNvSpPr>
            <a:spLocks noGrp="1"/>
          </p:cNvSpPr>
          <p:nvPr>
            <p:ph type="sldNum" sz="quarter" idx="12"/>
          </p:nvPr>
        </p:nvSpPr>
        <p:spPr/>
        <p:txBody>
          <a:bodyPr/>
          <a:lstStyle>
            <a:lvl1pPr>
              <a:defRPr/>
            </a:lvl1pPr>
          </a:lstStyle>
          <a:p>
            <a:pPr>
              <a:defRPr/>
            </a:pPr>
            <a:fld id="{42FDBE41-51EE-4997-A0C2-8D70FA15102F}" type="slidenum">
              <a:rPr lang="fr-FR" altLang="fr-FR"/>
              <a:pPr>
                <a:defRPr/>
              </a:pPr>
              <a:t>‹N°›</a:t>
            </a:fld>
            <a:endParaRPr lang="fr-FR" altLang="fr-FR"/>
          </a:p>
        </p:txBody>
      </p:sp>
    </p:spTree>
    <p:extLst>
      <p:ext uri="{BB962C8B-B14F-4D97-AF65-F5344CB8AC3E}">
        <p14:creationId xmlns:p14="http://schemas.microsoft.com/office/powerpoint/2010/main" val="24132642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et modifiez le titre</a:t>
            </a:r>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pPr lvl="0"/>
            <a:endParaRPr lang="fr-FR" noProof="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fr-FR"/>
              <a:t>Cliquez pour modifier les styles du texte du masque</a:t>
            </a:r>
          </a:p>
        </p:txBody>
      </p:sp>
      <p:sp>
        <p:nvSpPr>
          <p:cNvPr id="5" name="Espace réservé de la date 3">
            <a:extLst>
              <a:ext uri="{FF2B5EF4-FFF2-40B4-BE49-F238E27FC236}">
                <a16:creationId xmlns:a16="http://schemas.microsoft.com/office/drawing/2014/main" id="{3F2D058A-62EA-4DE5-8CE6-0915070EABBB}"/>
              </a:ext>
            </a:extLst>
          </p:cNvPr>
          <p:cNvSpPr>
            <a:spLocks noGrp="1"/>
          </p:cNvSpPr>
          <p:nvPr>
            <p:ph type="dt" sz="half" idx="10"/>
          </p:nvPr>
        </p:nvSpPr>
        <p:spPr/>
        <p:txBody>
          <a:bodyPr/>
          <a:lstStyle>
            <a:lvl1pPr>
              <a:defRPr/>
            </a:lvl1pPr>
          </a:lstStyle>
          <a:p>
            <a:pPr>
              <a:defRPr/>
            </a:pPr>
            <a:fld id="{EB738D42-08C5-4B4F-8277-DBB5978E0F0A}" type="datetime1">
              <a:rPr lang="fr-FR" altLang="fr-FR"/>
              <a:pPr>
                <a:defRPr/>
              </a:pPr>
              <a:t>17/10/2024</a:t>
            </a:fld>
            <a:endParaRPr lang="fr-FR" altLang="fr-FR"/>
          </a:p>
        </p:txBody>
      </p:sp>
      <p:sp>
        <p:nvSpPr>
          <p:cNvPr id="6" name="Espace réservé du pied de page 4">
            <a:extLst>
              <a:ext uri="{FF2B5EF4-FFF2-40B4-BE49-F238E27FC236}">
                <a16:creationId xmlns:a16="http://schemas.microsoft.com/office/drawing/2014/main" id="{BB7F3D24-CA37-41EE-B39E-4DAD79B9014B}"/>
              </a:ext>
            </a:extLst>
          </p:cNvPr>
          <p:cNvSpPr>
            <a:spLocks noGrp="1"/>
          </p:cNvSpPr>
          <p:nvPr>
            <p:ph type="ftr" sz="quarter" idx="11"/>
          </p:nvPr>
        </p:nvSpPr>
        <p:spPr/>
        <p:txBody>
          <a:bodyPr/>
          <a:lstStyle>
            <a:lvl1pPr>
              <a:defRPr/>
            </a:lvl1pPr>
          </a:lstStyle>
          <a:p>
            <a:pPr>
              <a:defRPr/>
            </a:pPr>
            <a:endParaRPr lang="fr-FR" altLang="fr-FR"/>
          </a:p>
        </p:txBody>
      </p:sp>
      <p:sp>
        <p:nvSpPr>
          <p:cNvPr id="7" name="Espace réservé du numéro de diapositive 5">
            <a:extLst>
              <a:ext uri="{FF2B5EF4-FFF2-40B4-BE49-F238E27FC236}">
                <a16:creationId xmlns:a16="http://schemas.microsoft.com/office/drawing/2014/main" id="{A9983D03-F124-40AE-A6DF-AD3F16761C06}"/>
              </a:ext>
            </a:extLst>
          </p:cNvPr>
          <p:cNvSpPr>
            <a:spLocks noGrp="1"/>
          </p:cNvSpPr>
          <p:nvPr>
            <p:ph type="sldNum" sz="quarter" idx="12"/>
          </p:nvPr>
        </p:nvSpPr>
        <p:spPr/>
        <p:txBody>
          <a:bodyPr/>
          <a:lstStyle>
            <a:lvl1pPr>
              <a:defRPr/>
            </a:lvl1pPr>
          </a:lstStyle>
          <a:p>
            <a:pPr>
              <a:defRPr/>
            </a:pPr>
            <a:fld id="{64A58FE8-EF68-4354-A94A-C75FEDA5D57C}" type="slidenum">
              <a:rPr lang="fr-FR" altLang="fr-FR"/>
              <a:pPr>
                <a:defRPr/>
              </a:pPr>
              <a:t>‹N°›</a:t>
            </a:fld>
            <a:endParaRPr lang="fr-FR" altLang="fr-FR"/>
          </a:p>
        </p:txBody>
      </p:sp>
    </p:spTree>
    <p:extLst>
      <p:ext uri="{BB962C8B-B14F-4D97-AF65-F5344CB8AC3E}">
        <p14:creationId xmlns:p14="http://schemas.microsoft.com/office/powerpoint/2010/main" val="28492346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Espace réservé du titre 1">
            <a:extLst>
              <a:ext uri="{FF2B5EF4-FFF2-40B4-BE49-F238E27FC236}">
                <a16:creationId xmlns:a16="http://schemas.microsoft.com/office/drawing/2014/main" id="{6BC123D2-E7E7-4BD5-ADC5-3B6223706711}"/>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ltLang="fr-FR"/>
              <a:t>Cliquez et modifiez le titre</a:t>
            </a:r>
          </a:p>
        </p:txBody>
      </p:sp>
      <p:sp>
        <p:nvSpPr>
          <p:cNvPr id="1027" name="Espace réservé du texte 2">
            <a:extLst>
              <a:ext uri="{FF2B5EF4-FFF2-40B4-BE49-F238E27FC236}">
                <a16:creationId xmlns:a16="http://schemas.microsoft.com/office/drawing/2014/main" id="{A136FD08-7A73-415B-B0BE-B47D003EA133}"/>
              </a:ext>
            </a:extLst>
          </p:cNvPr>
          <p:cNvSpPr>
            <a:spLocks noGrp="1"/>
          </p:cNvSpPr>
          <p:nvPr>
            <p:ph type="body" idx="1"/>
          </p:nvPr>
        </p:nvSpPr>
        <p:spPr bwMode="auto">
          <a:xfrm>
            <a:off x="457200" y="1600206"/>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a:t>Cliquez pour modifier les styles du texte du masque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p>
        </p:txBody>
      </p:sp>
      <p:sp>
        <p:nvSpPr>
          <p:cNvPr id="4" name="Espace réservé de la date 3">
            <a:extLst>
              <a:ext uri="{FF2B5EF4-FFF2-40B4-BE49-F238E27FC236}">
                <a16:creationId xmlns:a16="http://schemas.microsoft.com/office/drawing/2014/main" id="{30833E8D-07FB-4611-A280-F762C443DBE1}"/>
              </a:ext>
            </a:extLst>
          </p:cNvPr>
          <p:cNvSpPr>
            <a:spLocks noGrp="1"/>
          </p:cNvSpPr>
          <p:nvPr>
            <p:ph type="dt" sz="half" idx="2"/>
          </p:nvPr>
        </p:nvSpPr>
        <p:spPr>
          <a:xfrm>
            <a:off x="457200" y="6356358"/>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charset="0"/>
              </a:defRPr>
            </a:lvl1pPr>
          </a:lstStyle>
          <a:p>
            <a:pPr>
              <a:defRPr/>
            </a:pPr>
            <a:fld id="{6FDD04E8-7F86-402B-8AF9-7F521DCBCAB1}" type="datetime1">
              <a:rPr lang="fr-FR" altLang="fr-FR"/>
              <a:pPr>
                <a:defRPr/>
              </a:pPr>
              <a:t>17/10/2024</a:t>
            </a:fld>
            <a:endParaRPr lang="fr-FR" altLang="fr-FR"/>
          </a:p>
        </p:txBody>
      </p:sp>
      <p:sp>
        <p:nvSpPr>
          <p:cNvPr id="5" name="Espace réservé du pied de page 4">
            <a:extLst>
              <a:ext uri="{FF2B5EF4-FFF2-40B4-BE49-F238E27FC236}">
                <a16:creationId xmlns:a16="http://schemas.microsoft.com/office/drawing/2014/main" id="{D891CB55-D8E3-4611-B1E1-FB7C5766100F}"/>
              </a:ext>
            </a:extLst>
          </p:cNvPr>
          <p:cNvSpPr>
            <a:spLocks noGrp="1"/>
          </p:cNvSpPr>
          <p:nvPr>
            <p:ph type="ftr" sz="quarter" idx="3"/>
          </p:nvPr>
        </p:nvSpPr>
        <p:spPr>
          <a:xfrm>
            <a:off x="3124200" y="6356358"/>
            <a:ext cx="28956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a:solidFill>
                  <a:srgbClr val="898989"/>
                </a:solidFill>
                <a:latin typeface="Calibri" charset="0"/>
              </a:defRPr>
            </a:lvl1pPr>
          </a:lstStyle>
          <a:p>
            <a:pPr>
              <a:defRPr/>
            </a:pPr>
            <a:endParaRPr lang="fr-FR" altLang="fr-FR"/>
          </a:p>
        </p:txBody>
      </p:sp>
      <p:sp>
        <p:nvSpPr>
          <p:cNvPr id="6" name="Espace réservé du numéro de diapositive 5">
            <a:extLst>
              <a:ext uri="{FF2B5EF4-FFF2-40B4-BE49-F238E27FC236}">
                <a16:creationId xmlns:a16="http://schemas.microsoft.com/office/drawing/2014/main" id="{F76A4B86-9074-48C9-A4D5-74EC13B0376F}"/>
              </a:ext>
            </a:extLst>
          </p:cNvPr>
          <p:cNvSpPr>
            <a:spLocks noGrp="1"/>
          </p:cNvSpPr>
          <p:nvPr>
            <p:ph type="sldNum" sz="quarter" idx="4"/>
          </p:nvPr>
        </p:nvSpPr>
        <p:spPr>
          <a:xfrm>
            <a:off x="6553200" y="6356358"/>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latin typeface="Calibri" panose="020F0502020204030204" pitchFamily="34" charset="0"/>
              </a:defRPr>
            </a:lvl1pPr>
          </a:lstStyle>
          <a:p>
            <a:pPr>
              <a:defRPr/>
            </a:pPr>
            <a:fld id="{3BDD3964-D52A-4D88-A4CB-467D01F95CE4}" type="slidenum">
              <a:rPr lang="fr-FR" altLang="fr-FR"/>
              <a:pPr>
                <a:defRPr/>
              </a:pPr>
              <a:t>‹N°›</a:t>
            </a:fld>
            <a:endParaRPr lang="fr-FR" alt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189" rtl="0" eaLnBrk="0" fontAlgn="base" hangingPunct="0">
        <a:spcBef>
          <a:spcPct val="0"/>
        </a:spcBef>
        <a:spcAft>
          <a:spcPct val="0"/>
        </a:spcAft>
        <a:defRPr sz="4400" kern="1200">
          <a:solidFill>
            <a:schemeClr val="tx1"/>
          </a:solidFill>
          <a:latin typeface="+mj-lt"/>
          <a:ea typeface="ヒラギノ角ゴ Pro W3" charset="-128"/>
          <a:cs typeface="ヒラギノ角ゴ Pro W3" charset="-128"/>
        </a:defRPr>
      </a:lvl1pPr>
      <a:lvl2pPr algn="ctr" defTabSz="457189"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2pPr>
      <a:lvl3pPr algn="ctr" defTabSz="457189"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3pPr>
      <a:lvl4pPr algn="ctr" defTabSz="457189"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4pPr>
      <a:lvl5pPr algn="ctr" defTabSz="457189"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5pPr>
      <a:lvl6pPr marL="457189" algn="ctr" defTabSz="457189" rtl="0" fontAlgn="base">
        <a:spcBef>
          <a:spcPct val="0"/>
        </a:spcBef>
        <a:spcAft>
          <a:spcPct val="0"/>
        </a:spcAft>
        <a:defRPr sz="4400">
          <a:solidFill>
            <a:schemeClr val="tx1"/>
          </a:solidFill>
          <a:latin typeface="Calibri" charset="0"/>
          <a:ea typeface="ヒラギノ角ゴ Pro W3" charset="-128"/>
          <a:cs typeface="ヒラギノ角ゴ Pro W3" charset="-128"/>
        </a:defRPr>
      </a:lvl6pPr>
      <a:lvl7pPr marL="914377" algn="ctr" defTabSz="457189" rtl="0" fontAlgn="base">
        <a:spcBef>
          <a:spcPct val="0"/>
        </a:spcBef>
        <a:spcAft>
          <a:spcPct val="0"/>
        </a:spcAft>
        <a:defRPr sz="4400">
          <a:solidFill>
            <a:schemeClr val="tx1"/>
          </a:solidFill>
          <a:latin typeface="Calibri" charset="0"/>
          <a:ea typeface="ヒラギノ角ゴ Pro W3" charset="-128"/>
          <a:cs typeface="ヒラギノ角ゴ Pro W3" charset="-128"/>
        </a:defRPr>
      </a:lvl7pPr>
      <a:lvl8pPr marL="1371566" algn="ctr" defTabSz="457189" rtl="0" fontAlgn="base">
        <a:spcBef>
          <a:spcPct val="0"/>
        </a:spcBef>
        <a:spcAft>
          <a:spcPct val="0"/>
        </a:spcAft>
        <a:defRPr sz="4400">
          <a:solidFill>
            <a:schemeClr val="tx1"/>
          </a:solidFill>
          <a:latin typeface="Calibri" charset="0"/>
          <a:ea typeface="ヒラギノ角ゴ Pro W3" charset="-128"/>
          <a:cs typeface="ヒラギノ角ゴ Pro W3" charset="-128"/>
        </a:defRPr>
      </a:lvl8pPr>
      <a:lvl9pPr marL="1828754" algn="ctr" defTabSz="457189" rtl="0" fontAlgn="base">
        <a:spcBef>
          <a:spcPct val="0"/>
        </a:spcBef>
        <a:spcAft>
          <a:spcPct val="0"/>
        </a:spcAft>
        <a:defRPr sz="4400">
          <a:solidFill>
            <a:schemeClr val="tx1"/>
          </a:solidFill>
          <a:latin typeface="Calibri" charset="0"/>
          <a:ea typeface="ヒラギノ角ゴ Pro W3" charset="-128"/>
          <a:cs typeface="ヒラギノ角ゴ Pro W3" charset="-128"/>
        </a:defRPr>
      </a:lvl9pPr>
    </p:titleStyle>
    <p:bodyStyle>
      <a:lvl1pPr marL="342891" indent="-342891" algn="l" defTabSz="457189"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ヒラギノ角ゴ Pro W3" charset="-128"/>
          <a:cs typeface="ヒラギノ角ゴ Pro W3" charset="-128"/>
        </a:defRPr>
      </a:lvl1pPr>
      <a:lvl2pPr marL="742932" indent="-285744" algn="l" defTabSz="457189"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ヒラギノ角ゴ Pro W3" charset="-128"/>
          <a:cs typeface="+mn-cs"/>
        </a:defRPr>
      </a:lvl2pPr>
      <a:lvl3pPr marL="1142971" indent="-228594" algn="l" defTabSz="457189"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ヒラギノ角ゴ Pro W3" charset="-128"/>
          <a:cs typeface="+mn-cs"/>
        </a:defRPr>
      </a:lvl3pPr>
      <a:lvl4pPr marL="1600160" indent="-228594" algn="l" defTabSz="457189"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ヒラギノ角ゴ Pro W3" charset="-128"/>
          <a:cs typeface="+mn-cs"/>
        </a:defRPr>
      </a:lvl4pPr>
      <a:lvl5pPr marL="2057349" indent="-228594" algn="l" defTabSz="457189"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ヒラギノ角ゴ Pro W3" charset="-128"/>
          <a:cs typeface="+mn-cs"/>
        </a:defRPr>
      </a:lvl5pPr>
      <a:lvl6pPr marL="2514537" indent="-228594" algn="l" defTabSz="457189" rtl="0" eaLnBrk="1" latinLnBrk="0" hangingPunct="1">
        <a:spcBef>
          <a:spcPct val="20000"/>
        </a:spcBef>
        <a:buFont typeface="Arial"/>
        <a:buChar char="•"/>
        <a:defRPr sz="2000" kern="1200">
          <a:solidFill>
            <a:schemeClr val="tx1"/>
          </a:solidFill>
          <a:latin typeface="+mn-lt"/>
          <a:ea typeface="+mn-ea"/>
          <a:cs typeface="+mn-cs"/>
        </a:defRPr>
      </a:lvl6pPr>
      <a:lvl7pPr marL="2971726" indent="-228594" algn="l" defTabSz="457189" rtl="0" eaLnBrk="1" latinLnBrk="0" hangingPunct="1">
        <a:spcBef>
          <a:spcPct val="20000"/>
        </a:spcBef>
        <a:buFont typeface="Arial"/>
        <a:buChar char="•"/>
        <a:defRPr sz="2000" kern="1200">
          <a:solidFill>
            <a:schemeClr val="tx1"/>
          </a:solidFill>
          <a:latin typeface="+mn-lt"/>
          <a:ea typeface="+mn-ea"/>
          <a:cs typeface="+mn-cs"/>
        </a:defRPr>
      </a:lvl7pPr>
      <a:lvl8pPr marL="3428914" indent="-228594" algn="l" defTabSz="457189" rtl="0" eaLnBrk="1" latinLnBrk="0" hangingPunct="1">
        <a:spcBef>
          <a:spcPct val="20000"/>
        </a:spcBef>
        <a:buFont typeface="Arial"/>
        <a:buChar char="•"/>
        <a:defRPr sz="2000" kern="1200">
          <a:solidFill>
            <a:schemeClr val="tx1"/>
          </a:solidFill>
          <a:latin typeface="+mn-lt"/>
          <a:ea typeface="+mn-ea"/>
          <a:cs typeface="+mn-cs"/>
        </a:defRPr>
      </a:lvl8pPr>
      <a:lvl9pPr marL="3886103" indent="-228594" algn="l" defTabSz="457189"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189" rtl="0" eaLnBrk="1" latinLnBrk="0" hangingPunct="1">
        <a:defRPr sz="1800" kern="1200">
          <a:solidFill>
            <a:schemeClr val="tx1"/>
          </a:solidFill>
          <a:latin typeface="+mn-lt"/>
          <a:ea typeface="+mn-ea"/>
          <a:cs typeface="+mn-cs"/>
        </a:defRPr>
      </a:lvl1pPr>
      <a:lvl2pPr marL="457189" algn="l" defTabSz="457189" rtl="0" eaLnBrk="1" latinLnBrk="0" hangingPunct="1">
        <a:defRPr sz="1800" kern="1200">
          <a:solidFill>
            <a:schemeClr val="tx1"/>
          </a:solidFill>
          <a:latin typeface="+mn-lt"/>
          <a:ea typeface="+mn-ea"/>
          <a:cs typeface="+mn-cs"/>
        </a:defRPr>
      </a:lvl2pPr>
      <a:lvl3pPr marL="914377" algn="l" defTabSz="457189" rtl="0" eaLnBrk="1" latinLnBrk="0" hangingPunct="1">
        <a:defRPr sz="1800" kern="1200">
          <a:solidFill>
            <a:schemeClr val="tx1"/>
          </a:solidFill>
          <a:latin typeface="+mn-lt"/>
          <a:ea typeface="+mn-ea"/>
          <a:cs typeface="+mn-cs"/>
        </a:defRPr>
      </a:lvl3pPr>
      <a:lvl4pPr marL="1371566" algn="l" defTabSz="457189" rtl="0" eaLnBrk="1" latinLnBrk="0" hangingPunct="1">
        <a:defRPr sz="1800" kern="1200">
          <a:solidFill>
            <a:schemeClr val="tx1"/>
          </a:solidFill>
          <a:latin typeface="+mn-lt"/>
          <a:ea typeface="+mn-ea"/>
          <a:cs typeface="+mn-cs"/>
        </a:defRPr>
      </a:lvl4pPr>
      <a:lvl5pPr marL="1828754" algn="l" defTabSz="457189" rtl="0" eaLnBrk="1" latinLnBrk="0" hangingPunct="1">
        <a:defRPr sz="1800" kern="1200">
          <a:solidFill>
            <a:schemeClr val="tx1"/>
          </a:solidFill>
          <a:latin typeface="+mn-lt"/>
          <a:ea typeface="+mn-ea"/>
          <a:cs typeface="+mn-cs"/>
        </a:defRPr>
      </a:lvl5pPr>
      <a:lvl6pPr marL="2285943" algn="l" defTabSz="457189" rtl="0" eaLnBrk="1" latinLnBrk="0" hangingPunct="1">
        <a:defRPr sz="1800" kern="1200">
          <a:solidFill>
            <a:schemeClr val="tx1"/>
          </a:solidFill>
          <a:latin typeface="+mn-lt"/>
          <a:ea typeface="+mn-ea"/>
          <a:cs typeface="+mn-cs"/>
        </a:defRPr>
      </a:lvl6pPr>
      <a:lvl7pPr marL="2743131" algn="l" defTabSz="457189" rtl="0" eaLnBrk="1" latinLnBrk="0" hangingPunct="1">
        <a:defRPr sz="1800" kern="1200">
          <a:solidFill>
            <a:schemeClr val="tx1"/>
          </a:solidFill>
          <a:latin typeface="+mn-lt"/>
          <a:ea typeface="+mn-ea"/>
          <a:cs typeface="+mn-cs"/>
        </a:defRPr>
      </a:lvl7pPr>
      <a:lvl8pPr marL="3200320" algn="l" defTabSz="457189" rtl="0" eaLnBrk="1" latinLnBrk="0" hangingPunct="1">
        <a:defRPr sz="1800" kern="1200">
          <a:solidFill>
            <a:schemeClr val="tx1"/>
          </a:solidFill>
          <a:latin typeface="+mn-lt"/>
          <a:ea typeface="+mn-ea"/>
          <a:cs typeface="+mn-cs"/>
        </a:defRPr>
      </a:lvl8pPr>
      <a:lvl9pPr marL="3657509" algn="l" defTabSz="45718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Image 6" descr="image27.jpg">
            <a:extLst>
              <a:ext uri="{FF2B5EF4-FFF2-40B4-BE49-F238E27FC236}">
                <a16:creationId xmlns:a16="http://schemas.microsoft.com/office/drawing/2014/main" id="{FA3891AC-C0AD-4594-A464-F458AA947C13}"/>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1597"/>
            <a:ext cx="9144000" cy="685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a:extLst>
              <a:ext uri="{FF2B5EF4-FFF2-40B4-BE49-F238E27FC236}">
                <a16:creationId xmlns:a16="http://schemas.microsoft.com/office/drawing/2014/main" id="{63588919-F470-4B33-B796-988B85EA2E1F}"/>
              </a:ext>
            </a:extLst>
          </p:cNvPr>
          <p:cNvSpPr>
            <a:spLocks noChangeArrowheads="1"/>
          </p:cNvSpPr>
          <p:nvPr/>
        </p:nvSpPr>
        <p:spPr bwMode="auto">
          <a:xfrm>
            <a:off x="1763688" y="2516242"/>
            <a:ext cx="5616623" cy="2087728"/>
          </a:xfrm>
          <a:prstGeom prst="rect">
            <a:avLst/>
          </a:prstGeom>
          <a:solidFill>
            <a:schemeClr val="bg2">
              <a:alpha val="58038"/>
            </a:schemeClr>
          </a:solidFill>
          <a:ln w="9525">
            <a:solidFill>
              <a:srgbClr val="D8D8D8"/>
            </a:solidFill>
            <a:miter lim="800000"/>
            <a:headEnd/>
            <a:tailEnd/>
          </a:ln>
          <a:effectLst>
            <a:outerShdw blurRad="40000" dist="23000" dir="5400000" rotWithShape="0">
              <a:srgbClr val="808080">
                <a:alpha val="34999"/>
              </a:srgbClr>
            </a:outerShdw>
          </a:effectLst>
        </p:spPr>
        <p:txBody>
          <a:bodyPr anchor="ctr"/>
          <a:lstStyle>
            <a:lvl1pPr>
              <a:defRPr>
                <a:solidFill>
                  <a:schemeClr val="tx1"/>
                </a:solidFill>
                <a:latin typeface="Arial" panose="020B0604020202020204" pitchFamily="34" charset="0"/>
                <a:ea typeface="ヒラギノ角ゴ Pro W3" charset="-128"/>
              </a:defRPr>
            </a:lvl1pPr>
            <a:lvl2pPr marL="742950" indent="-285750">
              <a:defRPr>
                <a:solidFill>
                  <a:schemeClr val="tx1"/>
                </a:solidFill>
                <a:latin typeface="Arial" panose="020B0604020202020204" pitchFamily="34" charset="0"/>
                <a:ea typeface="ヒラギノ角ゴ Pro W3" charset="-128"/>
              </a:defRPr>
            </a:lvl2pPr>
            <a:lvl3pPr marL="1143000" indent="-228600">
              <a:defRPr>
                <a:solidFill>
                  <a:schemeClr val="tx1"/>
                </a:solidFill>
                <a:latin typeface="Arial" panose="020B0604020202020204" pitchFamily="34" charset="0"/>
                <a:ea typeface="ヒラギノ角ゴ Pro W3" charset="-128"/>
              </a:defRPr>
            </a:lvl3pPr>
            <a:lvl4pPr marL="1600200" indent="-228600">
              <a:defRPr>
                <a:solidFill>
                  <a:schemeClr val="tx1"/>
                </a:solidFill>
                <a:latin typeface="Arial" panose="020B0604020202020204" pitchFamily="34" charset="0"/>
                <a:ea typeface="ヒラギノ角ゴ Pro W3" charset="-128"/>
              </a:defRPr>
            </a:lvl4pPr>
            <a:lvl5pPr marL="2057400" indent="-228600">
              <a:defRPr>
                <a:solidFill>
                  <a:schemeClr val="tx1"/>
                </a:solidFill>
                <a:latin typeface="Arial" panose="020B0604020202020204" pitchFamily="34" charset="0"/>
                <a:ea typeface="ヒラギノ角ゴ Pro W3"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charset="-128"/>
              </a:defRPr>
            </a:lvl9pPr>
          </a:lstStyle>
          <a:p>
            <a:pPr algn="ctr">
              <a:defRPr/>
            </a:pPr>
            <a:endParaRPr lang="fr-FR" altLang="fr-FR">
              <a:solidFill>
                <a:srgbClr val="FFFFFF"/>
              </a:solidFill>
              <a:latin typeface="Calibri" panose="020F0502020204030204" pitchFamily="34" charset="0"/>
            </a:endParaRPr>
          </a:p>
        </p:txBody>
      </p:sp>
      <p:sp>
        <p:nvSpPr>
          <p:cNvPr id="15363" name="Titre 1">
            <a:extLst>
              <a:ext uri="{FF2B5EF4-FFF2-40B4-BE49-F238E27FC236}">
                <a16:creationId xmlns:a16="http://schemas.microsoft.com/office/drawing/2014/main" id="{C39B92CE-6983-4592-8A22-188D9A5A18F2}"/>
              </a:ext>
            </a:extLst>
          </p:cNvPr>
          <p:cNvSpPr>
            <a:spLocks noGrp="1"/>
          </p:cNvSpPr>
          <p:nvPr>
            <p:ph type="ctrTitle"/>
          </p:nvPr>
        </p:nvSpPr>
        <p:spPr>
          <a:xfrm>
            <a:off x="1763688" y="2516242"/>
            <a:ext cx="5616622" cy="2136894"/>
          </a:xfrm>
        </p:spPr>
        <p:txBody>
          <a:bodyPr/>
          <a:lstStyle/>
          <a:p>
            <a:pPr eaLnBrk="1" hangingPunct="1">
              <a:defRPr/>
            </a:pPr>
            <a:r>
              <a:rPr lang="fr-FR" altLang="fr-FR" sz="4000" b="1" dirty="0">
                <a:solidFill>
                  <a:schemeClr val="accent1">
                    <a:lumMod val="25000"/>
                  </a:schemeClr>
                </a:solidFill>
                <a:latin typeface="Goudy Old Style" panose="02020502050305020303" pitchFamily="18" charset="0"/>
              </a:rPr>
              <a:t>Méditerranée romaine I : </a:t>
            </a:r>
            <a:br>
              <a:rPr lang="fr-FR" altLang="fr-FR" sz="4000" b="1" dirty="0">
                <a:solidFill>
                  <a:schemeClr val="accent1">
                    <a:lumMod val="25000"/>
                  </a:schemeClr>
                </a:solidFill>
                <a:latin typeface="Goudy Old Style" panose="02020502050305020303" pitchFamily="18" charset="0"/>
              </a:rPr>
            </a:br>
            <a:r>
              <a:rPr lang="fr-FR" altLang="fr-FR" sz="4000" b="1" dirty="0">
                <a:solidFill>
                  <a:schemeClr val="accent1">
                    <a:lumMod val="25000"/>
                  </a:schemeClr>
                </a:solidFill>
                <a:latin typeface="Goudy Old Style" panose="02020502050305020303" pitchFamily="18" charset="0"/>
              </a:rPr>
              <a:t>Rome et l’Italie</a:t>
            </a:r>
          </a:p>
        </p:txBody>
      </p:sp>
      <p:grpSp>
        <p:nvGrpSpPr>
          <p:cNvPr id="9" name="Groupe 8">
            <a:extLst>
              <a:ext uri="{FF2B5EF4-FFF2-40B4-BE49-F238E27FC236}">
                <a16:creationId xmlns:a16="http://schemas.microsoft.com/office/drawing/2014/main" id="{AE97D028-5BF5-9813-378D-0231DB38F8AE}"/>
              </a:ext>
            </a:extLst>
          </p:cNvPr>
          <p:cNvGrpSpPr/>
          <p:nvPr/>
        </p:nvGrpSpPr>
        <p:grpSpPr>
          <a:xfrm>
            <a:off x="4283968" y="6237312"/>
            <a:ext cx="4680520" cy="580976"/>
            <a:chOff x="4283968" y="6237312"/>
            <a:chExt cx="4680520" cy="580976"/>
          </a:xfrm>
        </p:grpSpPr>
        <p:sp>
          <p:nvSpPr>
            <p:cNvPr id="8" name="Rectangle 7">
              <a:extLst>
                <a:ext uri="{FF2B5EF4-FFF2-40B4-BE49-F238E27FC236}">
                  <a16:creationId xmlns:a16="http://schemas.microsoft.com/office/drawing/2014/main" id="{77A64752-B70F-83DD-6F05-790353797C3A}"/>
                </a:ext>
              </a:extLst>
            </p:cNvPr>
            <p:cNvSpPr>
              <a:spLocks noChangeArrowheads="1"/>
            </p:cNvSpPr>
            <p:nvPr/>
          </p:nvSpPr>
          <p:spPr bwMode="auto">
            <a:xfrm>
              <a:off x="4283968" y="6237312"/>
              <a:ext cx="4536504" cy="580976"/>
            </a:xfrm>
            <a:prstGeom prst="rect">
              <a:avLst/>
            </a:prstGeom>
            <a:solidFill>
              <a:schemeClr val="bg2">
                <a:alpha val="58038"/>
              </a:schemeClr>
            </a:solidFill>
            <a:ln w="9525">
              <a:solidFill>
                <a:srgbClr val="D8D8D8"/>
              </a:solidFill>
              <a:miter lim="800000"/>
              <a:headEnd/>
              <a:tailEnd/>
            </a:ln>
            <a:effectLst>
              <a:outerShdw blurRad="40000" dist="23000" dir="5400000" rotWithShape="0">
                <a:srgbClr val="808080">
                  <a:alpha val="34999"/>
                </a:srgbClr>
              </a:outerShdw>
            </a:effectLst>
          </p:spPr>
          <p:txBody>
            <a:bodyPr anchor="ctr"/>
            <a:lstStyle>
              <a:lvl1pPr>
                <a:defRPr>
                  <a:solidFill>
                    <a:schemeClr val="tx1"/>
                  </a:solidFill>
                  <a:latin typeface="Arial" panose="020B0604020202020204" pitchFamily="34" charset="0"/>
                  <a:ea typeface="ヒラギノ角ゴ Pro W3" charset="-128"/>
                </a:defRPr>
              </a:lvl1pPr>
              <a:lvl2pPr marL="742950" indent="-285750">
                <a:defRPr>
                  <a:solidFill>
                    <a:schemeClr val="tx1"/>
                  </a:solidFill>
                  <a:latin typeface="Arial" panose="020B0604020202020204" pitchFamily="34" charset="0"/>
                  <a:ea typeface="ヒラギノ角ゴ Pro W3" charset="-128"/>
                </a:defRPr>
              </a:lvl2pPr>
              <a:lvl3pPr marL="1143000" indent="-228600">
                <a:defRPr>
                  <a:solidFill>
                    <a:schemeClr val="tx1"/>
                  </a:solidFill>
                  <a:latin typeface="Arial" panose="020B0604020202020204" pitchFamily="34" charset="0"/>
                  <a:ea typeface="ヒラギノ角ゴ Pro W3" charset="-128"/>
                </a:defRPr>
              </a:lvl3pPr>
              <a:lvl4pPr marL="1600200" indent="-228600">
                <a:defRPr>
                  <a:solidFill>
                    <a:schemeClr val="tx1"/>
                  </a:solidFill>
                  <a:latin typeface="Arial" panose="020B0604020202020204" pitchFamily="34" charset="0"/>
                  <a:ea typeface="ヒラギノ角ゴ Pro W3" charset="-128"/>
                </a:defRPr>
              </a:lvl4pPr>
              <a:lvl5pPr marL="2057400" indent="-228600">
                <a:defRPr>
                  <a:solidFill>
                    <a:schemeClr val="tx1"/>
                  </a:solidFill>
                  <a:latin typeface="Arial" panose="020B0604020202020204" pitchFamily="34" charset="0"/>
                  <a:ea typeface="ヒラギノ角ゴ Pro W3"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charset="-128"/>
                </a:defRPr>
              </a:lvl9pPr>
            </a:lstStyle>
            <a:p>
              <a:pPr algn="ctr">
                <a:defRPr/>
              </a:pPr>
              <a:endParaRPr lang="fr-FR" altLang="fr-FR">
                <a:solidFill>
                  <a:srgbClr val="FFFFFF"/>
                </a:solidFill>
                <a:latin typeface="Calibri" panose="020F0502020204030204" pitchFamily="34" charset="0"/>
              </a:endParaRPr>
            </a:p>
          </p:txBody>
        </p:sp>
        <p:sp>
          <p:nvSpPr>
            <p:cNvPr id="3" name="ZoneTexte 2">
              <a:extLst>
                <a:ext uri="{FF2B5EF4-FFF2-40B4-BE49-F238E27FC236}">
                  <a16:creationId xmlns:a16="http://schemas.microsoft.com/office/drawing/2014/main" id="{53623F7F-FB26-4B77-AF26-9A5A742DE8EB}"/>
                </a:ext>
              </a:extLst>
            </p:cNvPr>
            <p:cNvSpPr txBox="1"/>
            <p:nvPr/>
          </p:nvSpPr>
          <p:spPr>
            <a:xfrm>
              <a:off x="4427984" y="6277024"/>
              <a:ext cx="4536504" cy="523220"/>
            </a:xfrm>
            <a:prstGeom prst="rect">
              <a:avLst/>
            </a:prstGeom>
            <a:noFill/>
          </p:spPr>
          <p:txBody>
            <a:bodyPr wrap="square" rtlCol="0">
              <a:spAutoFit/>
            </a:bodyPr>
            <a:lstStyle/>
            <a:p>
              <a:r>
                <a:rPr lang="fr-FR" sz="2800" b="1" dirty="0">
                  <a:solidFill>
                    <a:schemeClr val="tx2">
                      <a:lumMod val="95000"/>
                      <a:lumOff val="5000"/>
                    </a:schemeClr>
                  </a:solidFill>
                  <a:latin typeface="Goudy Old Style" panose="02020502050305020303" pitchFamily="18" charset="0"/>
                </a:rPr>
                <a:t>Myriam.Sarri@univ-paris1.fr</a:t>
              </a:r>
              <a:endParaRPr lang="fr-FR" sz="2800" dirty="0">
                <a:solidFill>
                  <a:schemeClr val="tx2">
                    <a:lumMod val="95000"/>
                    <a:lumOff val="5000"/>
                  </a:schemeClr>
                </a:solidFill>
                <a:latin typeface="Goudy Old Style" panose="02020502050305020303" pitchFamily="18" charset="0"/>
              </a:endParaRPr>
            </a:p>
          </p:txBody>
        </p:sp>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550E0987-AB4A-4F89-96C1-917F0AAF65EE}"/>
              </a:ext>
            </a:extLst>
          </p:cNvPr>
          <p:cNvSpPr txBox="1"/>
          <p:nvPr/>
        </p:nvSpPr>
        <p:spPr>
          <a:xfrm>
            <a:off x="0" y="836712"/>
            <a:ext cx="9144000" cy="6093976"/>
          </a:xfrm>
          <a:prstGeom prst="rect">
            <a:avLst/>
          </a:prstGeom>
          <a:solidFill>
            <a:schemeClr val="bg1"/>
          </a:solidFill>
        </p:spPr>
        <p:txBody>
          <a:bodyPr wrap="square" rtlCol="0">
            <a:spAutoFit/>
          </a:bodyPr>
          <a:lstStyle/>
          <a:p>
            <a:pPr algn="just"/>
            <a:r>
              <a:rPr lang="fr-FR" sz="2600" b="1" i="0" dirty="0">
                <a:solidFill>
                  <a:srgbClr val="000000"/>
                </a:solidFill>
                <a:effectLst/>
                <a:latin typeface="Goudy Old Style" panose="02020502050305020303" pitchFamily="18" charset="0"/>
              </a:rPr>
              <a:t>Commenter/critiquer : </a:t>
            </a:r>
            <a:r>
              <a:rPr lang="fr-FR" sz="2600" b="0" i="0" dirty="0">
                <a:solidFill>
                  <a:srgbClr val="000000"/>
                </a:solidFill>
                <a:effectLst/>
                <a:latin typeface="Goudy Old Style" panose="02020502050305020303" pitchFamily="18" charset="0"/>
              </a:rPr>
              <a:t>il faut montrer la particularité de l’objet et son intérêt</a:t>
            </a:r>
          </a:p>
          <a:p>
            <a:pPr algn="just"/>
            <a:endParaRPr lang="fr-FR" sz="2600" b="0" i="0" dirty="0">
              <a:solidFill>
                <a:srgbClr val="000000"/>
              </a:solidFill>
              <a:effectLst/>
              <a:latin typeface="Goudy Old Style" panose="02020502050305020303" pitchFamily="18" charset="0"/>
            </a:endParaRPr>
          </a:p>
          <a:p>
            <a:pPr algn="just"/>
            <a:r>
              <a:rPr lang="fr-FR" sz="2600" b="1" i="0" u="sng" dirty="0">
                <a:solidFill>
                  <a:srgbClr val="FF0000"/>
                </a:solidFill>
                <a:effectLst/>
                <a:latin typeface="Goudy Old Style" panose="02020502050305020303" pitchFamily="18" charset="0"/>
              </a:rPr>
              <a:t>Deux niveaux d’analyse critique </a:t>
            </a:r>
            <a:r>
              <a:rPr lang="fr-FR" sz="2600" b="0" i="0" u="sng" dirty="0">
                <a:solidFill>
                  <a:srgbClr val="FF0000"/>
                </a:solidFill>
                <a:effectLst/>
                <a:latin typeface="Goudy Old Style" panose="02020502050305020303" pitchFamily="18" charset="0"/>
              </a:rPr>
              <a:t>:</a:t>
            </a:r>
          </a:p>
          <a:p>
            <a:pPr algn="just"/>
            <a:r>
              <a:rPr lang="fr-FR" sz="2600" b="0" i="0" dirty="0">
                <a:solidFill>
                  <a:srgbClr val="000000"/>
                </a:solidFill>
                <a:effectLst/>
                <a:latin typeface="Goudy Old Style" panose="02020502050305020303" pitchFamily="18" charset="0"/>
              </a:rPr>
              <a:t>• </a:t>
            </a:r>
            <a:r>
              <a:rPr lang="fr-FR" sz="2600" b="1" i="0" dirty="0">
                <a:solidFill>
                  <a:srgbClr val="00B0F0"/>
                </a:solidFill>
                <a:effectLst/>
                <a:latin typeface="Goudy Old Style" panose="02020502050305020303" pitchFamily="18" charset="0"/>
              </a:rPr>
              <a:t>Critique interne : </a:t>
            </a:r>
            <a:r>
              <a:rPr lang="fr-FR" sz="2600" b="0" i="0" dirty="0">
                <a:solidFill>
                  <a:srgbClr val="000000"/>
                </a:solidFill>
                <a:effectLst/>
                <a:latin typeface="Goudy Old Style" panose="02020502050305020303" pitchFamily="18" charset="0"/>
              </a:rPr>
              <a:t>s’interroger sur la logique du document, sa pertinence et son intérêt historique, replacer le document dans les contextes chronologique et culturel qui l’ont vu naître ; quel témoignage porte l’objet sur son époque. N’hésitez pas à faire des comparaisons avec des objets que vous connaissez et qui reflètent le même moment historique, la même idéologie, ou autre. Déterminez le style de l’œuvre et son rattachement à des pratiques, des méthodes, des croyances, situez le style géographiquement et chronologiquement. Tentez de rattacher le document à une tradition ou de mettre en avant les éventuelles innovations.</a:t>
            </a:r>
          </a:p>
          <a:p>
            <a:pPr algn="just"/>
            <a:r>
              <a:rPr lang="fr-FR" sz="2600" b="0" i="0" dirty="0">
                <a:solidFill>
                  <a:srgbClr val="000000"/>
                </a:solidFill>
                <a:effectLst/>
                <a:latin typeface="Goudy Old Style" panose="02020502050305020303" pitchFamily="18" charset="0"/>
              </a:rPr>
              <a:t>Comparaison avec des œuvres similaires. </a:t>
            </a:r>
          </a:p>
        </p:txBody>
      </p:sp>
      <p:sp>
        <p:nvSpPr>
          <p:cNvPr id="9" name="Espace réservé du numéro de diapositive 8">
            <a:extLst>
              <a:ext uri="{FF2B5EF4-FFF2-40B4-BE49-F238E27FC236}">
                <a16:creationId xmlns:a16="http://schemas.microsoft.com/office/drawing/2014/main" id="{73942E07-E624-4D97-919F-7C0BB8964BDF}"/>
              </a:ext>
            </a:extLst>
          </p:cNvPr>
          <p:cNvSpPr>
            <a:spLocks noGrp="1"/>
          </p:cNvSpPr>
          <p:nvPr>
            <p:ph type="sldNum" sz="quarter" idx="12"/>
          </p:nvPr>
        </p:nvSpPr>
        <p:spPr/>
        <p:txBody>
          <a:bodyPr/>
          <a:lstStyle/>
          <a:p>
            <a:fld id="{3A98EE3D-8CD1-4C3F-BD1C-C98C9596463C}" type="slidenum">
              <a:rPr lang="en-US" smtClean="0"/>
              <a:pPr/>
              <a:t>10</a:t>
            </a:fld>
            <a:endParaRPr lang="en-US" dirty="0"/>
          </a:p>
        </p:txBody>
      </p:sp>
      <p:graphicFrame>
        <p:nvGraphicFramePr>
          <p:cNvPr id="13" name="Tableau 12">
            <a:extLst>
              <a:ext uri="{FF2B5EF4-FFF2-40B4-BE49-F238E27FC236}">
                <a16:creationId xmlns:a16="http://schemas.microsoft.com/office/drawing/2014/main" id="{C765E281-B1AD-4F70-8CAF-6C7E62F9F547}"/>
              </a:ext>
            </a:extLst>
          </p:cNvPr>
          <p:cNvGraphicFramePr>
            <a:graphicFrameLocks noGrp="1"/>
          </p:cNvGraphicFramePr>
          <p:nvPr/>
        </p:nvGraphicFramePr>
        <p:xfrm>
          <a:off x="230826" y="136517"/>
          <a:ext cx="8661654" cy="567445"/>
        </p:xfrm>
        <a:graphic>
          <a:graphicData uri="http://schemas.openxmlformats.org/drawingml/2006/table">
            <a:tbl>
              <a:tblPr firstRow="1" firstCol="1" bandRow="1">
                <a:tableStyleId>{5C22544A-7EE6-4342-B048-85BDC9FD1C3A}</a:tableStyleId>
              </a:tblPr>
              <a:tblGrid>
                <a:gridCol w="8661654">
                  <a:extLst>
                    <a:ext uri="{9D8B030D-6E8A-4147-A177-3AD203B41FA5}">
                      <a16:colId xmlns:a16="http://schemas.microsoft.com/office/drawing/2014/main" val="3992208937"/>
                    </a:ext>
                  </a:extLst>
                </a:gridCol>
              </a:tblGrid>
              <a:tr h="567445">
                <a:tc>
                  <a:txBody>
                    <a:bodyPr/>
                    <a:lstStyle/>
                    <a:p>
                      <a:pPr marL="0" indent="0" algn="ctr">
                        <a:lnSpc>
                          <a:spcPct val="115000"/>
                        </a:lnSpc>
                        <a:spcBef>
                          <a:spcPts val="200"/>
                        </a:spcBef>
                        <a:spcAft>
                          <a:spcPts val="200"/>
                        </a:spcAft>
                        <a:buFont typeface="Arial" panose="020B0604020202020204" pitchFamily="34" charset="0"/>
                        <a:buNone/>
                      </a:pPr>
                      <a:r>
                        <a:rPr lang="fr-FR" sz="3200" u="sng" dirty="0">
                          <a:solidFill>
                            <a:schemeClr val="tx1"/>
                          </a:solidFill>
                          <a:effectLst/>
                          <a:latin typeface="Palatino Linotype" panose="02040502050505030304" pitchFamily="18" charset="0"/>
                        </a:rPr>
                        <a:t>Méthodologie du commentaire de documents</a:t>
                      </a:r>
                      <a:endParaRPr lang="fr-FR" sz="3200" b="1" u="sng" kern="1200" dirty="0">
                        <a:solidFill>
                          <a:schemeClr val="tx1"/>
                        </a:solidFill>
                        <a:effectLst/>
                        <a:latin typeface="Palatino Linotype" panose="02040502050505030304" pitchFamily="18" charset="0"/>
                        <a:ea typeface="+mn-ea"/>
                        <a:cs typeface="+mn-cs"/>
                      </a:endParaRPr>
                    </a:p>
                  </a:txBody>
                  <a:tcPr marL="51435" marR="51435" marT="0" marB="0" anchor="ctr">
                    <a:solidFill>
                      <a:schemeClr val="bg1"/>
                    </a:solidFill>
                  </a:tcPr>
                </a:tc>
                <a:extLst>
                  <a:ext uri="{0D108BD9-81ED-4DB2-BD59-A6C34878D82A}">
                    <a16:rowId xmlns:a16="http://schemas.microsoft.com/office/drawing/2014/main" val="3384267836"/>
                  </a:ext>
                </a:extLst>
              </a:tr>
            </a:tbl>
          </a:graphicData>
        </a:graphic>
      </p:graphicFrame>
    </p:spTree>
    <p:extLst>
      <p:ext uri="{BB962C8B-B14F-4D97-AF65-F5344CB8AC3E}">
        <p14:creationId xmlns:p14="http://schemas.microsoft.com/office/powerpoint/2010/main" val="12296565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550E0987-AB4A-4F89-96C1-917F0AAF65EE}"/>
              </a:ext>
            </a:extLst>
          </p:cNvPr>
          <p:cNvSpPr txBox="1"/>
          <p:nvPr/>
        </p:nvSpPr>
        <p:spPr>
          <a:xfrm>
            <a:off x="0" y="908720"/>
            <a:ext cx="9144000" cy="6186309"/>
          </a:xfrm>
          <a:prstGeom prst="rect">
            <a:avLst/>
          </a:prstGeom>
          <a:solidFill>
            <a:schemeClr val="bg1"/>
          </a:solidFill>
        </p:spPr>
        <p:txBody>
          <a:bodyPr wrap="square" rtlCol="0">
            <a:spAutoFit/>
          </a:bodyPr>
          <a:lstStyle/>
          <a:p>
            <a:pPr algn="just"/>
            <a:r>
              <a:rPr lang="fr-FR" sz="3200" b="1" i="0" dirty="0">
                <a:solidFill>
                  <a:srgbClr val="00B0F0"/>
                </a:solidFill>
                <a:effectLst/>
                <a:latin typeface="Goudy Old Style" panose="02020502050305020303" pitchFamily="18" charset="0"/>
              </a:rPr>
              <a:t>Critique externe </a:t>
            </a:r>
            <a:r>
              <a:rPr lang="fr-FR" sz="3200" b="0" i="0" dirty="0">
                <a:solidFill>
                  <a:srgbClr val="000000"/>
                </a:solidFill>
                <a:effectLst/>
                <a:latin typeface="Goudy Old Style" panose="02020502050305020303" pitchFamily="18" charset="0"/>
              </a:rPr>
              <a:t>: confronter ce que le document montre ou énonce avec vos connaissances. Redonner un sens au document, généralement un document se rattache à un répertoire iconographique, séries typologiques ou fonctionnelles.</a:t>
            </a:r>
            <a:endParaRPr lang="fr-FR" sz="4400" dirty="0">
              <a:latin typeface="Goudy Old Style" panose="02020502050305020303" pitchFamily="18" charset="0"/>
            </a:endParaRPr>
          </a:p>
          <a:p>
            <a:pPr algn="just"/>
            <a:r>
              <a:rPr lang="fr-FR" sz="3200" b="0" i="0" dirty="0">
                <a:solidFill>
                  <a:srgbClr val="000000"/>
                </a:solidFill>
                <a:effectLst/>
                <a:latin typeface="Goudy Old Style" panose="02020502050305020303" pitchFamily="18" charset="0"/>
              </a:rPr>
              <a:t>Pour effectuer une critique exhaustive, il faut hiérarchiser les informations contenues dans le document. La sélection est faite en fonction de la problématique que vous avez définie. Il s’agit de trier les informations et retenir les plus utiles et pour ce faire il faut : vérifier l’information en se posant des questions sur sa cohérence, sa crédibilité, son authenticité.</a:t>
            </a:r>
            <a:r>
              <a:rPr lang="fr-FR" sz="4400" dirty="0">
                <a:latin typeface="Goudy Old Style" panose="02020502050305020303" pitchFamily="18" charset="0"/>
              </a:rPr>
              <a:t> </a:t>
            </a:r>
            <a:endParaRPr lang="fr-FR" sz="2000" dirty="0">
              <a:latin typeface="Goudy Old Style" panose="02020502050305020303" pitchFamily="18" charset="0"/>
            </a:endParaRPr>
          </a:p>
        </p:txBody>
      </p:sp>
      <p:sp>
        <p:nvSpPr>
          <p:cNvPr id="9" name="Espace réservé du numéro de diapositive 8">
            <a:extLst>
              <a:ext uri="{FF2B5EF4-FFF2-40B4-BE49-F238E27FC236}">
                <a16:creationId xmlns:a16="http://schemas.microsoft.com/office/drawing/2014/main" id="{73942E07-E624-4D97-919F-7C0BB8964BDF}"/>
              </a:ext>
            </a:extLst>
          </p:cNvPr>
          <p:cNvSpPr>
            <a:spLocks noGrp="1"/>
          </p:cNvSpPr>
          <p:nvPr>
            <p:ph type="sldNum" sz="quarter" idx="12"/>
          </p:nvPr>
        </p:nvSpPr>
        <p:spPr/>
        <p:txBody>
          <a:bodyPr/>
          <a:lstStyle/>
          <a:p>
            <a:fld id="{3A98EE3D-8CD1-4C3F-BD1C-C98C9596463C}" type="slidenum">
              <a:rPr lang="en-US" smtClean="0"/>
              <a:pPr/>
              <a:t>11</a:t>
            </a:fld>
            <a:endParaRPr lang="en-US" dirty="0"/>
          </a:p>
        </p:txBody>
      </p:sp>
      <p:graphicFrame>
        <p:nvGraphicFramePr>
          <p:cNvPr id="13" name="Tableau 12">
            <a:extLst>
              <a:ext uri="{FF2B5EF4-FFF2-40B4-BE49-F238E27FC236}">
                <a16:creationId xmlns:a16="http://schemas.microsoft.com/office/drawing/2014/main" id="{C765E281-B1AD-4F70-8CAF-6C7E62F9F547}"/>
              </a:ext>
            </a:extLst>
          </p:cNvPr>
          <p:cNvGraphicFramePr>
            <a:graphicFrameLocks noGrp="1"/>
          </p:cNvGraphicFramePr>
          <p:nvPr/>
        </p:nvGraphicFramePr>
        <p:xfrm>
          <a:off x="230826" y="136517"/>
          <a:ext cx="8661654" cy="567445"/>
        </p:xfrm>
        <a:graphic>
          <a:graphicData uri="http://schemas.openxmlformats.org/drawingml/2006/table">
            <a:tbl>
              <a:tblPr firstRow="1" firstCol="1" bandRow="1">
                <a:tableStyleId>{5C22544A-7EE6-4342-B048-85BDC9FD1C3A}</a:tableStyleId>
              </a:tblPr>
              <a:tblGrid>
                <a:gridCol w="8661654">
                  <a:extLst>
                    <a:ext uri="{9D8B030D-6E8A-4147-A177-3AD203B41FA5}">
                      <a16:colId xmlns:a16="http://schemas.microsoft.com/office/drawing/2014/main" val="3992208937"/>
                    </a:ext>
                  </a:extLst>
                </a:gridCol>
              </a:tblGrid>
              <a:tr h="567445">
                <a:tc>
                  <a:txBody>
                    <a:bodyPr/>
                    <a:lstStyle/>
                    <a:p>
                      <a:pPr marL="0" indent="0" algn="ctr">
                        <a:lnSpc>
                          <a:spcPct val="115000"/>
                        </a:lnSpc>
                        <a:spcBef>
                          <a:spcPts val="200"/>
                        </a:spcBef>
                        <a:spcAft>
                          <a:spcPts val="200"/>
                        </a:spcAft>
                        <a:buFont typeface="Arial" panose="020B0604020202020204" pitchFamily="34" charset="0"/>
                        <a:buNone/>
                      </a:pPr>
                      <a:r>
                        <a:rPr lang="fr-FR" sz="3200" u="sng" dirty="0">
                          <a:solidFill>
                            <a:schemeClr val="tx1"/>
                          </a:solidFill>
                          <a:effectLst/>
                          <a:latin typeface="Palatino Linotype" panose="02040502050505030304" pitchFamily="18" charset="0"/>
                        </a:rPr>
                        <a:t>Méthodologie du commentaire de documents</a:t>
                      </a:r>
                      <a:endParaRPr lang="fr-FR" sz="3200" b="1" u="sng" kern="1200" dirty="0">
                        <a:solidFill>
                          <a:schemeClr val="tx1"/>
                        </a:solidFill>
                        <a:effectLst/>
                        <a:latin typeface="Palatino Linotype" panose="02040502050505030304" pitchFamily="18" charset="0"/>
                        <a:ea typeface="+mn-ea"/>
                        <a:cs typeface="+mn-cs"/>
                      </a:endParaRPr>
                    </a:p>
                  </a:txBody>
                  <a:tcPr marL="51435" marR="51435" marT="0" marB="0" anchor="ctr">
                    <a:solidFill>
                      <a:schemeClr val="bg1"/>
                    </a:solidFill>
                  </a:tcPr>
                </a:tc>
                <a:extLst>
                  <a:ext uri="{0D108BD9-81ED-4DB2-BD59-A6C34878D82A}">
                    <a16:rowId xmlns:a16="http://schemas.microsoft.com/office/drawing/2014/main" val="3384267836"/>
                  </a:ext>
                </a:extLst>
              </a:tr>
            </a:tbl>
          </a:graphicData>
        </a:graphic>
      </p:graphicFrame>
    </p:spTree>
    <p:extLst>
      <p:ext uri="{BB962C8B-B14F-4D97-AF65-F5344CB8AC3E}">
        <p14:creationId xmlns:p14="http://schemas.microsoft.com/office/powerpoint/2010/main" val="10107344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550E0987-AB4A-4F89-96C1-917F0AAF65EE}"/>
              </a:ext>
            </a:extLst>
          </p:cNvPr>
          <p:cNvSpPr txBox="1"/>
          <p:nvPr/>
        </p:nvSpPr>
        <p:spPr>
          <a:xfrm>
            <a:off x="208087" y="692696"/>
            <a:ext cx="8661654" cy="6254084"/>
          </a:xfrm>
          <a:prstGeom prst="rect">
            <a:avLst/>
          </a:prstGeom>
          <a:solidFill>
            <a:schemeClr val="bg1"/>
          </a:solidFill>
        </p:spPr>
        <p:txBody>
          <a:bodyPr wrap="square" rtlCol="0">
            <a:spAutoFit/>
          </a:bodyPr>
          <a:lstStyle/>
          <a:p>
            <a:pPr>
              <a:lnSpc>
                <a:spcPct val="150000"/>
              </a:lnSpc>
            </a:pPr>
            <a:r>
              <a:rPr lang="fr-FR" sz="2900" b="1" i="1" dirty="0">
                <a:solidFill>
                  <a:srgbClr val="4F81BC"/>
                </a:solidFill>
                <a:effectLst/>
                <a:latin typeface="Goudy Old Style" panose="02020502050305020303" pitchFamily="18" charset="0"/>
              </a:rPr>
              <a:t>Construction du commentaire de document</a:t>
            </a:r>
          </a:p>
          <a:p>
            <a:pPr>
              <a:lnSpc>
                <a:spcPct val="150000"/>
              </a:lnSpc>
            </a:pPr>
            <a:r>
              <a:rPr lang="fr-FR" sz="2900" b="1" i="0" dirty="0">
                <a:solidFill>
                  <a:srgbClr val="FF0000"/>
                </a:solidFill>
                <a:effectLst/>
                <a:latin typeface="Goudy Old Style" panose="02020502050305020303" pitchFamily="18" charset="0"/>
              </a:rPr>
              <a:t>Introduction :</a:t>
            </a:r>
          </a:p>
          <a:p>
            <a:pPr>
              <a:lnSpc>
                <a:spcPct val="150000"/>
              </a:lnSpc>
            </a:pPr>
            <a:r>
              <a:rPr lang="fr-FR" sz="2900" b="0" i="0" dirty="0">
                <a:solidFill>
                  <a:srgbClr val="000000"/>
                </a:solidFill>
                <a:effectLst/>
                <a:latin typeface="Goudy Old Style" panose="02020502050305020303" pitchFamily="18" charset="0"/>
              </a:rPr>
              <a:t>• </a:t>
            </a:r>
            <a:r>
              <a:rPr lang="fr-FR" sz="2900" b="1" i="0" dirty="0">
                <a:solidFill>
                  <a:srgbClr val="000000"/>
                </a:solidFill>
                <a:effectLst/>
                <a:latin typeface="Goudy Old Style" panose="02020502050305020303" pitchFamily="18" charset="0"/>
              </a:rPr>
              <a:t>Une phrase d’accroche</a:t>
            </a:r>
          </a:p>
          <a:p>
            <a:pPr>
              <a:lnSpc>
                <a:spcPct val="150000"/>
              </a:lnSpc>
            </a:pPr>
            <a:r>
              <a:rPr lang="fr-FR" sz="2900" b="0" i="0" dirty="0">
                <a:solidFill>
                  <a:srgbClr val="000000"/>
                </a:solidFill>
                <a:effectLst/>
                <a:latin typeface="Goudy Old Style" panose="02020502050305020303" pitchFamily="18" charset="0"/>
              </a:rPr>
              <a:t>• </a:t>
            </a:r>
            <a:r>
              <a:rPr lang="fr-FR" sz="2900" b="1" i="0" dirty="0">
                <a:solidFill>
                  <a:srgbClr val="000000"/>
                </a:solidFill>
                <a:effectLst/>
                <a:latin typeface="Goudy Old Style" panose="02020502050305020303" pitchFamily="18" charset="0"/>
              </a:rPr>
              <a:t>Une présentation des textes et/ou documents proposés</a:t>
            </a:r>
          </a:p>
          <a:p>
            <a:pPr>
              <a:lnSpc>
                <a:spcPct val="150000"/>
              </a:lnSpc>
            </a:pPr>
            <a:r>
              <a:rPr lang="fr-FR" sz="2900" b="0" i="0" dirty="0">
                <a:solidFill>
                  <a:srgbClr val="000000"/>
                </a:solidFill>
                <a:effectLst/>
                <a:latin typeface="Goudy Old Style" panose="02020502050305020303" pitchFamily="18" charset="0"/>
              </a:rPr>
              <a:t>• </a:t>
            </a:r>
            <a:r>
              <a:rPr lang="fr-FR" sz="2900" b="1" i="0" dirty="0">
                <a:solidFill>
                  <a:srgbClr val="000000"/>
                </a:solidFill>
                <a:effectLst/>
                <a:latin typeface="Goudy Old Style" panose="02020502050305020303" pitchFamily="18" charset="0"/>
              </a:rPr>
              <a:t>Définir les bornes chronologiques</a:t>
            </a:r>
          </a:p>
          <a:p>
            <a:pPr>
              <a:lnSpc>
                <a:spcPct val="150000"/>
              </a:lnSpc>
            </a:pPr>
            <a:r>
              <a:rPr lang="fr-FR" sz="2900" b="0" i="0" dirty="0">
                <a:solidFill>
                  <a:srgbClr val="000000"/>
                </a:solidFill>
                <a:effectLst/>
                <a:latin typeface="Goudy Old Style" panose="02020502050305020303" pitchFamily="18" charset="0"/>
              </a:rPr>
              <a:t>• </a:t>
            </a:r>
            <a:r>
              <a:rPr lang="fr-FR" sz="2900" b="1" i="0" dirty="0">
                <a:solidFill>
                  <a:srgbClr val="000000"/>
                </a:solidFill>
                <a:effectLst/>
                <a:latin typeface="Goudy Old Style" panose="02020502050305020303" pitchFamily="18" charset="0"/>
              </a:rPr>
              <a:t>Définir l’espace étudié</a:t>
            </a:r>
          </a:p>
          <a:p>
            <a:pPr>
              <a:lnSpc>
                <a:spcPct val="150000"/>
              </a:lnSpc>
            </a:pPr>
            <a:r>
              <a:rPr lang="fr-FR" sz="2900" b="1" i="0" dirty="0">
                <a:solidFill>
                  <a:srgbClr val="FFC000"/>
                </a:solidFill>
                <a:effectLst/>
                <a:latin typeface="Goudy Old Style" panose="02020502050305020303" pitchFamily="18" charset="0"/>
              </a:rPr>
              <a:t>• Problématique</a:t>
            </a:r>
          </a:p>
          <a:p>
            <a:pPr>
              <a:lnSpc>
                <a:spcPct val="150000"/>
              </a:lnSpc>
            </a:pPr>
            <a:r>
              <a:rPr lang="fr-FR" sz="2900" b="0" i="0" dirty="0">
                <a:solidFill>
                  <a:srgbClr val="000000"/>
                </a:solidFill>
                <a:effectLst/>
                <a:latin typeface="Goudy Old Style" panose="02020502050305020303" pitchFamily="18" charset="0"/>
              </a:rPr>
              <a:t>• </a:t>
            </a:r>
            <a:r>
              <a:rPr lang="fr-FR" sz="2900" b="1" i="0" dirty="0">
                <a:solidFill>
                  <a:srgbClr val="000000"/>
                </a:solidFill>
                <a:effectLst/>
                <a:latin typeface="Goudy Old Style" panose="02020502050305020303" pitchFamily="18" charset="0"/>
              </a:rPr>
              <a:t>Annoncer un plan</a:t>
            </a:r>
            <a:r>
              <a:rPr lang="fr-FR" sz="2900" dirty="0">
                <a:latin typeface="Goudy Old Style" panose="02020502050305020303" pitchFamily="18" charset="0"/>
              </a:rPr>
              <a:t> </a:t>
            </a:r>
          </a:p>
        </p:txBody>
      </p:sp>
      <p:sp>
        <p:nvSpPr>
          <p:cNvPr id="9" name="Espace réservé du numéro de diapositive 8">
            <a:extLst>
              <a:ext uri="{FF2B5EF4-FFF2-40B4-BE49-F238E27FC236}">
                <a16:creationId xmlns:a16="http://schemas.microsoft.com/office/drawing/2014/main" id="{73942E07-E624-4D97-919F-7C0BB8964BDF}"/>
              </a:ext>
            </a:extLst>
          </p:cNvPr>
          <p:cNvSpPr>
            <a:spLocks noGrp="1"/>
          </p:cNvSpPr>
          <p:nvPr>
            <p:ph type="sldNum" sz="quarter" idx="12"/>
          </p:nvPr>
        </p:nvSpPr>
        <p:spPr/>
        <p:txBody>
          <a:bodyPr/>
          <a:lstStyle/>
          <a:p>
            <a:fld id="{3A98EE3D-8CD1-4C3F-BD1C-C98C9596463C}" type="slidenum">
              <a:rPr lang="en-US" smtClean="0"/>
              <a:pPr/>
              <a:t>12</a:t>
            </a:fld>
            <a:endParaRPr lang="en-US" dirty="0"/>
          </a:p>
        </p:txBody>
      </p:sp>
      <p:graphicFrame>
        <p:nvGraphicFramePr>
          <p:cNvPr id="13" name="Tableau 12">
            <a:extLst>
              <a:ext uri="{FF2B5EF4-FFF2-40B4-BE49-F238E27FC236}">
                <a16:creationId xmlns:a16="http://schemas.microsoft.com/office/drawing/2014/main" id="{C765E281-B1AD-4F70-8CAF-6C7E62F9F547}"/>
              </a:ext>
            </a:extLst>
          </p:cNvPr>
          <p:cNvGraphicFramePr>
            <a:graphicFrameLocks noGrp="1"/>
          </p:cNvGraphicFramePr>
          <p:nvPr/>
        </p:nvGraphicFramePr>
        <p:xfrm>
          <a:off x="230826" y="136517"/>
          <a:ext cx="8661654" cy="567445"/>
        </p:xfrm>
        <a:graphic>
          <a:graphicData uri="http://schemas.openxmlformats.org/drawingml/2006/table">
            <a:tbl>
              <a:tblPr firstRow="1" firstCol="1" bandRow="1">
                <a:tableStyleId>{5C22544A-7EE6-4342-B048-85BDC9FD1C3A}</a:tableStyleId>
              </a:tblPr>
              <a:tblGrid>
                <a:gridCol w="8661654">
                  <a:extLst>
                    <a:ext uri="{9D8B030D-6E8A-4147-A177-3AD203B41FA5}">
                      <a16:colId xmlns:a16="http://schemas.microsoft.com/office/drawing/2014/main" val="3992208937"/>
                    </a:ext>
                  </a:extLst>
                </a:gridCol>
              </a:tblGrid>
              <a:tr h="567445">
                <a:tc>
                  <a:txBody>
                    <a:bodyPr/>
                    <a:lstStyle/>
                    <a:p>
                      <a:pPr marL="0" indent="0" algn="ctr">
                        <a:lnSpc>
                          <a:spcPct val="115000"/>
                        </a:lnSpc>
                        <a:spcBef>
                          <a:spcPts val="200"/>
                        </a:spcBef>
                        <a:spcAft>
                          <a:spcPts val="200"/>
                        </a:spcAft>
                        <a:buFont typeface="Arial" panose="020B0604020202020204" pitchFamily="34" charset="0"/>
                        <a:buNone/>
                      </a:pPr>
                      <a:r>
                        <a:rPr lang="fr-FR" sz="3200" u="sng" dirty="0">
                          <a:solidFill>
                            <a:schemeClr val="tx1"/>
                          </a:solidFill>
                          <a:effectLst/>
                          <a:latin typeface="Palatino Linotype" panose="02040502050505030304" pitchFamily="18" charset="0"/>
                        </a:rPr>
                        <a:t>Méthodologie du commentaire de documents</a:t>
                      </a:r>
                      <a:endParaRPr lang="fr-FR" sz="3200" b="1" u="sng" kern="1200" dirty="0">
                        <a:solidFill>
                          <a:schemeClr val="tx1"/>
                        </a:solidFill>
                        <a:effectLst/>
                        <a:latin typeface="Palatino Linotype" panose="02040502050505030304" pitchFamily="18" charset="0"/>
                        <a:ea typeface="+mn-ea"/>
                        <a:cs typeface="+mn-cs"/>
                      </a:endParaRPr>
                    </a:p>
                  </a:txBody>
                  <a:tcPr marL="51435" marR="51435" marT="0" marB="0" anchor="ctr">
                    <a:solidFill>
                      <a:schemeClr val="bg1"/>
                    </a:solidFill>
                  </a:tcPr>
                </a:tc>
                <a:extLst>
                  <a:ext uri="{0D108BD9-81ED-4DB2-BD59-A6C34878D82A}">
                    <a16:rowId xmlns:a16="http://schemas.microsoft.com/office/drawing/2014/main" val="3384267836"/>
                  </a:ext>
                </a:extLst>
              </a:tr>
            </a:tbl>
          </a:graphicData>
        </a:graphic>
      </p:graphicFrame>
    </p:spTree>
    <p:extLst>
      <p:ext uri="{BB962C8B-B14F-4D97-AF65-F5344CB8AC3E}">
        <p14:creationId xmlns:p14="http://schemas.microsoft.com/office/powerpoint/2010/main" val="31421634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550E0987-AB4A-4F89-96C1-917F0AAF65EE}"/>
              </a:ext>
            </a:extLst>
          </p:cNvPr>
          <p:cNvSpPr txBox="1"/>
          <p:nvPr/>
        </p:nvSpPr>
        <p:spPr>
          <a:xfrm>
            <a:off x="208087" y="1052736"/>
            <a:ext cx="8661654" cy="5509200"/>
          </a:xfrm>
          <a:prstGeom prst="rect">
            <a:avLst/>
          </a:prstGeom>
          <a:solidFill>
            <a:schemeClr val="bg1"/>
          </a:solidFill>
        </p:spPr>
        <p:txBody>
          <a:bodyPr wrap="square" rtlCol="0">
            <a:spAutoFit/>
          </a:bodyPr>
          <a:lstStyle/>
          <a:p>
            <a:r>
              <a:rPr lang="fr-FR" sz="3200" b="0" i="0" dirty="0">
                <a:solidFill>
                  <a:srgbClr val="000000"/>
                </a:solidFill>
                <a:effectLst/>
                <a:latin typeface="Goudy Old Style" panose="02020502050305020303" pitchFamily="18" charset="0"/>
              </a:rPr>
              <a:t>L’introduction est utile pour faire une sorte de brève fiche technique du document, parmi les questions et les points qui peuvent être traités : </a:t>
            </a:r>
          </a:p>
          <a:p>
            <a:endParaRPr lang="fr-FR" sz="3200" b="0" i="0" dirty="0">
              <a:solidFill>
                <a:srgbClr val="000000"/>
              </a:solidFill>
              <a:effectLst/>
              <a:latin typeface="Goudy Old Style" panose="02020502050305020303" pitchFamily="18" charset="0"/>
            </a:endParaRPr>
          </a:p>
          <a:p>
            <a:pPr marL="457200" indent="-457200">
              <a:buFont typeface="Wingdings" panose="05000000000000000000" pitchFamily="2" charset="2"/>
              <a:buChar char="à"/>
            </a:pPr>
            <a:r>
              <a:rPr lang="fr-FR" sz="3200" b="1" i="0" dirty="0">
                <a:solidFill>
                  <a:srgbClr val="000000"/>
                </a:solidFill>
                <a:effectLst/>
                <a:latin typeface="Goudy Old Style" panose="02020502050305020303" pitchFamily="18" charset="0"/>
              </a:rPr>
              <a:t>Quoi ? </a:t>
            </a:r>
          </a:p>
          <a:p>
            <a:pPr marL="457200" indent="-457200">
              <a:buFont typeface="Wingdings" panose="05000000000000000000" pitchFamily="2" charset="2"/>
              <a:buChar char="à"/>
            </a:pPr>
            <a:endParaRPr lang="fr-FR" sz="3200" b="1" i="0" dirty="0">
              <a:solidFill>
                <a:srgbClr val="000000"/>
              </a:solidFill>
              <a:effectLst/>
              <a:latin typeface="Goudy Old Style" panose="02020502050305020303" pitchFamily="18" charset="0"/>
            </a:endParaRPr>
          </a:p>
          <a:p>
            <a:pPr marL="457200" indent="-457200">
              <a:buFont typeface="Wingdings" panose="05000000000000000000" pitchFamily="2" charset="2"/>
              <a:buChar char="à"/>
            </a:pPr>
            <a:r>
              <a:rPr lang="fr-FR" sz="3200" b="1" i="0" dirty="0">
                <a:solidFill>
                  <a:srgbClr val="000000"/>
                </a:solidFill>
                <a:effectLst/>
                <a:latin typeface="Goudy Old Style" panose="02020502050305020303" pitchFamily="18" charset="0"/>
              </a:rPr>
              <a:t>Qui ? </a:t>
            </a:r>
          </a:p>
          <a:p>
            <a:pPr marL="457200" indent="-457200">
              <a:buFont typeface="Wingdings" panose="05000000000000000000" pitchFamily="2" charset="2"/>
              <a:buChar char="à"/>
            </a:pPr>
            <a:endParaRPr lang="fr-FR" sz="3200" b="1" i="0" dirty="0">
              <a:solidFill>
                <a:srgbClr val="000000"/>
              </a:solidFill>
              <a:effectLst/>
              <a:latin typeface="Goudy Old Style" panose="02020502050305020303" pitchFamily="18" charset="0"/>
            </a:endParaRPr>
          </a:p>
          <a:p>
            <a:pPr marL="457200" indent="-457200">
              <a:buFont typeface="Wingdings" panose="05000000000000000000" pitchFamily="2" charset="2"/>
              <a:buChar char="à"/>
            </a:pPr>
            <a:r>
              <a:rPr lang="fr-FR" sz="3200" b="1" dirty="0">
                <a:solidFill>
                  <a:srgbClr val="000000"/>
                </a:solidFill>
                <a:latin typeface="Goudy Old Style" panose="02020502050305020303" pitchFamily="18" charset="0"/>
              </a:rPr>
              <a:t>Ou ? </a:t>
            </a:r>
          </a:p>
          <a:p>
            <a:pPr marL="457200" indent="-457200">
              <a:buFont typeface="Wingdings" panose="05000000000000000000" pitchFamily="2" charset="2"/>
              <a:buChar char="à"/>
            </a:pPr>
            <a:endParaRPr lang="fr-FR" sz="3200" b="1" dirty="0">
              <a:solidFill>
                <a:srgbClr val="000000"/>
              </a:solidFill>
              <a:latin typeface="Goudy Old Style" panose="02020502050305020303" pitchFamily="18" charset="0"/>
            </a:endParaRPr>
          </a:p>
          <a:p>
            <a:pPr marL="457200" indent="-457200">
              <a:buFont typeface="Wingdings" panose="05000000000000000000" pitchFamily="2" charset="2"/>
              <a:buChar char="à"/>
            </a:pPr>
            <a:r>
              <a:rPr lang="fr-FR" sz="3200" b="1" dirty="0">
                <a:solidFill>
                  <a:srgbClr val="000000"/>
                </a:solidFill>
                <a:latin typeface="Goudy Old Style" panose="02020502050305020303" pitchFamily="18" charset="0"/>
              </a:rPr>
              <a:t>Quand ? </a:t>
            </a:r>
            <a:endParaRPr lang="fr-FR" sz="3200" b="1" i="0" dirty="0">
              <a:solidFill>
                <a:srgbClr val="000000"/>
              </a:solidFill>
              <a:effectLst/>
              <a:latin typeface="Goudy Old Style" panose="02020502050305020303" pitchFamily="18" charset="0"/>
            </a:endParaRPr>
          </a:p>
        </p:txBody>
      </p:sp>
      <p:sp>
        <p:nvSpPr>
          <p:cNvPr id="9" name="Espace réservé du numéro de diapositive 8">
            <a:extLst>
              <a:ext uri="{FF2B5EF4-FFF2-40B4-BE49-F238E27FC236}">
                <a16:creationId xmlns:a16="http://schemas.microsoft.com/office/drawing/2014/main" id="{73942E07-E624-4D97-919F-7C0BB8964BDF}"/>
              </a:ext>
            </a:extLst>
          </p:cNvPr>
          <p:cNvSpPr>
            <a:spLocks noGrp="1"/>
          </p:cNvSpPr>
          <p:nvPr>
            <p:ph type="sldNum" sz="quarter" idx="12"/>
          </p:nvPr>
        </p:nvSpPr>
        <p:spPr/>
        <p:txBody>
          <a:bodyPr/>
          <a:lstStyle/>
          <a:p>
            <a:fld id="{3A98EE3D-8CD1-4C3F-BD1C-C98C9596463C}" type="slidenum">
              <a:rPr lang="en-US" smtClean="0"/>
              <a:pPr/>
              <a:t>13</a:t>
            </a:fld>
            <a:endParaRPr lang="en-US" dirty="0"/>
          </a:p>
        </p:txBody>
      </p:sp>
      <p:graphicFrame>
        <p:nvGraphicFramePr>
          <p:cNvPr id="13" name="Tableau 12">
            <a:extLst>
              <a:ext uri="{FF2B5EF4-FFF2-40B4-BE49-F238E27FC236}">
                <a16:creationId xmlns:a16="http://schemas.microsoft.com/office/drawing/2014/main" id="{C765E281-B1AD-4F70-8CAF-6C7E62F9F547}"/>
              </a:ext>
            </a:extLst>
          </p:cNvPr>
          <p:cNvGraphicFramePr>
            <a:graphicFrameLocks noGrp="1"/>
          </p:cNvGraphicFramePr>
          <p:nvPr/>
        </p:nvGraphicFramePr>
        <p:xfrm>
          <a:off x="230826" y="136517"/>
          <a:ext cx="8661654" cy="567445"/>
        </p:xfrm>
        <a:graphic>
          <a:graphicData uri="http://schemas.openxmlformats.org/drawingml/2006/table">
            <a:tbl>
              <a:tblPr firstRow="1" firstCol="1" bandRow="1">
                <a:tableStyleId>{5C22544A-7EE6-4342-B048-85BDC9FD1C3A}</a:tableStyleId>
              </a:tblPr>
              <a:tblGrid>
                <a:gridCol w="8661654">
                  <a:extLst>
                    <a:ext uri="{9D8B030D-6E8A-4147-A177-3AD203B41FA5}">
                      <a16:colId xmlns:a16="http://schemas.microsoft.com/office/drawing/2014/main" val="3992208937"/>
                    </a:ext>
                  </a:extLst>
                </a:gridCol>
              </a:tblGrid>
              <a:tr h="567445">
                <a:tc>
                  <a:txBody>
                    <a:bodyPr/>
                    <a:lstStyle/>
                    <a:p>
                      <a:pPr marL="0" indent="0" algn="ctr">
                        <a:lnSpc>
                          <a:spcPct val="115000"/>
                        </a:lnSpc>
                        <a:spcBef>
                          <a:spcPts val="200"/>
                        </a:spcBef>
                        <a:spcAft>
                          <a:spcPts val="200"/>
                        </a:spcAft>
                        <a:buFont typeface="Arial" panose="020B0604020202020204" pitchFamily="34" charset="0"/>
                        <a:buNone/>
                      </a:pPr>
                      <a:r>
                        <a:rPr lang="fr-FR" sz="3200" u="sng" dirty="0">
                          <a:solidFill>
                            <a:schemeClr val="tx1"/>
                          </a:solidFill>
                          <a:effectLst/>
                          <a:latin typeface="Palatino Linotype" panose="02040502050505030304" pitchFamily="18" charset="0"/>
                        </a:rPr>
                        <a:t>Méthodologie du commentaire de documents</a:t>
                      </a:r>
                      <a:endParaRPr lang="fr-FR" sz="3200" b="1" u="sng" kern="1200" dirty="0">
                        <a:solidFill>
                          <a:schemeClr val="tx1"/>
                        </a:solidFill>
                        <a:effectLst/>
                        <a:latin typeface="Palatino Linotype" panose="02040502050505030304" pitchFamily="18" charset="0"/>
                        <a:ea typeface="+mn-ea"/>
                        <a:cs typeface="+mn-cs"/>
                      </a:endParaRPr>
                    </a:p>
                  </a:txBody>
                  <a:tcPr marL="51435" marR="51435" marT="0" marB="0" anchor="ctr">
                    <a:solidFill>
                      <a:schemeClr val="bg1"/>
                    </a:solidFill>
                  </a:tcPr>
                </a:tc>
                <a:extLst>
                  <a:ext uri="{0D108BD9-81ED-4DB2-BD59-A6C34878D82A}">
                    <a16:rowId xmlns:a16="http://schemas.microsoft.com/office/drawing/2014/main" val="3384267836"/>
                  </a:ext>
                </a:extLst>
              </a:tr>
            </a:tbl>
          </a:graphicData>
        </a:graphic>
      </p:graphicFrame>
    </p:spTree>
    <p:extLst>
      <p:ext uri="{BB962C8B-B14F-4D97-AF65-F5344CB8AC3E}">
        <p14:creationId xmlns:p14="http://schemas.microsoft.com/office/powerpoint/2010/main" val="38743823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550E0987-AB4A-4F89-96C1-917F0AAF65EE}"/>
              </a:ext>
            </a:extLst>
          </p:cNvPr>
          <p:cNvSpPr txBox="1"/>
          <p:nvPr/>
        </p:nvSpPr>
        <p:spPr>
          <a:xfrm>
            <a:off x="208087" y="1052736"/>
            <a:ext cx="8661654" cy="5201424"/>
          </a:xfrm>
          <a:prstGeom prst="rect">
            <a:avLst/>
          </a:prstGeom>
          <a:solidFill>
            <a:schemeClr val="bg1"/>
          </a:solidFill>
        </p:spPr>
        <p:txBody>
          <a:bodyPr wrap="square" rtlCol="0">
            <a:spAutoFit/>
          </a:bodyPr>
          <a:lstStyle/>
          <a:p>
            <a:pPr algn="just"/>
            <a:r>
              <a:rPr lang="fr-FR" sz="3200" b="1" i="0" dirty="0">
                <a:solidFill>
                  <a:srgbClr val="000000"/>
                </a:solidFill>
                <a:effectLst/>
                <a:latin typeface="Goudy Old Style" panose="02020502050305020303" pitchFamily="18" charset="0"/>
              </a:rPr>
              <a:t>Quoi ? </a:t>
            </a:r>
          </a:p>
          <a:p>
            <a:pPr algn="just"/>
            <a:r>
              <a:rPr lang="fr-FR" sz="3200" b="0" i="0" dirty="0">
                <a:solidFill>
                  <a:srgbClr val="000000"/>
                </a:solidFill>
                <a:effectLst/>
                <a:latin typeface="Goudy Old Style" panose="02020502050305020303" pitchFamily="18" charset="0"/>
              </a:rPr>
              <a:t>L’appellation traditionnelle de l’œuvre ; nature du document (photographie, reproduction, etc.) ; nature de l’objet (céramique, monnaie, architecture, sculpture) ; techniques de réalisation (figure rouge, noir, bas-relief, martelage, etc.) ; matériaux utilisés (marbre, bronze, argile, etc.) ; dimensions de l’objet d’étude et son état de conservation ; rapide identification d’éléments comme personnages mythologiques, historique, sanctuaire.</a:t>
            </a:r>
            <a:r>
              <a:rPr lang="fr-FR" sz="4400" dirty="0">
                <a:latin typeface="Goudy Old Style" panose="02020502050305020303" pitchFamily="18" charset="0"/>
              </a:rPr>
              <a:t> </a:t>
            </a:r>
            <a:endParaRPr lang="fr-FR" sz="2000" dirty="0">
              <a:latin typeface="Goudy Old Style" panose="02020502050305020303" pitchFamily="18" charset="0"/>
            </a:endParaRPr>
          </a:p>
        </p:txBody>
      </p:sp>
      <p:sp>
        <p:nvSpPr>
          <p:cNvPr id="9" name="Espace réservé du numéro de diapositive 8">
            <a:extLst>
              <a:ext uri="{FF2B5EF4-FFF2-40B4-BE49-F238E27FC236}">
                <a16:creationId xmlns:a16="http://schemas.microsoft.com/office/drawing/2014/main" id="{73942E07-E624-4D97-919F-7C0BB8964BDF}"/>
              </a:ext>
            </a:extLst>
          </p:cNvPr>
          <p:cNvSpPr>
            <a:spLocks noGrp="1"/>
          </p:cNvSpPr>
          <p:nvPr>
            <p:ph type="sldNum" sz="quarter" idx="12"/>
          </p:nvPr>
        </p:nvSpPr>
        <p:spPr/>
        <p:txBody>
          <a:bodyPr/>
          <a:lstStyle/>
          <a:p>
            <a:fld id="{3A98EE3D-8CD1-4C3F-BD1C-C98C9596463C}" type="slidenum">
              <a:rPr lang="en-US" smtClean="0">
                <a:latin typeface="Goudy Old Style" panose="02020502050305020303" pitchFamily="18" charset="0"/>
              </a:rPr>
              <a:pPr/>
              <a:t>14</a:t>
            </a:fld>
            <a:endParaRPr lang="en-US" dirty="0">
              <a:latin typeface="Goudy Old Style" panose="02020502050305020303" pitchFamily="18" charset="0"/>
            </a:endParaRPr>
          </a:p>
        </p:txBody>
      </p:sp>
      <p:graphicFrame>
        <p:nvGraphicFramePr>
          <p:cNvPr id="13" name="Tableau 12">
            <a:extLst>
              <a:ext uri="{FF2B5EF4-FFF2-40B4-BE49-F238E27FC236}">
                <a16:creationId xmlns:a16="http://schemas.microsoft.com/office/drawing/2014/main" id="{C765E281-B1AD-4F70-8CAF-6C7E62F9F547}"/>
              </a:ext>
            </a:extLst>
          </p:cNvPr>
          <p:cNvGraphicFramePr>
            <a:graphicFrameLocks noGrp="1"/>
          </p:cNvGraphicFramePr>
          <p:nvPr/>
        </p:nvGraphicFramePr>
        <p:xfrm>
          <a:off x="230826" y="136517"/>
          <a:ext cx="8661654" cy="567445"/>
        </p:xfrm>
        <a:graphic>
          <a:graphicData uri="http://schemas.openxmlformats.org/drawingml/2006/table">
            <a:tbl>
              <a:tblPr firstRow="1" firstCol="1" bandRow="1">
                <a:tableStyleId>{5C22544A-7EE6-4342-B048-85BDC9FD1C3A}</a:tableStyleId>
              </a:tblPr>
              <a:tblGrid>
                <a:gridCol w="8661654">
                  <a:extLst>
                    <a:ext uri="{9D8B030D-6E8A-4147-A177-3AD203B41FA5}">
                      <a16:colId xmlns:a16="http://schemas.microsoft.com/office/drawing/2014/main" val="3992208937"/>
                    </a:ext>
                  </a:extLst>
                </a:gridCol>
              </a:tblGrid>
              <a:tr h="567445">
                <a:tc>
                  <a:txBody>
                    <a:bodyPr/>
                    <a:lstStyle/>
                    <a:p>
                      <a:pPr marL="0" indent="0" algn="ctr">
                        <a:lnSpc>
                          <a:spcPct val="115000"/>
                        </a:lnSpc>
                        <a:spcBef>
                          <a:spcPts val="200"/>
                        </a:spcBef>
                        <a:spcAft>
                          <a:spcPts val="200"/>
                        </a:spcAft>
                        <a:buFont typeface="Arial" panose="020B0604020202020204" pitchFamily="34" charset="0"/>
                        <a:buNone/>
                      </a:pPr>
                      <a:r>
                        <a:rPr lang="fr-FR" sz="3200" u="sng" dirty="0">
                          <a:solidFill>
                            <a:schemeClr val="tx1"/>
                          </a:solidFill>
                          <a:effectLst/>
                          <a:latin typeface="Palatino Linotype" panose="02040502050505030304" pitchFamily="18" charset="0"/>
                        </a:rPr>
                        <a:t>Méthodologie du commentaire de documents</a:t>
                      </a:r>
                      <a:endParaRPr lang="fr-FR" sz="3200" b="1" u="sng" kern="1200" dirty="0">
                        <a:solidFill>
                          <a:schemeClr val="tx1"/>
                        </a:solidFill>
                        <a:effectLst/>
                        <a:latin typeface="Palatino Linotype" panose="02040502050505030304" pitchFamily="18" charset="0"/>
                        <a:ea typeface="+mn-ea"/>
                        <a:cs typeface="+mn-cs"/>
                      </a:endParaRPr>
                    </a:p>
                  </a:txBody>
                  <a:tcPr marL="51435" marR="51435" marT="0" marB="0" anchor="ctr">
                    <a:solidFill>
                      <a:schemeClr val="bg1"/>
                    </a:solidFill>
                  </a:tcPr>
                </a:tc>
                <a:extLst>
                  <a:ext uri="{0D108BD9-81ED-4DB2-BD59-A6C34878D82A}">
                    <a16:rowId xmlns:a16="http://schemas.microsoft.com/office/drawing/2014/main" val="3384267836"/>
                  </a:ext>
                </a:extLst>
              </a:tr>
            </a:tbl>
          </a:graphicData>
        </a:graphic>
      </p:graphicFrame>
    </p:spTree>
    <p:extLst>
      <p:ext uri="{BB962C8B-B14F-4D97-AF65-F5344CB8AC3E}">
        <p14:creationId xmlns:p14="http://schemas.microsoft.com/office/powerpoint/2010/main" val="11332559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550E0987-AB4A-4F89-96C1-917F0AAF65EE}"/>
              </a:ext>
            </a:extLst>
          </p:cNvPr>
          <p:cNvSpPr txBox="1"/>
          <p:nvPr/>
        </p:nvSpPr>
        <p:spPr>
          <a:xfrm>
            <a:off x="208087" y="1052736"/>
            <a:ext cx="8661654" cy="4031873"/>
          </a:xfrm>
          <a:prstGeom prst="rect">
            <a:avLst/>
          </a:prstGeom>
          <a:solidFill>
            <a:schemeClr val="bg1"/>
          </a:solidFill>
        </p:spPr>
        <p:txBody>
          <a:bodyPr wrap="square" rtlCol="0">
            <a:spAutoFit/>
          </a:bodyPr>
          <a:lstStyle/>
          <a:p>
            <a:r>
              <a:rPr lang="fr-FR" sz="3200" b="1" i="0" dirty="0">
                <a:solidFill>
                  <a:srgbClr val="000000"/>
                </a:solidFill>
                <a:effectLst/>
                <a:latin typeface="Goudy Old Style" panose="02020502050305020303" pitchFamily="18" charset="0"/>
              </a:rPr>
              <a:t>Qui ?</a:t>
            </a:r>
          </a:p>
          <a:p>
            <a:r>
              <a:rPr lang="fr-FR" sz="3200" b="0" i="0" dirty="0">
                <a:solidFill>
                  <a:srgbClr val="000000"/>
                </a:solidFill>
                <a:effectLst/>
                <a:latin typeface="Goudy Old Style" panose="02020502050305020303" pitchFamily="18" charset="0"/>
              </a:rPr>
              <a:t>Auteur de la réalisation (artiste, architecte, etc.) ; éventuellement évoquer sa biographique de manière succinct</a:t>
            </a:r>
          </a:p>
          <a:p>
            <a:endParaRPr lang="fr-FR" sz="3200" b="0" i="0" dirty="0">
              <a:solidFill>
                <a:srgbClr val="000000"/>
              </a:solidFill>
              <a:effectLst/>
              <a:latin typeface="Goudy Old Style" panose="02020502050305020303" pitchFamily="18" charset="0"/>
            </a:endParaRPr>
          </a:p>
          <a:p>
            <a:r>
              <a:rPr lang="fr-FR" sz="3200" b="1" i="0" dirty="0">
                <a:solidFill>
                  <a:srgbClr val="000000"/>
                </a:solidFill>
                <a:effectLst/>
                <a:latin typeface="Goudy Old Style" panose="02020502050305020303" pitchFamily="18" charset="0"/>
              </a:rPr>
              <a:t>Où ?</a:t>
            </a:r>
          </a:p>
          <a:p>
            <a:r>
              <a:rPr lang="fr-FR" sz="3200" b="0" i="0" dirty="0">
                <a:solidFill>
                  <a:srgbClr val="000000"/>
                </a:solidFill>
                <a:effectLst/>
                <a:latin typeface="Goudy Old Style" panose="02020502050305020303" pitchFamily="18" charset="0"/>
              </a:rPr>
              <a:t>Pays, région, etc. où se situe l’objet ; le lieu de sa découverte, de sa fabrication, de sa conservation, etc.</a:t>
            </a:r>
            <a:r>
              <a:rPr lang="fr-FR" sz="3200" dirty="0">
                <a:latin typeface="Goudy Old Style" panose="02020502050305020303" pitchFamily="18" charset="0"/>
              </a:rPr>
              <a:t> </a:t>
            </a:r>
          </a:p>
        </p:txBody>
      </p:sp>
      <p:sp>
        <p:nvSpPr>
          <p:cNvPr id="9" name="Espace réservé du numéro de diapositive 8">
            <a:extLst>
              <a:ext uri="{FF2B5EF4-FFF2-40B4-BE49-F238E27FC236}">
                <a16:creationId xmlns:a16="http://schemas.microsoft.com/office/drawing/2014/main" id="{73942E07-E624-4D97-919F-7C0BB8964BDF}"/>
              </a:ext>
            </a:extLst>
          </p:cNvPr>
          <p:cNvSpPr>
            <a:spLocks noGrp="1"/>
          </p:cNvSpPr>
          <p:nvPr>
            <p:ph type="sldNum" sz="quarter" idx="12"/>
          </p:nvPr>
        </p:nvSpPr>
        <p:spPr/>
        <p:txBody>
          <a:bodyPr/>
          <a:lstStyle/>
          <a:p>
            <a:fld id="{3A98EE3D-8CD1-4C3F-BD1C-C98C9596463C}" type="slidenum">
              <a:rPr lang="en-US" smtClean="0"/>
              <a:pPr/>
              <a:t>15</a:t>
            </a:fld>
            <a:endParaRPr lang="en-US" dirty="0"/>
          </a:p>
        </p:txBody>
      </p:sp>
      <p:graphicFrame>
        <p:nvGraphicFramePr>
          <p:cNvPr id="13" name="Tableau 12">
            <a:extLst>
              <a:ext uri="{FF2B5EF4-FFF2-40B4-BE49-F238E27FC236}">
                <a16:creationId xmlns:a16="http://schemas.microsoft.com/office/drawing/2014/main" id="{C765E281-B1AD-4F70-8CAF-6C7E62F9F547}"/>
              </a:ext>
            </a:extLst>
          </p:cNvPr>
          <p:cNvGraphicFramePr>
            <a:graphicFrameLocks noGrp="1"/>
          </p:cNvGraphicFramePr>
          <p:nvPr/>
        </p:nvGraphicFramePr>
        <p:xfrm>
          <a:off x="230826" y="136517"/>
          <a:ext cx="8661654" cy="567445"/>
        </p:xfrm>
        <a:graphic>
          <a:graphicData uri="http://schemas.openxmlformats.org/drawingml/2006/table">
            <a:tbl>
              <a:tblPr firstRow="1" firstCol="1" bandRow="1">
                <a:tableStyleId>{5C22544A-7EE6-4342-B048-85BDC9FD1C3A}</a:tableStyleId>
              </a:tblPr>
              <a:tblGrid>
                <a:gridCol w="8661654">
                  <a:extLst>
                    <a:ext uri="{9D8B030D-6E8A-4147-A177-3AD203B41FA5}">
                      <a16:colId xmlns:a16="http://schemas.microsoft.com/office/drawing/2014/main" val="3992208937"/>
                    </a:ext>
                  </a:extLst>
                </a:gridCol>
              </a:tblGrid>
              <a:tr h="567445">
                <a:tc>
                  <a:txBody>
                    <a:bodyPr/>
                    <a:lstStyle/>
                    <a:p>
                      <a:pPr marL="0" indent="0" algn="ctr">
                        <a:lnSpc>
                          <a:spcPct val="115000"/>
                        </a:lnSpc>
                        <a:spcBef>
                          <a:spcPts val="200"/>
                        </a:spcBef>
                        <a:spcAft>
                          <a:spcPts val="200"/>
                        </a:spcAft>
                        <a:buFont typeface="Arial" panose="020B0604020202020204" pitchFamily="34" charset="0"/>
                        <a:buNone/>
                      </a:pPr>
                      <a:r>
                        <a:rPr lang="fr-FR" sz="3200" u="sng" dirty="0">
                          <a:solidFill>
                            <a:schemeClr val="tx1"/>
                          </a:solidFill>
                          <a:effectLst/>
                          <a:latin typeface="Palatino Linotype" panose="02040502050505030304" pitchFamily="18" charset="0"/>
                        </a:rPr>
                        <a:t>Méthodologie du commentaire de documents</a:t>
                      </a:r>
                      <a:endParaRPr lang="fr-FR" sz="3200" b="1" u="sng" kern="1200" dirty="0">
                        <a:solidFill>
                          <a:schemeClr val="tx1"/>
                        </a:solidFill>
                        <a:effectLst/>
                        <a:latin typeface="Palatino Linotype" panose="02040502050505030304" pitchFamily="18" charset="0"/>
                        <a:ea typeface="+mn-ea"/>
                        <a:cs typeface="+mn-cs"/>
                      </a:endParaRPr>
                    </a:p>
                  </a:txBody>
                  <a:tcPr marL="51435" marR="51435" marT="0" marB="0" anchor="ctr">
                    <a:solidFill>
                      <a:schemeClr val="bg1"/>
                    </a:solidFill>
                  </a:tcPr>
                </a:tc>
                <a:extLst>
                  <a:ext uri="{0D108BD9-81ED-4DB2-BD59-A6C34878D82A}">
                    <a16:rowId xmlns:a16="http://schemas.microsoft.com/office/drawing/2014/main" val="3384267836"/>
                  </a:ext>
                </a:extLst>
              </a:tr>
            </a:tbl>
          </a:graphicData>
        </a:graphic>
      </p:graphicFrame>
    </p:spTree>
    <p:extLst>
      <p:ext uri="{BB962C8B-B14F-4D97-AF65-F5344CB8AC3E}">
        <p14:creationId xmlns:p14="http://schemas.microsoft.com/office/powerpoint/2010/main" val="6774992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550E0987-AB4A-4F89-96C1-917F0AAF65EE}"/>
              </a:ext>
            </a:extLst>
          </p:cNvPr>
          <p:cNvSpPr txBox="1"/>
          <p:nvPr/>
        </p:nvSpPr>
        <p:spPr>
          <a:xfrm>
            <a:off x="208087" y="1052736"/>
            <a:ext cx="8661654" cy="5816977"/>
          </a:xfrm>
          <a:prstGeom prst="rect">
            <a:avLst/>
          </a:prstGeom>
          <a:solidFill>
            <a:schemeClr val="bg1"/>
          </a:solidFill>
        </p:spPr>
        <p:txBody>
          <a:bodyPr wrap="square" rtlCol="0">
            <a:spAutoFit/>
          </a:bodyPr>
          <a:lstStyle/>
          <a:p>
            <a:pPr algn="just"/>
            <a:r>
              <a:rPr lang="fr-FR" sz="3600" b="1" i="0" dirty="0">
                <a:solidFill>
                  <a:srgbClr val="000000"/>
                </a:solidFill>
                <a:effectLst/>
                <a:latin typeface="Goudy Old Style" panose="02020502050305020303" pitchFamily="18" charset="0"/>
              </a:rPr>
              <a:t>Quand ?</a:t>
            </a:r>
          </a:p>
          <a:p>
            <a:pPr algn="just"/>
            <a:r>
              <a:rPr lang="fr-FR" sz="3600" b="0" i="0" dirty="0">
                <a:solidFill>
                  <a:srgbClr val="000000"/>
                </a:solidFill>
                <a:effectLst/>
                <a:latin typeface="Goudy Old Style" panose="02020502050305020303" pitchFamily="18" charset="0"/>
              </a:rPr>
              <a:t>Dater le document (la datation sera justifiée dans le développement) ; historique de la découverte (campagne de fouille, date de découverte, contexte géopolitique, etc.), le lieu de la découverte (date de fondation de la ville, évènements importants) ou sur l’histoire propre de l’objet changement de collection, exposition majeure, détérioration due à des conflits, anecdotes, etc.)</a:t>
            </a:r>
            <a:r>
              <a:rPr lang="fr-FR" sz="4800" dirty="0">
                <a:latin typeface="Goudy Old Style" panose="02020502050305020303" pitchFamily="18" charset="0"/>
              </a:rPr>
              <a:t> </a:t>
            </a:r>
            <a:endParaRPr lang="fr-FR" sz="2400" dirty="0">
              <a:latin typeface="Goudy Old Style" panose="02020502050305020303" pitchFamily="18" charset="0"/>
            </a:endParaRPr>
          </a:p>
        </p:txBody>
      </p:sp>
      <p:sp>
        <p:nvSpPr>
          <p:cNvPr id="9" name="Espace réservé du numéro de diapositive 8">
            <a:extLst>
              <a:ext uri="{FF2B5EF4-FFF2-40B4-BE49-F238E27FC236}">
                <a16:creationId xmlns:a16="http://schemas.microsoft.com/office/drawing/2014/main" id="{73942E07-E624-4D97-919F-7C0BB8964BDF}"/>
              </a:ext>
            </a:extLst>
          </p:cNvPr>
          <p:cNvSpPr>
            <a:spLocks noGrp="1"/>
          </p:cNvSpPr>
          <p:nvPr>
            <p:ph type="sldNum" sz="quarter" idx="12"/>
          </p:nvPr>
        </p:nvSpPr>
        <p:spPr/>
        <p:txBody>
          <a:bodyPr/>
          <a:lstStyle/>
          <a:p>
            <a:fld id="{3A98EE3D-8CD1-4C3F-BD1C-C98C9596463C}" type="slidenum">
              <a:rPr lang="en-US" smtClean="0"/>
              <a:pPr/>
              <a:t>16</a:t>
            </a:fld>
            <a:endParaRPr lang="en-US" dirty="0"/>
          </a:p>
        </p:txBody>
      </p:sp>
      <p:graphicFrame>
        <p:nvGraphicFramePr>
          <p:cNvPr id="13" name="Tableau 12">
            <a:extLst>
              <a:ext uri="{FF2B5EF4-FFF2-40B4-BE49-F238E27FC236}">
                <a16:creationId xmlns:a16="http://schemas.microsoft.com/office/drawing/2014/main" id="{C765E281-B1AD-4F70-8CAF-6C7E62F9F547}"/>
              </a:ext>
            </a:extLst>
          </p:cNvPr>
          <p:cNvGraphicFramePr>
            <a:graphicFrameLocks noGrp="1"/>
          </p:cNvGraphicFramePr>
          <p:nvPr/>
        </p:nvGraphicFramePr>
        <p:xfrm>
          <a:off x="230826" y="136517"/>
          <a:ext cx="8661654" cy="567445"/>
        </p:xfrm>
        <a:graphic>
          <a:graphicData uri="http://schemas.openxmlformats.org/drawingml/2006/table">
            <a:tbl>
              <a:tblPr firstRow="1" firstCol="1" bandRow="1">
                <a:tableStyleId>{5C22544A-7EE6-4342-B048-85BDC9FD1C3A}</a:tableStyleId>
              </a:tblPr>
              <a:tblGrid>
                <a:gridCol w="8661654">
                  <a:extLst>
                    <a:ext uri="{9D8B030D-6E8A-4147-A177-3AD203B41FA5}">
                      <a16:colId xmlns:a16="http://schemas.microsoft.com/office/drawing/2014/main" val="3992208937"/>
                    </a:ext>
                  </a:extLst>
                </a:gridCol>
              </a:tblGrid>
              <a:tr h="567445">
                <a:tc>
                  <a:txBody>
                    <a:bodyPr/>
                    <a:lstStyle/>
                    <a:p>
                      <a:pPr marL="0" indent="0" algn="ctr">
                        <a:lnSpc>
                          <a:spcPct val="115000"/>
                        </a:lnSpc>
                        <a:spcBef>
                          <a:spcPts val="200"/>
                        </a:spcBef>
                        <a:spcAft>
                          <a:spcPts val="200"/>
                        </a:spcAft>
                        <a:buFont typeface="Arial" panose="020B0604020202020204" pitchFamily="34" charset="0"/>
                        <a:buNone/>
                      </a:pPr>
                      <a:r>
                        <a:rPr lang="fr-FR" sz="3200" u="sng" dirty="0">
                          <a:solidFill>
                            <a:schemeClr val="tx1"/>
                          </a:solidFill>
                          <a:effectLst/>
                          <a:latin typeface="Palatino Linotype" panose="02040502050505030304" pitchFamily="18" charset="0"/>
                        </a:rPr>
                        <a:t>Méthodologie du commentaire de documents</a:t>
                      </a:r>
                      <a:endParaRPr lang="fr-FR" sz="3200" b="1" u="sng" kern="1200" dirty="0">
                        <a:solidFill>
                          <a:schemeClr val="tx1"/>
                        </a:solidFill>
                        <a:effectLst/>
                        <a:latin typeface="Palatino Linotype" panose="02040502050505030304" pitchFamily="18" charset="0"/>
                        <a:ea typeface="+mn-ea"/>
                        <a:cs typeface="+mn-cs"/>
                      </a:endParaRPr>
                    </a:p>
                  </a:txBody>
                  <a:tcPr marL="51435" marR="51435" marT="0" marB="0" anchor="ctr">
                    <a:solidFill>
                      <a:schemeClr val="bg1"/>
                    </a:solidFill>
                  </a:tcPr>
                </a:tc>
                <a:extLst>
                  <a:ext uri="{0D108BD9-81ED-4DB2-BD59-A6C34878D82A}">
                    <a16:rowId xmlns:a16="http://schemas.microsoft.com/office/drawing/2014/main" val="3384267836"/>
                  </a:ext>
                </a:extLst>
              </a:tr>
            </a:tbl>
          </a:graphicData>
        </a:graphic>
      </p:graphicFrame>
    </p:spTree>
    <p:extLst>
      <p:ext uri="{BB962C8B-B14F-4D97-AF65-F5344CB8AC3E}">
        <p14:creationId xmlns:p14="http://schemas.microsoft.com/office/powerpoint/2010/main" val="16988904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550E0987-AB4A-4F89-96C1-917F0AAF65EE}"/>
              </a:ext>
            </a:extLst>
          </p:cNvPr>
          <p:cNvSpPr txBox="1"/>
          <p:nvPr/>
        </p:nvSpPr>
        <p:spPr>
          <a:xfrm>
            <a:off x="0" y="1052736"/>
            <a:ext cx="9144000" cy="5632311"/>
          </a:xfrm>
          <a:prstGeom prst="rect">
            <a:avLst/>
          </a:prstGeom>
          <a:solidFill>
            <a:schemeClr val="bg1"/>
          </a:solidFill>
        </p:spPr>
        <p:txBody>
          <a:bodyPr wrap="square" rtlCol="0">
            <a:spAutoFit/>
          </a:bodyPr>
          <a:lstStyle/>
          <a:p>
            <a:r>
              <a:rPr lang="fr-FR" sz="3600" b="1" i="0" dirty="0">
                <a:solidFill>
                  <a:srgbClr val="FF0000"/>
                </a:solidFill>
                <a:effectLst/>
                <a:latin typeface="Goudy Old Style" panose="02020502050305020303" pitchFamily="18" charset="0"/>
              </a:rPr>
              <a:t>Développement :</a:t>
            </a:r>
          </a:p>
          <a:p>
            <a:endParaRPr lang="fr-FR" sz="3600" b="1" i="0" dirty="0">
              <a:solidFill>
                <a:srgbClr val="FF0000"/>
              </a:solidFill>
              <a:effectLst/>
              <a:latin typeface="Goudy Old Style" panose="02020502050305020303" pitchFamily="18" charset="0"/>
            </a:endParaRPr>
          </a:p>
          <a:p>
            <a:r>
              <a:rPr lang="fr-FR" sz="3600" b="0" i="0" dirty="0">
                <a:solidFill>
                  <a:srgbClr val="000000"/>
                </a:solidFill>
                <a:effectLst/>
                <a:latin typeface="Goudy Old Style" panose="02020502050305020303" pitchFamily="18" charset="0"/>
              </a:rPr>
              <a:t>• En plusieurs parties : il n’y a pas de nombre à respecter. Généralement le développement se fait en 2, 3 ou 4 parties au maximum. Votre propos doit être cohérent. Évitez tout de même d’atteindre plus de 4 parties.</a:t>
            </a:r>
          </a:p>
          <a:p>
            <a:r>
              <a:rPr lang="fr-FR" sz="3600" b="0" i="0" dirty="0">
                <a:solidFill>
                  <a:srgbClr val="000000"/>
                </a:solidFill>
                <a:effectLst/>
                <a:latin typeface="Goudy Old Style" panose="02020502050305020303" pitchFamily="18" charset="0"/>
              </a:rPr>
              <a:t>• Il est important de décrire les documents et d’amener des </a:t>
            </a:r>
            <a:r>
              <a:rPr lang="fr-FR" sz="3600" b="1" i="0" dirty="0">
                <a:solidFill>
                  <a:srgbClr val="000000"/>
                </a:solidFill>
                <a:effectLst/>
                <a:latin typeface="Goudy Old Style" panose="02020502050305020303" pitchFamily="18" charset="0"/>
              </a:rPr>
              <a:t>éléments de comparaison </a:t>
            </a:r>
            <a:r>
              <a:rPr lang="fr-FR" sz="3600" b="0" i="0" dirty="0">
                <a:solidFill>
                  <a:srgbClr val="000000"/>
                </a:solidFill>
                <a:effectLst/>
                <a:latin typeface="Goudy Old Style" panose="02020502050305020303" pitchFamily="18" charset="0"/>
              </a:rPr>
              <a:t>qui sont issus du cours, et de votre </a:t>
            </a:r>
            <a:r>
              <a:rPr lang="fr-FR" sz="3600" b="1" i="0" dirty="0">
                <a:solidFill>
                  <a:srgbClr val="000000"/>
                </a:solidFill>
                <a:effectLst/>
                <a:latin typeface="Goudy Old Style" panose="02020502050305020303" pitchFamily="18" charset="0"/>
              </a:rPr>
              <a:t>culture générale</a:t>
            </a:r>
            <a:endParaRPr lang="fr-FR" sz="2400" dirty="0">
              <a:latin typeface="Goudy Old Style" panose="02020502050305020303" pitchFamily="18" charset="0"/>
            </a:endParaRPr>
          </a:p>
        </p:txBody>
      </p:sp>
      <p:sp>
        <p:nvSpPr>
          <p:cNvPr id="9" name="Espace réservé du numéro de diapositive 8">
            <a:extLst>
              <a:ext uri="{FF2B5EF4-FFF2-40B4-BE49-F238E27FC236}">
                <a16:creationId xmlns:a16="http://schemas.microsoft.com/office/drawing/2014/main" id="{73942E07-E624-4D97-919F-7C0BB8964BDF}"/>
              </a:ext>
            </a:extLst>
          </p:cNvPr>
          <p:cNvSpPr>
            <a:spLocks noGrp="1"/>
          </p:cNvSpPr>
          <p:nvPr>
            <p:ph type="sldNum" sz="quarter" idx="12"/>
          </p:nvPr>
        </p:nvSpPr>
        <p:spPr/>
        <p:txBody>
          <a:bodyPr/>
          <a:lstStyle/>
          <a:p>
            <a:fld id="{3A98EE3D-8CD1-4C3F-BD1C-C98C9596463C}" type="slidenum">
              <a:rPr lang="en-US" smtClean="0"/>
              <a:pPr/>
              <a:t>17</a:t>
            </a:fld>
            <a:endParaRPr lang="en-US" dirty="0"/>
          </a:p>
        </p:txBody>
      </p:sp>
      <p:graphicFrame>
        <p:nvGraphicFramePr>
          <p:cNvPr id="13" name="Tableau 12">
            <a:extLst>
              <a:ext uri="{FF2B5EF4-FFF2-40B4-BE49-F238E27FC236}">
                <a16:creationId xmlns:a16="http://schemas.microsoft.com/office/drawing/2014/main" id="{C765E281-B1AD-4F70-8CAF-6C7E62F9F547}"/>
              </a:ext>
            </a:extLst>
          </p:cNvPr>
          <p:cNvGraphicFramePr>
            <a:graphicFrameLocks noGrp="1"/>
          </p:cNvGraphicFramePr>
          <p:nvPr/>
        </p:nvGraphicFramePr>
        <p:xfrm>
          <a:off x="230826" y="136517"/>
          <a:ext cx="8661654" cy="567445"/>
        </p:xfrm>
        <a:graphic>
          <a:graphicData uri="http://schemas.openxmlformats.org/drawingml/2006/table">
            <a:tbl>
              <a:tblPr firstRow="1" firstCol="1" bandRow="1">
                <a:tableStyleId>{5C22544A-7EE6-4342-B048-85BDC9FD1C3A}</a:tableStyleId>
              </a:tblPr>
              <a:tblGrid>
                <a:gridCol w="8661654">
                  <a:extLst>
                    <a:ext uri="{9D8B030D-6E8A-4147-A177-3AD203B41FA5}">
                      <a16:colId xmlns:a16="http://schemas.microsoft.com/office/drawing/2014/main" val="3992208937"/>
                    </a:ext>
                  </a:extLst>
                </a:gridCol>
              </a:tblGrid>
              <a:tr h="567445">
                <a:tc>
                  <a:txBody>
                    <a:bodyPr/>
                    <a:lstStyle/>
                    <a:p>
                      <a:pPr marL="0" indent="0" algn="ctr">
                        <a:lnSpc>
                          <a:spcPct val="115000"/>
                        </a:lnSpc>
                        <a:spcBef>
                          <a:spcPts val="200"/>
                        </a:spcBef>
                        <a:spcAft>
                          <a:spcPts val="200"/>
                        </a:spcAft>
                        <a:buFont typeface="Arial" panose="020B0604020202020204" pitchFamily="34" charset="0"/>
                        <a:buNone/>
                      </a:pPr>
                      <a:r>
                        <a:rPr lang="fr-FR" sz="3200" u="sng" dirty="0">
                          <a:solidFill>
                            <a:schemeClr val="tx1"/>
                          </a:solidFill>
                          <a:effectLst/>
                          <a:latin typeface="Palatino Linotype" panose="02040502050505030304" pitchFamily="18" charset="0"/>
                        </a:rPr>
                        <a:t>Méthodologie du commentaire de documents</a:t>
                      </a:r>
                      <a:endParaRPr lang="fr-FR" sz="3200" b="1" u="sng" kern="1200" dirty="0">
                        <a:solidFill>
                          <a:schemeClr val="tx1"/>
                        </a:solidFill>
                        <a:effectLst/>
                        <a:latin typeface="Palatino Linotype" panose="02040502050505030304" pitchFamily="18" charset="0"/>
                        <a:ea typeface="+mn-ea"/>
                        <a:cs typeface="+mn-cs"/>
                      </a:endParaRPr>
                    </a:p>
                  </a:txBody>
                  <a:tcPr marL="51435" marR="51435" marT="0" marB="0" anchor="ctr">
                    <a:solidFill>
                      <a:schemeClr val="bg1"/>
                    </a:solidFill>
                  </a:tcPr>
                </a:tc>
                <a:extLst>
                  <a:ext uri="{0D108BD9-81ED-4DB2-BD59-A6C34878D82A}">
                    <a16:rowId xmlns:a16="http://schemas.microsoft.com/office/drawing/2014/main" val="3384267836"/>
                  </a:ext>
                </a:extLst>
              </a:tr>
            </a:tbl>
          </a:graphicData>
        </a:graphic>
      </p:graphicFrame>
    </p:spTree>
    <p:extLst>
      <p:ext uri="{BB962C8B-B14F-4D97-AF65-F5344CB8AC3E}">
        <p14:creationId xmlns:p14="http://schemas.microsoft.com/office/powerpoint/2010/main" val="35055217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550E0987-AB4A-4F89-96C1-917F0AAF65EE}"/>
              </a:ext>
            </a:extLst>
          </p:cNvPr>
          <p:cNvSpPr txBox="1"/>
          <p:nvPr/>
        </p:nvSpPr>
        <p:spPr>
          <a:xfrm>
            <a:off x="0" y="764704"/>
            <a:ext cx="9144000" cy="5693866"/>
          </a:xfrm>
          <a:prstGeom prst="rect">
            <a:avLst/>
          </a:prstGeom>
          <a:solidFill>
            <a:schemeClr val="bg1"/>
          </a:solidFill>
        </p:spPr>
        <p:txBody>
          <a:bodyPr wrap="square" rtlCol="0">
            <a:spAutoFit/>
          </a:bodyPr>
          <a:lstStyle/>
          <a:p>
            <a:pPr algn="just"/>
            <a:r>
              <a:rPr lang="fr-FR" sz="2800" b="1" i="0" dirty="0">
                <a:solidFill>
                  <a:srgbClr val="000000"/>
                </a:solidFill>
                <a:effectLst/>
                <a:latin typeface="Goudy Old Style" panose="02020502050305020303" pitchFamily="18" charset="0"/>
              </a:rPr>
              <a:t>La description dans le développement :</a:t>
            </a:r>
          </a:p>
          <a:p>
            <a:pPr algn="just"/>
            <a:endParaRPr lang="fr-FR" sz="2800" b="1" i="0" dirty="0">
              <a:solidFill>
                <a:srgbClr val="000000"/>
              </a:solidFill>
              <a:effectLst/>
              <a:latin typeface="Goudy Old Style" panose="02020502050305020303" pitchFamily="18" charset="0"/>
            </a:endParaRPr>
          </a:p>
          <a:p>
            <a:pPr algn="just"/>
            <a:r>
              <a:rPr lang="fr-FR" sz="2800" b="0" i="0" dirty="0">
                <a:solidFill>
                  <a:srgbClr val="000000"/>
                </a:solidFill>
                <a:effectLst/>
                <a:latin typeface="Goudy Old Style" panose="02020502050305020303" pitchFamily="18" charset="0"/>
              </a:rPr>
              <a:t>• La description dans le développement :</a:t>
            </a:r>
          </a:p>
          <a:p>
            <a:pPr algn="just"/>
            <a:r>
              <a:rPr lang="fr-FR" sz="2800" b="0" i="0" dirty="0">
                <a:solidFill>
                  <a:srgbClr val="000000"/>
                </a:solidFill>
                <a:effectLst/>
                <a:latin typeface="Goudy Old Style" panose="02020502050305020303" pitchFamily="18" charset="0"/>
              </a:rPr>
              <a:t>• La description a pour objectif de permettre au lecteur de se représenter mentalement le document en question sans regarder l’image.</a:t>
            </a:r>
          </a:p>
          <a:p>
            <a:pPr algn="just"/>
            <a:r>
              <a:rPr lang="fr-FR" sz="2800" b="0" i="0" dirty="0">
                <a:solidFill>
                  <a:srgbClr val="000000"/>
                </a:solidFill>
                <a:effectLst/>
                <a:latin typeface="Goudy Old Style" panose="02020502050305020303" pitchFamily="18" charset="0"/>
              </a:rPr>
              <a:t>• Il faut utiliser le vocabulaire technique se référant à chacun des domaines auxquels le document interrogé appartient (architecture, sculpture, céramique, etc.)</a:t>
            </a:r>
          </a:p>
          <a:p>
            <a:pPr algn="just"/>
            <a:r>
              <a:rPr lang="fr-FR" sz="2800" b="0" i="0" dirty="0">
                <a:solidFill>
                  <a:srgbClr val="000000"/>
                </a:solidFill>
                <a:effectLst/>
                <a:latin typeface="Goudy Old Style" panose="02020502050305020303" pitchFamily="18" charset="0"/>
              </a:rPr>
              <a:t>• La description doit être exhaustive, pertinente, objective, logique et organisée (l’ordre de la description dépend du type de document étudié ; il peut aller du général au particulier ; du bas vers le haut ou l’inverse ; de l’ensemble au détail ; etc.) </a:t>
            </a:r>
          </a:p>
        </p:txBody>
      </p:sp>
      <p:sp>
        <p:nvSpPr>
          <p:cNvPr id="9" name="Espace réservé du numéro de diapositive 8">
            <a:extLst>
              <a:ext uri="{FF2B5EF4-FFF2-40B4-BE49-F238E27FC236}">
                <a16:creationId xmlns:a16="http://schemas.microsoft.com/office/drawing/2014/main" id="{73942E07-E624-4D97-919F-7C0BB8964BDF}"/>
              </a:ext>
            </a:extLst>
          </p:cNvPr>
          <p:cNvSpPr>
            <a:spLocks noGrp="1"/>
          </p:cNvSpPr>
          <p:nvPr>
            <p:ph type="sldNum" sz="quarter" idx="12"/>
          </p:nvPr>
        </p:nvSpPr>
        <p:spPr/>
        <p:txBody>
          <a:bodyPr/>
          <a:lstStyle/>
          <a:p>
            <a:fld id="{3A98EE3D-8CD1-4C3F-BD1C-C98C9596463C}" type="slidenum">
              <a:rPr lang="en-US" smtClean="0"/>
              <a:pPr/>
              <a:t>18</a:t>
            </a:fld>
            <a:endParaRPr lang="en-US" dirty="0"/>
          </a:p>
        </p:txBody>
      </p:sp>
      <p:graphicFrame>
        <p:nvGraphicFramePr>
          <p:cNvPr id="13" name="Tableau 12">
            <a:extLst>
              <a:ext uri="{FF2B5EF4-FFF2-40B4-BE49-F238E27FC236}">
                <a16:creationId xmlns:a16="http://schemas.microsoft.com/office/drawing/2014/main" id="{C765E281-B1AD-4F70-8CAF-6C7E62F9F547}"/>
              </a:ext>
            </a:extLst>
          </p:cNvPr>
          <p:cNvGraphicFramePr>
            <a:graphicFrameLocks noGrp="1"/>
          </p:cNvGraphicFramePr>
          <p:nvPr/>
        </p:nvGraphicFramePr>
        <p:xfrm>
          <a:off x="230826" y="136517"/>
          <a:ext cx="8661654" cy="567445"/>
        </p:xfrm>
        <a:graphic>
          <a:graphicData uri="http://schemas.openxmlformats.org/drawingml/2006/table">
            <a:tbl>
              <a:tblPr firstRow="1" firstCol="1" bandRow="1">
                <a:tableStyleId>{5C22544A-7EE6-4342-B048-85BDC9FD1C3A}</a:tableStyleId>
              </a:tblPr>
              <a:tblGrid>
                <a:gridCol w="8661654">
                  <a:extLst>
                    <a:ext uri="{9D8B030D-6E8A-4147-A177-3AD203B41FA5}">
                      <a16:colId xmlns:a16="http://schemas.microsoft.com/office/drawing/2014/main" val="3992208937"/>
                    </a:ext>
                  </a:extLst>
                </a:gridCol>
              </a:tblGrid>
              <a:tr h="567445">
                <a:tc>
                  <a:txBody>
                    <a:bodyPr/>
                    <a:lstStyle/>
                    <a:p>
                      <a:pPr marL="0" indent="0" algn="ctr">
                        <a:lnSpc>
                          <a:spcPct val="115000"/>
                        </a:lnSpc>
                        <a:spcBef>
                          <a:spcPts val="200"/>
                        </a:spcBef>
                        <a:spcAft>
                          <a:spcPts val="200"/>
                        </a:spcAft>
                        <a:buFont typeface="Arial" panose="020B0604020202020204" pitchFamily="34" charset="0"/>
                        <a:buNone/>
                      </a:pPr>
                      <a:r>
                        <a:rPr lang="fr-FR" sz="3200" u="sng" dirty="0">
                          <a:solidFill>
                            <a:schemeClr val="tx1"/>
                          </a:solidFill>
                          <a:effectLst/>
                          <a:latin typeface="Palatino Linotype" panose="02040502050505030304" pitchFamily="18" charset="0"/>
                        </a:rPr>
                        <a:t>Méthodologie du commentaire de documents</a:t>
                      </a:r>
                      <a:endParaRPr lang="fr-FR" sz="3200" b="1" u="sng" kern="1200" dirty="0">
                        <a:solidFill>
                          <a:schemeClr val="tx1"/>
                        </a:solidFill>
                        <a:effectLst/>
                        <a:latin typeface="Palatino Linotype" panose="02040502050505030304" pitchFamily="18" charset="0"/>
                        <a:ea typeface="+mn-ea"/>
                        <a:cs typeface="+mn-cs"/>
                      </a:endParaRPr>
                    </a:p>
                  </a:txBody>
                  <a:tcPr marL="51435" marR="51435" marT="0" marB="0" anchor="ctr">
                    <a:solidFill>
                      <a:schemeClr val="bg1"/>
                    </a:solidFill>
                  </a:tcPr>
                </a:tc>
                <a:extLst>
                  <a:ext uri="{0D108BD9-81ED-4DB2-BD59-A6C34878D82A}">
                    <a16:rowId xmlns:a16="http://schemas.microsoft.com/office/drawing/2014/main" val="3384267836"/>
                  </a:ext>
                </a:extLst>
              </a:tr>
            </a:tbl>
          </a:graphicData>
        </a:graphic>
      </p:graphicFrame>
    </p:spTree>
    <p:extLst>
      <p:ext uri="{BB962C8B-B14F-4D97-AF65-F5344CB8AC3E}">
        <p14:creationId xmlns:p14="http://schemas.microsoft.com/office/powerpoint/2010/main" val="8493757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550E0987-AB4A-4F89-96C1-917F0AAF65EE}"/>
              </a:ext>
            </a:extLst>
          </p:cNvPr>
          <p:cNvSpPr txBox="1"/>
          <p:nvPr/>
        </p:nvSpPr>
        <p:spPr>
          <a:xfrm>
            <a:off x="208086" y="836712"/>
            <a:ext cx="8935913" cy="5693866"/>
          </a:xfrm>
          <a:prstGeom prst="rect">
            <a:avLst/>
          </a:prstGeom>
          <a:solidFill>
            <a:schemeClr val="bg1"/>
          </a:solidFill>
        </p:spPr>
        <p:txBody>
          <a:bodyPr wrap="square" rtlCol="0">
            <a:spAutoFit/>
          </a:bodyPr>
          <a:lstStyle/>
          <a:p>
            <a:r>
              <a:rPr lang="fr-FR" sz="2800" b="1" i="0" dirty="0">
                <a:solidFill>
                  <a:srgbClr val="FFC000"/>
                </a:solidFill>
                <a:effectLst/>
                <a:latin typeface="Goudy Old Style" panose="02020502050305020303" pitchFamily="18" charset="0"/>
              </a:rPr>
              <a:t>Interprétation :</a:t>
            </a:r>
          </a:p>
          <a:p>
            <a:r>
              <a:rPr lang="fr-FR" sz="2800" b="0" i="0" dirty="0">
                <a:solidFill>
                  <a:srgbClr val="000000"/>
                </a:solidFill>
                <a:effectLst/>
                <a:latin typeface="Goudy Old Style" panose="02020502050305020303" pitchFamily="18" charset="0"/>
              </a:rPr>
              <a:t>• Montrer la particularité de l’objet et son intérêt, définir le sens du document, son rattachement à un répertoire iconographique, stylistique, à une série typologique, fonctionnel, à une époque ou à un évènement historique, etc.</a:t>
            </a:r>
          </a:p>
          <a:p>
            <a:endParaRPr lang="fr-FR" sz="2800" b="0" i="0" dirty="0">
              <a:solidFill>
                <a:srgbClr val="000000"/>
              </a:solidFill>
              <a:effectLst/>
              <a:latin typeface="Goudy Old Style" panose="02020502050305020303" pitchFamily="18" charset="0"/>
            </a:endParaRPr>
          </a:p>
          <a:p>
            <a:r>
              <a:rPr lang="fr-FR" sz="2800" b="0" i="0" dirty="0">
                <a:solidFill>
                  <a:srgbClr val="000000"/>
                </a:solidFill>
                <a:effectLst/>
                <a:latin typeface="Goudy Old Style" panose="02020502050305020303" pitchFamily="18" charset="0"/>
              </a:rPr>
              <a:t>o </a:t>
            </a:r>
            <a:r>
              <a:rPr lang="fr-FR" sz="2800" b="1" i="0" u="sng" dirty="0">
                <a:solidFill>
                  <a:srgbClr val="000000"/>
                </a:solidFill>
                <a:effectLst/>
                <a:latin typeface="Goudy Old Style" panose="02020502050305020303" pitchFamily="18" charset="0"/>
              </a:rPr>
              <a:t>Typologies d’interprétation </a:t>
            </a:r>
            <a:r>
              <a:rPr lang="fr-FR" sz="2800" b="0" i="0" dirty="0">
                <a:solidFill>
                  <a:srgbClr val="000000"/>
                </a:solidFill>
                <a:effectLst/>
                <a:latin typeface="Goudy Old Style" panose="02020502050305020303" pitchFamily="18" charset="0"/>
              </a:rPr>
              <a:t>:</a:t>
            </a:r>
          </a:p>
          <a:p>
            <a:pPr marL="342900" indent="-342900">
              <a:buFontTx/>
              <a:buChar char="-"/>
            </a:pPr>
            <a:r>
              <a:rPr lang="fr-FR" sz="2800" b="0" i="0" dirty="0">
                <a:solidFill>
                  <a:srgbClr val="000000"/>
                </a:solidFill>
                <a:effectLst/>
                <a:latin typeface="Goudy Old Style" panose="02020502050305020303" pitchFamily="18" charset="0"/>
              </a:rPr>
              <a:t>Historique et idéologique </a:t>
            </a:r>
          </a:p>
          <a:p>
            <a:pPr marL="342900" indent="-342900">
              <a:buFontTx/>
              <a:buChar char="-"/>
            </a:pPr>
            <a:r>
              <a:rPr lang="fr-FR" sz="2800" b="0" i="0" dirty="0">
                <a:solidFill>
                  <a:srgbClr val="000000"/>
                </a:solidFill>
                <a:effectLst/>
                <a:latin typeface="Goudy Old Style" panose="02020502050305020303" pitchFamily="18" charset="0"/>
              </a:rPr>
              <a:t>Stylistique </a:t>
            </a:r>
          </a:p>
          <a:p>
            <a:endParaRPr lang="fr-FR" sz="2800" dirty="0">
              <a:solidFill>
                <a:srgbClr val="000000"/>
              </a:solidFill>
              <a:latin typeface="Goudy Old Style" panose="02020502050305020303" pitchFamily="18" charset="0"/>
            </a:endParaRPr>
          </a:p>
          <a:p>
            <a:r>
              <a:rPr lang="fr-FR" sz="2800" b="0" i="0" dirty="0">
                <a:solidFill>
                  <a:srgbClr val="000000"/>
                </a:solidFill>
                <a:effectLst/>
                <a:latin typeface="Goudy Old Style" panose="02020502050305020303" pitchFamily="18" charset="0"/>
              </a:rPr>
              <a:t>Comparaison avec des œuvres similaires : techniques, même atelier ou artiste, même style/époque ou au contraire, différent de pour montrer les transitions d’un style à un autre.</a:t>
            </a:r>
            <a:r>
              <a:rPr lang="fr-FR" sz="2800" dirty="0">
                <a:latin typeface="Goudy Old Style" panose="02020502050305020303" pitchFamily="18" charset="0"/>
              </a:rPr>
              <a:t> </a:t>
            </a:r>
          </a:p>
        </p:txBody>
      </p:sp>
      <p:sp>
        <p:nvSpPr>
          <p:cNvPr id="9" name="Espace réservé du numéro de diapositive 8">
            <a:extLst>
              <a:ext uri="{FF2B5EF4-FFF2-40B4-BE49-F238E27FC236}">
                <a16:creationId xmlns:a16="http://schemas.microsoft.com/office/drawing/2014/main" id="{73942E07-E624-4D97-919F-7C0BB8964BDF}"/>
              </a:ext>
            </a:extLst>
          </p:cNvPr>
          <p:cNvSpPr>
            <a:spLocks noGrp="1"/>
          </p:cNvSpPr>
          <p:nvPr>
            <p:ph type="sldNum" sz="quarter" idx="12"/>
          </p:nvPr>
        </p:nvSpPr>
        <p:spPr/>
        <p:txBody>
          <a:bodyPr/>
          <a:lstStyle/>
          <a:p>
            <a:fld id="{3A98EE3D-8CD1-4C3F-BD1C-C98C9596463C}" type="slidenum">
              <a:rPr lang="en-US" smtClean="0"/>
              <a:pPr/>
              <a:t>19</a:t>
            </a:fld>
            <a:endParaRPr lang="en-US" dirty="0"/>
          </a:p>
        </p:txBody>
      </p:sp>
      <p:graphicFrame>
        <p:nvGraphicFramePr>
          <p:cNvPr id="13" name="Tableau 12">
            <a:extLst>
              <a:ext uri="{FF2B5EF4-FFF2-40B4-BE49-F238E27FC236}">
                <a16:creationId xmlns:a16="http://schemas.microsoft.com/office/drawing/2014/main" id="{C765E281-B1AD-4F70-8CAF-6C7E62F9F547}"/>
              </a:ext>
            </a:extLst>
          </p:cNvPr>
          <p:cNvGraphicFramePr>
            <a:graphicFrameLocks noGrp="1"/>
          </p:cNvGraphicFramePr>
          <p:nvPr/>
        </p:nvGraphicFramePr>
        <p:xfrm>
          <a:off x="230826" y="136517"/>
          <a:ext cx="8661654" cy="567445"/>
        </p:xfrm>
        <a:graphic>
          <a:graphicData uri="http://schemas.openxmlformats.org/drawingml/2006/table">
            <a:tbl>
              <a:tblPr firstRow="1" firstCol="1" bandRow="1">
                <a:tableStyleId>{5C22544A-7EE6-4342-B048-85BDC9FD1C3A}</a:tableStyleId>
              </a:tblPr>
              <a:tblGrid>
                <a:gridCol w="8661654">
                  <a:extLst>
                    <a:ext uri="{9D8B030D-6E8A-4147-A177-3AD203B41FA5}">
                      <a16:colId xmlns:a16="http://schemas.microsoft.com/office/drawing/2014/main" val="3992208937"/>
                    </a:ext>
                  </a:extLst>
                </a:gridCol>
              </a:tblGrid>
              <a:tr h="567445">
                <a:tc>
                  <a:txBody>
                    <a:bodyPr/>
                    <a:lstStyle/>
                    <a:p>
                      <a:pPr marL="0" indent="0" algn="ctr">
                        <a:lnSpc>
                          <a:spcPct val="115000"/>
                        </a:lnSpc>
                        <a:spcBef>
                          <a:spcPts val="200"/>
                        </a:spcBef>
                        <a:spcAft>
                          <a:spcPts val="200"/>
                        </a:spcAft>
                        <a:buFont typeface="Arial" panose="020B0604020202020204" pitchFamily="34" charset="0"/>
                        <a:buNone/>
                      </a:pPr>
                      <a:r>
                        <a:rPr lang="fr-FR" sz="3200" u="sng" dirty="0">
                          <a:solidFill>
                            <a:schemeClr val="tx1"/>
                          </a:solidFill>
                          <a:effectLst/>
                          <a:latin typeface="Palatino Linotype" panose="02040502050505030304" pitchFamily="18" charset="0"/>
                        </a:rPr>
                        <a:t>Méthodologie du commentaire de documents</a:t>
                      </a:r>
                      <a:endParaRPr lang="fr-FR" sz="3200" b="1" u="sng" kern="1200" dirty="0">
                        <a:solidFill>
                          <a:schemeClr val="tx1"/>
                        </a:solidFill>
                        <a:effectLst/>
                        <a:latin typeface="Palatino Linotype" panose="02040502050505030304" pitchFamily="18" charset="0"/>
                        <a:ea typeface="+mn-ea"/>
                        <a:cs typeface="+mn-cs"/>
                      </a:endParaRPr>
                    </a:p>
                  </a:txBody>
                  <a:tcPr marL="51435" marR="51435" marT="0" marB="0" anchor="ctr">
                    <a:solidFill>
                      <a:schemeClr val="bg1"/>
                    </a:solidFill>
                  </a:tcPr>
                </a:tc>
                <a:extLst>
                  <a:ext uri="{0D108BD9-81ED-4DB2-BD59-A6C34878D82A}">
                    <a16:rowId xmlns:a16="http://schemas.microsoft.com/office/drawing/2014/main" val="3384267836"/>
                  </a:ext>
                </a:extLst>
              </a:tr>
            </a:tbl>
          </a:graphicData>
        </a:graphic>
      </p:graphicFrame>
    </p:spTree>
    <p:extLst>
      <p:ext uri="{BB962C8B-B14F-4D97-AF65-F5344CB8AC3E}">
        <p14:creationId xmlns:p14="http://schemas.microsoft.com/office/powerpoint/2010/main" val="11902295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7C07C8-9D64-1340-EA6F-FDD3D550DF60}"/>
            </a:ext>
          </a:extLst>
        </p:cNvPr>
        <p:cNvGrpSpPr/>
        <p:nvPr/>
      </p:nvGrpSpPr>
      <p:grpSpPr>
        <a:xfrm>
          <a:off x="0" y="0"/>
          <a:ext cx="0" cy="0"/>
          <a:chOff x="0" y="0"/>
          <a:chExt cx="0" cy="0"/>
        </a:xfrm>
      </p:grpSpPr>
      <p:sp>
        <p:nvSpPr>
          <p:cNvPr id="9" name="Espace réservé du numéro de diapositive 8">
            <a:extLst>
              <a:ext uri="{FF2B5EF4-FFF2-40B4-BE49-F238E27FC236}">
                <a16:creationId xmlns:a16="http://schemas.microsoft.com/office/drawing/2014/main" id="{3A433048-F8B4-F39D-E882-13A9D443FE8B}"/>
              </a:ext>
            </a:extLst>
          </p:cNvPr>
          <p:cNvSpPr>
            <a:spLocks noGrp="1"/>
          </p:cNvSpPr>
          <p:nvPr>
            <p:ph type="sldNum" sz="quarter" idx="12"/>
          </p:nvPr>
        </p:nvSpPr>
        <p:spPr/>
        <p:txBody>
          <a:bodyPr/>
          <a:lstStyle/>
          <a:p>
            <a:fld id="{3A98EE3D-8CD1-4C3F-BD1C-C98C9596463C}" type="slidenum">
              <a:rPr lang="en-US" smtClean="0"/>
              <a:pPr/>
              <a:t>2</a:t>
            </a:fld>
            <a:endParaRPr lang="en-US" dirty="0"/>
          </a:p>
        </p:txBody>
      </p:sp>
      <p:sp>
        <p:nvSpPr>
          <p:cNvPr id="15" name="ZoneTexte 14">
            <a:extLst>
              <a:ext uri="{FF2B5EF4-FFF2-40B4-BE49-F238E27FC236}">
                <a16:creationId xmlns:a16="http://schemas.microsoft.com/office/drawing/2014/main" id="{7F185584-ABAF-CD67-6756-04078B22D7AD}"/>
              </a:ext>
            </a:extLst>
          </p:cNvPr>
          <p:cNvSpPr txBox="1"/>
          <p:nvPr/>
        </p:nvSpPr>
        <p:spPr>
          <a:xfrm>
            <a:off x="-4287" y="5828"/>
            <a:ext cx="9143999" cy="753155"/>
          </a:xfrm>
          <a:prstGeom prst="rect">
            <a:avLst/>
          </a:prstGeom>
          <a:noFill/>
        </p:spPr>
        <p:txBody>
          <a:bodyPr wrap="square">
            <a:spAutoFit/>
          </a:bodyPr>
          <a:lstStyle/>
          <a:p>
            <a:pPr marL="0" marR="0" lvl="0" indent="0" algn="ctr" defTabSz="457189" rtl="0" eaLnBrk="1" fontAlgn="auto" latinLnBrk="0" hangingPunct="1">
              <a:lnSpc>
                <a:spcPct val="115000"/>
              </a:lnSpc>
              <a:spcBef>
                <a:spcPts val="200"/>
              </a:spcBef>
              <a:spcAft>
                <a:spcPts val="200"/>
              </a:spcAft>
              <a:buClrTx/>
              <a:buSzTx/>
              <a:buFont typeface="Arial" panose="020B0604020202020204" pitchFamily="34" charset="0"/>
              <a:buNone/>
              <a:tabLst/>
              <a:defRPr/>
            </a:pPr>
            <a:r>
              <a:rPr kumimoji="0" lang="fr-FR" sz="4000" b="1" i="0" u="sng" strike="noStrike" kern="1200" cap="none" spc="0" normalizeH="0" baseline="0" noProof="0" dirty="0">
                <a:ln>
                  <a:noFill/>
                </a:ln>
                <a:solidFill>
                  <a:prstClr val="black"/>
                </a:solidFill>
                <a:effectLst/>
                <a:uLnTx/>
                <a:uFillTx/>
                <a:latin typeface="Goudy Old Style" panose="02020502050305020303" pitchFamily="18" charset="0"/>
                <a:ea typeface="+mn-ea"/>
              </a:rPr>
              <a:t>Modalités du contrôle de connaissances </a:t>
            </a:r>
          </a:p>
        </p:txBody>
      </p:sp>
      <p:sp>
        <p:nvSpPr>
          <p:cNvPr id="2" name="ZoneTexte 1">
            <a:extLst>
              <a:ext uri="{FF2B5EF4-FFF2-40B4-BE49-F238E27FC236}">
                <a16:creationId xmlns:a16="http://schemas.microsoft.com/office/drawing/2014/main" id="{A718D4E3-4357-E42D-BEF4-D89C8A9B1057}"/>
              </a:ext>
            </a:extLst>
          </p:cNvPr>
          <p:cNvSpPr txBox="1"/>
          <p:nvPr/>
        </p:nvSpPr>
        <p:spPr>
          <a:xfrm>
            <a:off x="11059" y="764704"/>
            <a:ext cx="9144000" cy="5786199"/>
          </a:xfrm>
          <a:prstGeom prst="rect">
            <a:avLst/>
          </a:prstGeom>
          <a:solidFill>
            <a:schemeClr val="bg1"/>
          </a:solidFill>
        </p:spPr>
        <p:txBody>
          <a:bodyPr wrap="square" rtlCol="0">
            <a:spAutoFit/>
          </a:bodyPr>
          <a:lstStyle/>
          <a:p>
            <a:pPr algn="just"/>
            <a:r>
              <a:rPr lang="fr-FR" sz="2400" b="1" u="sng" dirty="0">
                <a:latin typeface="Garamond" panose="02020404030301010803" pitchFamily="18" charset="0"/>
                <a:sym typeface="Wingdings" panose="05000000000000000000" pitchFamily="2" charset="2"/>
              </a:rPr>
              <a:t>3 notes de TD</a:t>
            </a:r>
            <a:endParaRPr lang="fr-FR" sz="2400" u="sng"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endParaRPr>
          </a:p>
          <a:p>
            <a:pPr algn="just"/>
            <a:endParaRPr lang="fr-FR" sz="1600" dirty="0">
              <a:latin typeface="Garamond" panose="02020404030301010803" pitchFamily="18" charset="0"/>
              <a:sym typeface="Wingdings" panose="05000000000000000000" pitchFamily="2" charset="2"/>
            </a:endParaRPr>
          </a:p>
          <a:p>
            <a:pPr marL="457200" indent="-457200" algn="just">
              <a:buFont typeface="Wingdings" panose="05000000000000000000" pitchFamily="2" charset="2"/>
              <a:buChar char="à"/>
            </a:pPr>
            <a:r>
              <a:rPr lang="fr-FR" sz="2400" dirty="0">
                <a:solidFill>
                  <a:srgbClr val="000000"/>
                </a:solidFill>
                <a:latin typeface="Garamond" panose="02020404030301010803" pitchFamily="18" charset="0"/>
                <a:ea typeface="Calibri" panose="020F0502020204030204" pitchFamily="34" charset="0"/>
                <a:cs typeface="Times New Roman" panose="02020603050405020304" pitchFamily="18" charset="0"/>
                <a:sym typeface="Wingdings" panose="05000000000000000000" pitchFamily="2" charset="2"/>
              </a:rPr>
              <a:t>P</a:t>
            </a:r>
            <a:r>
              <a:rPr lang="fr-FR" sz="2400" dirty="0">
                <a:solidFill>
                  <a:srgbClr val="000000"/>
                </a:solidFill>
                <a:latin typeface="Garamond" panose="02020404030301010803" pitchFamily="18" charset="0"/>
                <a:ea typeface="Calibri" panose="020F0502020204030204" pitchFamily="34" charset="0"/>
                <a:cs typeface="Times New Roman" panose="02020603050405020304" pitchFamily="18" charset="0"/>
              </a:rPr>
              <a:t>résentation en classe d’une œuvre provenant d’un musée romain, le </a:t>
            </a:r>
            <a:r>
              <a:rPr lang="fr-FR" sz="2400" b="1" dirty="0">
                <a:solidFill>
                  <a:srgbClr val="000000"/>
                </a:solidFill>
                <a:latin typeface="Garamond" panose="02020404030301010803" pitchFamily="18" charset="0"/>
                <a:ea typeface="Calibri" panose="020F0502020204030204" pitchFamily="34" charset="0"/>
                <a:cs typeface="Times New Roman" panose="02020603050405020304" pitchFamily="18" charset="0"/>
              </a:rPr>
              <a:t>jeudi 21 novembre </a:t>
            </a:r>
            <a:r>
              <a:rPr lang="fr-FR" sz="2400" b="1" dirty="0">
                <a:solidFill>
                  <a:srgbClr val="FF0000"/>
                </a:solidFill>
                <a:latin typeface="Garamond" panose="02020404030301010803" pitchFamily="18" charset="0"/>
              </a:rPr>
              <a:t>–</a:t>
            </a:r>
            <a:r>
              <a:rPr lang="fr-FR" sz="2400" b="1" dirty="0">
                <a:solidFill>
                  <a:srgbClr val="000000"/>
                </a:solidFill>
                <a:latin typeface="Garamond" panose="02020404030301010803" pitchFamily="18" charset="0"/>
                <a:ea typeface="Calibri" panose="020F0502020204030204" pitchFamily="34" charset="0"/>
                <a:cs typeface="Times New Roman" panose="02020603050405020304" pitchFamily="18" charset="0"/>
              </a:rPr>
              <a:t> 15 minutes </a:t>
            </a:r>
          </a:p>
          <a:p>
            <a:pPr algn="just"/>
            <a:r>
              <a:rPr lang="fr-FR" sz="2400" b="1" dirty="0">
                <a:latin typeface="Garamond" panose="02020404030301010803" pitchFamily="18" charset="0"/>
                <a:sym typeface="Wingdings" panose="05000000000000000000" pitchFamily="2" charset="2"/>
              </a:rPr>
              <a:t>P</a:t>
            </a:r>
            <a:r>
              <a:rPr lang="fr-FR" sz="2400" b="1" dirty="0">
                <a:latin typeface="Garamond" panose="02020404030301010803" pitchFamily="18" charset="0"/>
              </a:rPr>
              <a:t>résentation PPT et trace écrite </a:t>
            </a:r>
            <a:r>
              <a:rPr lang="fr-FR" sz="2400" dirty="0">
                <a:latin typeface="Garamond" panose="02020404030301010803" pitchFamily="18" charset="0"/>
              </a:rPr>
              <a:t>pour l'oral à déposer sur l’EPI en WORD </a:t>
            </a:r>
            <a:r>
              <a:rPr lang="fr-FR" sz="2400" b="1" dirty="0">
                <a:solidFill>
                  <a:srgbClr val="FF0000"/>
                </a:solidFill>
                <a:latin typeface="Garamond" panose="02020404030301010803" pitchFamily="18" charset="0"/>
              </a:rPr>
              <a:t>avant le 20 novembre à midi </a:t>
            </a:r>
            <a:r>
              <a:rPr lang="fr-FR" sz="2400" dirty="0">
                <a:latin typeface="Garamond" panose="02020404030301010803" pitchFamily="18" charset="0"/>
              </a:rPr>
              <a:t>(dépôt bloqué) AUCUN MAIL ne sera pris en compte ! </a:t>
            </a:r>
            <a:endParaRPr lang="fr-FR" sz="2400" dirty="0">
              <a:solidFill>
                <a:srgbClr val="000000"/>
              </a:solidFill>
              <a:latin typeface="Garamond" panose="02020404030301010803" pitchFamily="18" charset="0"/>
              <a:ea typeface="Calibri" panose="020F0502020204030204" pitchFamily="34" charset="0"/>
              <a:cs typeface="Times New Roman" panose="02020603050405020304" pitchFamily="18" charset="0"/>
            </a:endParaRPr>
          </a:p>
          <a:p>
            <a:pPr marL="457200" indent="-457200" algn="just">
              <a:buFont typeface="Wingdings" panose="05000000000000000000" pitchFamily="2" charset="2"/>
              <a:buChar char="à"/>
            </a:pPr>
            <a:endParaRPr lang="fr-FR" sz="1400" dirty="0">
              <a:solidFill>
                <a:srgbClr val="FF0000"/>
              </a:solidFill>
              <a:latin typeface="Garamond" panose="02020404030301010803" pitchFamily="18" charset="0"/>
            </a:endParaRPr>
          </a:p>
          <a:p>
            <a:pPr marL="457200" indent="-457200" algn="just">
              <a:buFont typeface="Wingdings" panose="05000000000000000000" pitchFamily="2" charset="2"/>
              <a:buChar char="à"/>
            </a:pPr>
            <a:r>
              <a:rPr lang="fr-FR" sz="2400" b="1" dirty="0">
                <a:solidFill>
                  <a:srgbClr val="FF0000"/>
                </a:solidFill>
                <a:latin typeface="Garamond" panose="02020404030301010803" pitchFamily="18" charset="0"/>
              </a:rPr>
              <a:t>Oral œuvres du Louvre :   5 décembre – 10 minutes</a:t>
            </a:r>
          </a:p>
          <a:p>
            <a:pPr algn="just"/>
            <a:r>
              <a:rPr lang="fr-FR" sz="2400" b="1" dirty="0">
                <a:latin typeface="Garamond" panose="02020404030301010803" pitchFamily="18" charset="0"/>
                <a:sym typeface="Wingdings" panose="05000000000000000000" pitchFamily="2" charset="2"/>
              </a:rPr>
              <a:t>P</a:t>
            </a:r>
            <a:r>
              <a:rPr lang="fr-FR" sz="2400" b="1" dirty="0">
                <a:latin typeface="Garamond" panose="02020404030301010803" pitchFamily="18" charset="0"/>
              </a:rPr>
              <a:t>résentation PPT et trace écrite </a:t>
            </a:r>
            <a:r>
              <a:rPr lang="fr-FR" sz="2400" dirty="0">
                <a:latin typeface="Garamond" panose="02020404030301010803" pitchFamily="18" charset="0"/>
              </a:rPr>
              <a:t>pour l'oral à déposer sur l’EPI en WORD </a:t>
            </a:r>
            <a:r>
              <a:rPr lang="fr-FR" sz="2400" b="1" dirty="0">
                <a:solidFill>
                  <a:srgbClr val="FF0000"/>
                </a:solidFill>
                <a:latin typeface="Garamond" panose="02020404030301010803" pitchFamily="18" charset="0"/>
              </a:rPr>
              <a:t>avant le 4 décembre à midi </a:t>
            </a:r>
            <a:r>
              <a:rPr lang="fr-FR" sz="2400" dirty="0">
                <a:latin typeface="Garamond" panose="02020404030301010803" pitchFamily="18" charset="0"/>
              </a:rPr>
              <a:t>(dépôt bloqué) AUCUN MAIL ne sera pris en compte ! </a:t>
            </a:r>
            <a:endParaRPr lang="fr-FR" sz="2400" b="1" dirty="0">
              <a:solidFill>
                <a:srgbClr val="FF0000"/>
              </a:solidFill>
              <a:latin typeface="Garamond" panose="02020404030301010803" pitchFamily="18" charset="0"/>
            </a:endParaRPr>
          </a:p>
          <a:p>
            <a:pPr algn="just"/>
            <a:endParaRPr lang="fr-FR" sz="1400" dirty="0">
              <a:latin typeface="Garamond" panose="02020404030301010803" pitchFamily="18" charset="0"/>
              <a:sym typeface="Wingdings" panose="05000000000000000000" pitchFamily="2" charset="2"/>
            </a:endParaRPr>
          </a:p>
          <a:p>
            <a:pPr algn="just"/>
            <a:r>
              <a:rPr lang="fr-FR" sz="2400" dirty="0">
                <a:latin typeface="Garamond" panose="02020404030301010803" pitchFamily="18" charset="0"/>
                <a:sym typeface="Wingdings" panose="05000000000000000000" pitchFamily="2" charset="2"/>
              </a:rPr>
              <a:t>2 D</a:t>
            </a:r>
            <a:r>
              <a:rPr lang="fr-FR" sz="2400" dirty="0">
                <a:latin typeface="Garamond" panose="02020404030301010803" pitchFamily="18" charset="0"/>
              </a:rPr>
              <a:t>ossiers dactylographiés, police Times New Roman (12 pts.), interligne 1,5. </a:t>
            </a:r>
            <a:r>
              <a:rPr lang="fr-FR" sz="2400" b="1" dirty="0">
                <a:latin typeface="Garamond" panose="02020404030301010803" pitchFamily="18" charset="0"/>
              </a:rPr>
              <a:t>min 5 pages / max 7 pages</a:t>
            </a:r>
            <a:r>
              <a:rPr lang="fr-FR" sz="2400" dirty="0">
                <a:latin typeface="Garamond" panose="02020404030301010803" pitchFamily="18" charset="0"/>
              </a:rPr>
              <a:t> sans illustrations (à placer à la fin)</a:t>
            </a:r>
          </a:p>
          <a:p>
            <a:pPr algn="just"/>
            <a:endParaRPr lang="fr-FR" sz="1400" dirty="0">
              <a:latin typeface="Garamond" panose="02020404030301010803" pitchFamily="18" charset="0"/>
            </a:endParaRPr>
          </a:p>
          <a:p>
            <a:pPr algn="just"/>
            <a:r>
              <a:rPr lang="fr-FR" sz="2400" dirty="0">
                <a:latin typeface="Garamond" panose="02020404030301010803" pitchFamily="18" charset="0"/>
                <a:sym typeface="Wingdings" panose="05000000000000000000" pitchFamily="2" charset="2"/>
              </a:rPr>
              <a:t> Examen écrit en cours : QCM et questions de cours 12 décembre</a:t>
            </a:r>
            <a:endParaRPr lang="fr-FR" sz="2400" dirty="0">
              <a:latin typeface="Garamond" panose="02020404030301010803" pitchFamily="18" charset="0"/>
            </a:endParaRPr>
          </a:p>
        </p:txBody>
      </p:sp>
    </p:spTree>
    <p:extLst>
      <p:ext uri="{BB962C8B-B14F-4D97-AF65-F5344CB8AC3E}">
        <p14:creationId xmlns:p14="http://schemas.microsoft.com/office/powerpoint/2010/main" val="1729720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550E0987-AB4A-4F89-96C1-917F0AAF65EE}"/>
              </a:ext>
            </a:extLst>
          </p:cNvPr>
          <p:cNvSpPr txBox="1"/>
          <p:nvPr/>
        </p:nvSpPr>
        <p:spPr>
          <a:xfrm>
            <a:off x="208087" y="1052736"/>
            <a:ext cx="8661654" cy="5632311"/>
          </a:xfrm>
          <a:prstGeom prst="rect">
            <a:avLst/>
          </a:prstGeom>
          <a:solidFill>
            <a:schemeClr val="bg1"/>
          </a:solidFill>
        </p:spPr>
        <p:txBody>
          <a:bodyPr wrap="square" rtlCol="0">
            <a:spAutoFit/>
          </a:bodyPr>
          <a:lstStyle/>
          <a:p>
            <a:r>
              <a:rPr lang="fr-FR" sz="3600" b="1" i="0" dirty="0">
                <a:solidFill>
                  <a:srgbClr val="FF0000"/>
                </a:solidFill>
                <a:effectLst/>
                <a:latin typeface="Goudy Old Style" panose="02020502050305020303" pitchFamily="18" charset="0"/>
              </a:rPr>
              <a:t>Conclusion </a:t>
            </a:r>
            <a:r>
              <a:rPr lang="fr-FR" sz="3600" b="1" i="0" dirty="0">
                <a:solidFill>
                  <a:srgbClr val="000000"/>
                </a:solidFill>
                <a:effectLst/>
                <a:latin typeface="Goudy Old Style" panose="02020502050305020303" pitchFamily="18" charset="0"/>
              </a:rPr>
              <a:t>:</a:t>
            </a:r>
          </a:p>
          <a:p>
            <a:pPr marL="285750" indent="-285750">
              <a:buFontTx/>
              <a:buChar char="-"/>
            </a:pPr>
            <a:endParaRPr lang="fr-FR" sz="3600" b="1" i="0" dirty="0">
              <a:solidFill>
                <a:srgbClr val="000000"/>
              </a:solidFill>
              <a:effectLst/>
              <a:latin typeface="Goudy Old Style" panose="02020502050305020303" pitchFamily="18" charset="0"/>
            </a:endParaRPr>
          </a:p>
          <a:p>
            <a:r>
              <a:rPr lang="fr-FR" sz="3600" b="0" i="0" dirty="0">
                <a:solidFill>
                  <a:srgbClr val="000000"/>
                </a:solidFill>
                <a:effectLst/>
                <a:latin typeface="Goudy Old Style" panose="02020502050305020303" pitchFamily="18" charset="0"/>
              </a:rPr>
              <a:t>• </a:t>
            </a:r>
            <a:r>
              <a:rPr lang="fr-FR" sz="3600" b="1" i="0" dirty="0">
                <a:solidFill>
                  <a:srgbClr val="000000"/>
                </a:solidFill>
                <a:effectLst/>
                <a:latin typeface="Goudy Old Style" panose="02020502050305020303" pitchFamily="18" charset="0"/>
              </a:rPr>
              <a:t>Faire un bref résumé et un bilan rapide de chaque partie</a:t>
            </a:r>
          </a:p>
          <a:p>
            <a:endParaRPr lang="fr-FR" sz="3600" b="1" i="0" dirty="0">
              <a:solidFill>
                <a:srgbClr val="000000"/>
              </a:solidFill>
              <a:effectLst/>
              <a:latin typeface="Goudy Old Style" panose="02020502050305020303" pitchFamily="18" charset="0"/>
            </a:endParaRPr>
          </a:p>
          <a:p>
            <a:r>
              <a:rPr lang="fr-FR" sz="3600" b="0" i="0" dirty="0">
                <a:solidFill>
                  <a:srgbClr val="000000"/>
                </a:solidFill>
                <a:effectLst/>
                <a:latin typeface="Goudy Old Style" panose="02020502050305020303" pitchFamily="18" charset="0"/>
              </a:rPr>
              <a:t>• Amener une ouverture. Phrase qui montre que le sujet n’est pas clos, que vous auriez pu développer d’autres points et réflexions, que les connaissances du sujet évoluent constamment</a:t>
            </a:r>
            <a:r>
              <a:rPr lang="fr-FR" sz="3600" dirty="0">
                <a:latin typeface="Goudy Old Style" panose="02020502050305020303" pitchFamily="18" charset="0"/>
              </a:rPr>
              <a:t> </a:t>
            </a:r>
          </a:p>
        </p:txBody>
      </p:sp>
      <p:sp>
        <p:nvSpPr>
          <p:cNvPr id="9" name="Espace réservé du numéro de diapositive 8">
            <a:extLst>
              <a:ext uri="{FF2B5EF4-FFF2-40B4-BE49-F238E27FC236}">
                <a16:creationId xmlns:a16="http://schemas.microsoft.com/office/drawing/2014/main" id="{73942E07-E624-4D97-919F-7C0BB8964BDF}"/>
              </a:ext>
            </a:extLst>
          </p:cNvPr>
          <p:cNvSpPr>
            <a:spLocks noGrp="1"/>
          </p:cNvSpPr>
          <p:nvPr>
            <p:ph type="sldNum" sz="quarter" idx="12"/>
          </p:nvPr>
        </p:nvSpPr>
        <p:spPr/>
        <p:txBody>
          <a:bodyPr/>
          <a:lstStyle/>
          <a:p>
            <a:fld id="{3A98EE3D-8CD1-4C3F-BD1C-C98C9596463C}" type="slidenum">
              <a:rPr lang="en-US" smtClean="0"/>
              <a:pPr/>
              <a:t>20</a:t>
            </a:fld>
            <a:endParaRPr lang="en-US" dirty="0"/>
          </a:p>
        </p:txBody>
      </p:sp>
      <p:graphicFrame>
        <p:nvGraphicFramePr>
          <p:cNvPr id="13" name="Tableau 12">
            <a:extLst>
              <a:ext uri="{FF2B5EF4-FFF2-40B4-BE49-F238E27FC236}">
                <a16:creationId xmlns:a16="http://schemas.microsoft.com/office/drawing/2014/main" id="{C765E281-B1AD-4F70-8CAF-6C7E62F9F547}"/>
              </a:ext>
            </a:extLst>
          </p:cNvPr>
          <p:cNvGraphicFramePr>
            <a:graphicFrameLocks noGrp="1"/>
          </p:cNvGraphicFramePr>
          <p:nvPr/>
        </p:nvGraphicFramePr>
        <p:xfrm>
          <a:off x="230826" y="136517"/>
          <a:ext cx="8661654" cy="567445"/>
        </p:xfrm>
        <a:graphic>
          <a:graphicData uri="http://schemas.openxmlformats.org/drawingml/2006/table">
            <a:tbl>
              <a:tblPr firstRow="1" firstCol="1" bandRow="1">
                <a:tableStyleId>{5C22544A-7EE6-4342-B048-85BDC9FD1C3A}</a:tableStyleId>
              </a:tblPr>
              <a:tblGrid>
                <a:gridCol w="8661654">
                  <a:extLst>
                    <a:ext uri="{9D8B030D-6E8A-4147-A177-3AD203B41FA5}">
                      <a16:colId xmlns:a16="http://schemas.microsoft.com/office/drawing/2014/main" val="3992208937"/>
                    </a:ext>
                  </a:extLst>
                </a:gridCol>
              </a:tblGrid>
              <a:tr h="567445">
                <a:tc>
                  <a:txBody>
                    <a:bodyPr/>
                    <a:lstStyle/>
                    <a:p>
                      <a:pPr marL="0" indent="0" algn="ctr">
                        <a:lnSpc>
                          <a:spcPct val="115000"/>
                        </a:lnSpc>
                        <a:spcBef>
                          <a:spcPts val="200"/>
                        </a:spcBef>
                        <a:spcAft>
                          <a:spcPts val="200"/>
                        </a:spcAft>
                        <a:buFont typeface="Arial" panose="020B0604020202020204" pitchFamily="34" charset="0"/>
                        <a:buNone/>
                      </a:pPr>
                      <a:r>
                        <a:rPr lang="fr-FR" sz="3200" u="sng" dirty="0">
                          <a:solidFill>
                            <a:schemeClr val="tx1"/>
                          </a:solidFill>
                          <a:effectLst/>
                          <a:latin typeface="Palatino Linotype" panose="02040502050505030304" pitchFamily="18" charset="0"/>
                        </a:rPr>
                        <a:t>Méthodologie du commentaire de documents</a:t>
                      </a:r>
                      <a:endParaRPr lang="fr-FR" sz="3200" b="1" u="sng" kern="1200" dirty="0">
                        <a:solidFill>
                          <a:schemeClr val="tx1"/>
                        </a:solidFill>
                        <a:effectLst/>
                        <a:latin typeface="Palatino Linotype" panose="02040502050505030304" pitchFamily="18" charset="0"/>
                        <a:ea typeface="+mn-ea"/>
                        <a:cs typeface="+mn-cs"/>
                      </a:endParaRPr>
                    </a:p>
                  </a:txBody>
                  <a:tcPr marL="51435" marR="51435" marT="0" marB="0" anchor="ctr">
                    <a:solidFill>
                      <a:schemeClr val="bg1"/>
                    </a:solidFill>
                  </a:tcPr>
                </a:tc>
                <a:extLst>
                  <a:ext uri="{0D108BD9-81ED-4DB2-BD59-A6C34878D82A}">
                    <a16:rowId xmlns:a16="http://schemas.microsoft.com/office/drawing/2014/main" val="3384267836"/>
                  </a:ext>
                </a:extLst>
              </a:tr>
            </a:tbl>
          </a:graphicData>
        </a:graphic>
      </p:graphicFrame>
    </p:spTree>
    <p:extLst>
      <p:ext uri="{BB962C8B-B14F-4D97-AF65-F5344CB8AC3E}">
        <p14:creationId xmlns:p14="http://schemas.microsoft.com/office/powerpoint/2010/main" val="20500474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au 4">
            <a:extLst>
              <a:ext uri="{FF2B5EF4-FFF2-40B4-BE49-F238E27FC236}">
                <a16:creationId xmlns:a16="http://schemas.microsoft.com/office/drawing/2014/main" id="{1F6A0D09-3D1A-44C3-BFEE-F16A29FDBA36}"/>
              </a:ext>
            </a:extLst>
          </p:cNvPr>
          <p:cNvGraphicFramePr>
            <a:graphicFrameLocks noGrp="1"/>
          </p:cNvGraphicFramePr>
          <p:nvPr>
            <p:extLst>
              <p:ext uri="{D42A27DB-BD31-4B8C-83A1-F6EECF244321}">
                <p14:modId xmlns:p14="http://schemas.microsoft.com/office/powerpoint/2010/main" val="3603802042"/>
              </p:ext>
            </p:extLst>
          </p:nvPr>
        </p:nvGraphicFramePr>
        <p:xfrm>
          <a:off x="227473" y="141976"/>
          <a:ext cx="8675354" cy="654431"/>
        </p:xfrm>
        <a:graphic>
          <a:graphicData uri="http://schemas.openxmlformats.org/drawingml/2006/table">
            <a:tbl>
              <a:tblPr firstRow="1" firstCol="1" bandRow="1">
                <a:tableStyleId>{5C22544A-7EE6-4342-B048-85BDC9FD1C3A}</a:tableStyleId>
              </a:tblPr>
              <a:tblGrid>
                <a:gridCol w="8675354">
                  <a:extLst>
                    <a:ext uri="{9D8B030D-6E8A-4147-A177-3AD203B41FA5}">
                      <a16:colId xmlns:a16="http://schemas.microsoft.com/office/drawing/2014/main" val="3992208937"/>
                    </a:ext>
                  </a:extLst>
                </a:gridCol>
              </a:tblGrid>
              <a:tr h="567445">
                <a:tc>
                  <a:txBody>
                    <a:bodyPr/>
                    <a:lstStyle/>
                    <a:p>
                      <a:pPr marL="0" indent="0" algn="ctr">
                        <a:lnSpc>
                          <a:spcPct val="115000"/>
                        </a:lnSpc>
                        <a:spcBef>
                          <a:spcPts val="200"/>
                        </a:spcBef>
                        <a:spcAft>
                          <a:spcPts val="200"/>
                        </a:spcAft>
                        <a:buFont typeface="Arial" panose="020B0604020202020204" pitchFamily="34" charset="0"/>
                        <a:buNone/>
                      </a:pPr>
                      <a:r>
                        <a:rPr lang="fr-FR" sz="4000" u="sng" dirty="0">
                          <a:solidFill>
                            <a:schemeClr val="tx1"/>
                          </a:solidFill>
                          <a:effectLst/>
                          <a:latin typeface="Goudy Old Style" panose="02020502050305020303" pitchFamily="18" charset="0"/>
                        </a:rPr>
                        <a:t>Modalités du contrôle de connaissances </a:t>
                      </a:r>
                      <a:endParaRPr lang="fr-FR" sz="4000" b="1" u="sng" kern="1200" dirty="0">
                        <a:solidFill>
                          <a:schemeClr val="tx1"/>
                        </a:solidFill>
                        <a:effectLst/>
                        <a:latin typeface="Goudy Old Style" panose="02020502050305020303" pitchFamily="18" charset="0"/>
                        <a:ea typeface="+mn-ea"/>
                        <a:cs typeface="+mn-cs"/>
                      </a:endParaRPr>
                    </a:p>
                  </a:txBody>
                  <a:tcPr marL="51435" marR="51435" marT="0" marB="0" anchor="ctr">
                    <a:solidFill>
                      <a:schemeClr val="bg1"/>
                    </a:solidFill>
                  </a:tcPr>
                </a:tc>
                <a:extLst>
                  <a:ext uri="{0D108BD9-81ED-4DB2-BD59-A6C34878D82A}">
                    <a16:rowId xmlns:a16="http://schemas.microsoft.com/office/drawing/2014/main" val="3384267836"/>
                  </a:ext>
                </a:extLst>
              </a:tr>
            </a:tbl>
          </a:graphicData>
        </a:graphic>
      </p:graphicFrame>
      <p:sp>
        <p:nvSpPr>
          <p:cNvPr id="6" name="ZoneTexte 5">
            <a:extLst>
              <a:ext uri="{FF2B5EF4-FFF2-40B4-BE49-F238E27FC236}">
                <a16:creationId xmlns:a16="http://schemas.microsoft.com/office/drawing/2014/main" id="{550E0987-AB4A-4F89-96C1-917F0AAF65EE}"/>
              </a:ext>
            </a:extLst>
          </p:cNvPr>
          <p:cNvSpPr txBox="1"/>
          <p:nvPr/>
        </p:nvSpPr>
        <p:spPr>
          <a:xfrm>
            <a:off x="0" y="1175545"/>
            <a:ext cx="9144000" cy="5217775"/>
          </a:xfrm>
          <a:prstGeom prst="rect">
            <a:avLst/>
          </a:prstGeom>
          <a:solidFill>
            <a:schemeClr val="bg1"/>
          </a:solidFill>
        </p:spPr>
        <p:txBody>
          <a:bodyPr wrap="square" rtlCol="0">
            <a:spAutoFit/>
          </a:bodyPr>
          <a:lstStyle/>
          <a:p>
            <a:pPr marL="342900" indent="-342900" algn="just">
              <a:lnSpc>
                <a:spcPct val="150000"/>
              </a:lnSpc>
              <a:buFont typeface="Wingdings" panose="05000000000000000000" pitchFamily="2" charset="2"/>
              <a:buChar char="à"/>
            </a:pPr>
            <a:r>
              <a:rPr lang="fr-FR" sz="3200" b="1" dirty="0">
                <a:latin typeface="Goudy Old Style" panose="02020502050305020303" pitchFamily="18" charset="0"/>
              </a:rPr>
              <a:t>Bibliographie obligatoire</a:t>
            </a:r>
          </a:p>
          <a:p>
            <a:pPr algn="just">
              <a:lnSpc>
                <a:spcPct val="150000"/>
              </a:lnSpc>
            </a:pPr>
            <a:endParaRPr lang="fr-FR" sz="1100" b="1" dirty="0">
              <a:latin typeface="Goudy Old Style" panose="02020502050305020303" pitchFamily="18" charset="0"/>
            </a:endParaRPr>
          </a:p>
          <a:p>
            <a:pPr marL="342900" indent="-342900" algn="just">
              <a:lnSpc>
                <a:spcPct val="150000"/>
              </a:lnSpc>
              <a:buFont typeface="Wingdings" panose="05000000000000000000" pitchFamily="2" charset="2"/>
              <a:buChar char="à"/>
            </a:pPr>
            <a:r>
              <a:rPr lang="fr-FR" sz="3200" dirty="0">
                <a:latin typeface="Goudy Old Style" panose="02020502050305020303" pitchFamily="18" charset="0"/>
              </a:rPr>
              <a:t> Sources issues de </a:t>
            </a:r>
            <a:r>
              <a:rPr lang="fr-FR" sz="3200" b="1" dirty="0">
                <a:latin typeface="Goudy Old Style" panose="02020502050305020303" pitchFamily="18" charset="0"/>
              </a:rPr>
              <a:t>plates-formes participatives </a:t>
            </a:r>
            <a:r>
              <a:rPr lang="fr-FR" sz="3200" dirty="0">
                <a:latin typeface="Goudy Old Style" panose="02020502050305020303" pitchFamily="18" charset="0"/>
              </a:rPr>
              <a:t>ou synthétiques (Wikipédia, Clio, etc.) </a:t>
            </a:r>
            <a:r>
              <a:rPr lang="fr-FR" sz="3200" b="1" dirty="0">
                <a:solidFill>
                  <a:srgbClr val="FF0000"/>
                </a:solidFill>
                <a:latin typeface="Goudy Old Style" panose="02020502050305020303" pitchFamily="18" charset="0"/>
              </a:rPr>
              <a:t>à proscrire</a:t>
            </a:r>
          </a:p>
          <a:p>
            <a:pPr algn="just">
              <a:lnSpc>
                <a:spcPct val="150000"/>
              </a:lnSpc>
            </a:pPr>
            <a:endParaRPr lang="fr-FR" sz="1050" dirty="0">
              <a:latin typeface="Goudy Old Style" panose="02020502050305020303" pitchFamily="18" charset="0"/>
            </a:endParaRPr>
          </a:p>
          <a:p>
            <a:pPr marL="457200" indent="-457200" algn="just">
              <a:lnSpc>
                <a:spcPct val="150000"/>
              </a:lnSpc>
              <a:buFont typeface="Wingdings" panose="05000000000000000000" pitchFamily="2" charset="2"/>
              <a:buChar char="à"/>
            </a:pPr>
            <a:r>
              <a:rPr lang="fr-FR" sz="3200" dirty="0">
                <a:latin typeface="Goudy Old Style" panose="02020502050305020303" pitchFamily="18" charset="0"/>
              </a:rPr>
              <a:t>Plagiat et AI sanctionnés sévèrement </a:t>
            </a:r>
            <a:endParaRPr lang="fr-FR" sz="3200" b="1" dirty="0">
              <a:latin typeface="Goudy Old Style" panose="02020502050305020303" pitchFamily="18" charset="0"/>
            </a:endParaRPr>
          </a:p>
          <a:p>
            <a:pPr algn="just">
              <a:lnSpc>
                <a:spcPct val="150000"/>
              </a:lnSpc>
            </a:pPr>
            <a:endParaRPr lang="fr-FR" sz="1200" dirty="0">
              <a:latin typeface="Goudy Old Style" panose="02020502050305020303" pitchFamily="18" charset="0"/>
            </a:endParaRPr>
          </a:p>
          <a:p>
            <a:pPr algn="just">
              <a:lnSpc>
                <a:spcPct val="150000"/>
              </a:lnSpc>
            </a:pPr>
            <a:r>
              <a:rPr lang="fr-FR" sz="3200" dirty="0">
                <a:latin typeface="Goudy Old Style" panose="02020502050305020303" pitchFamily="18" charset="0"/>
                <a:sym typeface="Wingdings" panose="05000000000000000000" pitchFamily="2" charset="2"/>
              </a:rPr>
              <a:t> </a:t>
            </a:r>
            <a:r>
              <a:rPr lang="fr-FR" sz="3200" dirty="0">
                <a:latin typeface="Goudy Old Style" panose="02020502050305020303" pitchFamily="18" charset="0"/>
              </a:rPr>
              <a:t>Grammaire, orthographe, présentation (2 pts) et </a:t>
            </a:r>
            <a:r>
              <a:rPr lang="fr-FR" sz="3200" b="1" dirty="0">
                <a:latin typeface="Goudy Old Style" panose="02020502050305020303" pitchFamily="18" charset="0"/>
              </a:rPr>
              <a:t>respect de la méthodologie sont pris en compte</a:t>
            </a:r>
            <a:endParaRPr lang="fr-FR" sz="3200" dirty="0">
              <a:latin typeface="Goudy Old Style" panose="02020502050305020303" pitchFamily="18" charset="0"/>
            </a:endParaRPr>
          </a:p>
        </p:txBody>
      </p:sp>
      <p:sp>
        <p:nvSpPr>
          <p:cNvPr id="9" name="Espace réservé du numéro de diapositive 8">
            <a:extLst>
              <a:ext uri="{FF2B5EF4-FFF2-40B4-BE49-F238E27FC236}">
                <a16:creationId xmlns:a16="http://schemas.microsoft.com/office/drawing/2014/main" id="{73942E07-E624-4D97-919F-7C0BB8964BDF}"/>
              </a:ext>
            </a:extLst>
          </p:cNvPr>
          <p:cNvSpPr>
            <a:spLocks noGrp="1"/>
          </p:cNvSpPr>
          <p:nvPr>
            <p:ph type="sldNum" sz="quarter" idx="12"/>
          </p:nvPr>
        </p:nvSpPr>
        <p:spPr/>
        <p:txBody>
          <a:bodyPr/>
          <a:lstStyle/>
          <a:p>
            <a:fld id="{3A98EE3D-8CD1-4C3F-BD1C-C98C9596463C}" type="slidenum">
              <a:rPr lang="en-US" smtClean="0"/>
              <a:pPr/>
              <a:t>3</a:t>
            </a:fld>
            <a:endParaRPr lang="en-US" dirty="0"/>
          </a:p>
        </p:txBody>
      </p:sp>
    </p:spTree>
    <p:extLst>
      <p:ext uri="{BB962C8B-B14F-4D97-AF65-F5344CB8AC3E}">
        <p14:creationId xmlns:p14="http://schemas.microsoft.com/office/powerpoint/2010/main" val="6004757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A7052A81-E28E-4321-98EC-504CB8A0E927}"/>
              </a:ext>
            </a:extLst>
          </p:cNvPr>
          <p:cNvSpPr txBox="1"/>
          <p:nvPr/>
        </p:nvSpPr>
        <p:spPr>
          <a:xfrm>
            <a:off x="0" y="21967"/>
            <a:ext cx="9144000" cy="7355860"/>
          </a:xfrm>
          <a:prstGeom prst="rect">
            <a:avLst/>
          </a:prstGeom>
          <a:solidFill>
            <a:sysClr val="window" lastClr="FFFFFF"/>
          </a:solid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2800" b="1" i="0" u="sng" strike="noStrike" kern="0" cap="none" spc="0" normalizeH="0" baseline="0" noProof="0" dirty="0">
                <a:ln>
                  <a:noFill/>
                </a:ln>
                <a:solidFill>
                  <a:prstClr val="black"/>
                </a:solidFill>
                <a:effectLst/>
                <a:uLnTx/>
                <a:uFillTx/>
                <a:latin typeface="Goudy Old Style" panose="02040603050505030304"/>
                <a:ea typeface="+mn-ea"/>
                <a:sym typeface="Wingdings" panose="05000000000000000000" pitchFamily="2" charset="2"/>
              </a:rPr>
              <a:t>Méthodologie du cartel</a:t>
            </a:r>
          </a:p>
          <a:p>
            <a:pPr marL="0" marR="0" lvl="0" indent="0" defTabSz="914400" eaLnBrk="1" fontAlgn="auto" latinLnBrk="0" hangingPunct="1">
              <a:lnSpc>
                <a:spcPct val="100000"/>
              </a:lnSpc>
              <a:spcBef>
                <a:spcPts val="0"/>
              </a:spcBef>
              <a:spcAft>
                <a:spcPts val="0"/>
              </a:spcAft>
              <a:buClrTx/>
              <a:buSzTx/>
              <a:buFontTx/>
              <a:buNone/>
              <a:tabLst/>
              <a:defRPr/>
            </a:pPr>
            <a:r>
              <a:rPr lang="fr-FR" sz="2800" b="1" kern="0" dirty="0">
                <a:solidFill>
                  <a:srgbClr val="BC451B">
                    <a:lumMod val="60000"/>
                    <a:lumOff val="40000"/>
                  </a:srgbClr>
                </a:solidFill>
                <a:latin typeface="Goudy Old Style" panose="02040603050505030304"/>
                <a:ea typeface="+mn-ea"/>
                <a:sym typeface="Wingdings" panose="05000000000000000000" pitchFamily="2" charset="2"/>
              </a:rPr>
              <a:t>Fiche d’identité</a:t>
            </a:r>
            <a:r>
              <a:rPr lang="fr-FR" sz="2800" b="1" kern="0" dirty="0">
                <a:solidFill>
                  <a:srgbClr val="BC451B">
                    <a:lumMod val="60000"/>
                    <a:lumOff val="40000"/>
                  </a:srgbClr>
                </a:solidFill>
                <a:latin typeface="Goudy Old Style" panose="02040603050505030304"/>
                <a:ea typeface="+mn-ea"/>
              </a:rPr>
              <a:t> : d</a:t>
            </a:r>
            <a:r>
              <a:rPr kumimoji="0" lang="fr-FR" sz="2800" b="1" i="0" u="none" strike="noStrike" kern="0" cap="none" spc="0" normalizeH="0" baseline="0" noProof="0" dirty="0" err="1">
                <a:ln>
                  <a:noFill/>
                </a:ln>
                <a:solidFill>
                  <a:srgbClr val="BC451B">
                    <a:lumMod val="60000"/>
                    <a:lumOff val="40000"/>
                  </a:srgbClr>
                </a:solidFill>
                <a:effectLst/>
                <a:uLnTx/>
                <a:uFillTx/>
                <a:latin typeface="Goudy Old Style" panose="02040603050505030304"/>
                <a:ea typeface="+mn-ea"/>
              </a:rPr>
              <a:t>onnées</a:t>
            </a:r>
            <a:r>
              <a:rPr kumimoji="0" lang="fr-FR" sz="2800" b="1" i="0" u="none" strike="noStrike" kern="0" cap="none" spc="0" normalizeH="0" baseline="0" noProof="0" dirty="0">
                <a:ln>
                  <a:noFill/>
                </a:ln>
                <a:solidFill>
                  <a:srgbClr val="BC451B">
                    <a:lumMod val="60000"/>
                    <a:lumOff val="40000"/>
                  </a:srgbClr>
                </a:solidFill>
                <a:effectLst/>
                <a:uLnTx/>
                <a:uFillTx/>
                <a:latin typeface="Goudy Old Style" panose="02040603050505030304"/>
                <a:ea typeface="+mn-ea"/>
              </a:rPr>
              <a:t> objectives !</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200" b="1" i="0" u="sng" strike="noStrike" kern="0" cap="none" spc="0" normalizeH="0" baseline="0" noProof="0" dirty="0">
              <a:ln>
                <a:noFill/>
              </a:ln>
              <a:solidFill>
                <a:prstClr val="black"/>
              </a:solidFill>
              <a:effectLst/>
              <a:uLnTx/>
              <a:uFillTx/>
              <a:latin typeface="Goudy Old Style" panose="02040603050505030304"/>
              <a:ea typeface="+mn-ea"/>
            </a:endParaRPr>
          </a:p>
          <a:p>
            <a:pPr marL="342900" marR="0" lvl="0" indent="-342900" algn="just" defTabSz="914400" eaLnBrk="1" fontAlgn="auto" latinLnBrk="0" hangingPunct="1">
              <a:lnSpc>
                <a:spcPct val="100000"/>
              </a:lnSpc>
              <a:spcBef>
                <a:spcPts val="0"/>
              </a:spcBef>
              <a:spcAft>
                <a:spcPts val="0"/>
              </a:spcAft>
              <a:buClrTx/>
              <a:buSzTx/>
              <a:buFont typeface="Wingdings" panose="05000000000000000000" pitchFamily="2" charset="2"/>
              <a:buChar char="à"/>
              <a:tabLst/>
              <a:defRPr/>
            </a:pPr>
            <a:r>
              <a:rPr kumimoji="0" lang="fr-FR" sz="2800" b="1" i="0" u="none" strike="noStrike" kern="0" cap="none" spc="0" normalizeH="0" baseline="0" noProof="0" dirty="0">
                <a:ln>
                  <a:noFill/>
                </a:ln>
                <a:solidFill>
                  <a:prstClr val="black"/>
                </a:solidFill>
                <a:effectLst/>
                <a:uLnTx/>
                <a:uFillTx/>
                <a:latin typeface="Goudy Old Style" panose="02040603050505030304"/>
                <a:ea typeface="+mn-ea"/>
              </a:rPr>
              <a:t>Titre</a:t>
            </a:r>
            <a:r>
              <a:rPr kumimoji="0" lang="fr-FR" sz="2800" b="0" i="0" u="none" strike="noStrike" kern="0" cap="none" spc="0" normalizeH="0" baseline="0" noProof="0" dirty="0">
                <a:ln>
                  <a:noFill/>
                </a:ln>
                <a:solidFill>
                  <a:prstClr val="black"/>
                </a:solidFill>
                <a:effectLst/>
                <a:uLnTx/>
                <a:uFillTx/>
                <a:latin typeface="Goudy Old Style" panose="02040603050505030304"/>
                <a:ea typeface="+mn-ea"/>
              </a:rPr>
              <a:t> (contemporain), </a:t>
            </a:r>
            <a:r>
              <a:rPr kumimoji="0" lang="fr-FR" sz="2800" b="1" i="0" u="none" strike="noStrike" kern="0" cap="none" spc="0" normalizeH="0" baseline="0" noProof="0" dirty="0">
                <a:ln>
                  <a:noFill/>
                </a:ln>
                <a:solidFill>
                  <a:prstClr val="black"/>
                </a:solidFill>
                <a:effectLst/>
                <a:uLnTx/>
                <a:uFillTx/>
                <a:latin typeface="Goudy Old Style" panose="02040603050505030304"/>
                <a:ea typeface="+mn-ea"/>
              </a:rPr>
              <a:t>nom de l’artiste et datation </a:t>
            </a:r>
          </a:p>
          <a:p>
            <a:pPr marL="342900" marR="0" lvl="0" indent="-342900" algn="just" defTabSz="914400" eaLnBrk="1" fontAlgn="auto" latinLnBrk="0" hangingPunct="1">
              <a:lnSpc>
                <a:spcPct val="100000"/>
              </a:lnSpc>
              <a:spcBef>
                <a:spcPts val="0"/>
              </a:spcBef>
              <a:spcAft>
                <a:spcPts val="0"/>
              </a:spcAft>
              <a:buClrTx/>
              <a:buSzTx/>
              <a:buFont typeface="Wingdings" panose="05000000000000000000" pitchFamily="2" charset="2"/>
              <a:buChar char="à"/>
              <a:tabLst/>
              <a:defRPr/>
            </a:pPr>
            <a:endParaRPr kumimoji="0" lang="fr-FR" sz="1600" b="0" i="0" u="none" strike="noStrike" kern="0" cap="none" spc="0" normalizeH="0" baseline="0" noProof="0" dirty="0">
              <a:ln>
                <a:noFill/>
              </a:ln>
              <a:solidFill>
                <a:prstClr val="black"/>
              </a:solidFill>
              <a:effectLst/>
              <a:uLnTx/>
              <a:uFillTx/>
              <a:latin typeface="Goudy Old Style" panose="02040603050505030304"/>
              <a:ea typeface="+mn-ea"/>
            </a:endParaRPr>
          </a:p>
          <a:p>
            <a:pPr marL="342900" marR="0" lvl="0" indent="-342900" algn="just" defTabSz="914400" eaLnBrk="1" fontAlgn="auto" latinLnBrk="0" hangingPunct="1">
              <a:lnSpc>
                <a:spcPct val="100000"/>
              </a:lnSpc>
              <a:spcBef>
                <a:spcPts val="0"/>
              </a:spcBef>
              <a:spcAft>
                <a:spcPts val="0"/>
              </a:spcAft>
              <a:buClrTx/>
              <a:buSzTx/>
              <a:buFont typeface="Wingdings" panose="05000000000000000000" pitchFamily="2" charset="2"/>
              <a:buChar char="à"/>
              <a:tabLst/>
              <a:defRPr/>
            </a:pPr>
            <a:r>
              <a:rPr kumimoji="0" lang="fr-FR" sz="2800" b="1" i="0" u="none" strike="noStrike" kern="0" cap="none" spc="0" normalizeH="0" baseline="0" noProof="0" dirty="0">
                <a:ln>
                  <a:noFill/>
                </a:ln>
                <a:solidFill>
                  <a:prstClr val="black"/>
                </a:solidFill>
                <a:effectLst/>
                <a:uLnTx/>
                <a:uFillTx/>
                <a:latin typeface="Goudy Old Style" panose="02040603050505030304"/>
                <a:ea typeface="+mn-ea"/>
              </a:rPr>
              <a:t>Genre / Matériau / Forme / Technique</a:t>
            </a:r>
            <a:endParaRPr kumimoji="0" lang="fr-FR" sz="2800" b="0" i="0" u="none" strike="noStrike" kern="0" cap="none" spc="0" normalizeH="0" baseline="0" noProof="0" dirty="0">
              <a:ln>
                <a:noFill/>
              </a:ln>
              <a:solidFill>
                <a:prstClr val="black"/>
              </a:solidFill>
              <a:effectLst/>
              <a:uLnTx/>
              <a:uFillTx/>
              <a:latin typeface="Goudy Old Style" panose="02040603050505030304"/>
              <a:ea typeface="+mn-ea"/>
            </a:endParaRPr>
          </a:p>
          <a:p>
            <a:pPr marL="0" marR="0" lvl="0" indent="0" algn="just" defTabSz="914400" eaLnBrk="1" fontAlgn="auto" latinLnBrk="0" hangingPunct="1">
              <a:lnSpc>
                <a:spcPct val="100000"/>
              </a:lnSpc>
              <a:spcBef>
                <a:spcPts val="0"/>
              </a:spcBef>
              <a:spcAft>
                <a:spcPts val="0"/>
              </a:spcAft>
              <a:buClrTx/>
              <a:buSzTx/>
              <a:buFontTx/>
              <a:buNone/>
              <a:tabLst/>
              <a:defRPr/>
            </a:pPr>
            <a:r>
              <a:rPr kumimoji="0" lang="fr-FR" sz="2800" b="0" i="0" u="sng" strike="noStrike" kern="0" cap="none" spc="0" normalizeH="0" baseline="0" noProof="0" dirty="0">
                <a:ln>
                  <a:noFill/>
                </a:ln>
                <a:solidFill>
                  <a:prstClr val="black"/>
                </a:solidFill>
                <a:effectLst/>
                <a:uLnTx/>
                <a:uFillTx/>
                <a:latin typeface="Goudy Old Style" panose="02040603050505030304"/>
                <a:ea typeface="+mn-ea"/>
              </a:rPr>
              <a:t>Ex</a:t>
            </a:r>
            <a:r>
              <a:rPr kumimoji="0" lang="fr-FR" sz="2800" b="0" i="0" u="none" strike="noStrike" kern="0" cap="none" spc="0" normalizeH="0" baseline="0" noProof="0" dirty="0">
                <a:ln>
                  <a:noFill/>
                </a:ln>
                <a:solidFill>
                  <a:prstClr val="black"/>
                </a:solidFill>
                <a:effectLst/>
                <a:uLnTx/>
                <a:uFillTx/>
                <a:latin typeface="Goudy Old Style" panose="02040603050505030304"/>
                <a:ea typeface="+mn-ea"/>
              </a:rPr>
              <a:t>. : peut être une stèle, une statue, une statuette, etc. ; Matériau : marbre (provenance ou nom du marbre à préciser), bronze… ; technique : Ronde-bosse, bas-relief, cire perdue, etc.)</a:t>
            </a:r>
          </a:p>
          <a:p>
            <a:pPr marL="342900" marR="0" lvl="0" indent="-342900" algn="just" defTabSz="914400" eaLnBrk="1" fontAlgn="auto" latinLnBrk="0" hangingPunct="1">
              <a:lnSpc>
                <a:spcPct val="100000"/>
              </a:lnSpc>
              <a:spcBef>
                <a:spcPts val="0"/>
              </a:spcBef>
              <a:spcAft>
                <a:spcPts val="0"/>
              </a:spcAft>
              <a:buClrTx/>
              <a:buSzTx/>
              <a:buFont typeface="Wingdings" panose="05000000000000000000" pitchFamily="2" charset="2"/>
              <a:buChar char="à"/>
              <a:tabLst/>
              <a:defRPr/>
            </a:pPr>
            <a:endParaRPr kumimoji="0" lang="fr-FR" sz="1600" b="0" i="0" u="none" strike="noStrike" kern="0" cap="none" spc="0" normalizeH="0" baseline="0" noProof="0" dirty="0">
              <a:ln>
                <a:noFill/>
              </a:ln>
              <a:solidFill>
                <a:prstClr val="black"/>
              </a:solidFill>
              <a:effectLst/>
              <a:uLnTx/>
              <a:uFillTx/>
              <a:latin typeface="Goudy Old Style" panose="02040603050505030304"/>
              <a:ea typeface="+mn-ea"/>
            </a:endParaRPr>
          </a:p>
          <a:p>
            <a:pPr marL="457200" marR="0" lvl="0" indent="-457200" algn="just" defTabSz="914400" eaLnBrk="1" fontAlgn="auto" latinLnBrk="0" hangingPunct="1">
              <a:lnSpc>
                <a:spcPct val="100000"/>
              </a:lnSpc>
              <a:spcBef>
                <a:spcPts val="0"/>
              </a:spcBef>
              <a:spcAft>
                <a:spcPts val="0"/>
              </a:spcAft>
              <a:buClrTx/>
              <a:buSzTx/>
              <a:buFont typeface="Wingdings" panose="05000000000000000000" pitchFamily="2" charset="2"/>
              <a:buChar char="à"/>
              <a:tabLst/>
              <a:defRPr/>
            </a:pPr>
            <a:r>
              <a:rPr kumimoji="0" lang="fr-FR" sz="2800" b="1" i="0" u="none" strike="noStrike" kern="0" cap="none" spc="0" normalizeH="0" baseline="0" noProof="0" dirty="0">
                <a:ln>
                  <a:noFill/>
                </a:ln>
                <a:solidFill>
                  <a:prstClr val="black"/>
                </a:solidFill>
                <a:effectLst/>
                <a:uLnTx/>
                <a:uFillTx/>
                <a:latin typeface="Goudy Old Style" panose="02040603050505030304"/>
                <a:ea typeface="+mn-ea"/>
              </a:rPr>
              <a:t>Lieu de conservation et </a:t>
            </a:r>
            <a:r>
              <a:rPr kumimoji="0" lang="fr-FR" sz="2800" b="1" i="0" u="none" strike="noStrike" kern="0" cap="none" spc="0" normalizeH="0" baseline="0" noProof="0" dirty="0" err="1">
                <a:ln>
                  <a:noFill/>
                </a:ln>
                <a:solidFill>
                  <a:prstClr val="black"/>
                </a:solidFill>
                <a:effectLst/>
                <a:uLnTx/>
                <a:uFillTx/>
                <a:latin typeface="Goudy Old Style" panose="02040603050505030304"/>
                <a:ea typeface="+mn-ea"/>
              </a:rPr>
              <a:t>n°d'inventaire</a:t>
            </a:r>
            <a:r>
              <a:rPr kumimoji="0" lang="fr-FR" sz="2800" b="1" i="0" u="none" strike="noStrike" kern="0" cap="none" spc="0" normalizeH="0" baseline="0" noProof="0" dirty="0">
                <a:ln>
                  <a:noFill/>
                </a:ln>
                <a:solidFill>
                  <a:prstClr val="black"/>
                </a:solidFill>
                <a:effectLst/>
                <a:uLnTx/>
                <a:uFillTx/>
                <a:latin typeface="Goudy Old Style" panose="02040603050505030304"/>
                <a:ea typeface="+mn-ea"/>
              </a:rPr>
              <a:t> </a:t>
            </a:r>
          </a:p>
          <a:p>
            <a:pPr marL="457200" marR="0" lvl="0" indent="-457200" algn="just" defTabSz="914400" eaLnBrk="1" fontAlgn="auto" latinLnBrk="0" hangingPunct="1">
              <a:lnSpc>
                <a:spcPct val="100000"/>
              </a:lnSpc>
              <a:spcBef>
                <a:spcPts val="0"/>
              </a:spcBef>
              <a:spcAft>
                <a:spcPts val="0"/>
              </a:spcAft>
              <a:buClrTx/>
              <a:buSzTx/>
              <a:buFont typeface="Wingdings" panose="05000000000000000000" pitchFamily="2" charset="2"/>
              <a:buChar char="à"/>
              <a:tabLst/>
              <a:defRPr/>
            </a:pPr>
            <a:endParaRPr kumimoji="0" lang="fr-FR" sz="1600" b="1" i="0" u="none" strike="noStrike" kern="0" cap="none" spc="0" normalizeH="0" baseline="0" noProof="0" dirty="0">
              <a:ln>
                <a:noFill/>
              </a:ln>
              <a:solidFill>
                <a:prstClr val="black"/>
              </a:solidFill>
              <a:effectLst/>
              <a:uLnTx/>
              <a:uFillTx/>
              <a:latin typeface="Goudy Old Style" panose="02040603050505030304"/>
              <a:ea typeface="+mn-ea"/>
            </a:endParaRPr>
          </a:p>
          <a:p>
            <a:pPr marL="457200" marR="0" lvl="0" indent="-457200" algn="just" defTabSz="914400" eaLnBrk="1" fontAlgn="auto" latinLnBrk="0" hangingPunct="1">
              <a:lnSpc>
                <a:spcPct val="100000"/>
              </a:lnSpc>
              <a:spcBef>
                <a:spcPts val="0"/>
              </a:spcBef>
              <a:spcAft>
                <a:spcPts val="0"/>
              </a:spcAft>
              <a:buClrTx/>
              <a:buSzTx/>
              <a:buFont typeface="Wingdings" panose="05000000000000000000" pitchFamily="2" charset="2"/>
              <a:buChar char="à"/>
              <a:tabLst/>
              <a:defRPr/>
            </a:pPr>
            <a:r>
              <a:rPr kumimoji="0" lang="fr-FR" sz="2800" b="1" i="0" u="none" strike="noStrike" kern="0" cap="none" spc="0" normalizeH="0" baseline="0" noProof="0" dirty="0">
                <a:ln>
                  <a:noFill/>
                </a:ln>
                <a:solidFill>
                  <a:prstClr val="black"/>
                </a:solidFill>
                <a:effectLst/>
                <a:uLnTx/>
                <a:uFillTx/>
                <a:latin typeface="Goudy Old Style" panose="02040603050505030304"/>
                <a:ea typeface="+mn-ea"/>
              </a:rPr>
              <a:t>Provenance </a:t>
            </a:r>
            <a:r>
              <a:rPr kumimoji="0" lang="fr-FR" sz="2800" b="0" i="0" u="none" strike="noStrike" kern="0" cap="none" spc="0" normalizeH="0" baseline="0" noProof="0" dirty="0">
                <a:ln>
                  <a:noFill/>
                </a:ln>
                <a:solidFill>
                  <a:prstClr val="black"/>
                </a:solidFill>
                <a:effectLst/>
                <a:uLnTx/>
                <a:uFillTx/>
                <a:latin typeface="Goudy Old Style" panose="02040603050505030304"/>
                <a:ea typeface="+mn-ea"/>
              </a:rPr>
              <a:t>(lieu de découverte, s’il est connu) ; </a:t>
            </a:r>
            <a:r>
              <a:rPr kumimoji="0" lang="fr-FR" sz="2800" b="1" i="0" u="none" strike="noStrike" kern="0" cap="none" spc="0" normalizeH="0" baseline="0" noProof="0" dirty="0">
                <a:ln>
                  <a:noFill/>
                </a:ln>
                <a:solidFill>
                  <a:prstClr val="black"/>
                </a:solidFill>
                <a:effectLst/>
                <a:uLnTx/>
                <a:uFillTx/>
                <a:latin typeface="Goudy Old Style" panose="02040603050505030304"/>
                <a:ea typeface="+mn-ea"/>
              </a:rPr>
              <a:t>dimensions</a:t>
            </a:r>
            <a:endParaRPr kumimoji="0" lang="fr-FR" sz="2800" b="0" i="0" u="none" strike="noStrike" kern="0" cap="none" spc="0" normalizeH="0" baseline="0" noProof="0" dirty="0">
              <a:ln>
                <a:noFill/>
              </a:ln>
              <a:solidFill>
                <a:prstClr val="black"/>
              </a:solidFill>
              <a:effectLst/>
              <a:uLnTx/>
              <a:uFillTx/>
              <a:latin typeface="Goudy Old Style" panose="02040603050505030304"/>
              <a:ea typeface="+mn-ea"/>
            </a:endParaRPr>
          </a:p>
          <a:p>
            <a:pPr marL="0" marR="0" lvl="0" indent="0" algn="just" defTabSz="914400" eaLnBrk="1" fontAlgn="auto" latinLnBrk="0" hangingPunct="1">
              <a:lnSpc>
                <a:spcPct val="100000"/>
              </a:lnSpc>
              <a:spcBef>
                <a:spcPts val="0"/>
              </a:spcBef>
              <a:spcAft>
                <a:spcPts val="0"/>
              </a:spcAft>
              <a:buClrTx/>
              <a:buSzTx/>
              <a:buFontTx/>
              <a:buNone/>
              <a:tabLst/>
              <a:defRPr/>
            </a:pPr>
            <a:endParaRPr kumimoji="0" lang="fr-FR" sz="1600" b="0" i="0" u="none" strike="noStrike" kern="0" cap="none" spc="0" normalizeH="0" baseline="0" noProof="0" dirty="0">
              <a:ln>
                <a:noFill/>
              </a:ln>
              <a:solidFill>
                <a:prstClr val="black"/>
              </a:solidFill>
              <a:effectLst/>
              <a:uLnTx/>
              <a:uFillTx/>
              <a:latin typeface="Goudy Old Style" panose="02040603050505030304"/>
              <a:ea typeface="+mn-ea"/>
            </a:endParaRPr>
          </a:p>
          <a:p>
            <a:pPr marL="342900" marR="0" lvl="0" indent="-342900" algn="just" defTabSz="914400" eaLnBrk="1" fontAlgn="auto" latinLnBrk="0" hangingPunct="1">
              <a:lnSpc>
                <a:spcPct val="100000"/>
              </a:lnSpc>
              <a:spcBef>
                <a:spcPts val="0"/>
              </a:spcBef>
              <a:spcAft>
                <a:spcPts val="0"/>
              </a:spcAft>
              <a:buClrTx/>
              <a:buSzTx/>
              <a:buFont typeface="Wingdings" panose="05000000000000000000" pitchFamily="2" charset="2"/>
              <a:buChar char="à"/>
              <a:tabLst/>
              <a:defRPr/>
            </a:pPr>
            <a:r>
              <a:rPr kumimoji="0" lang="fr-FR" sz="2800" b="0" i="0" u="none" strike="noStrike" kern="0" cap="none" spc="0" normalizeH="0" baseline="0" noProof="0" dirty="0">
                <a:ln>
                  <a:noFill/>
                </a:ln>
                <a:solidFill>
                  <a:prstClr val="black"/>
                </a:solidFill>
                <a:effectLst/>
                <a:uLnTx/>
                <a:uFillTx/>
                <a:latin typeface="Goudy Old Style" panose="02040603050505030304"/>
                <a:ea typeface="+mn-ea"/>
              </a:rPr>
              <a:t> </a:t>
            </a:r>
            <a:r>
              <a:rPr kumimoji="0" lang="fr-FR" sz="2800" b="1" i="0" u="none" strike="noStrike" kern="0" cap="none" spc="0" normalizeH="0" baseline="0" noProof="0" dirty="0">
                <a:ln>
                  <a:noFill/>
                </a:ln>
                <a:solidFill>
                  <a:prstClr val="black"/>
                </a:solidFill>
                <a:effectLst/>
                <a:uLnTx/>
                <a:uFillTx/>
                <a:latin typeface="Goudy Old Style" panose="02040603050505030304"/>
                <a:ea typeface="+mn-ea"/>
              </a:rPr>
              <a:t>État de conservation </a:t>
            </a:r>
            <a:r>
              <a:rPr kumimoji="0" lang="fr-FR" sz="2800" b="0" i="0" u="none" strike="noStrike" kern="0" cap="none" spc="0" normalizeH="0" baseline="0" noProof="0" dirty="0">
                <a:ln>
                  <a:noFill/>
                </a:ln>
                <a:solidFill>
                  <a:prstClr val="black"/>
                </a:solidFill>
                <a:effectLst/>
                <a:uLnTx/>
                <a:uFillTx/>
                <a:latin typeface="Goudy Old Style" panose="02040603050505030304"/>
                <a:ea typeface="+mn-ea"/>
              </a:rPr>
              <a:t>(entier, lacunaire, etc.) et restauration(s) éventuelle(s).</a:t>
            </a:r>
          </a:p>
          <a:p>
            <a:pPr marL="342900" marR="0" lvl="0" indent="-342900" algn="just" defTabSz="914400" eaLnBrk="1" fontAlgn="auto" latinLnBrk="0" hangingPunct="1">
              <a:lnSpc>
                <a:spcPct val="100000"/>
              </a:lnSpc>
              <a:spcBef>
                <a:spcPts val="0"/>
              </a:spcBef>
              <a:spcAft>
                <a:spcPts val="0"/>
              </a:spcAft>
              <a:buClrTx/>
              <a:buSzTx/>
              <a:buFont typeface="Wingdings" panose="05000000000000000000" pitchFamily="2" charset="2"/>
              <a:buChar char="à"/>
              <a:tabLst/>
              <a:defRPr/>
            </a:pPr>
            <a:endParaRPr kumimoji="0" lang="fr-FR" sz="1600" b="0" i="0" u="none" strike="noStrike" kern="0" cap="none" spc="0" normalizeH="0" baseline="0" noProof="0" dirty="0">
              <a:ln>
                <a:noFill/>
              </a:ln>
              <a:solidFill>
                <a:prstClr val="black"/>
              </a:solidFill>
              <a:effectLst/>
              <a:uLnTx/>
              <a:uFillTx/>
              <a:latin typeface="Goudy Old Style" panose="02040603050505030304"/>
              <a:ea typeface="+mn-ea"/>
            </a:endParaRPr>
          </a:p>
          <a:p>
            <a:pPr marL="457200" indent="-457200" algn="just" defTabSz="914400" eaLnBrk="1" fontAlgn="auto" hangingPunct="1">
              <a:spcBef>
                <a:spcPts val="0"/>
              </a:spcBef>
              <a:spcAft>
                <a:spcPts val="0"/>
              </a:spcAft>
              <a:buFont typeface="Wingdings" panose="05000000000000000000" pitchFamily="2" charset="2"/>
              <a:buChar char="à"/>
              <a:defRPr/>
            </a:pPr>
            <a:r>
              <a:rPr kumimoji="0" lang="fr-FR" sz="2800" b="1" i="0" u="none" strike="noStrike" kern="0" cap="none" spc="0" normalizeH="0" baseline="0" noProof="0" dirty="0">
                <a:ln>
                  <a:noFill/>
                </a:ln>
                <a:solidFill>
                  <a:prstClr val="black"/>
                </a:solidFill>
                <a:effectLst/>
                <a:uLnTx/>
                <a:uFillTx/>
                <a:latin typeface="Goudy Old Style" panose="02040603050505030304"/>
                <a:ea typeface="+mn-ea"/>
              </a:rPr>
              <a:t>Signature, dédicace </a:t>
            </a:r>
            <a:r>
              <a:rPr lang="fr-FR" sz="2800" b="1"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ou inscriptions</a:t>
            </a:r>
            <a:endParaRPr kumimoji="0" lang="fr-FR" sz="2800" b="1" i="0" u="none" strike="noStrike" kern="0" cap="none" spc="0" normalizeH="0" baseline="0" noProof="0" dirty="0">
              <a:ln>
                <a:noFill/>
              </a:ln>
              <a:solidFill>
                <a:prstClr val="black"/>
              </a:solidFill>
              <a:effectLst/>
              <a:uLnTx/>
              <a:uFillTx/>
              <a:latin typeface="Goudy Old Style" panose="02040603050505030304"/>
              <a:ea typeface="+mn-ea"/>
            </a:endParaRPr>
          </a:p>
          <a:p>
            <a:pPr marL="457200" marR="0" lvl="0" indent="-457200" algn="just" defTabSz="914400" eaLnBrk="1" fontAlgn="auto" latinLnBrk="0" hangingPunct="1">
              <a:lnSpc>
                <a:spcPct val="100000"/>
              </a:lnSpc>
              <a:spcBef>
                <a:spcPts val="0"/>
              </a:spcBef>
              <a:spcAft>
                <a:spcPts val="0"/>
              </a:spcAft>
              <a:buClrTx/>
              <a:buSzTx/>
              <a:buFont typeface="Wingdings" panose="05000000000000000000" pitchFamily="2" charset="2"/>
              <a:buChar char="à"/>
              <a:tabLst/>
              <a:defRPr/>
            </a:pPr>
            <a:endParaRPr kumimoji="0" lang="fr-FR" sz="1600" b="0" i="0" u="none" strike="noStrike" kern="0" cap="none" spc="0" normalizeH="0" baseline="0" noProof="0" dirty="0">
              <a:ln>
                <a:noFill/>
              </a:ln>
              <a:solidFill>
                <a:prstClr val="black"/>
              </a:solidFill>
              <a:effectLst/>
              <a:uLnTx/>
              <a:uFillTx/>
              <a:latin typeface="Goudy Old Style" panose="02040603050505030304"/>
              <a:ea typeface="+mn-ea"/>
            </a:endParaRPr>
          </a:p>
          <a:p>
            <a:pPr marL="457200" marR="0" lvl="0" indent="-457200" algn="just" defTabSz="914400" eaLnBrk="1" fontAlgn="auto" latinLnBrk="0" hangingPunct="1">
              <a:spcBef>
                <a:spcPts val="0"/>
              </a:spcBef>
              <a:spcAft>
                <a:spcPts val="0"/>
              </a:spcAft>
              <a:buClrTx/>
              <a:buSzTx/>
              <a:buFont typeface="Wingdings" panose="05000000000000000000" pitchFamily="2" charset="2"/>
              <a:buChar char="à"/>
              <a:tabLst/>
              <a:defRPr/>
            </a:pPr>
            <a:r>
              <a:rPr lang="fr-FR" sz="2800" b="1" kern="0" dirty="0">
                <a:solidFill>
                  <a:prstClr val="black"/>
                </a:solidFill>
                <a:latin typeface="Goudy Old Style" panose="02040603050505030304"/>
                <a:ea typeface="+mn-ea"/>
              </a:rPr>
              <a:t>Particularités techniques </a:t>
            </a:r>
          </a:p>
        </p:txBody>
      </p:sp>
    </p:spTree>
    <p:extLst>
      <p:ext uri="{BB962C8B-B14F-4D97-AF65-F5344CB8AC3E}">
        <p14:creationId xmlns:p14="http://schemas.microsoft.com/office/powerpoint/2010/main" val="16419531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au 4">
            <a:extLst>
              <a:ext uri="{FF2B5EF4-FFF2-40B4-BE49-F238E27FC236}">
                <a16:creationId xmlns:a16="http://schemas.microsoft.com/office/drawing/2014/main" id="{1F6A0D09-3D1A-44C3-BFEE-F16A29FDBA36}"/>
              </a:ext>
            </a:extLst>
          </p:cNvPr>
          <p:cNvGraphicFramePr>
            <a:graphicFrameLocks noGrp="1"/>
          </p:cNvGraphicFramePr>
          <p:nvPr>
            <p:extLst>
              <p:ext uri="{D42A27DB-BD31-4B8C-83A1-F6EECF244321}">
                <p14:modId xmlns:p14="http://schemas.microsoft.com/office/powerpoint/2010/main" val="3760353867"/>
              </p:ext>
            </p:extLst>
          </p:nvPr>
        </p:nvGraphicFramePr>
        <p:xfrm>
          <a:off x="0" y="44624"/>
          <a:ext cx="9144000" cy="1219200"/>
        </p:xfrm>
        <a:graphic>
          <a:graphicData uri="http://schemas.openxmlformats.org/drawingml/2006/table">
            <a:tbl>
              <a:tblPr firstRow="1" firstCol="1" bandRow="1">
                <a:tableStyleId>{5C22544A-7EE6-4342-B048-85BDC9FD1C3A}</a:tableStyleId>
              </a:tblPr>
              <a:tblGrid>
                <a:gridCol w="9144000">
                  <a:extLst>
                    <a:ext uri="{9D8B030D-6E8A-4147-A177-3AD203B41FA5}">
                      <a16:colId xmlns:a16="http://schemas.microsoft.com/office/drawing/2014/main" val="3992208937"/>
                    </a:ext>
                  </a:extLst>
                </a:gridCol>
              </a:tblGrid>
              <a:tr h="56744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4000" b="1" i="0" u="sng" strike="noStrike" kern="0" cap="none" spc="0" normalizeH="0" baseline="0" noProof="0" dirty="0">
                          <a:ln>
                            <a:noFill/>
                          </a:ln>
                          <a:solidFill>
                            <a:prstClr val="black"/>
                          </a:solidFill>
                          <a:effectLst/>
                          <a:uLnTx/>
                          <a:uFillTx/>
                          <a:latin typeface="Goudy Old Style" panose="02040603050505030304"/>
                          <a:ea typeface="+mn-ea"/>
                          <a:sym typeface="Wingdings" panose="05000000000000000000" pitchFamily="2" charset="2"/>
                        </a:rPr>
                        <a:t>Méthodologie de la présentation en cours : étude d’une image</a:t>
                      </a:r>
                    </a:p>
                  </a:txBody>
                  <a:tcPr marL="51435" marR="51435" marT="0" marB="0" anchor="ctr">
                    <a:solidFill>
                      <a:schemeClr val="bg1"/>
                    </a:solidFill>
                  </a:tcPr>
                </a:tc>
                <a:extLst>
                  <a:ext uri="{0D108BD9-81ED-4DB2-BD59-A6C34878D82A}">
                    <a16:rowId xmlns:a16="http://schemas.microsoft.com/office/drawing/2014/main" val="3384267836"/>
                  </a:ext>
                </a:extLst>
              </a:tr>
            </a:tbl>
          </a:graphicData>
        </a:graphic>
      </p:graphicFrame>
      <p:sp>
        <p:nvSpPr>
          <p:cNvPr id="6" name="ZoneTexte 5">
            <a:extLst>
              <a:ext uri="{FF2B5EF4-FFF2-40B4-BE49-F238E27FC236}">
                <a16:creationId xmlns:a16="http://schemas.microsoft.com/office/drawing/2014/main" id="{550E0987-AB4A-4F89-96C1-917F0AAF65EE}"/>
              </a:ext>
            </a:extLst>
          </p:cNvPr>
          <p:cNvSpPr txBox="1"/>
          <p:nvPr/>
        </p:nvSpPr>
        <p:spPr>
          <a:xfrm>
            <a:off x="0" y="1196752"/>
            <a:ext cx="9144000" cy="5016758"/>
          </a:xfrm>
          <a:prstGeom prst="rect">
            <a:avLst/>
          </a:prstGeom>
          <a:solidFill>
            <a:schemeClr val="bg1"/>
          </a:solidFill>
        </p:spPr>
        <p:txBody>
          <a:bodyPr wrap="square" rtlCol="0">
            <a:spAutoFit/>
          </a:bodyPr>
          <a:lstStyle/>
          <a:p>
            <a:r>
              <a:rPr lang="fr-FR" sz="3200" b="1" dirty="0">
                <a:solidFill>
                  <a:srgbClr val="FF0000"/>
                </a:solidFill>
                <a:latin typeface="Goudy Old Style" panose="02020502050305020303" pitchFamily="18" charset="0"/>
              </a:rPr>
              <a:t>I. C</a:t>
            </a:r>
            <a:r>
              <a:rPr lang="fr-FR" sz="3200" b="1" dirty="0">
                <a:solidFill>
                  <a:srgbClr val="FF0000"/>
                </a:solidFill>
                <a:effectLst/>
                <a:latin typeface="Goudy Old Style" panose="02020502050305020303" pitchFamily="18" charset="0"/>
              </a:rPr>
              <a:t>ontexte historique</a:t>
            </a:r>
            <a:r>
              <a:rPr lang="fr-FR" sz="3200" dirty="0">
                <a:solidFill>
                  <a:srgbClr val="000000"/>
                </a:solidFill>
                <a:effectLst/>
                <a:latin typeface="Goudy Old Style" panose="02020502050305020303" pitchFamily="18" charset="0"/>
              </a:rPr>
              <a:t> </a:t>
            </a:r>
            <a:endParaRPr lang="fr-FR" sz="3200" dirty="0">
              <a:latin typeface="Goudy Old Style" panose="02020502050305020303" pitchFamily="18" charset="0"/>
            </a:endParaRPr>
          </a:p>
          <a:p>
            <a:pPr marL="257175" indent="-257175">
              <a:buFont typeface="Wingdings" panose="05000000000000000000" pitchFamily="2" charset="2"/>
              <a:buChar char="à"/>
            </a:pPr>
            <a:r>
              <a:rPr lang="fr-FR" sz="3200" dirty="0">
                <a:latin typeface="Goudy Old Style" panose="02020502050305020303" pitchFamily="18" charset="0"/>
              </a:rPr>
              <a:t> Contexte de découverte et contexte historique</a:t>
            </a:r>
          </a:p>
          <a:p>
            <a:pPr marL="342900" indent="-342900">
              <a:buFont typeface="Wingdings" panose="05000000000000000000" pitchFamily="2" charset="2"/>
              <a:buChar char="à"/>
            </a:pPr>
            <a:endParaRPr lang="fr-FR" sz="3200" dirty="0">
              <a:latin typeface="Goudy Old Style" panose="02020502050305020303" pitchFamily="18" charset="0"/>
            </a:endParaRPr>
          </a:p>
          <a:p>
            <a:r>
              <a:rPr lang="fr-FR" sz="3200" b="1" dirty="0">
                <a:solidFill>
                  <a:srgbClr val="FF0000"/>
                </a:solidFill>
                <a:latin typeface="Goudy Old Style" panose="02020502050305020303" pitchFamily="18" charset="0"/>
              </a:rPr>
              <a:t>II. D</a:t>
            </a:r>
            <a:r>
              <a:rPr lang="fr-FR" sz="3200" b="1" dirty="0">
                <a:solidFill>
                  <a:srgbClr val="FF0000"/>
                </a:solidFill>
                <a:effectLst/>
                <a:latin typeface="Goudy Old Style" panose="02020502050305020303" pitchFamily="18" charset="0"/>
              </a:rPr>
              <a:t>escription de l'objet </a:t>
            </a:r>
            <a:endParaRPr lang="fr-FR" sz="3200" b="1" dirty="0">
              <a:solidFill>
                <a:srgbClr val="FF0000"/>
              </a:solidFill>
              <a:latin typeface="Goudy Old Style" panose="02020502050305020303" pitchFamily="18" charset="0"/>
            </a:endParaRPr>
          </a:p>
          <a:p>
            <a:pPr marL="342900" indent="-342900">
              <a:buFont typeface="Wingdings" panose="05000000000000000000" pitchFamily="2" charset="2"/>
              <a:buChar char="à"/>
            </a:pPr>
            <a:r>
              <a:rPr lang="fr-FR" sz="3200" dirty="0">
                <a:latin typeface="Goudy Old Style" panose="02020502050305020303" pitchFamily="18" charset="0"/>
              </a:rPr>
              <a:t>Description détaillée de l’</a:t>
            </a:r>
            <a:r>
              <a:rPr lang="fr-FR" sz="3200" dirty="0" err="1">
                <a:latin typeface="Goudy Old Style" panose="02020502050305020303" pitchFamily="18" charset="0"/>
              </a:rPr>
              <a:t>oeuvre</a:t>
            </a:r>
            <a:r>
              <a:rPr lang="fr-FR" sz="3200" dirty="0">
                <a:latin typeface="Goudy Old Style" panose="02020502050305020303" pitchFamily="18" charset="0"/>
              </a:rPr>
              <a:t> + son état actuel + restitution(s) ? </a:t>
            </a:r>
          </a:p>
          <a:p>
            <a:pPr marL="342900" indent="-342900">
              <a:buFont typeface="Wingdings" panose="05000000000000000000" pitchFamily="2" charset="2"/>
              <a:buChar char="à"/>
            </a:pPr>
            <a:endParaRPr lang="fr-FR" sz="3200" dirty="0">
              <a:solidFill>
                <a:srgbClr val="000000"/>
              </a:solidFill>
              <a:latin typeface="Goudy Old Style" panose="02020502050305020303" pitchFamily="18" charset="0"/>
              <a:cs typeface="Times New Roman" panose="02020603050405020304" pitchFamily="18" charset="0"/>
            </a:endParaRPr>
          </a:p>
          <a:p>
            <a:r>
              <a:rPr lang="fr-FR" sz="3200" b="1" dirty="0">
                <a:solidFill>
                  <a:srgbClr val="FF0000"/>
                </a:solidFill>
                <a:latin typeface="Goudy Old Style" panose="02020502050305020303" pitchFamily="18" charset="0"/>
                <a:cs typeface="Times New Roman" panose="02020603050405020304" pitchFamily="18" charset="0"/>
              </a:rPr>
              <a:t>III. Message véhiculé par l’œuvre</a:t>
            </a:r>
          </a:p>
          <a:p>
            <a:endParaRPr lang="fr-FR" sz="3200" b="1" dirty="0">
              <a:solidFill>
                <a:srgbClr val="FF0000"/>
              </a:solidFill>
              <a:latin typeface="Goudy Old Style" panose="02020502050305020303" pitchFamily="18" charset="0"/>
              <a:cs typeface="Times New Roman" panose="02020603050405020304" pitchFamily="18" charset="0"/>
            </a:endParaRPr>
          </a:p>
          <a:p>
            <a:r>
              <a:rPr lang="fr-FR" sz="3200" b="1" dirty="0">
                <a:latin typeface="Goudy Old Style" panose="02020502050305020303" pitchFamily="18" charset="0"/>
                <a:sym typeface="Wingdings" panose="05000000000000000000" pitchFamily="2" charset="2"/>
              </a:rPr>
              <a:t> + Panneaux explicatifs néophytes et avertis </a:t>
            </a:r>
            <a:endParaRPr lang="fr-FR" sz="3200" b="1" dirty="0">
              <a:latin typeface="Goudy Old Style" panose="02020502050305020303" pitchFamily="18" charset="0"/>
            </a:endParaRPr>
          </a:p>
        </p:txBody>
      </p:sp>
      <p:sp>
        <p:nvSpPr>
          <p:cNvPr id="9" name="Espace réservé du numéro de diapositive 8">
            <a:extLst>
              <a:ext uri="{FF2B5EF4-FFF2-40B4-BE49-F238E27FC236}">
                <a16:creationId xmlns:a16="http://schemas.microsoft.com/office/drawing/2014/main" id="{73942E07-E624-4D97-919F-7C0BB8964BDF}"/>
              </a:ext>
            </a:extLst>
          </p:cNvPr>
          <p:cNvSpPr>
            <a:spLocks noGrp="1"/>
          </p:cNvSpPr>
          <p:nvPr>
            <p:ph type="sldNum" sz="quarter" idx="12"/>
          </p:nvPr>
        </p:nvSpPr>
        <p:spPr/>
        <p:txBody>
          <a:bodyPr/>
          <a:lstStyle/>
          <a:p>
            <a:fld id="{3A98EE3D-8CD1-4C3F-BD1C-C98C9596463C}" type="slidenum">
              <a:rPr lang="en-US" smtClean="0"/>
              <a:pPr/>
              <a:t>5</a:t>
            </a:fld>
            <a:endParaRPr lang="en-US" dirty="0"/>
          </a:p>
        </p:txBody>
      </p:sp>
    </p:spTree>
    <p:extLst>
      <p:ext uri="{BB962C8B-B14F-4D97-AF65-F5344CB8AC3E}">
        <p14:creationId xmlns:p14="http://schemas.microsoft.com/office/powerpoint/2010/main" val="27138654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550E0987-AB4A-4F89-96C1-917F0AAF65EE}"/>
              </a:ext>
            </a:extLst>
          </p:cNvPr>
          <p:cNvSpPr txBox="1"/>
          <p:nvPr/>
        </p:nvSpPr>
        <p:spPr>
          <a:xfrm>
            <a:off x="152516" y="991269"/>
            <a:ext cx="8811971" cy="4960332"/>
          </a:xfrm>
          <a:prstGeom prst="rect">
            <a:avLst/>
          </a:prstGeom>
          <a:solidFill>
            <a:schemeClr val="bg1"/>
          </a:solidFill>
        </p:spPr>
        <p:txBody>
          <a:bodyPr wrap="square" rtlCol="0">
            <a:spAutoFit/>
          </a:bodyPr>
          <a:lstStyle/>
          <a:p>
            <a:r>
              <a:rPr lang="fr-FR" sz="2800" b="1" dirty="0">
                <a:solidFill>
                  <a:srgbClr val="CD0921"/>
                </a:solidFill>
                <a:latin typeface="Goudy Old Style" panose="02020502050305020303" pitchFamily="18" charset="0"/>
              </a:rPr>
              <a:t>La bibliographie est à présenter à la fin de chaque exposé</a:t>
            </a:r>
          </a:p>
          <a:p>
            <a:endParaRPr lang="fr-FR" sz="2800" b="1" dirty="0">
              <a:latin typeface="Goudy Old Style" panose="02020502050305020303" pitchFamily="18" charset="0"/>
            </a:endParaRPr>
          </a:p>
          <a:p>
            <a:r>
              <a:rPr lang="fr-FR" sz="2800" b="1" dirty="0">
                <a:solidFill>
                  <a:srgbClr val="FF0000"/>
                </a:solidFill>
                <a:latin typeface="Goudy Old Style" panose="02020502050305020303" pitchFamily="18" charset="0"/>
              </a:rPr>
              <a:t>Ouvrage</a:t>
            </a:r>
            <a:r>
              <a:rPr lang="fr-FR" sz="2800" b="1" dirty="0">
                <a:latin typeface="Goudy Old Style" panose="02020502050305020303" pitchFamily="18" charset="0"/>
              </a:rPr>
              <a:t> </a:t>
            </a:r>
            <a:r>
              <a:rPr lang="fr-FR" sz="2800" dirty="0">
                <a:latin typeface="Goudy Old Style" panose="02020502050305020303" pitchFamily="18" charset="0"/>
              </a:rPr>
              <a:t>:</a:t>
            </a:r>
          </a:p>
          <a:p>
            <a:pPr>
              <a:spcAft>
                <a:spcPts val="450"/>
              </a:spcAft>
            </a:pPr>
            <a:r>
              <a:rPr lang="fr-FR" sz="2800" b="1" dirty="0">
                <a:latin typeface="Goudy Old Style" panose="02020502050305020303" pitchFamily="18" charset="0"/>
              </a:rPr>
              <a:t>Nom de l’auteur INITIALE(S) DU PRÉNOM, Année de parution (et non de tomaison</a:t>
            </a:r>
            <a:r>
              <a:rPr lang="fr-FR" sz="2800" b="1" i="1" dirty="0">
                <a:latin typeface="Goudy Old Style" panose="02020502050305020303" pitchFamily="18" charset="0"/>
              </a:rPr>
              <a:t>)</a:t>
            </a:r>
            <a:r>
              <a:rPr lang="fr-FR" sz="2800" b="1" dirty="0">
                <a:latin typeface="Goudy Old Style" panose="02020502050305020303" pitchFamily="18" charset="0"/>
              </a:rPr>
              <a:t>, </a:t>
            </a:r>
            <a:r>
              <a:rPr lang="fr-FR" sz="2800" b="1" i="1" dirty="0">
                <a:latin typeface="Goudy Old Style" panose="02020502050305020303" pitchFamily="18" charset="0"/>
              </a:rPr>
              <a:t>Titre complet</a:t>
            </a:r>
            <a:r>
              <a:rPr lang="fr-FR" sz="2800" b="1" dirty="0">
                <a:latin typeface="Goudy Old Style" panose="02020502050305020303" pitchFamily="18" charset="0"/>
              </a:rPr>
              <a:t>, lieu d’édition, éditeur, page. (</a:t>
            </a:r>
            <a:r>
              <a:rPr lang="fr-FR" sz="2800" b="1" i="1" dirty="0">
                <a:latin typeface="Goudy Old Style" panose="02020502050305020303" pitchFamily="18" charset="0"/>
              </a:rPr>
              <a:t>collection</a:t>
            </a:r>
            <a:r>
              <a:rPr lang="fr-FR" sz="2800" b="1" dirty="0">
                <a:latin typeface="Goudy Old Style" panose="02020502050305020303" pitchFamily="18" charset="0"/>
              </a:rPr>
              <a:t>, numéro de tome dans la collection). </a:t>
            </a:r>
          </a:p>
          <a:p>
            <a:pPr>
              <a:spcAft>
                <a:spcPts val="450"/>
              </a:spcAft>
            </a:pPr>
            <a:endParaRPr lang="fr-FR" sz="2800" dirty="0">
              <a:latin typeface="Goudy Old Style" panose="02020502050305020303" pitchFamily="18" charset="0"/>
            </a:endParaRPr>
          </a:p>
          <a:p>
            <a:r>
              <a:rPr lang="fr-FR" sz="2800" u="sng" dirty="0">
                <a:latin typeface="Goudy Old Style" panose="02020502050305020303" pitchFamily="18" charset="0"/>
              </a:rPr>
              <a:t>Exemple</a:t>
            </a:r>
            <a:r>
              <a:rPr lang="fr-FR" sz="2800" dirty="0">
                <a:latin typeface="Goudy Old Style" panose="02020502050305020303" pitchFamily="18" charset="0"/>
              </a:rPr>
              <a:t> : </a:t>
            </a:r>
            <a:r>
              <a:rPr lang="fr-FR" sz="2800" dirty="0" err="1">
                <a:latin typeface="Goudy Old Style" panose="02020502050305020303" pitchFamily="18" charset="0"/>
              </a:rPr>
              <a:t>Giuliato</a:t>
            </a:r>
            <a:r>
              <a:rPr lang="fr-FR" sz="2800" dirty="0">
                <a:latin typeface="Goudy Old Style" panose="02020502050305020303" pitchFamily="18" charset="0"/>
              </a:rPr>
              <a:t> G., 1992, </a:t>
            </a:r>
            <a:r>
              <a:rPr lang="fr-FR" sz="2800" i="1" dirty="0">
                <a:latin typeface="Goudy Old Style" panose="02020502050305020303" pitchFamily="18" charset="0"/>
              </a:rPr>
              <a:t>Châteaux et maisons fortes en Lorraine centrale</a:t>
            </a:r>
            <a:r>
              <a:rPr lang="fr-FR" sz="2800" dirty="0">
                <a:latin typeface="Goudy Old Style" panose="02020502050305020303" pitchFamily="18" charset="0"/>
              </a:rPr>
              <a:t>, Paris, éd. de la Maison des Sciences de l’Homme, p. X. (</a:t>
            </a:r>
            <a:r>
              <a:rPr lang="fr-FR" sz="2800" i="1" dirty="0">
                <a:latin typeface="Goudy Old Style" panose="02020502050305020303" pitchFamily="18" charset="0"/>
              </a:rPr>
              <a:t>Documents d’Archéologie Française</a:t>
            </a:r>
            <a:r>
              <a:rPr lang="fr-FR" sz="2800" dirty="0">
                <a:latin typeface="Goudy Old Style" panose="02020502050305020303" pitchFamily="18" charset="0"/>
              </a:rPr>
              <a:t>, 33).</a:t>
            </a:r>
          </a:p>
        </p:txBody>
      </p:sp>
      <p:sp>
        <p:nvSpPr>
          <p:cNvPr id="9" name="Espace réservé du numéro de diapositive 8">
            <a:extLst>
              <a:ext uri="{FF2B5EF4-FFF2-40B4-BE49-F238E27FC236}">
                <a16:creationId xmlns:a16="http://schemas.microsoft.com/office/drawing/2014/main" id="{73942E07-E624-4D97-919F-7C0BB8964BDF}"/>
              </a:ext>
            </a:extLst>
          </p:cNvPr>
          <p:cNvSpPr>
            <a:spLocks noGrp="1"/>
          </p:cNvSpPr>
          <p:nvPr>
            <p:ph type="sldNum" sz="quarter" idx="12"/>
          </p:nvPr>
        </p:nvSpPr>
        <p:spPr/>
        <p:txBody>
          <a:bodyPr/>
          <a:lstStyle/>
          <a:p>
            <a:fld id="{3A98EE3D-8CD1-4C3F-BD1C-C98C9596463C}" type="slidenum">
              <a:rPr lang="en-US" smtClean="0"/>
              <a:pPr/>
              <a:t>6</a:t>
            </a:fld>
            <a:endParaRPr lang="en-US" dirty="0"/>
          </a:p>
        </p:txBody>
      </p:sp>
      <p:graphicFrame>
        <p:nvGraphicFramePr>
          <p:cNvPr id="11" name="Tableau 10">
            <a:extLst>
              <a:ext uri="{FF2B5EF4-FFF2-40B4-BE49-F238E27FC236}">
                <a16:creationId xmlns:a16="http://schemas.microsoft.com/office/drawing/2014/main" id="{53FC8439-D826-439C-B089-B1205D61BAD9}"/>
              </a:ext>
            </a:extLst>
          </p:cNvPr>
          <p:cNvGraphicFramePr>
            <a:graphicFrameLocks noGrp="1"/>
          </p:cNvGraphicFramePr>
          <p:nvPr>
            <p:extLst>
              <p:ext uri="{D42A27DB-BD31-4B8C-83A1-F6EECF244321}">
                <p14:modId xmlns:p14="http://schemas.microsoft.com/office/powerpoint/2010/main" val="80577443"/>
              </p:ext>
            </p:extLst>
          </p:nvPr>
        </p:nvGraphicFramePr>
        <p:xfrm>
          <a:off x="128204" y="136517"/>
          <a:ext cx="8661654" cy="567445"/>
        </p:xfrm>
        <a:graphic>
          <a:graphicData uri="http://schemas.openxmlformats.org/drawingml/2006/table">
            <a:tbl>
              <a:tblPr firstRow="1" firstCol="1" bandRow="1">
                <a:tableStyleId>{5C22544A-7EE6-4342-B048-85BDC9FD1C3A}</a:tableStyleId>
              </a:tblPr>
              <a:tblGrid>
                <a:gridCol w="8661654">
                  <a:extLst>
                    <a:ext uri="{9D8B030D-6E8A-4147-A177-3AD203B41FA5}">
                      <a16:colId xmlns:a16="http://schemas.microsoft.com/office/drawing/2014/main" val="3992208937"/>
                    </a:ext>
                  </a:extLst>
                </a:gridCol>
              </a:tblGrid>
              <a:tr h="567445">
                <a:tc>
                  <a:txBody>
                    <a:bodyPr/>
                    <a:lstStyle/>
                    <a:p>
                      <a:pPr marL="0" indent="0" algn="ctr">
                        <a:lnSpc>
                          <a:spcPct val="115000"/>
                        </a:lnSpc>
                        <a:spcBef>
                          <a:spcPts val="200"/>
                        </a:spcBef>
                        <a:spcAft>
                          <a:spcPts val="200"/>
                        </a:spcAft>
                        <a:buFont typeface="Arial" panose="020B0604020202020204" pitchFamily="34" charset="0"/>
                        <a:buNone/>
                      </a:pPr>
                      <a:r>
                        <a:rPr lang="fr-FR" sz="3200" u="sng" dirty="0">
                          <a:solidFill>
                            <a:schemeClr val="tx1"/>
                          </a:solidFill>
                          <a:effectLst/>
                          <a:latin typeface="Goudy Old Style" panose="02020502050305020303" pitchFamily="18" charset="0"/>
                        </a:rPr>
                        <a:t>Rédaction bibliographie</a:t>
                      </a:r>
                      <a:endParaRPr lang="fr-FR" sz="3200" b="1" u="sng" kern="1200" dirty="0">
                        <a:solidFill>
                          <a:schemeClr val="tx1"/>
                        </a:solidFill>
                        <a:effectLst/>
                        <a:latin typeface="Goudy Old Style" panose="02020502050305020303" pitchFamily="18" charset="0"/>
                        <a:ea typeface="+mn-ea"/>
                        <a:cs typeface="+mn-cs"/>
                      </a:endParaRPr>
                    </a:p>
                  </a:txBody>
                  <a:tcPr marL="51435" marR="51435" marT="0" marB="0" anchor="ctr">
                    <a:solidFill>
                      <a:schemeClr val="bg1"/>
                    </a:solidFill>
                  </a:tcPr>
                </a:tc>
                <a:extLst>
                  <a:ext uri="{0D108BD9-81ED-4DB2-BD59-A6C34878D82A}">
                    <a16:rowId xmlns:a16="http://schemas.microsoft.com/office/drawing/2014/main" val="3384267836"/>
                  </a:ext>
                </a:extLst>
              </a:tr>
            </a:tbl>
          </a:graphicData>
        </a:graphic>
      </p:graphicFrame>
    </p:spTree>
    <p:extLst>
      <p:ext uri="{BB962C8B-B14F-4D97-AF65-F5344CB8AC3E}">
        <p14:creationId xmlns:p14="http://schemas.microsoft.com/office/powerpoint/2010/main" val="7120420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550E0987-AB4A-4F89-96C1-917F0AAF65EE}"/>
              </a:ext>
            </a:extLst>
          </p:cNvPr>
          <p:cNvSpPr txBox="1"/>
          <p:nvPr/>
        </p:nvSpPr>
        <p:spPr>
          <a:xfrm>
            <a:off x="0" y="1052736"/>
            <a:ext cx="9144000" cy="5329664"/>
          </a:xfrm>
          <a:prstGeom prst="rect">
            <a:avLst/>
          </a:prstGeom>
          <a:solidFill>
            <a:schemeClr val="bg1"/>
          </a:solidFill>
        </p:spPr>
        <p:txBody>
          <a:bodyPr wrap="square" rtlCol="0">
            <a:spAutoFit/>
          </a:bodyPr>
          <a:lstStyle/>
          <a:p>
            <a:pPr>
              <a:lnSpc>
                <a:spcPct val="150000"/>
              </a:lnSpc>
            </a:pPr>
            <a:r>
              <a:rPr lang="fr-FR" sz="2400" b="1" dirty="0">
                <a:solidFill>
                  <a:srgbClr val="FF0000"/>
                </a:solidFill>
                <a:latin typeface="Goudy Old Style" panose="02020502050305020303" pitchFamily="18" charset="0"/>
              </a:rPr>
              <a:t>Article dans un périodique :</a:t>
            </a:r>
          </a:p>
          <a:p>
            <a:pPr>
              <a:spcAft>
                <a:spcPts val="450"/>
              </a:spcAft>
            </a:pPr>
            <a:r>
              <a:rPr lang="fr-FR" sz="2000" b="1" dirty="0">
                <a:latin typeface="Goudy Old Style" panose="02020502050305020303" pitchFamily="18" charset="0"/>
              </a:rPr>
              <a:t>Nom de l’auteur INITIALE(S) DU PRÉNOM, Année de parution (et non de tomaison), « titre », </a:t>
            </a:r>
            <a:r>
              <a:rPr lang="fr-FR" sz="2000" b="1" i="1" dirty="0">
                <a:latin typeface="Goudy Old Style" panose="02020502050305020303" pitchFamily="18" charset="0"/>
              </a:rPr>
              <a:t>nom du</a:t>
            </a:r>
            <a:r>
              <a:rPr lang="fr-FR" sz="2000" b="1" dirty="0">
                <a:latin typeface="Goudy Old Style" panose="02020502050305020303" pitchFamily="18" charset="0"/>
              </a:rPr>
              <a:t> </a:t>
            </a:r>
            <a:r>
              <a:rPr lang="fr-FR" sz="2000" b="1" i="1" dirty="0">
                <a:latin typeface="Goudy Old Style" panose="02020502050305020303" pitchFamily="18" charset="0"/>
              </a:rPr>
              <a:t>périodique</a:t>
            </a:r>
            <a:r>
              <a:rPr lang="fr-FR" sz="2000" b="1" dirty="0">
                <a:latin typeface="Goudy Old Style" panose="02020502050305020303" pitchFamily="18" charset="0"/>
              </a:rPr>
              <a:t>, tome, fascicule, pages.</a:t>
            </a:r>
          </a:p>
          <a:p>
            <a:r>
              <a:rPr lang="fr-FR" sz="2000" u="sng" dirty="0">
                <a:latin typeface="Goudy Old Style" panose="02020502050305020303" pitchFamily="18" charset="0"/>
              </a:rPr>
              <a:t>Exemple</a:t>
            </a:r>
            <a:r>
              <a:rPr lang="fr-FR" sz="2000" dirty="0">
                <a:latin typeface="Goudy Old Style" panose="02020502050305020303" pitchFamily="18" charset="0"/>
              </a:rPr>
              <a:t> : Thévenin A., 1990, « Du </a:t>
            </a:r>
            <a:r>
              <a:rPr lang="fr-FR" sz="2000" dirty="0" err="1">
                <a:latin typeface="Goudy Old Style" panose="02020502050305020303" pitchFamily="18" charset="0"/>
              </a:rPr>
              <a:t>Dryas</a:t>
            </a:r>
            <a:r>
              <a:rPr lang="fr-FR" sz="2000" dirty="0">
                <a:latin typeface="Goudy Old Style" panose="02020502050305020303" pitchFamily="18" charset="0"/>
              </a:rPr>
              <a:t> III au début de l’Atlantique : pour une approche méthodologique des industries et des territoires dans l’Est de la France (première partie) », </a:t>
            </a:r>
            <a:r>
              <a:rPr lang="fr-FR" sz="2000" i="1" dirty="0">
                <a:latin typeface="Goudy Old Style" panose="02020502050305020303" pitchFamily="18" charset="0"/>
              </a:rPr>
              <a:t>R.A.E.</a:t>
            </a:r>
            <a:r>
              <a:rPr lang="fr-FR" sz="2000" dirty="0">
                <a:latin typeface="Goudy Old Style" panose="02020502050305020303" pitchFamily="18" charset="0"/>
              </a:rPr>
              <a:t>, t. 41, fasc. 2, pp. 177-212.</a:t>
            </a:r>
          </a:p>
          <a:p>
            <a:endParaRPr lang="fr-FR" sz="2000" dirty="0">
              <a:latin typeface="Goudy Old Style" panose="02020502050305020303" pitchFamily="18" charset="0"/>
            </a:endParaRPr>
          </a:p>
          <a:p>
            <a:pPr>
              <a:lnSpc>
                <a:spcPct val="150000"/>
              </a:lnSpc>
            </a:pPr>
            <a:r>
              <a:rPr lang="fr-FR" sz="2400" b="1" dirty="0">
                <a:solidFill>
                  <a:srgbClr val="FF0000"/>
                </a:solidFill>
                <a:latin typeface="Goudy Old Style" panose="02020502050305020303" pitchFamily="18" charset="0"/>
              </a:rPr>
              <a:t>Article sur Internet :</a:t>
            </a:r>
            <a:endParaRPr lang="fr-FR" sz="2400" dirty="0">
              <a:solidFill>
                <a:srgbClr val="FF0000"/>
              </a:solidFill>
              <a:latin typeface="Goudy Old Style" panose="02020502050305020303" pitchFamily="18" charset="0"/>
            </a:endParaRPr>
          </a:p>
          <a:p>
            <a:pPr>
              <a:spcAft>
                <a:spcPts val="450"/>
              </a:spcAft>
            </a:pPr>
            <a:r>
              <a:rPr lang="fr-FR" sz="2000" b="1" dirty="0">
                <a:latin typeface="Goudy Old Style" panose="02020502050305020303" pitchFamily="18" charset="0"/>
              </a:rPr>
              <a:t>Nom de l’auteur INITIALE(S) DU PRÉNOM, Année de parution (et non de tomaison), « titre », </a:t>
            </a:r>
            <a:r>
              <a:rPr lang="fr-FR" sz="2000" b="1" i="1" dirty="0">
                <a:latin typeface="Goudy Old Style" panose="02020502050305020303" pitchFamily="18" charset="0"/>
              </a:rPr>
              <a:t>nom du</a:t>
            </a:r>
            <a:r>
              <a:rPr lang="fr-FR" sz="2000" b="1" dirty="0">
                <a:latin typeface="Goudy Old Style" panose="02020502050305020303" pitchFamily="18" charset="0"/>
              </a:rPr>
              <a:t> </a:t>
            </a:r>
            <a:r>
              <a:rPr lang="fr-FR" sz="2000" b="1" i="1" dirty="0">
                <a:latin typeface="Goudy Old Style" panose="02020502050305020303" pitchFamily="18" charset="0"/>
              </a:rPr>
              <a:t>périodique</a:t>
            </a:r>
            <a:r>
              <a:rPr lang="fr-FR" sz="2000" b="1" dirty="0">
                <a:latin typeface="Goudy Old Style" panose="02020502050305020303" pitchFamily="18" charset="0"/>
              </a:rPr>
              <a:t>, tome, fascicule, pages, [url], date de consultation</a:t>
            </a:r>
          </a:p>
          <a:p>
            <a:r>
              <a:rPr lang="fr-FR" sz="2000" u="sng" dirty="0">
                <a:latin typeface="Goudy Old Style" panose="02020502050305020303" pitchFamily="18" charset="0"/>
              </a:rPr>
              <a:t>Exemple</a:t>
            </a:r>
            <a:r>
              <a:rPr lang="fr-FR" sz="2000" dirty="0">
                <a:latin typeface="Goudy Old Style" panose="02020502050305020303" pitchFamily="18" charset="0"/>
              </a:rPr>
              <a:t>: Bessac J.-C., 1991, « L'outillage traditionnel du tailleur de pierre de l'Antiquité à nos jours », </a:t>
            </a:r>
            <a:r>
              <a:rPr lang="fr-FR" sz="2000" i="1" dirty="0">
                <a:latin typeface="Goudy Old Style" panose="02020502050305020303" pitchFamily="18" charset="0"/>
              </a:rPr>
              <a:t>Revue Archéologique de Narbonnaise</a:t>
            </a:r>
            <a:r>
              <a:rPr lang="fr-FR" sz="2000" dirty="0">
                <a:latin typeface="Goudy Old Style" panose="02020502050305020303" pitchFamily="18" charset="0"/>
              </a:rPr>
              <a:t>, vol. 46, n° 3, pp. 601-602, [</a:t>
            </a:r>
            <a:r>
              <a:rPr lang="fr-FR" sz="2000" u="sng" dirty="0">
                <a:latin typeface="Goudy Old Style" panose="02020502050305020303" pitchFamily="18" charset="0"/>
              </a:rPr>
              <a:t>http://www.persee.fr/web/revues/home/prescript/article/ahess_03952649_1991_num_46_3_27</a:t>
            </a:r>
            <a:r>
              <a:rPr lang="fr-FR" sz="2000" dirty="0">
                <a:latin typeface="Goudy Old Style" panose="02020502050305020303" pitchFamily="18" charset="0"/>
              </a:rPr>
              <a:t> </a:t>
            </a:r>
            <a:r>
              <a:rPr lang="fr-FR" sz="2000" u="sng" dirty="0" err="1">
                <a:latin typeface="Goudy Old Style" panose="02020502050305020303" pitchFamily="18" charset="0"/>
              </a:rPr>
              <a:t>8966_t1_0601_0000_001</a:t>
            </a:r>
            <a:r>
              <a:rPr lang="fr-FR" sz="2000" dirty="0">
                <a:latin typeface="Goudy Old Style" panose="02020502050305020303" pitchFamily="18" charset="0"/>
              </a:rPr>
              <a:t>], Consulté le 15 mai 2012</a:t>
            </a:r>
          </a:p>
        </p:txBody>
      </p:sp>
      <p:sp>
        <p:nvSpPr>
          <p:cNvPr id="9" name="Espace réservé du numéro de diapositive 8">
            <a:extLst>
              <a:ext uri="{FF2B5EF4-FFF2-40B4-BE49-F238E27FC236}">
                <a16:creationId xmlns:a16="http://schemas.microsoft.com/office/drawing/2014/main" id="{73942E07-E624-4D97-919F-7C0BB8964BDF}"/>
              </a:ext>
            </a:extLst>
          </p:cNvPr>
          <p:cNvSpPr>
            <a:spLocks noGrp="1"/>
          </p:cNvSpPr>
          <p:nvPr>
            <p:ph type="sldNum" sz="quarter" idx="12"/>
          </p:nvPr>
        </p:nvSpPr>
        <p:spPr/>
        <p:txBody>
          <a:bodyPr/>
          <a:lstStyle/>
          <a:p>
            <a:fld id="{3A98EE3D-8CD1-4C3F-BD1C-C98C9596463C}" type="slidenum">
              <a:rPr lang="en-US" smtClean="0"/>
              <a:pPr/>
              <a:t>7</a:t>
            </a:fld>
            <a:endParaRPr lang="en-US" dirty="0"/>
          </a:p>
        </p:txBody>
      </p:sp>
      <p:graphicFrame>
        <p:nvGraphicFramePr>
          <p:cNvPr id="2" name="Tableau 1">
            <a:extLst>
              <a:ext uri="{FF2B5EF4-FFF2-40B4-BE49-F238E27FC236}">
                <a16:creationId xmlns:a16="http://schemas.microsoft.com/office/drawing/2014/main" id="{4854D09A-E822-CA69-D0F6-4D48E3FE1690}"/>
              </a:ext>
            </a:extLst>
          </p:cNvPr>
          <p:cNvGraphicFramePr>
            <a:graphicFrameLocks noGrp="1"/>
          </p:cNvGraphicFramePr>
          <p:nvPr>
            <p:extLst>
              <p:ext uri="{D42A27DB-BD31-4B8C-83A1-F6EECF244321}">
                <p14:modId xmlns:p14="http://schemas.microsoft.com/office/powerpoint/2010/main" val="3818517937"/>
              </p:ext>
            </p:extLst>
          </p:nvPr>
        </p:nvGraphicFramePr>
        <p:xfrm>
          <a:off x="128204" y="136517"/>
          <a:ext cx="8661654" cy="567445"/>
        </p:xfrm>
        <a:graphic>
          <a:graphicData uri="http://schemas.openxmlformats.org/drawingml/2006/table">
            <a:tbl>
              <a:tblPr firstRow="1" firstCol="1" bandRow="1">
                <a:tableStyleId>{5C22544A-7EE6-4342-B048-85BDC9FD1C3A}</a:tableStyleId>
              </a:tblPr>
              <a:tblGrid>
                <a:gridCol w="8661654">
                  <a:extLst>
                    <a:ext uri="{9D8B030D-6E8A-4147-A177-3AD203B41FA5}">
                      <a16:colId xmlns:a16="http://schemas.microsoft.com/office/drawing/2014/main" val="3992208937"/>
                    </a:ext>
                  </a:extLst>
                </a:gridCol>
              </a:tblGrid>
              <a:tr h="567445">
                <a:tc>
                  <a:txBody>
                    <a:bodyPr/>
                    <a:lstStyle/>
                    <a:p>
                      <a:pPr marL="0" indent="0" algn="ctr">
                        <a:lnSpc>
                          <a:spcPct val="115000"/>
                        </a:lnSpc>
                        <a:spcBef>
                          <a:spcPts val="200"/>
                        </a:spcBef>
                        <a:spcAft>
                          <a:spcPts val="200"/>
                        </a:spcAft>
                        <a:buFont typeface="Arial" panose="020B0604020202020204" pitchFamily="34" charset="0"/>
                        <a:buNone/>
                      </a:pPr>
                      <a:r>
                        <a:rPr lang="fr-FR" sz="3200" u="sng" dirty="0">
                          <a:solidFill>
                            <a:schemeClr val="tx1"/>
                          </a:solidFill>
                          <a:effectLst/>
                          <a:latin typeface="Goudy Old Style" panose="02020502050305020303" pitchFamily="18" charset="0"/>
                        </a:rPr>
                        <a:t>Rédaction bibliographie</a:t>
                      </a:r>
                      <a:endParaRPr lang="fr-FR" sz="3200" b="1" u="sng" kern="1200" dirty="0">
                        <a:solidFill>
                          <a:schemeClr val="tx1"/>
                        </a:solidFill>
                        <a:effectLst/>
                        <a:latin typeface="Goudy Old Style" panose="02020502050305020303" pitchFamily="18" charset="0"/>
                        <a:ea typeface="+mn-ea"/>
                        <a:cs typeface="+mn-cs"/>
                      </a:endParaRPr>
                    </a:p>
                  </a:txBody>
                  <a:tcPr marL="51435" marR="51435" marT="0" marB="0" anchor="ctr">
                    <a:solidFill>
                      <a:schemeClr val="bg1"/>
                    </a:solidFill>
                  </a:tcPr>
                </a:tc>
                <a:extLst>
                  <a:ext uri="{0D108BD9-81ED-4DB2-BD59-A6C34878D82A}">
                    <a16:rowId xmlns:a16="http://schemas.microsoft.com/office/drawing/2014/main" val="3384267836"/>
                  </a:ext>
                </a:extLst>
              </a:tr>
            </a:tbl>
          </a:graphicData>
        </a:graphic>
      </p:graphicFrame>
    </p:spTree>
    <p:extLst>
      <p:ext uri="{BB962C8B-B14F-4D97-AF65-F5344CB8AC3E}">
        <p14:creationId xmlns:p14="http://schemas.microsoft.com/office/powerpoint/2010/main" val="25106327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550E0987-AB4A-4F89-96C1-917F0AAF65EE}"/>
              </a:ext>
            </a:extLst>
          </p:cNvPr>
          <p:cNvSpPr txBox="1"/>
          <p:nvPr/>
        </p:nvSpPr>
        <p:spPr>
          <a:xfrm>
            <a:off x="0" y="1052736"/>
            <a:ext cx="9144000" cy="5016758"/>
          </a:xfrm>
          <a:prstGeom prst="rect">
            <a:avLst/>
          </a:prstGeom>
          <a:solidFill>
            <a:schemeClr val="bg1"/>
          </a:solidFill>
        </p:spPr>
        <p:txBody>
          <a:bodyPr wrap="square" rtlCol="0">
            <a:spAutoFit/>
          </a:bodyPr>
          <a:lstStyle/>
          <a:p>
            <a:pPr algn="just"/>
            <a:r>
              <a:rPr lang="fr-FR" sz="3200" b="0" i="0" dirty="0">
                <a:solidFill>
                  <a:srgbClr val="000000"/>
                </a:solidFill>
                <a:effectLst/>
                <a:latin typeface="Goudy Old Style" panose="02020502050305020303" pitchFamily="18" charset="0"/>
              </a:rPr>
              <a:t>Identique à la dissertation dans la forme (introduction, développement et conclusion), son but est, toutefois, différent. Le commentaire de document est un exercice de critique fondé sur une démarche analytique. Il s’agit de se confronter et d’exploiter une source le plus souvent sortant de la culture matérielle (une peinture, une reproduction en image d’un objet ou une situation archéologique).</a:t>
            </a:r>
          </a:p>
          <a:p>
            <a:pPr algn="just"/>
            <a:r>
              <a:rPr lang="fr-FR" sz="3200" b="0" i="0" dirty="0">
                <a:solidFill>
                  <a:srgbClr val="000000"/>
                </a:solidFill>
                <a:effectLst/>
                <a:latin typeface="Goudy Old Style" panose="02020502050305020303" pitchFamily="18" charset="0"/>
              </a:rPr>
              <a:t>Il faut, donc, analyser les documents de manière pertinente en mobilisant vos connaissances.</a:t>
            </a:r>
            <a:r>
              <a:rPr lang="fr-FR" sz="3200" dirty="0">
                <a:latin typeface="Goudy Old Style" panose="02020502050305020303" pitchFamily="18" charset="0"/>
              </a:rPr>
              <a:t> </a:t>
            </a:r>
          </a:p>
        </p:txBody>
      </p:sp>
      <p:sp>
        <p:nvSpPr>
          <p:cNvPr id="9" name="Espace réservé du numéro de diapositive 8">
            <a:extLst>
              <a:ext uri="{FF2B5EF4-FFF2-40B4-BE49-F238E27FC236}">
                <a16:creationId xmlns:a16="http://schemas.microsoft.com/office/drawing/2014/main" id="{73942E07-E624-4D97-919F-7C0BB8964BDF}"/>
              </a:ext>
            </a:extLst>
          </p:cNvPr>
          <p:cNvSpPr>
            <a:spLocks noGrp="1"/>
          </p:cNvSpPr>
          <p:nvPr>
            <p:ph type="sldNum" sz="quarter" idx="12"/>
          </p:nvPr>
        </p:nvSpPr>
        <p:spPr/>
        <p:txBody>
          <a:bodyPr/>
          <a:lstStyle/>
          <a:p>
            <a:fld id="{3A98EE3D-8CD1-4C3F-BD1C-C98C9596463C}" type="slidenum">
              <a:rPr lang="en-US" smtClean="0"/>
              <a:pPr/>
              <a:t>8</a:t>
            </a:fld>
            <a:endParaRPr lang="en-US" dirty="0"/>
          </a:p>
        </p:txBody>
      </p:sp>
      <p:graphicFrame>
        <p:nvGraphicFramePr>
          <p:cNvPr id="13" name="Tableau 12">
            <a:extLst>
              <a:ext uri="{FF2B5EF4-FFF2-40B4-BE49-F238E27FC236}">
                <a16:creationId xmlns:a16="http://schemas.microsoft.com/office/drawing/2014/main" id="{C765E281-B1AD-4F70-8CAF-6C7E62F9F547}"/>
              </a:ext>
            </a:extLst>
          </p:cNvPr>
          <p:cNvGraphicFramePr>
            <a:graphicFrameLocks noGrp="1"/>
          </p:cNvGraphicFramePr>
          <p:nvPr>
            <p:extLst>
              <p:ext uri="{D42A27DB-BD31-4B8C-83A1-F6EECF244321}">
                <p14:modId xmlns:p14="http://schemas.microsoft.com/office/powerpoint/2010/main" val="1536959117"/>
              </p:ext>
            </p:extLst>
          </p:nvPr>
        </p:nvGraphicFramePr>
        <p:xfrm>
          <a:off x="230826" y="136517"/>
          <a:ext cx="8661654" cy="567445"/>
        </p:xfrm>
        <a:graphic>
          <a:graphicData uri="http://schemas.openxmlformats.org/drawingml/2006/table">
            <a:tbl>
              <a:tblPr firstRow="1" firstCol="1" bandRow="1">
                <a:tableStyleId>{5C22544A-7EE6-4342-B048-85BDC9FD1C3A}</a:tableStyleId>
              </a:tblPr>
              <a:tblGrid>
                <a:gridCol w="8661654">
                  <a:extLst>
                    <a:ext uri="{9D8B030D-6E8A-4147-A177-3AD203B41FA5}">
                      <a16:colId xmlns:a16="http://schemas.microsoft.com/office/drawing/2014/main" val="3992208937"/>
                    </a:ext>
                  </a:extLst>
                </a:gridCol>
              </a:tblGrid>
              <a:tr h="567445">
                <a:tc>
                  <a:txBody>
                    <a:bodyPr/>
                    <a:lstStyle/>
                    <a:p>
                      <a:pPr marL="0" indent="0" algn="ctr">
                        <a:lnSpc>
                          <a:spcPct val="115000"/>
                        </a:lnSpc>
                        <a:spcBef>
                          <a:spcPts val="200"/>
                        </a:spcBef>
                        <a:spcAft>
                          <a:spcPts val="200"/>
                        </a:spcAft>
                        <a:buFont typeface="Arial" panose="020B0604020202020204" pitchFamily="34" charset="0"/>
                        <a:buNone/>
                      </a:pPr>
                      <a:r>
                        <a:rPr lang="fr-FR" sz="3200" u="sng" dirty="0">
                          <a:solidFill>
                            <a:schemeClr val="tx1"/>
                          </a:solidFill>
                          <a:effectLst/>
                          <a:latin typeface="Palatino Linotype" panose="02040502050505030304" pitchFamily="18" charset="0"/>
                        </a:rPr>
                        <a:t>Méthodologie du commentaire de documents</a:t>
                      </a:r>
                      <a:endParaRPr lang="fr-FR" sz="3200" b="1" u="sng" kern="1200" dirty="0">
                        <a:solidFill>
                          <a:schemeClr val="tx1"/>
                        </a:solidFill>
                        <a:effectLst/>
                        <a:latin typeface="Palatino Linotype" panose="02040502050505030304" pitchFamily="18" charset="0"/>
                        <a:ea typeface="+mn-ea"/>
                        <a:cs typeface="+mn-cs"/>
                      </a:endParaRPr>
                    </a:p>
                  </a:txBody>
                  <a:tcPr marL="51435" marR="51435" marT="0" marB="0" anchor="ctr">
                    <a:solidFill>
                      <a:schemeClr val="bg1"/>
                    </a:solidFill>
                  </a:tcPr>
                </a:tc>
                <a:extLst>
                  <a:ext uri="{0D108BD9-81ED-4DB2-BD59-A6C34878D82A}">
                    <a16:rowId xmlns:a16="http://schemas.microsoft.com/office/drawing/2014/main" val="3384267836"/>
                  </a:ext>
                </a:extLst>
              </a:tr>
            </a:tbl>
          </a:graphicData>
        </a:graphic>
      </p:graphicFrame>
    </p:spTree>
    <p:extLst>
      <p:ext uri="{BB962C8B-B14F-4D97-AF65-F5344CB8AC3E}">
        <p14:creationId xmlns:p14="http://schemas.microsoft.com/office/powerpoint/2010/main" val="35407587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550E0987-AB4A-4F89-96C1-917F0AAF65EE}"/>
              </a:ext>
            </a:extLst>
          </p:cNvPr>
          <p:cNvSpPr txBox="1"/>
          <p:nvPr/>
        </p:nvSpPr>
        <p:spPr>
          <a:xfrm>
            <a:off x="0" y="1225431"/>
            <a:ext cx="9036495" cy="5478423"/>
          </a:xfrm>
          <a:prstGeom prst="rect">
            <a:avLst/>
          </a:prstGeom>
          <a:solidFill>
            <a:schemeClr val="bg1"/>
          </a:solidFill>
        </p:spPr>
        <p:txBody>
          <a:bodyPr wrap="square" rtlCol="0">
            <a:spAutoFit/>
          </a:bodyPr>
          <a:lstStyle/>
          <a:p>
            <a:pPr algn="just"/>
            <a:r>
              <a:rPr lang="fr-FR" sz="2500" b="0" i="0" dirty="0">
                <a:solidFill>
                  <a:srgbClr val="000000"/>
                </a:solidFill>
                <a:effectLst/>
                <a:latin typeface="Goudy Old Style" panose="02020502050305020303" pitchFamily="18" charset="0"/>
              </a:rPr>
              <a:t>Les deux principes à suivre :</a:t>
            </a:r>
          </a:p>
          <a:p>
            <a:pPr algn="just"/>
            <a:r>
              <a:rPr lang="fr-FR" sz="2500" b="0" i="0" dirty="0">
                <a:solidFill>
                  <a:srgbClr val="000000"/>
                </a:solidFill>
                <a:effectLst/>
                <a:latin typeface="Goudy Old Style" panose="02020502050305020303" pitchFamily="18" charset="0"/>
              </a:rPr>
              <a:t>- Tout d’abord Expliquer/Analyser : décrire le document en identifiant les éléments indispensables pour la compréhension du lecteur et les informations qu’il véhicule. Il est donc nécessaire d’accroitre le plus grand nombre de points vue pour une critique solide et exhaustive. Il s’agit de décrire de manière objective et détaillée l’image illustrée dans le document, d’identifier la nature (photographie, reproduction, etc.), le statut et la date de réalisation de l’objet ou du site archéologie ou de la scène représentée, de reconstruire les évènements historico-archéologiques que le document évoque. (Exemples -&gt; plan d’un site archéologique : repérer l’échelle, le nord, les modes de représentation, etc. ; les peintures : décrire les figures, identifier les techniques et les méthodes utilisées ; objet/monument : matériel, décoration, restauration, etc.) </a:t>
            </a:r>
          </a:p>
        </p:txBody>
      </p:sp>
      <p:sp>
        <p:nvSpPr>
          <p:cNvPr id="9" name="Espace réservé du numéro de diapositive 8">
            <a:extLst>
              <a:ext uri="{FF2B5EF4-FFF2-40B4-BE49-F238E27FC236}">
                <a16:creationId xmlns:a16="http://schemas.microsoft.com/office/drawing/2014/main" id="{73942E07-E624-4D97-919F-7C0BB8964BDF}"/>
              </a:ext>
            </a:extLst>
          </p:cNvPr>
          <p:cNvSpPr>
            <a:spLocks noGrp="1"/>
          </p:cNvSpPr>
          <p:nvPr>
            <p:ph type="sldNum" sz="quarter" idx="12"/>
          </p:nvPr>
        </p:nvSpPr>
        <p:spPr/>
        <p:txBody>
          <a:bodyPr/>
          <a:lstStyle/>
          <a:p>
            <a:fld id="{3A98EE3D-8CD1-4C3F-BD1C-C98C9596463C}" type="slidenum">
              <a:rPr lang="en-US" smtClean="0"/>
              <a:pPr/>
              <a:t>9</a:t>
            </a:fld>
            <a:endParaRPr lang="en-US" dirty="0"/>
          </a:p>
        </p:txBody>
      </p:sp>
      <p:graphicFrame>
        <p:nvGraphicFramePr>
          <p:cNvPr id="13" name="Tableau 12">
            <a:extLst>
              <a:ext uri="{FF2B5EF4-FFF2-40B4-BE49-F238E27FC236}">
                <a16:creationId xmlns:a16="http://schemas.microsoft.com/office/drawing/2014/main" id="{C765E281-B1AD-4F70-8CAF-6C7E62F9F547}"/>
              </a:ext>
            </a:extLst>
          </p:cNvPr>
          <p:cNvGraphicFramePr>
            <a:graphicFrameLocks noGrp="1"/>
          </p:cNvGraphicFramePr>
          <p:nvPr>
            <p:extLst>
              <p:ext uri="{D42A27DB-BD31-4B8C-83A1-F6EECF244321}">
                <p14:modId xmlns:p14="http://schemas.microsoft.com/office/powerpoint/2010/main" val="3877060119"/>
              </p:ext>
            </p:extLst>
          </p:nvPr>
        </p:nvGraphicFramePr>
        <p:xfrm>
          <a:off x="230826" y="38449"/>
          <a:ext cx="8661654" cy="1086295"/>
        </p:xfrm>
        <a:graphic>
          <a:graphicData uri="http://schemas.openxmlformats.org/drawingml/2006/table">
            <a:tbl>
              <a:tblPr firstRow="1" firstCol="1" bandRow="1">
                <a:tableStyleId>{5C22544A-7EE6-4342-B048-85BDC9FD1C3A}</a:tableStyleId>
              </a:tblPr>
              <a:tblGrid>
                <a:gridCol w="8661654">
                  <a:extLst>
                    <a:ext uri="{9D8B030D-6E8A-4147-A177-3AD203B41FA5}">
                      <a16:colId xmlns:a16="http://schemas.microsoft.com/office/drawing/2014/main" val="3992208937"/>
                    </a:ext>
                  </a:extLst>
                </a:gridCol>
              </a:tblGrid>
              <a:tr h="567445">
                <a:tc>
                  <a:txBody>
                    <a:bodyPr/>
                    <a:lstStyle/>
                    <a:p>
                      <a:pPr marL="0" marR="0" lvl="0" indent="0" algn="ctr" defTabSz="457189" rtl="0" eaLnBrk="1" fontAlgn="auto" latinLnBrk="0" hangingPunct="1">
                        <a:lnSpc>
                          <a:spcPct val="115000"/>
                        </a:lnSpc>
                        <a:spcBef>
                          <a:spcPts val="200"/>
                        </a:spcBef>
                        <a:spcAft>
                          <a:spcPts val="200"/>
                        </a:spcAft>
                        <a:buClrTx/>
                        <a:buSzTx/>
                        <a:buFont typeface="Arial" panose="020B0604020202020204" pitchFamily="34" charset="0"/>
                        <a:buNone/>
                        <a:tabLst/>
                        <a:defRPr/>
                      </a:pPr>
                      <a:r>
                        <a:rPr lang="fr-FR" sz="3200" u="sng" dirty="0">
                          <a:solidFill>
                            <a:schemeClr val="tx1"/>
                          </a:solidFill>
                          <a:effectLst/>
                          <a:latin typeface="Palatino Linotype" panose="02040502050505030304" pitchFamily="18" charset="0"/>
                        </a:rPr>
                        <a:t>Méthodologie du commentaire de documents </a:t>
                      </a:r>
                      <a:r>
                        <a:rPr lang="fr-FR" sz="3200" u="none" dirty="0">
                          <a:solidFill>
                            <a:schemeClr val="tx1"/>
                          </a:solidFill>
                          <a:effectLst/>
                          <a:latin typeface="Palatino Linotype" panose="02040502050505030304" pitchFamily="18" charset="0"/>
                        </a:rPr>
                        <a:t>: </a:t>
                      </a:r>
                      <a:r>
                        <a:rPr lang="fr-FR" sz="3200" b="1" i="1" dirty="0">
                          <a:solidFill>
                            <a:srgbClr val="006FC0"/>
                          </a:solidFill>
                          <a:effectLst/>
                          <a:latin typeface="Cambria-BoldItalic"/>
                        </a:rPr>
                        <a:t>Les deux principes à suivre</a:t>
                      </a:r>
                      <a:endParaRPr lang="fr-FR" sz="3200" b="1" i="0" dirty="0">
                        <a:solidFill>
                          <a:srgbClr val="006FC0"/>
                        </a:solidFill>
                        <a:effectLst/>
                        <a:latin typeface="Cambria-Bold"/>
                      </a:endParaRPr>
                    </a:p>
                  </a:txBody>
                  <a:tcPr marL="51435" marR="51435" marT="0" marB="0" anchor="ctr">
                    <a:solidFill>
                      <a:schemeClr val="bg1"/>
                    </a:solidFill>
                  </a:tcPr>
                </a:tc>
                <a:extLst>
                  <a:ext uri="{0D108BD9-81ED-4DB2-BD59-A6C34878D82A}">
                    <a16:rowId xmlns:a16="http://schemas.microsoft.com/office/drawing/2014/main" val="3384267836"/>
                  </a:ext>
                </a:extLst>
              </a:tr>
            </a:tbl>
          </a:graphicData>
        </a:graphic>
      </p:graphicFrame>
    </p:spTree>
    <p:extLst>
      <p:ext uri="{BB962C8B-B14F-4D97-AF65-F5344CB8AC3E}">
        <p14:creationId xmlns:p14="http://schemas.microsoft.com/office/powerpoint/2010/main" val="167616135"/>
      </p:ext>
    </p:extLst>
  </p:cSld>
  <p:clrMapOvr>
    <a:masterClrMapping/>
  </p:clrMapOvr>
</p:sld>
</file>

<file path=ppt/theme/theme1.xml><?xml version="1.0" encoding="utf-8"?>
<a:theme xmlns:a="http://schemas.openxmlformats.org/drawingml/2006/main" name="Thème Office">
  <a:themeElements>
    <a:clrScheme name="Nuances de gris">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Bureau">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3182</TotalTime>
  <Words>3887</Words>
  <Application>Microsoft Office PowerPoint</Application>
  <PresentationFormat>Affichage à l'écran (4:3)</PresentationFormat>
  <Paragraphs>249</Paragraphs>
  <Slides>20</Slides>
  <Notes>20</Notes>
  <HiddenSlides>0</HiddenSlides>
  <MMClips>0</MMClips>
  <ScaleCrop>false</ScaleCrop>
  <HeadingPairs>
    <vt:vector size="6" baseType="variant">
      <vt:variant>
        <vt:lpstr>Polices utilisées</vt:lpstr>
      </vt:variant>
      <vt:variant>
        <vt:i4>12</vt:i4>
      </vt:variant>
      <vt:variant>
        <vt:lpstr>Thème</vt:lpstr>
      </vt:variant>
      <vt:variant>
        <vt:i4>1</vt:i4>
      </vt:variant>
      <vt:variant>
        <vt:lpstr>Titres des diapositives</vt:lpstr>
      </vt:variant>
      <vt:variant>
        <vt:i4>20</vt:i4>
      </vt:variant>
    </vt:vector>
  </HeadingPairs>
  <TitlesOfParts>
    <vt:vector size="33" baseType="lpstr">
      <vt:lpstr>Arial</vt:lpstr>
      <vt:lpstr>Calibri</vt:lpstr>
      <vt:lpstr>Cambria</vt:lpstr>
      <vt:lpstr>Cambria-Bold</vt:lpstr>
      <vt:lpstr>Cambria-BoldItalic</vt:lpstr>
      <vt:lpstr>CourierNewPSMT</vt:lpstr>
      <vt:lpstr>Garamond</vt:lpstr>
      <vt:lpstr>Goudy Old Style</vt:lpstr>
      <vt:lpstr>Palatino Linotype</vt:lpstr>
      <vt:lpstr>SymbolMT</vt:lpstr>
      <vt:lpstr>TimesNewRomanPSMT</vt:lpstr>
      <vt:lpstr>Wingdings</vt:lpstr>
      <vt:lpstr>Thème Office</vt:lpstr>
      <vt:lpstr>Méditerranée romaine I :  Rome et l’Italie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admin</dc:creator>
  <cp:lastModifiedBy>Myriam Sarri</cp:lastModifiedBy>
  <cp:revision>596</cp:revision>
  <dcterms:created xsi:type="dcterms:W3CDTF">2016-09-15T09:58:58Z</dcterms:created>
  <dcterms:modified xsi:type="dcterms:W3CDTF">2024-10-17T22:16:16Z</dcterms:modified>
</cp:coreProperties>
</file>