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89" r:id="rId3"/>
    <p:sldId id="288" r:id="rId4"/>
    <p:sldId id="256" r:id="rId5"/>
    <p:sldId id="283" r:id="rId6"/>
    <p:sldId id="290" r:id="rId7"/>
    <p:sldId id="257" r:id="rId8"/>
    <p:sldId id="258" r:id="rId9"/>
    <p:sldId id="276" r:id="rId10"/>
    <p:sldId id="277" r:id="rId11"/>
    <p:sldId id="259" r:id="rId12"/>
    <p:sldId id="260" r:id="rId13"/>
    <p:sldId id="261" r:id="rId14"/>
    <p:sldId id="275" r:id="rId15"/>
    <p:sldId id="284" r:id="rId16"/>
    <p:sldId id="285" r:id="rId17"/>
    <p:sldId id="286" r:id="rId18"/>
    <p:sldId id="262" r:id="rId19"/>
    <p:sldId id="263" r:id="rId20"/>
    <p:sldId id="264" r:id="rId21"/>
    <p:sldId id="265" r:id="rId22"/>
    <p:sldId id="266" r:id="rId23"/>
    <p:sldId id="291" r:id="rId24"/>
    <p:sldId id="270" r:id="rId25"/>
    <p:sldId id="292" r:id="rId26"/>
    <p:sldId id="293" r:id="rId27"/>
    <p:sldId id="272" r:id="rId28"/>
    <p:sldId id="267" r:id="rId29"/>
    <p:sldId id="269" r:id="rId30"/>
    <p:sldId id="279" r:id="rId31"/>
    <p:sldId id="294" r:id="rId32"/>
    <p:sldId id="273" r:id="rId33"/>
    <p:sldId id="274" r:id="rId34"/>
    <p:sldId id="271" r:id="rId35"/>
    <p:sldId id="282" r:id="rId36"/>
    <p:sldId id="280" r:id="rId37"/>
    <p:sldId id="281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1"/>
    <p:restoredTop sz="94656"/>
  </p:normalViewPr>
  <p:slideViewPr>
    <p:cSldViewPr snapToGrid="0" snapToObjects="1">
      <p:cViewPr varScale="1">
        <p:scale>
          <a:sx n="95" d="100"/>
          <a:sy n="95" d="100"/>
        </p:scale>
        <p:origin x="208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94E56-0988-1D46-B232-C5A49C8E5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786F1D-C5E2-7249-9CC6-5C699C9BF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DF4DC2-644B-AC47-A9D1-D7662EBF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973DC2-D06C-7B4B-8C08-9D3D4499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CAE610-A63B-2F42-A4AB-F8945DEE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80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66C1D-7ACD-664C-AD3F-2F55FED9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D2E599-67BE-E743-8EF4-8F161E22B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3F6D06-D8A8-E64C-9E62-BF3A8682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32B3F9-E458-3140-BCDF-773FB291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03C1B0-6122-9146-B3FB-5DBB7228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29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4380864-2CC0-EA46-9358-4659157B8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C7E6CC-7998-8443-8971-4A91A1EF6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744FB1-27C1-4A44-A86C-2796A6416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37F8D9-F562-E043-A2CA-BB09E981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7CF438-D58D-0A49-9E73-EB8A8252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79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8D358-8A00-5449-B0BF-7D0B6D22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39EE91-C2F7-5F4C-ADF1-6AB44CE1D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9C9F24-CECC-6F4B-8E97-932C2736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563476-320D-EB49-9D28-ED92317AE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CB1FFE-1A00-F741-964E-404C4B17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98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7155C-1281-D24F-8C17-925858102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BD8AC7-DCD2-F54A-AF41-78D9B850D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F98E67-4AC3-3F44-AA30-C0C95237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273FB3-6634-3549-ADCE-969089578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72C616-E40E-8049-8865-4841D66C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97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3A12B-D913-A241-90E3-6A33008B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BA0E45-BC87-F743-9655-978A3C789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86D330-6008-9D49-80ED-76B13450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433152-EC54-204E-95B1-3BAEF94A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DC12A7-3689-A244-9CC3-6212455B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F13E06-69A4-5A4D-87BD-52DA2684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16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80665-4EF9-2F44-B7DA-8682A04D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33894A-0016-6F46-8C04-C0EA6344B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4B92DD-F524-9147-B594-E7E0AC6E6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A7F945-0A6E-6245-917A-43D971173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CD569D-82C0-C846-9CA8-4AE386878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9A7F650-3C2F-A849-8FC3-4EF7D272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A8C853-9099-0F44-A7A4-E9BAA3F2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ED8E7C-141F-C948-8521-3ECAE08F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31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ECC01-8AF0-4E4F-870F-748844E4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C0AA2F-3ADF-2647-9F8E-94856004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59D8B9-7215-F145-ACD0-E7620C8E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BFDE4A-D7EA-9444-AB83-D5122CDE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55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2066FD-9D90-2A4C-AF93-EAB11B1D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A27450-7884-914D-8F36-EA4B988A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B89AD0-E376-4846-8AB4-73879B62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33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8D8F3-6B3A-E44A-804E-D32C6AFC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C00CDE-DD87-E845-AA91-D50C85B5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CADA5E-F915-AA48-A34F-658E716D4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A1015E-72CA-074D-9B18-625AD7BC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B25142-5A72-B54F-8013-7BA4B972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6B52E5-0F56-FF47-8C81-6684D42B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41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75A7D-4C14-4C4C-B8FC-09039086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E6281F7-011A-B241-B84E-FC2C09BB5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0A1F41-B280-E742-97AF-005798FBB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962E1D-403D-1743-BDE0-68577DF0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33B04C-7142-AA47-ACCC-9E3D89FC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654BAC-C7BE-724D-A0CF-96926715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2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8CA9B8-9274-D44C-B3D3-9354E5A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2EAB13-3364-BB4C-92D8-942BD3644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6269C-79E7-BF49-99DA-BE9008F28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0D73-DBC3-304C-93FC-47B1D6B9A872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4F3669-7252-1749-9D6A-39E5FBD40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FEB92-81FE-9047-BDB2-72691D13E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FCFF-2606-C44C-8853-138E39211D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0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8006B6A-174E-4C45-B730-90EA033B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75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994C5A-A441-AC4D-9B14-E29EB2A14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915" y="0"/>
            <a:ext cx="883715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6D1348-15E5-9C4D-937F-D8F9AE2B167B}"/>
              </a:ext>
            </a:extLst>
          </p:cNvPr>
          <p:cNvSpPr txBox="1"/>
          <p:nvPr/>
        </p:nvSpPr>
        <p:spPr>
          <a:xfrm>
            <a:off x="193183" y="1056068"/>
            <a:ext cx="24341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Raphaël</a:t>
            </a:r>
          </a:p>
          <a:p>
            <a:endParaRPr lang="fr-FR" i="1" dirty="0"/>
          </a:p>
          <a:p>
            <a:r>
              <a:rPr lang="fr-FR" i="1" dirty="0"/>
              <a:t>L’Ecole d’Athènes</a:t>
            </a:r>
          </a:p>
          <a:p>
            <a:endParaRPr lang="fr-FR" dirty="0"/>
          </a:p>
          <a:p>
            <a:r>
              <a:rPr lang="fr-FR" dirty="0"/>
              <a:t>Fresque, 1511</a:t>
            </a:r>
          </a:p>
        </p:txBody>
      </p:sp>
    </p:spTree>
    <p:extLst>
      <p:ext uri="{BB962C8B-B14F-4D97-AF65-F5344CB8AC3E}">
        <p14:creationId xmlns:p14="http://schemas.microsoft.com/office/powerpoint/2010/main" val="2681811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102729-0906-B346-B3E5-48401CF4EF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883" y="888106"/>
            <a:ext cx="7505700" cy="4953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81A5578-A491-EC4D-8699-9FAC4DEBE8D1}"/>
              </a:ext>
            </a:extLst>
          </p:cNvPr>
          <p:cNvSpPr txBox="1"/>
          <p:nvPr/>
        </p:nvSpPr>
        <p:spPr>
          <a:xfrm>
            <a:off x="167425" y="553792"/>
            <a:ext cx="2189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Giulio Romano</a:t>
            </a:r>
          </a:p>
          <a:p>
            <a:endParaRPr lang="fr-FR" dirty="0"/>
          </a:p>
          <a:p>
            <a:r>
              <a:rPr lang="fr-FR" dirty="0"/>
              <a:t>Banquet d’Amour et Psyché</a:t>
            </a:r>
          </a:p>
          <a:p>
            <a:r>
              <a:rPr lang="fr-FR" dirty="0"/>
              <a:t>1532-1535</a:t>
            </a:r>
          </a:p>
          <a:p>
            <a:endParaRPr lang="fr-FR" dirty="0"/>
          </a:p>
          <a:p>
            <a:r>
              <a:rPr lang="fr-FR" dirty="0"/>
              <a:t>Fresque </a:t>
            </a:r>
          </a:p>
          <a:p>
            <a:endParaRPr lang="fr-FR" dirty="0"/>
          </a:p>
          <a:p>
            <a:r>
              <a:rPr lang="fr-FR" dirty="0"/>
              <a:t>Mantoue</a:t>
            </a:r>
          </a:p>
          <a:p>
            <a:r>
              <a:rPr lang="fr-FR" dirty="0"/>
              <a:t>Palais Te</a:t>
            </a:r>
          </a:p>
        </p:txBody>
      </p:sp>
    </p:spTree>
    <p:extLst>
      <p:ext uri="{BB962C8B-B14F-4D97-AF65-F5344CB8AC3E}">
        <p14:creationId xmlns:p14="http://schemas.microsoft.com/office/powerpoint/2010/main" val="1202185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2EDE2D-EBB4-5249-A03B-BE70ECFE4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158" y="0"/>
            <a:ext cx="5364318" cy="68118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AABAEF-1BE7-FD4E-AC54-54CC7147C3BB}"/>
              </a:ext>
            </a:extLst>
          </p:cNvPr>
          <p:cNvSpPr txBox="1"/>
          <p:nvPr/>
        </p:nvSpPr>
        <p:spPr>
          <a:xfrm>
            <a:off x="746975" y="1378039"/>
            <a:ext cx="342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Rosso Fiorentino, </a:t>
            </a:r>
            <a:r>
              <a:rPr lang="fr-FR" i="1"/>
              <a:t>Le Christ mort</a:t>
            </a:r>
            <a:r>
              <a:rPr lang="fr-FR"/>
              <a:t>, 1525-1526, Boston, Museum of Fine Arts</a:t>
            </a:r>
          </a:p>
        </p:txBody>
      </p:sp>
    </p:spTree>
    <p:extLst>
      <p:ext uri="{BB962C8B-B14F-4D97-AF65-F5344CB8AC3E}">
        <p14:creationId xmlns:p14="http://schemas.microsoft.com/office/powerpoint/2010/main" val="50654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BC5EBF-DD73-244D-850C-7189A05F2C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365" y="413555"/>
            <a:ext cx="8436579" cy="44160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4C5864-5FD1-AA43-846C-A05CE42F9DF1}"/>
              </a:ext>
            </a:extLst>
          </p:cNvPr>
          <p:cNvSpPr txBox="1"/>
          <p:nvPr/>
        </p:nvSpPr>
        <p:spPr>
          <a:xfrm>
            <a:off x="296214" y="566670"/>
            <a:ext cx="2962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Marten</a:t>
            </a:r>
            <a:r>
              <a:rPr lang="fr-FR"/>
              <a:t> van </a:t>
            </a:r>
            <a:r>
              <a:rPr lang="fr-FR" err="1"/>
              <a:t>Heemskerck</a:t>
            </a:r>
            <a:r>
              <a:rPr lang="fr-FR"/>
              <a:t> (1498-1574), </a:t>
            </a:r>
          </a:p>
          <a:p>
            <a:r>
              <a:rPr lang="fr-FR" i="1"/>
              <a:t>Une méditation sur les derniers moments de l’Homme sur terre</a:t>
            </a:r>
          </a:p>
          <a:p>
            <a:r>
              <a:rPr lang="fr-FR"/>
              <a:t>1565</a:t>
            </a:r>
          </a:p>
          <a:p>
            <a:r>
              <a:rPr lang="fr-FR"/>
              <a:t>Londres, </a:t>
            </a:r>
            <a:r>
              <a:rPr lang="fr-FR" err="1"/>
              <a:t>Queen's</a:t>
            </a:r>
            <a:r>
              <a:rPr lang="fr-FR"/>
              <a:t> </a:t>
            </a:r>
            <a:r>
              <a:rPr lang="fr-FR" err="1"/>
              <a:t>Gallery</a:t>
            </a:r>
            <a:r>
              <a:rPr lang="fr-FR"/>
              <a:t>, Buckingham Palace </a:t>
            </a:r>
          </a:p>
        </p:txBody>
      </p:sp>
    </p:spTree>
    <p:extLst>
      <p:ext uri="{BB962C8B-B14F-4D97-AF65-F5344CB8AC3E}">
        <p14:creationId xmlns:p14="http://schemas.microsoft.com/office/powerpoint/2010/main" val="48018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A90961B-5AA4-EE49-8FAD-6FBD63CBC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68" y="0"/>
            <a:ext cx="505222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C650021-56FB-784C-A97B-5EF13480B8FB}"/>
              </a:ext>
            </a:extLst>
          </p:cNvPr>
          <p:cNvSpPr txBox="1"/>
          <p:nvPr/>
        </p:nvSpPr>
        <p:spPr>
          <a:xfrm>
            <a:off x="850006" y="862885"/>
            <a:ext cx="4185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Bartholomeus</a:t>
            </a:r>
            <a:r>
              <a:rPr lang="fr-FR"/>
              <a:t> Spranger (1546-1611) </a:t>
            </a:r>
            <a:r>
              <a:rPr lang="fr-FR" i="1" err="1"/>
              <a:t>Salmacis</a:t>
            </a:r>
            <a:r>
              <a:rPr lang="fr-FR" i="1"/>
              <a:t> et Hermaphrodite</a:t>
            </a:r>
          </a:p>
          <a:p>
            <a:r>
              <a:rPr lang="fr-FR"/>
              <a:t>1580-1582</a:t>
            </a:r>
          </a:p>
          <a:p>
            <a:r>
              <a:rPr lang="fr-FR"/>
              <a:t>Peinture à l’huile sur toile</a:t>
            </a:r>
          </a:p>
          <a:p>
            <a:r>
              <a:rPr lang="fr-FR"/>
              <a:t>110 x 81 cm</a:t>
            </a:r>
          </a:p>
          <a:p>
            <a:r>
              <a:rPr lang="fr-FR"/>
              <a:t>Vienne, </a:t>
            </a:r>
            <a:r>
              <a:rPr lang="fr-FR" err="1"/>
              <a:t>Kunsthistorisches</a:t>
            </a:r>
            <a:r>
              <a:rPr lang="fr-FR"/>
              <a:t> Museum </a:t>
            </a:r>
          </a:p>
        </p:txBody>
      </p:sp>
    </p:spTree>
    <p:extLst>
      <p:ext uri="{BB962C8B-B14F-4D97-AF65-F5344CB8AC3E}">
        <p14:creationId xmlns:p14="http://schemas.microsoft.com/office/powerpoint/2010/main" val="3265918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3D4FDA-BDB2-9647-850E-134287C3C0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424" y="717192"/>
            <a:ext cx="7950200" cy="5372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294932-0A0E-D742-8086-E3FEC7807042}"/>
              </a:ext>
            </a:extLst>
          </p:cNvPr>
          <p:cNvSpPr txBox="1"/>
          <p:nvPr/>
        </p:nvSpPr>
        <p:spPr>
          <a:xfrm>
            <a:off x="334851" y="669701"/>
            <a:ext cx="26144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Jacques de Bellange </a:t>
            </a:r>
          </a:p>
          <a:p>
            <a:r>
              <a:rPr lang="fr-FR" dirty="0"/>
              <a:t>(1575-1616)</a:t>
            </a:r>
          </a:p>
          <a:p>
            <a:endParaRPr lang="fr-FR" dirty="0"/>
          </a:p>
          <a:p>
            <a:r>
              <a:rPr lang="fr-FR" dirty="0" err="1"/>
              <a:t>Lamention</a:t>
            </a:r>
            <a:endParaRPr lang="fr-FR" dirty="0"/>
          </a:p>
          <a:p>
            <a:r>
              <a:rPr lang="fr-FR" dirty="0"/>
              <a:t>1615-1617</a:t>
            </a:r>
          </a:p>
          <a:p>
            <a:endParaRPr lang="fr-FR" dirty="0"/>
          </a:p>
          <a:p>
            <a:r>
              <a:rPr lang="fr-FR" dirty="0"/>
              <a:t>Peinture à l’huile sur toile </a:t>
            </a:r>
          </a:p>
          <a:p>
            <a:r>
              <a:rPr lang="fr-FR" dirty="0"/>
              <a:t>115 x 175 cm</a:t>
            </a:r>
          </a:p>
          <a:p>
            <a:endParaRPr lang="fr-FR" dirty="0"/>
          </a:p>
          <a:p>
            <a:r>
              <a:rPr lang="fr-FR" dirty="0" err="1"/>
              <a:t>Saint-Petersbourg</a:t>
            </a:r>
            <a:endParaRPr lang="fr-FR" dirty="0"/>
          </a:p>
          <a:p>
            <a:r>
              <a:rPr lang="fr-FR" dirty="0"/>
              <a:t>Musée de l’Ermitage</a:t>
            </a:r>
          </a:p>
        </p:txBody>
      </p:sp>
    </p:spTree>
    <p:extLst>
      <p:ext uri="{BB962C8B-B14F-4D97-AF65-F5344CB8AC3E}">
        <p14:creationId xmlns:p14="http://schemas.microsoft.com/office/powerpoint/2010/main" val="670487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D47C8D-925B-B34F-A516-4FDD910B7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777" y="0"/>
            <a:ext cx="373947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8EA896-1D7A-2747-B246-640FE447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088" y="0"/>
            <a:ext cx="2374900" cy="355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921BBC-CFEF-1746-8248-1B91F374BE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0"/>
            <a:ext cx="54864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1B5103-6E32-234B-B4A9-69F7D83B28C7}"/>
              </a:ext>
            </a:extLst>
          </p:cNvPr>
          <p:cNvSpPr txBox="1"/>
          <p:nvPr/>
        </p:nvSpPr>
        <p:spPr>
          <a:xfrm>
            <a:off x="5747088" y="4000500"/>
            <a:ext cx="225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Alonso Berruguete</a:t>
            </a:r>
          </a:p>
          <a:p>
            <a:r>
              <a:rPr lang="fr-FR" dirty="0"/>
              <a:t>1490-1561</a:t>
            </a:r>
          </a:p>
        </p:txBody>
      </p:sp>
    </p:spTree>
    <p:extLst>
      <p:ext uri="{BB962C8B-B14F-4D97-AF65-F5344CB8AC3E}">
        <p14:creationId xmlns:p14="http://schemas.microsoft.com/office/powerpoint/2010/main" val="2689197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47D50C-0182-974F-8F51-861A7ACD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77799"/>
            <a:ext cx="3892550" cy="57525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F4C4FE-194A-D448-B3BB-3CD6C2FB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59" y="0"/>
            <a:ext cx="5946081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45EC13-7A10-0644-977B-00B418B6C9F9}"/>
              </a:ext>
            </a:extLst>
          </p:cNvPr>
          <p:cNvSpPr txBox="1"/>
          <p:nvPr/>
        </p:nvSpPr>
        <p:spPr>
          <a:xfrm>
            <a:off x="6604000" y="6197600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Pedro </a:t>
            </a:r>
            <a:r>
              <a:rPr lang="fr-FR" dirty="0" err="1"/>
              <a:t>Machuca</a:t>
            </a:r>
            <a:r>
              <a:rPr lang="fr-FR" dirty="0"/>
              <a:t> (1490-1550)</a:t>
            </a:r>
          </a:p>
        </p:txBody>
      </p:sp>
    </p:spTree>
    <p:extLst>
      <p:ext uri="{BB962C8B-B14F-4D97-AF65-F5344CB8AC3E}">
        <p14:creationId xmlns:p14="http://schemas.microsoft.com/office/powerpoint/2010/main" val="3412417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002BB6-9D27-C42F-15DC-14C4A79E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212" y="-83127"/>
            <a:ext cx="615917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202BAE-079F-4876-ED5E-B9CB21EA60E1}"/>
              </a:ext>
            </a:extLst>
          </p:cNvPr>
          <p:cNvSpPr txBox="1"/>
          <p:nvPr/>
        </p:nvSpPr>
        <p:spPr>
          <a:xfrm>
            <a:off x="463138" y="1745673"/>
            <a:ext cx="3574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Michel Ange</a:t>
            </a:r>
          </a:p>
          <a:p>
            <a:r>
              <a:rPr lang="fr-FR" i="1" dirty="0"/>
              <a:t>Le jugement dernier</a:t>
            </a:r>
          </a:p>
          <a:p>
            <a:r>
              <a:rPr lang="fr-FR" dirty="0"/>
              <a:t>1536-1541</a:t>
            </a:r>
          </a:p>
          <a:p>
            <a:r>
              <a:rPr lang="fr-FR" dirty="0"/>
              <a:t>Rome, chapelle Sixtine</a:t>
            </a:r>
          </a:p>
        </p:txBody>
      </p:sp>
    </p:spTree>
    <p:extLst>
      <p:ext uri="{BB962C8B-B14F-4D97-AF65-F5344CB8AC3E}">
        <p14:creationId xmlns:p14="http://schemas.microsoft.com/office/powerpoint/2010/main" val="295661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8CA565-B3F7-BE42-871D-7F13292A22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218" y="0"/>
            <a:ext cx="503772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75264E-4BB4-6E47-93C3-9DBF9016FDD3}"/>
              </a:ext>
            </a:extLst>
          </p:cNvPr>
          <p:cNvSpPr txBox="1"/>
          <p:nvPr/>
        </p:nvSpPr>
        <p:spPr>
          <a:xfrm>
            <a:off x="734096" y="888642"/>
            <a:ext cx="5112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Chevalier d’</a:t>
            </a:r>
            <a:r>
              <a:rPr lang="fr-FR" err="1"/>
              <a:t>Arpin</a:t>
            </a:r>
            <a:r>
              <a:rPr lang="fr-FR"/>
              <a:t> (1568-1640)</a:t>
            </a:r>
          </a:p>
          <a:p>
            <a:r>
              <a:rPr lang="fr-FR" i="1"/>
              <a:t>Persée et Andromède</a:t>
            </a:r>
          </a:p>
          <a:p>
            <a:r>
              <a:rPr lang="fr-FR"/>
              <a:t>1602</a:t>
            </a:r>
          </a:p>
          <a:p>
            <a:r>
              <a:rPr lang="fr-FR"/>
              <a:t>Peinture à l’huile sur ardoise</a:t>
            </a:r>
          </a:p>
          <a:p>
            <a:r>
              <a:rPr lang="fr-FR"/>
              <a:t>51.8 x 38.2 cm</a:t>
            </a:r>
          </a:p>
          <a:p>
            <a:r>
              <a:rPr lang="fr-FR"/>
              <a:t>Vienne, </a:t>
            </a:r>
            <a:r>
              <a:rPr lang="fr-FR" err="1"/>
              <a:t>Kunsthistorisches</a:t>
            </a:r>
            <a:r>
              <a:rPr lang="fr-FR"/>
              <a:t> Museum. </a:t>
            </a:r>
          </a:p>
        </p:txBody>
      </p:sp>
    </p:spTree>
    <p:extLst>
      <p:ext uri="{BB962C8B-B14F-4D97-AF65-F5344CB8AC3E}">
        <p14:creationId xmlns:p14="http://schemas.microsoft.com/office/powerpoint/2010/main" val="208391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BB4DF1-613D-E947-9C6E-09DC5C0A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89" y="320898"/>
            <a:ext cx="4058097" cy="54715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4F3F9D-C415-B04C-A299-99C2BA9C8A73}"/>
              </a:ext>
            </a:extLst>
          </p:cNvPr>
          <p:cNvSpPr txBox="1"/>
          <p:nvPr/>
        </p:nvSpPr>
        <p:spPr>
          <a:xfrm>
            <a:off x="3115973" y="3718679"/>
            <a:ext cx="64472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 b="1"/>
              <a:t>La figure serpentine</a:t>
            </a:r>
          </a:p>
          <a:p>
            <a:endParaRPr lang="fr-FR"/>
          </a:p>
          <a:p>
            <a:r>
              <a:rPr lang="fr-FR"/>
              <a:t>A gauche : Michel Ange</a:t>
            </a:r>
          </a:p>
          <a:p>
            <a:r>
              <a:rPr lang="fr-FR"/>
              <a:t>Allégorie de la Victoire, 1527-1528</a:t>
            </a:r>
          </a:p>
          <a:p>
            <a:r>
              <a:rPr lang="fr-FR"/>
              <a:t>Florence, </a:t>
            </a:r>
            <a:r>
              <a:rPr lang="fr-FR" err="1"/>
              <a:t>Palazzo</a:t>
            </a:r>
            <a:r>
              <a:rPr lang="fr-FR"/>
              <a:t> </a:t>
            </a:r>
            <a:r>
              <a:rPr lang="fr-FR" err="1"/>
              <a:t>Vecchio</a:t>
            </a:r>
            <a:endParaRPr lang="fr-FR"/>
          </a:p>
          <a:p>
            <a:endParaRPr lang="fr-FR"/>
          </a:p>
          <a:p>
            <a:r>
              <a:rPr lang="fr-FR"/>
              <a:t>A droite : Francesco Salviati (vers 1509-1563)</a:t>
            </a:r>
          </a:p>
          <a:p>
            <a:r>
              <a:rPr lang="fr-FR"/>
              <a:t>Saint André, 1550</a:t>
            </a:r>
          </a:p>
          <a:p>
            <a:r>
              <a:rPr lang="en-US"/>
              <a:t>Rome, oratorio de San Giovanni </a:t>
            </a:r>
            <a:r>
              <a:rPr lang="en-US" err="1"/>
              <a:t>Decollato</a:t>
            </a:r>
            <a:endParaRPr lang="fr-FR"/>
          </a:p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F23CA4-BBAC-BB4A-A0BD-1EEEF898B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20" y="445789"/>
            <a:ext cx="2540000" cy="534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F05FF7-2DBB-8145-9F02-60DC3ED203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481" y="154636"/>
            <a:ext cx="2587849" cy="38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4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1C6F14-1739-A970-A549-575B60B33AD4}"/>
              </a:ext>
            </a:extLst>
          </p:cNvPr>
          <p:cNvSpPr txBox="1"/>
          <p:nvPr/>
        </p:nvSpPr>
        <p:spPr>
          <a:xfrm>
            <a:off x="1006997" y="1192192"/>
            <a:ext cx="37038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Léocharès (l’original)</a:t>
            </a:r>
          </a:p>
          <a:p>
            <a:endParaRPr lang="fr-FR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474747"/>
                </a:solidFill>
                <a:latin typeface="Arial" panose="020B0604020202020204" pitchFamily="34" charset="0"/>
              </a:rPr>
              <a:t>Apollon du Belvédère</a:t>
            </a:r>
          </a:p>
          <a:p>
            <a:endParaRPr lang="fr-FR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474747"/>
                </a:solidFill>
                <a:latin typeface="Arial" panose="020B0604020202020204" pitchFamily="34" charset="0"/>
              </a:rPr>
              <a:t>IVe siècle avant Jésus Christ</a:t>
            </a:r>
          </a:p>
          <a:p>
            <a:r>
              <a:rPr lang="fr-FR" dirty="0">
                <a:solidFill>
                  <a:srgbClr val="474747"/>
                </a:solidFill>
                <a:latin typeface="Arial" panose="020B0604020202020204" pitchFamily="34" charset="0"/>
              </a:rPr>
              <a:t>(l’original)</a:t>
            </a:r>
          </a:p>
          <a:p>
            <a:endParaRPr lang="fr-FR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474747"/>
                </a:solidFill>
                <a:latin typeface="Arial" panose="020B0604020202020204" pitchFamily="34" charset="0"/>
              </a:rPr>
              <a:t>IIe siècle (la copie)</a:t>
            </a:r>
          </a:p>
          <a:p>
            <a:endParaRPr lang="fr-FR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474747"/>
                </a:solidFill>
                <a:latin typeface="Arial" panose="020B0604020202020204" pitchFamily="34" charset="0"/>
              </a:rPr>
              <a:t>Rome, Musée Pio </a:t>
            </a:r>
            <a:r>
              <a:rPr lang="fr-FR" dirty="0" err="1">
                <a:solidFill>
                  <a:srgbClr val="474747"/>
                </a:solidFill>
                <a:latin typeface="Arial" panose="020B0604020202020204" pitchFamily="34" charset="0"/>
              </a:rPr>
              <a:t>Clementino</a:t>
            </a:r>
            <a:endParaRPr lang="fr-FR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91FFC7-E1EA-3DFA-568F-8C2DB5BA64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894"/>
            <a:ext cx="4028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0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475381-71D9-8C48-854C-5CC0B559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267" y="590281"/>
            <a:ext cx="8567086" cy="48832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B2B63E-2AC7-D546-907F-19054CCE3C0A}"/>
              </a:ext>
            </a:extLst>
          </p:cNvPr>
          <p:cNvSpPr txBox="1"/>
          <p:nvPr/>
        </p:nvSpPr>
        <p:spPr>
          <a:xfrm>
            <a:off x="334851" y="590281"/>
            <a:ext cx="2305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Jehan </a:t>
            </a:r>
            <a:r>
              <a:rPr lang="fr-FR" err="1"/>
              <a:t>Boulongne</a:t>
            </a:r>
            <a:r>
              <a:rPr lang="fr-FR"/>
              <a:t> (1529-1608) </a:t>
            </a:r>
          </a:p>
          <a:p>
            <a:r>
              <a:rPr lang="fr-FR"/>
              <a:t>dit Giambologna</a:t>
            </a:r>
          </a:p>
          <a:p>
            <a:r>
              <a:rPr lang="fr-FR" i="1"/>
              <a:t>Le Rapt des Sabines</a:t>
            </a:r>
            <a:r>
              <a:rPr lang="fr-FR"/>
              <a:t> 1579-1583</a:t>
            </a:r>
          </a:p>
          <a:p>
            <a:r>
              <a:rPr lang="fr-FR"/>
              <a:t>Sculpture, 410 cm Florence</a:t>
            </a:r>
          </a:p>
          <a:p>
            <a:r>
              <a:rPr lang="fr-FR"/>
              <a:t>Loggia dei </a:t>
            </a:r>
            <a:r>
              <a:rPr lang="fr-FR" err="1"/>
              <a:t>Lanzi</a:t>
            </a:r>
            <a:r>
              <a:rPr lang="fr-F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656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EC177CB-1287-F14D-B162-A054CBD61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650" y="373307"/>
            <a:ext cx="4267200" cy="58675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9BCC7F-6932-F44D-88B3-FB9662D7D47B}"/>
              </a:ext>
            </a:extLst>
          </p:cNvPr>
          <p:cNvSpPr txBox="1"/>
          <p:nvPr/>
        </p:nvSpPr>
        <p:spPr>
          <a:xfrm>
            <a:off x="838200" y="7620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Le Parmesan (1503-1540)</a:t>
            </a:r>
          </a:p>
          <a:p>
            <a:r>
              <a:rPr lang="fr-FR"/>
              <a:t> </a:t>
            </a:r>
            <a:r>
              <a:rPr lang="fr-FR" i="1"/>
              <a:t>La Vierge au long cou</a:t>
            </a:r>
            <a:r>
              <a:rPr lang="fr-FR"/>
              <a:t>, vers 1535 Peinture à l’huile sur bois</a:t>
            </a:r>
          </a:p>
          <a:p>
            <a:r>
              <a:rPr lang="fr-FR"/>
              <a:t>216 x 132 cm</a:t>
            </a:r>
          </a:p>
          <a:p>
            <a:r>
              <a:rPr lang="fr-FR"/>
              <a:t>Florence, Les Offices </a:t>
            </a:r>
          </a:p>
        </p:txBody>
      </p:sp>
    </p:spTree>
    <p:extLst>
      <p:ext uri="{BB962C8B-B14F-4D97-AF65-F5344CB8AC3E}">
        <p14:creationId xmlns:p14="http://schemas.microsoft.com/office/powerpoint/2010/main" val="3387228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25F35D-AD2E-A344-A5DA-17ED964829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862" y="0"/>
            <a:ext cx="517127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BF01BD-142A-5749-86DD-B2746768F2D8}"/>
              </a:ext>
            </a:extLst>
          </p:cNvPr>
          <p:cNvSpPr txBox="1"/>
          <p:nvPr/>
        </p:nvSpPr>
        <p:spPr>
          <a:xfrm>
            <a:off x="1162050" y="1047750"/>
            <a:ext cx="3524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Pontormo (1494-1557)</a:t>
            </a:r>
          </a:p>
          <a:p>
            <a:r>
              <a:rPr lang="fr-FR" i="1"/>
              <a:t>Visitation</a:t>
            </a:r>
            <a:r>
              <a:rPr lang="fr-FR"/>
              <a:t>, 1528-1530</a:t>
            </a:r>
          </a:p>
          <a:p>
            <a:r>
              <a:rPr lang="fr-FR"/>
              <a:t>Peinture à l’huile sur bois</a:t>
            </a:r>
          </a:p>
          <a:p>
            <a:r>
              <a:rPr lang="fr-FR"/>
              <a:t>202 x 156 cm</a:t>
            </a:r>
          </a:p>
          <a:p>
            <a:r>
              <a:rPr lang="fr-FR" err="1"/>
              <a:t>Carmignano</a:t>
            </a:r>
            <a:endParaRPr lang="fr-FR"/>
          </a:p>
          <a:p>
            <a:r>
              <a:rPr lang="fr-FR" err="1"/>
              <a:t>Chiesa</a:t>
            </a:r>
            <a:r>
              <a:rPr lang="fr-FR"/>
              <a:t> di San </a:t>
            </a:r>
            <a:r>
              <a:rPr lang="fr-FR" err="1"/>
              <a:t>Michele</a:t>
            </a:r>
            <a:r>
              <a:rPr lang="fr-FR"/>
              <a:t> e Francesco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A3F312-0E84-558B-1D8B-AA8B46FED5AC}"/>
              </a:ext>
            </a:extLst>
          </p:cNvPr>
          <p:cNvSpPr txBox="1"/>
          <p:nvPr/>
        </p:nvSpPr>
        <p:spPr>
          <a:xfrm>
            <a:off x="312515" y="1851949"/>
            <a:ext cx="39636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Domenico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Beccafumi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(1486-1551)</a:t>
            </a:r>
          </a:p>
          <a:p>
            <a:endParaRPr lang="fr-FR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Chute des anges rebelles</a:t>
            </a:r>
            <a:endParaRPr lang="fr-FR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1526-1530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peinture à l’huile sur bois</a:t>
            </a:r>
          </a:p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348 x 225 cm</a:t>
            </a:r>
          </a:p>
          <a:p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Siena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San Niccolo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Carmine.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0B3B79-7768-E131-D54B-6400B8D5E0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91" y="0"/>
            <a:ext cx="436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37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666B29D-C6E1-B640-905B-7DA5041123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0" y="196850"/>
            <a:ext cx="8305800" cy="635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69FF8E-B6F4-D54D-9D61-1E8F38934380}"/>
              </a:ext>
            </a:extLst>
          </p:cNvPr>
          <p:cNvSpPr txBox="1"/>
          <p:nvPr/>
        </p:nvSpPr>
        <p:spPr>
          <a:xfrm>
            <a:off x="0" y="1009650"/>
            <a:ext cx="2914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Rosso Fiorentino </a:t>
            </a:r>
          </a:p>
          <a:p>
            <a:r>
              <a:rPr lang="fr-FR"/>
              <a:t>(1494-1540)</a:t>
            </a:r>
          </a:p>
          <a:p>
            <a:r>
              <a:rPr lang="fr-FR" i="1"/>
              <a:t>Pietà</a:t>
            </a:r>
          </a:p>
          <a:p>
            <a:r>
              <a:rPr lang="fr-FR"/>
              <a:t>Peinture à l’huile, bois transposé sur toile</a:t>
            </a:r>
          </a:p>
          <a:p>
            <a:r>
              <a:rPr lang="fr-FR"/>
              <a:t>127 x 163 cm</a:t>
            </a:r>
          </a:p>
          <a:p>
            <a:r>
              <a:rPr lang="fr-FR"/>
              <a:t>Paris, Musée du Louvre </a:t>
            </a:r>
          </a:p>
        </p:txBody>
      </p:sp>
    </p:spTree>
    <p:extLst>
      <p:ext uri="{BB962C8B-B14F-4D97-AF65-F5344CB8AC3E}">
        <p14:creationId xmlns:p14="http://schemas.microsoft.com/office/powerpoint/2010/main" val="3386060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1B9AB2-AFE4-ED45-89A2-C46F60C0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31" y="1073149"/>
            <a:ext cx="4497679" cy="46750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B5F4A5-6373-AB49-8309-C74140FB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7" y="1073150"/>
            <a:ext cx="62992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7C750F8-C611-314A-A798-9AD238EAA5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42" y="0"/>
            <a:ext cx="608754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CBA651-F41A-4D40-BFC0-A86F4B2D085E}"/>
              </a:ext>
            </a:extLst>
          </p:cNvPr>
          <p:cNvSpPr txBox="1"/>
          <p:nvPr/>
        </p:nvSpPr>
        <p:spPr>
          <a:xfrm>
            <a:off x="708338" y="940158"/>
            <a:ext cx="36189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Giorgione (1477-1510)</a:t>
            </a:r>
          </a:p>
          <a:p>
            <a:r>
              <a:rPr lang="fr-FR" i="1" dirty="0"/>
              <a:t>La Tempête</a:t>
            </a:r>
          </a:p>
          <a:p>
            <a:r>
              <a:rPr lang="fr-FR" dirty="0"/>
              <a:t>1500-1510</a:t>
            </a:r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83 x 73 cm</a:t>
            </a:r>
          </a:p>
          <a:p>
            <a:r>
              <a:rPr lang="fr-FR" dirty="0"/>
              <a:t>Venise, Academia </a:t>
            </a:r>
          </a:p>
        </p:txBody>
      </p:sp>
    </p:spTree>
    <p:extLst>
      <p:ext uri="{BB962C8B-B14F-4D97-AF65-F5344CB8AC3E}">
        <p14:creationId xmlns:p14="http://schemas.microsoft.com/office/powerpoint/2010/main" val="3221250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34C2EDE-97F8-1548-B985-67FEF8CB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755" y="346745"/>
            <a:ext cx="7420824" cy="61285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F17148-A08B-3D4F-AC80-02564A310581}"/>
              </a:ext>
            </a:extLst>
          </p:cNvPr>
          <p:cNvSpPr txBox="1"/>
          <p:nvPr/>
        </p:nvSpPr>
        <p:spPr>
          <a:xfrm>
            <a:off x="270456" y="618186"/>
            <a:ext cx="3438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Titien (1488-1576)</a:t>
            </a:r>
          </a:p>
          <a:p>
            <a:r>
              <a:rPr lang="fr-FR" i="1" dirty="0"/>
              <a:t>La Vierge à l'Enfant avec sainte Catherine et un berger</a:t>
            </a:r>
          </a:p>
          <a:p>
            <a:r>
              <a:rPr lang="fr-FR" dirty="0"/>
              <a:t>dite </a:t>
            </a:r>
            <a:r>
              <a:rPr lang="fr-FR" i="1" dirty="0"/>
              <a:t>La Vierge au lapin</a:t>
            </a:r>
          </a:p>
          <a:p>
            <a:r>
              <a:rPr lang="fr-FR" dirty="0"/>
              <a:t>vers 1525 – 1530</a:t>
            </a:r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71 x 87 cm</a:t>
            </a:r>
          </a:p>
          <a:p>
            <a:r>
              <a:rPr lang="fr-FR" dirty="0"/>
              <a:t>Paris, musée du Louvre.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33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31416C-880C-5746-BA04-1D5F5A08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0"/>
            <a:ext cx="4102100" cy="68019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510011-0B43-C342-9E99-82C3A6A32517}"/>
              </a:ext>
            </a:extLst>
          </p:cNvPr>
          <p:cNvSpPr txBox="1"/>
          <p:nvPr/>
        </p:nvSpPr>
        <p:spPr>
          <a:xfrm>
            <a:off x="971550" y="1276350"/>
            <a:ext cx="4000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Titien (1488/1490-1576)</a:t>
            </a:r>
          </a:p>
          <a:p>
            <a:r>
              <a:rPr lang="fr-FR" i="1"/>
              <a:t>Le Couronnement d'épines</a:t>
            </a:r>
            <a:r>
              <a:rPr lang="fr-FR"/>
              <a:t>, 1542-1543</a:t>
            </a:r>
          </a:p>
          <a:p>
            <a:r>
              <a:rPr lang="fr-FR"/>
              <a:t>Peinture à l’huile sur bois</a:t>
            </a:r>
          </a:p>
          <a:p>
            <a:r>
              <a:rPr lang="fr-FR"/>
              <a:t>303 x 180 cm</a:t>
            </a:r>
          </a:p>
          <a:p>
            <a:r>
              <a:rPr lang="fr-FR"/>
              <a:t>Paris, musée du Louvre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830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EB04FDC-FA04-864F-A7B9-8E8D161144AC}"/>
              </a:ext>
            </a:extLst>
          </p:cNvPr>
          <p:cNvSpPr txBox="1"/>
          <p:nvPr/>
        </p:nvSpPr>
        <p:spPr>
          <a:xfrm>
            <a:off x="1162050" y="13335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Tintorêt</a:t>
            </a:r>
            <a:r>
              <a:rPr lang="fr-FR" dirty="0"/>
              <a:t> (1518-1594), La Cène, 1592-1594, peinture à l’huile sur toile, 365 x 568 cm, Venise, San Giorgio </a:t>
            </a:r>
            <a:r>
              <a:rPr lang="fr-FR" dirty="0" err="1"/>
              <a:t>Maggiore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63DD22-9A09-B14E-9771-74130F2CA7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" y="846413"/>
            <a:ext cx="9448800" cy="60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culpture classique, Sculpture sur pierre, musée, Sculpture&#10;&#10;Description générée automatiquement">
            <a:extLst>
              <a:ext uri="{FF2B5EF4-FFF2-40B4-BE49-F238E27FC236}">
                <a16:creationId xmlns:a16="http://schemas.microsoft.com/office/drawing/2014/main" id="{3CEFABD4-3A07-4ABF-E0A1-0317BA07C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329" y="0"/>
            <a:ext cx="631176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59B34B-3193-78E7-B835-294718BDA6E9}"/>
              </a:ext>
            </a:extLst>
          </p:cNvPr>
          <p:cNvSpPr txBox="1"/>
          <p:nvPr/>
        </p:nvSpPr>
        <p:spPr>
          <a:xfrm>
            <a:off x="497541" y="900953"/>
            <a:ext cx="34424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Agésandros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Polydoros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Athénodoros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Rhodes</a:t>
            </a:r>
            <a:r>
              <a:rPr lang="fr-FR" dirty="0">
                <a:effectLst/>
              </a:rPr>
              <a:t> </a:t>
            </a:r>
          </a:p>
          <a:p>
            <a:endParaRPr lang="fr-FR" dirty="0"/>
          </a:p>
          <a:p>
            <a:r>
              <a:rPr lang="fr-FR" dirty="0"/>
              <a:t>Laocoon</a:t>
            </a:r>
          </a:p>
          <a:p>
            <a:endParaRPr lang="fr-FR" dirty="0"/>
          </a:p>
          <a:p>
            <a:r>
              <a:rPr lang="fr-FR" dirty="0"/>
              <a:t>42 avant Jésus-Christ</a:t>
            </a:r>
          </a:p>
          <a:p>
            <a:endParaRPr lang="fr-FR" dirty="0"/>
          </a:p>
          <a:p>
            <a:r>
              <a:rPr lang="fr-FR" dirty="0"/>
              <a:t>Rome, Musée Pio-</a:t>
            </a:r>
            <a:r>
              <a:rPr lang="fr-FR" dirty="0" err="1"/>
              <a:t>Clementino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28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D421BC-F2F7-7D41-B80A-FCA4CA062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191" y="514350"/>
            <a:ext cx="7620000" cy="5829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6D08DC-CDEB-D345-BD62-A3E50E489E02}"/>
              </a:ext>
            </a:extLst>
          </p:cNvPr>
          <p:cNvSpPr txBox="1"/>
          <p:nvPr/>
        </p:nvSpPr>
        <p:spPr>
          <a:xfrm>
            <a:off x="553792" y="1004552"/>
            <a:ext cx="2562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err="1"/>
              <a:t>Tintorêt</a:t>
            </a:r>
            <a:endParaRPr lang="fr-FR" dirty="0"/>
          </a:p>
          <a:p>
            <a:r>
              <a:rPr lang="fr-FR" i="1" dirty="0"/>
              <a:t>Le Miracle de l’esclave</a:t>
            </a:r>
          </a:p>
          <a:p>
            <a:r>
              <a:rPr lang="fr-FR" dirty="0"/>
              <a:t>1547-1548</a:t>
            </a:r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415 x 541 cm</a:t>
            </a:r>
          </a:p>
          <a:p>
            <a:r>
              <a:rPr lang="fr-FR" dirty="0"/>
              <a:t>Venise, </a:t>
            </a:r>
            <a:r>
              <a:rPr lang="fr-FR" dirty="0" err="1"/>
              <a:t>Accademia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341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DA9DEB-8838-9948-9E68-F924E71F97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36" y="0"/>
            <a:ext cx="687839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0C2084-2843-3D40-BA08-71EE84AFA294}"/>
              </a:ext>
            </a:extLst>
          </p:cNvPr>
          <p:cNvSpPr txBox="1"/>
          <p:nvPr/>
        </p:nvSpPr>
        <p:spPr>
          <a:xfrm>
            <a:off x="515155" y="862885"/>
            <a:ext cx="3438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 err="1"/>
              <a:t>Tintorêt</a:t>
            </a:r>
            <a:endParaRPr lang="fr-FR" dirty="0"/>
          </a:p>
          <a:p>
            <a:r>
              <a:rPr lang="fr-FR" i="1" dirty="0"/>
              <a:t>La Découverte du corps de saint Marc</a:t>
            </a:r>
          </a:p>
          <a:p>
            <a:r>
              <a:rPr lang="fr-FR" dirty="0"/>
              <a:t>1562-1566</a:t>
            </a:r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405 x 405 cm</a:t>
            </a:r>
          </a:p>
          <a:p>
            <a:r>
              <a:rPr lang="fr-FR" dirty="0"/>
              <a:t>Milan, Pinacothèque de Brera</a:t>
            </a:r>
          </a:p>
        </p:txBody>
      </p:sp>
    </p:spTree>
    <p:extLst>
      <p:ext uri="{BB962C8B-B14F-4D97-AF65-F5344CB8AC3E}">
        <p14:creationId xmlns:p14="http://schemas.microsoft.com/office/powerpoint/2010/main" val="3191175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0E7D501-1F9A-8A4A-A6E9-2E17833733E8}"/>
              </a:ext>
            </a:extLst>
          </p:cNvPr>
          <p:cNvSpPr txBox="1"/>
          <p:nvPr/>
        </p:nvSpPr>
        <p:spPr>
          <a:xfrm>
            <a:off x="837127" y="1326524"/>
            <a:ext cx="4700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321D1C-2485-1C47-871F-99E7C636A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905" y="0"/>
            <a:ext cx="6043613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57481C-9F94-D549-968E-1BDF030D212C}"/>
              </a:ext>
            </a:extLst>
          </p:cNvPr>
          <p:cNvSpPr txBox="1"/>
          <p:nvPr/>
        </p:nvSpPr>
        <p:spPr>
          <a:xfrm>
            <a:off x="837127" y="1159099"/>
            <a:ext cx="34000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Le  Greco</a:t>
            </a:r>
          </a:p>
          <a:p>
            <a:endParaRPr lang="fr-FR" dirty="0"/>
          </a:p>
          <a:p>
            <a:r>
              <a:rPr lang="fr-FR" i="1" dirty="0"/>
              <a:t>L’ouverture du cinquième sceau dit L’Apocalypse</a:t>
            </a:r>
          </a:p>
          <a:p>
            <a:endParaRPr lang="fr-FR" dirty="0"/>
          </a:p>
          <a:p>
            <a:r>
              <a:rPr lang="fr-FR" dirty="0"/>
              <a:t>1614</a:t>
            </a:r>
          </a:p>
          <a:p>
            <a:endParaRPr lang="fr-FR" dirty="0"/>
          </a:p>
          <a:p>
            <a:r>
              <a:rPr lang="fr-FR" dirty="0"/>
              <a:t>Peinture à l’huile sur toile </a:t>
            </a:r>
          </a:p>
          <a:p>
            <a:r>
              <a:rPr lang="fr-FR" dirty="0"/>
              <a:t>222 x 193 cm</a:t>
            </a:r>
          </a:p>
          <a:p>
            <a:endParaRPr lang="fr-FR" dirty="0"/>
          </a:p>
          <a:p>
            <a:r>
              <a:rPr lang="fr-FR" dirty="0"/>
              <a:t>New York, The </a:t>
            </a:r>
            <a:r>
              <a:rPr lang="fr-FR" dirty="0" err="1"/>
              <a:t>Metropolitan</a:t>
            </a:r>
            <a:r>
              <a:rPr lang="fr-FR" dirty="0"/>
              <a:t> Museum of Art</a:t>
            </a:r>
          </a:p>
          <a:p>
            <a:endParaRPr lang="fr-FR" dirty="0"/>
          </a:p>
          <a:p>
            <a:r>
              <a:rPr lang="fr-FR" dirty="0"/>
              <a:t>A gauche, saint Jean en prière. derrière lui, les martyrs recevant les tuniques blanches que leur distribuent les anges. Le haut du tableau manque.</a:t>
            </a:r>
          </a:p>
        </p:txBody>
      </p:sp>
    </p:spTree>
    <p:extLst>
      <p:ext uri="{BB962C8B-B14F-4D97-AF65-F5344CB8AC3E}">
        <p14:creationId xmlns:p14="http://schemas.microsoft.com/office/powerpoint/2010/main" val="2953982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378F38-746D-7547-A291-F737C09A3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286" y="0"/>
            <a:ext cx="559836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25EAD3-5551-6F41-A5FA-72935999D31F}"/>
              </a:ext>
            </a:extLst>
          </p:cNvPr>
          <p:cNvSpPr txBox="1"/>
          <p:nvPr/>
        </p:nvSpPr>
        <p:spPr>
          <a:xfrm>
            <a:off x="708338" y="1133341"/>
            <a:ext cx="35288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Le Greco (1541-1614)</a:t>
            </a:r>
          </a:p>
          <a:p>
            <a:r>
              <a:rPr lang="fr-FR" i="1" dirty="0"/>
              <a:t>L’Enterrement du comte d’</a:t>
            </a:r>
            <a:r>
              <a:rPr lang="fr-FR" i="1" dirty="0" err="1"/>
              <a:t>Orgaz</a:t>
            </a:r>
            <a:endParaRPr lang="fr-FR" i="1" dirty="0"/>
          </a:p>
          <a:p>
            <a:r>
              <a:rPr lang="fr-FR" dirty="0"/>
              <a:t>1586-1588</a:t>
            </a:r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480 x 360 cm</a:t>
            </a:r>
          </a:p>
          <a:p>
            <a:r>
              <a:rPr lang="fr-FR" dirty="0"/>
              <a:t>Tolède, Santo Tomé</a:t>
            </a:r>
          </a:p>
        </p:txBody>
      </p:sp>
    </p:spTree>
    <p:extLst>
      <p:ext uri="{BB962C8B-B14F-4D97-AF65-F5344CB8AC3E}">
        <p14:creationId xmlns:p14="http://schemas.microsoft.com/office/powerpoint/2010/main" val="2207095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96AAD0-B8EF-6C4A-A612-119FE54BBB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52" y="1068947"/>
            <a:ext cx="10295568" cy="55016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E0A7D4-70DE-EF4C-A4E8-F65ECE2CB111}"/>
              </a:ext>
            </a:extLst>
          </p:cNvPr>
          <p:cNvSpPr txBox="1"/>
          <p:nvPr/>
        </p:nvSpPr>
        <p:spPr>
          <a:xfrm>
            <a:off x="1081825" y="283335"/>
            <a:ext cx="100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Federico Zuccari (1539-1609), </a:t>
            </a:r>
            <a:r>
              <a:rPr lang="fr-FR" i="1" dirty="0"/>
              <a:t>Lazare ressuscité</a:t>
            </a:r>
            <a:r>
              <a:rPr lang="fr-FR" dirty="0"/>
              <a:t>, 1561, fresque, Venise, San Francesco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Vigna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131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AFD90D-0607-B943-A04F-B8E98EFDF2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221" y="0"/>
            <a:ext cx="446887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99FE07-405F-0A4D-BAE5-E8349C30E822}"/>
              </a:ext>
            </a:extLst>
          </p:cNvPr>
          <p:cNvSpPr txBox="1"/>
          <p:nvPr/>
        </p:nvSpPr>
        <p:spPr>
          <a:xfrm>
            <a:off x="1120462" y="850006"/>
            <a:ext cx="39409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Giovanni </a:t>
            </a:r>
            <a:r>
              <a:rPr lang="fr-FR" dirty="0" err="1"/>
              <a:t>Baglione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L’Amour divin et l’Amour profane</a:t>
            </a:r>
          </a:p>
          <a:p>
            <a:endParaRPr lang="fr-FR" dirty="0"/>
          </a:p>
          <a:p>
            <a:r>
              <a:rPr lang="fr-FR" dirty="0"/>
              <a:t>1602-1603</a:t>
            </a:r>
          </a:p>
          <a:p>
            <a:endParaRPr lang="fr-FR" dirty="0"/>
          </a:p>
          <a:p>
            <a:r>
              <a:rPr lang="fr-FR" dirty="0"/>
              <a:t>Peinture à l’huile sur toile</a:t>
            </a:r>
          </a:p>
          <a:p>
            <a:r>
              <a:rPr lang="fr-FR" dirty="0"/>
              <a:t>179 x 118 cm</a:t>
            </a:r>
          </a:p>
          <a:p>
            <a:endParaRPr lang="fr-FR" dirty="0"/>
          </a:p>
          <a:p>
            <a:r>
              <a:rPr lang="fr-FR" dirty="0"/>
              <a:t>Berlin, </a:t>
            </a:r>
            <a:r>
              <a:rPr lang="fr-FR" dirty="0" err="1"/>
              <a:t>Staatilche</a:t>
            </a:r>
            <a:r>
              <a:rPr lang="fr-FR" dirty="0"/>
              <a:t> </a:t>
            </a:r>
            <a:r>
              <a:rPr lang="fr-FR" dirty="0" err="1"/>
              <a:t>Museen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4025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236920-BDA1-9B42-8071-47B2B44492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660" y="-51516"/>
            <a:ext cx="427956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3AF30BF-25F0-A34B-B933-9EC969D03425}"/>
              </a:ext>
            </a:extLst>
          </p:cNvPr>
          <p:cNvSpPr txBox="1"/>
          <p:nvPr/>
        </p:nvSpPr>
        <p:spPr>
          <a:xfrm>
            <a:off x="1184856" y="875763"/>
            <a:ext cx="39666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Jacopo Pontormo </a:t>
            </a:r>
          </a:p>
          <a:p>
            <a:endParaRPr lang="fr-FR" dirty="0"/>
          </a:p>
          <a:p>
            <a:r>
              <a:rPr lang="fr-FR" dirty="0"/>
              <a:t>Pala Capponi </a:t>
            </a:r>
          </a:p>
          <a:p>
            <a:r>
              <a:rPr lang="fr-FR" dirty="0"/>
              <a:t>La Déposition </a:t>
            </a:r>
          </a:p>
          <a:p>
            <a:endParaRPr lang="fr-FR" dirty="0"/>
          </a:p>
          <a:p>
            <a:r>
              <a:rPr lang="fr-FR" dirty="0"/>
              <a:t>1526-1528</a:t>
            </a:r>
          </a:p>
          <a:p>
            <a:endParaRPr lang="fr-FR" dirty="0"/>
          </a:p>
          <a:p>
            <a:r>
              <a:rPr lang="fr-FR" dirty="0"/>
              <a:t>Peinture à l’huile sur bois </a:t>
            </a:r>
          </a:p>
          <a:p>
            <a:r>
              <a:rPr lang="fr-FR" dirty="0"/>
              <a:t>313 x 192 cm</a:t>
            </a:r>
          </a:p>
          <a:p>
            <a:endParaRPr lang="fr-FR" dirty="0"/>
          </a:p>
          <a:p>
            <a:r>
              <a:rPr lang="fr-FR" dirty="0"/>
              <a:t>Florence, Santa-</a:t>
            </a:r>
            <a:r>
              <a:rPr lang="fr-FR" dirty="0" err="1"/>
              <a:t>Felicita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36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165B9D-54BE-1A41-AA64-330BFEC1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08" y="49422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1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4DAC83-88F6-5E42-BA79-82EF6C84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172" y="618185"/>
            <a:ext cx="8257227" cy="51881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580AE5-0A9E-3541-81D5-2AEF59295A48}"/>
              </a:ext>
            </a:extLst>
          </p:cNvPr>
          <p:cNvSpPr txBox="1"/>
          <p:nvPr/>
        </p:nvSpPr>
        <p:spPr>
          <a:xfrm>
            <a:off x="342900" y="952500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Michel Ange, </a:t>
            </a:r>
            <a:r>
              <a:rPr lang="fr-FR" i="1" dirty="0" err="1"/>
              <a:t>Ignudi</a:t>
            </a:r>
            <a:r>
              <a:rPr lang="fr-FR"/>
              <a:t> de la chapelle Sixtine</a:t>
            </a:r>
          </a:p>
        </p:txBody>
      </p:sp>
    </p:spTree>
    <p:extLst>
      <p:ext uri="{BB962C8B-B14F-4D97-AF65-F5344CB8AC3E}">
        <p14:creationId xmlns:p14="http://schemas.microsoft.com/office/powerpoint/2010/main" val="192593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56D09B-736A-F943-8496-876DF4B579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8273AC-720D-1B4E-87AA-3756276C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282700"/>
            <a:ext cx="34607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C6ADE7-8F13-E54D-A8DF-915AD5031DFC}"/>
              </a:ext>
            </a:extLst>
          </p:cNvPr>
          <p:cNvSpPr txBox="1"/>
          <p:nvPr/>
        </p:nvSpPr>
        <p:spPr>
          <a:xfrm>
            <a:off x="0" y="1146220"/>
            <a:ext cx="2223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Raphaël</a:t>
            </a:r>
          </a:p>
          <a:p>
            <a:endParaRPr lang="fr-FR" dirty="0"/>
          </a:p>
          <a:p>
            <a:r>
              <a:rPr lang="fr-FR" dirty="0"/>
              <a:t>avec l'aide de ses disciples Jules Romain et </a:t>
            </a:r>
            <a:r>
              <a:rPr lang="fr-FR" dirty="0" err="1"/>
              <a:t>Giovan</a:t>
            </a:r>
            <a:r>
              <a:rPr lang="fr-FR" dirty="0"/>
              <a:t> Francesco </a:t>
            </a:r>
            <a:r>
              <a:rPr lang="fr-FR" dirty="0" err="1"/>
              <a:t>Penni</a:t>
            </a:r>
            <a:endParaRPr lang="fr-FR" dirty="0"/>
          </a:p>
          <a:p>
            <a:endParaRPr lang="fr-FR" dirty="0"/>
          </a:p>
          <a:p>
            <a:r>
              <a:rPr lang="fr-FR" dirty="0"/>
              <a:t>L’incendie de Borgo</a:t>
            </a:r>
          </a:p>
          <a:p>
            <a:endParaRPr lang="fr-FR" dirty="0"/>
          </a:p>
          <a:p>
            <a:r>
              <a:rPr lang="fr-FR" dirty="0"/>
              <a:t>1514-1517</a:t>
            </a:r>
          </a:p>
          <a:p>
            <a:endParaRPr lang="fr-FR" dirty="0"/>
          </a:p>
          <a:p>
            <a:r>
              <a:rPr lang="fr-FR" dirty="0"/>
              <a:t>Pape Léon IV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E98CE4-AF8C-E7F5-9DBF-F96382431F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15153"/>
            <a:ext cx="9556376" cy="62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CD4C29-2BB8-0440-B3B2-0D624AAC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D7FD0D-8C02-6849-A256-BCCB6DF7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2503"/>
            <a:ext cx="3657600" cy="47784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2B0683-25BC-3F4B-A209-707B1CCC68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342503"/>
            <a:ext cx="3790950" cy="60813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C89F86-D633-C44C-9A43-1425C41502C2}"/>
              </a:ext>
            </a:extLst>
          </p:cNvPr>
          <p:cNvSpPr txBox="1"/>
          <p:nvPr/>
        </p:nvSpPr>
        <p:spPr>
          <a:xfrm>
            <a:off x="4838700" y="342503"/>
            <a:ext cx="2171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Raphaël, </a:t>
            </a:r>
            <a:r>
              <a:rPr lang="fr-FR" i="1"/>
              <a:t>Sainte Catherine d’Alexandrie</a:t>
            </a:r>
            <a:r>
              <a:rPr lang="fr-FR"/>
              <a:t>, 1507-1509, peinture à l’huile sur bois, 71 x 55 cm, Londres, National Gallery.</a:t>
            </a:r>
          </a:p>
          <a:p>
            <a:endParaRPr lang="fr-FR"/>
          </a:p>
          <a:p>
            <a:r>
              <a:rPr lang="fr-FR"/>
              <a:t>Raphaël, </a:t>
            </a:r>
            <a:r>
              <a:rPr lang="fr-FR" i="1"/>
              <a:t>L’Extase de Sainte Cécile</a:t>
            </a:r>
            <a:r>
              <a:rPr lang="fr-FR"/>
              <a:t>, 1514-1515, peinture à l’huile sur toile, 200 x 136 cm, Bologne, Pinacothèque nationale.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3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81F39E-5792-1B42-B17F-FFB0EFFA13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290" y="0"/>
            <a:ext cx="5406819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817F21-3679-614A-8FC2-C67A422F002A}"/>
              </a:ext>
            </a:extLst>
          </p:cNvPr>
          <p:cNvSpPr txBox="1"/>
          <p:nvPr/>
        </p:nvSpPr>
        <p:spPr>
          <a:xfrm>
            <a:off x="685800" y="93345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/>
              <a:t>Perino</a:t>
            </a:r>
            <a:r>
              <a:rPr lang="fr-FR"/>
              <a:t> del </a:t>
            </a:r>
            <a:r>
              <a:rPr lang="fr-FR" err="1"/>
              <a:t>Vaga</a:t>
            </a:r>
            <a:r>
              <a:rPr lang="fr-FR"/>
              <a:t>, </a:t>
            </a:r>
            <a:r>
              <a:rPr lang="fr-FR" i="1" err="1"/>
              <a:t>Vertumno</a:t>
            </a:r>
            <a:r>
              <a:rPr lang="fr-FR" i="1"/>
              <a:t> y </a:t>
            </a:r>
            <a:r>
              <a:rPr lang="fr-FR" i="1" err="1"/>
              <a:t>Pomona</a:t>
            </a:r>
            <a:r>
              <a:rPr lang="fr-FR"/>
              <a:t>, 1527, dessin préparatoire à une gravure de </a:t>
            </a:r>
            <a:r>
              <a:rPr lang="fr-FR" err="1"/>
              <a:t>Caraglio</a:t>
            </a:r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35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99F9093-0686-564F-A87C-14DE9E8252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687" y="0"/>
            <a:ext cx="991518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9895A9-E96C-B248-B287-E745FD131CC2}"/>
              </a:ext>
            </a:extLst>
          </p:cNvPr>
          <p:cNvSpPr txBox="1"/>
          <p:nvPr/>
        </p:nvSpPr>
        <p:spPr>
          <a:xfrm>
            <a:off x="141668" y="772732"/>
            <a:ext cx="1738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Palais du Te, Mantoue (1526-1534) - cour intérieure </a:t>
            </a:r>
          </a:p>
          <a:p>
            <a:endParaRPr lang="fr-FR" dirty="0"/>
          </a:p>
          <a:p>
            <a:r>
              <a:rPr lang="fr-FR" dirty="0"/>
              <a:t>Giulio Romano </a:t>
            </a:r>
          </a:p>
          <a:p>
            <a:r>
              <a:rPr lang="fr-FR" dirty="0"/>
              <a:t>architecte</a:t>
            </a:r>
          </a:p>
        </p:txBody>
      </p:sp>
    </p:spTree>
    <p:extLst>
      <p:ext uri="{BB962C8B-B14F-4D97-AF65-F5344CB8AC3E}">
        <p14:creationId xmlns:p14="http://schemas.microsoft.com/office/powerpoint/2010/main" val="22230635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729</Words>
  <Application>Microsoft Macintosh PowerPoint</Application>
  <PresentationFormat>Grand écran</PresentationFormat>
  <Paragraphs>207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Jiméno</dc:creator>
  <cp:lastModifiedBy>Frédéric Jiméno</cp:lastModifiedBy>
  <cp:revision>36</cp:revision>
  <dcterms:created xsi:type="dcterms:W3CDTF">2019-07-31T07:35:28Z</dcterms:created>
  <dcterms:modified xsi:type="dcterms:W3CDTF">2024-10-19T11:01:11Z</dcterms:modified>
</cp:coreProperties>
</file>