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4" y="-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5267AB-4D65-498F-81FC-11BC6B7BB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4A12C8-FECD-49C3-9770-D6843D13F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2E45C6-67D5-478F-ABF0-1621504B9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8E9873-B02A-4D0A-B3A2-3BFE632A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9C20E-B7FD-4DEA-BE42-9D359A5D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61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7462FE-9D7B-46CC-B250-F03E0440F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8DFE11-38EF-4BD9-B094-5BF1F8A44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1C472A-A6A2-4DE0-82D6-9D983134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D8B9F2-7A9B-4170-BA57-06C523CE3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E02DC4-1471-49C1-B00D-B197A323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60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D60E46F-03F1-4C27-994F-85D939FC3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10CA89-EBBE-4B89-9567-252148A0B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8922D1-5A15-4292-947A-578FCD4E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637CE0-21AF-4E80-918D-51E22E5D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4D7EA5-10BE-4369-9D41-A93D4B625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66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D32A3-3863-4A22-8DFB-B4ADD405C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722A05-CEBB-4C6D-ADEE-23278BDBE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648626-FF92-428A-9D30-D69E8B9CA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CC108A-1AF5-40A0-BF9E-ACC2D22E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920C09-1C1B-46BE-88CE-118ECC7E8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79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41BE9-B42B-471A-B654-74B90AE7F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F013CC-7CD8-4A97-9CBB-8DD61F67D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11DC3-67C1-4F9C-8E5F-79A1BD68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7EFF50-6890-4D6F-AD1B-E232091A9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4D7F74-7100-4E91-AF26-4AF1C8E9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43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29A8E-B408-4607-9C8A-308DB3201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36FDF6-3126-4CB3-A211-528B769A7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B1604F-1B92-417D-8A5A-90DA703A3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D95AE2-0F71-4522-85F1-21C2B210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29C0FA-ADFD-4063-8ECF-514E1B287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8FA831-C404-4FDA-A4FB-A0929625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6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451D4E-1B97-4D0B-9DF2-4883289E5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CA3742-0599-4CF1-ADFB-44BE91A7D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8BAE85-D9D7-4BF8-93DF-16AA11702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76ADF55-074E-4673-9F11-2D540E1AA0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7E9DC0-BB24-40CA-9DFB-98DB1E1754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1E8AF0-5C6A-489D-B539-BC8883B0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2EDD22-DAB3-452D-A31D-312B1132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F0B62E4-8E5C-4A8D-B1B6-3CDEA889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27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E5D30-0748-424B-BBCB-9E1A3A93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3C79B6-8D03-421A-8090-36B33EE1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AF568D-82F4-48AA-9B3F-67329DB11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380979-0F6D-43EE-BE44-CFBA56F8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83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BADD45-3AC1-437C-9DFC-478F44001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C00810C-1B40-4F5B-AEFF-887394BF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B7887D-4947-4885-BE4E-1EEAD462A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64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537F47-0524-4821-8351-1D9DFDAF0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E37979-50F9-4C05-85C7-059D752E6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BE9C57-2663-45D3-949D-A3D1998DF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0E20FB-EE11-4AD2-BCD1-0C43D3E69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72902E-99F8-436C-81D9-A69BE07A9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434E6C-6AB3-4B6F-B4E8-EBC6B2BC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64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64B06-DC90-4CC2-99BE-6F6C28076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4BFBB3-EF48-4BDB-B17E-184DE95A2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7D3FF1-20E5-49B2-9288-76A404BBA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90C9C7-B025-4E75-836F-727B2C285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BB9A60-58A4-451F-BDF2-747582CC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E1EEAC-EC5F-44BD-B4E7-B62FCEAC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01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C8E6D9-E5E0-4C07-916D-460736AE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044A56-E90A-4FB6-8D7C-E07A48A64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823254-54BF-44AB-87FF-80EA30423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329CC-DBE9-48DA-88A4-1262AC536146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848CAA-2721-46D7-84A4-12F381D46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D8254-2B21-403C-BF53-FFEA6C860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184DC-8916-49B5-90A3-AD228D94E7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88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A6A23E-DC5E-47A6-BCDF-1C3E7E6B45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9ED156-FF12-442A-AA10-4D23429C8E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4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9E4C5-DB9C-41A3-B99E-0DBEF200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Arlette Farge, « La guerre n’existe pas sur la terre de France au XVIIIe s », </a:t>
            </a:r>
            <a:r>
              <a:rPr lang="fr-FR" i="1" dirty="0" err="1"/>
              <a:t>Politix</a:t>
            </a:r>
            <a:r>
              <a:rPr lang="fr-FR" dirty="0"/>
              <a:t>, 2002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7B4FB6-CCC9-44A0-AFB5-8C2B5680F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- Guerres au 18</a:t>
            </a:r>
            <a:r>
              <a:rPr lang="fr-FR" baseline="30000" dirty="0"/>
              <a:t>e</a:t>
            </a:r>
            <a:r>
              <a:rPr lang="fr-FR" dirty="0"/>
              <a:t> fréquentes</a:t>
            </a:r>
          </a:p>
          <a:p>
            <a:r>
              <a:rPr lang="fr-FR" dirty="0"/>
              <a:t>MAIS pas sur le territoire =&gt; change le rapport des sujets à la guerre</a:t>
            </a:r>
          </a:p>
          <a:p>
            <a:r>
              <a:rPr lang="fr-FR" dirty="0"/>
              <a:t>RAPPEL impopularité guerre XVIIe = image du roi = conscience politique collective dans les classes pop = conséquences sociales et fiscales de la guerre + Fénelon P Bayle, Vauban</a:t>
            </a:r>
          </a:p>
          <a:p>
            <a:r>
              <a:rPr lang="fr-FR" dirty="0"/>
              <a:t>18</a:t>
            </a:r>
            <a:r>
              <a:rPr lang="fr-FR" baseline="30000" dirty="0"/>
              <a:t>E</a:t>
            </a:r>
            <a:r>
              <a:rPr lang="fr-FR" dirty="0"/>
              <a:t> critiques continuent = </a:t>
            </a:r>
            <a:r>
              <a:rPr lang="fr-FR" dirty="0" err="1"/>
              <a:t>Encylopédie</a:t>
            </a:r>
            <a:r>
              <a:rPr lang="fr-FR" dirty="0"/>
              <a:t> art « Paix » guerre présentée l’inverse des Lumières = acte de déraison déraisonnable = « terreurs de la </a:t>
            </a:r>
            <a:r>
              <a:rPr lang="fr-FR" dirty="0" err="1"/>
              <a:t>guerrere</a:t>
            </a:r>
            <a:r>
              <a:rPr lang="fr-FR" dirty="0"/>
              <a:t> » « acharnement qui caractérise les bêtes sauvages » </a:t>
            </a:r>
          </a:p>
        </p:txBody>
      </p:sp>
    </p:spTree>
    <p:extLst>
      <p:ext uri="{BB962C8B-B14F-4D97-AF65-F5344CB8AC3E}">
        <p14:creationId xmlns:p14="http://schemas.microsoft.com/office/powerpoint/2010/main" val="48635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D618DE-39FF-4008-9711-BD8C6DAE3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4029"/>
            <a:ext cx="10515600" cy="5512934"/>
          </a:xfrm>
        </p:spPr>
        <p:txBody>
          <a:bodyPr/>
          <a:lstStyle/>
          <a:p>
            <a:r>
              <a:rPr lang="fr-FR" dirty="0"/>
              <a:t>Classes populaires essor de la colère contre guerre et ses effets </a:t>
            </a:r>
          </a:p>
          <a:p>
            <a:r>
              <a:rPr lang="fr-FR" dirty="0"/>
              <a:t>- impôts</a:t>
            </a:r>
          </a:p>
          <a:p>
            <a:r>
              <a:rPr lang="fr-FR" dirty="0"/>
              <a:t>- « abus » levées d’hommes = non consentement + difficultés vie militaire = déception = désertions 1/3 avant 6 ans </a:t>
            </a:r>
          </a:p>
          <a:p>
            <a:r>
              <a:rPr lang="fr-FR" dirty="0"/>
              <a:t>Déserteur = figure de la victime des « abus » plutôt populaire et positive // Bandit </a:t>
            </a:r>
            <a:r>
              <a:rPr lang="fr-FR" dirty="0" err="1"/>
              <a:t>Eric</a:t>
            </a:r>
            <a:r>
              <a:rPr lang="fr-FR" dirty="0"/>
              <a:t> J Hobsbawm </a:t>
            </a:r>
            <a:r>
              <a:rPr lang="fr-FR" i="1" dirty="0"/>
              <a:t>Les Bandits</a:t>
            </a:r>
            <a:r>
              <a:rPr lang="fr-FR" dirty="0"/>
              <a:t>, 1969 Robin des Bois Cartouche, Mandrin = //</a:t>
            </a:r>
          </a:p>
          <a:p>
            <a:r>
              <a:rPr lang="fr-FR" dirty="0"/>
              <a:t>Figure du départ des recrues peinture 18</a:t>
            </a:r>
            <a:r>
              <a:rPr lang="fr-FR" baseline="30000" dirty="0"/>
              <a:t>e</a:t>
            </a:r>
            <a:r>
              <a:rPr lang="fr-FR" dirty="0"/>
              <a:t> cliché des abus </a:t>
            </a:r>
          </a:p>
          <a:p>
            <a:r>
              <a:rPr lang="fr-FR" dirty="0"/>
              <a:t>Candide 1759 </a:t>
            </a:r>
          </a:p>
          <a:p>
            <a:r>
              <a:rPr lang="fr-FR" dirty="0"/>
              <a:t>Milice 1719 armée de réserve // Tirages au sort</a:t>
            </a:r>
          </a:p>
          <a:p>
            <a:r>
              <a:rPr lang="fr-FR" dirty="0"/>
              <a:t>1743 Paris Lieutenant général de Police </a:t>
            </a:r>
          </a:p>
        </p:txBody>
      </p:sp>
    </p:spTree>
    <p:extLst>
      <p:ext uri="{BB962C8B-B14F-4D97-AF65-F5344CB8AC3E}">
        <p14:creationId xmlns:p14="http://schemas.microsoft.com/office/powerpoint/2010/main" val="65563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F30CB-9B08-4A68-B009-358B7DE8E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9B2C47-4E6B-47D0-BFC3-51F9EF59F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Formation militaire entraînements manœuvres enseignement </a:t>
            </a:r>
          </a:p>
          <a:p>
            <a:r>
              <a:rPr lang="fr-FR" dirty="0"/>
              <a:t>« drill » prussien « corps dociles » Michel Foucault </a:t>
            </a:r>
            <a:r>
              <a:rPr lang="fr-FR" i="1" dirty="0"/>
              <a:t>Surveiller et punir</a:t>
            </a:r>
            <a:r>
              <a:rPr lang="fr-FR" dirty="0"/>
              <a:t>, 1975</a:t>
            </a:r>
          </a:p>
          <a:p>
            <a:r>
              <a:rPr lang="fr-FR" dirty="0"/>
              <a:t>Ordre mince, ordre profond ordre oblique = ligne</a:t>
            </a:r>
          </a:p>
          <a:p>
            <a:r>
              <a:rPr lang="fr-FR" dirty="0"/>
              <a:t>Professionnaliser armées = Ecole militaire 1751 1761 = 500 pensions jeunes noblesse d’épée gentilshommes + 1764 exercice à la prussienne 1774 Champ de Mars </a:t>
            </a:r>
          </a:p>
          <a:p>
            <a:r>
              <a:rPr lang="fr-FR" dirty="0"/>
              <a:t>Rigueur disciplinaire = 1762 liste de peines en fonction des délits + 1760 casernement des troupes + major 1761</a:t>
            </a:r>
          </a:p>
        </p:txBody>
      </p:sp>
    </p:spTree>
    <p:extLst>
      <p:ext uri="{BB962C8B-B14F-4D97-AF65-F5344CB8AC3E}">
        <p14:creationId xmlns:p14="http://schemas.microsoft.com/office/powerpoint/2010/main" val="205605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208336-95C6-49FE-9B40-9B4D08B7C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71A324-1CDB-44F3-BEF1-35F2394D9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Saint Germain 1775-77 = 98 ordonnances -21 mois</a:t>
            </a:r>
          </a:p>
          <a:p>
            <a:r>
              <a:rPr lang="fr-FR" dirty="0"/>
              <a:t>1° privilèges et aux passe-droits de la « noblesse née » = Mousquetaires du roi, Maison militaire du roi 1775</a:t>
            </a:r>
          </a:p>
          <a:p>
            <a:r>
              <a:rPr lang="fr-FR" dirty="0"/>
              <a:t>Ralentit l’avancement de la noblesse de Cour = « colonels-nés » exige des colonels 14 ans 6 colonels en second + 12 écoles militaires dans le royaume = 600 gentilshommes pensionnés  + 1776 suppression progressive de la vénalité des offices militaires + uniforme + 1776 coups de plat de sabre == 1775 abolition de la peine de mort déserteurs en temps de paix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4751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02247-E55A-45B3-902A-D83BE8F61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C2A1F7-94E3-48EC-928E-B99E09B31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Guerre organisation de l’armée débat public = Hervé </a:t>
            </a:r>
            <a:r>
              <a:rPr lang="fr-FR" dirty="0" err="1"/>
              <a:t>Drévillon</a:t>
            </a:r>
            <a:r>
              <a:rPr lang="fr-FR" dirty="0"/>
              <a:t> « pensée </a:t>
            </a:r>
            <a:r>
              <a:rPr lang="fr-FR" dirty="0" err="1"/>
              <a:t>milittéraire</a:t>
            </a:r>
            <a:r>
              <a:rPr lang="fr-FR" dirty="0"/>
              <a:t> » experts commentent réformes militaires et les inspirent influencent opinions campagnes médiatiques publicistes = comte Ségur « guerre des plumes » étrangers baron de </a:t>
            </a:r>
            <a:r>
              <a:rPr lang="fr-FR" dirty="0" err="1"/>
              <a:t>Pyrch</a:t>
            </a:r>
            <a:r>
              <a:rPr lang="fr-FR" dirty="0"/>
              <a:t>= circulation européenne, transnationale des débats sur la guerre et sur l’armée « Lumières militaires » *</a:t>
            </a:r>
          </a:p>
          <a:p>
            <a:r>
              <a:rPr lang="fr-FR" dirty="0"/>
              <a:t>Controverse Guibert </a:t>
            </a:r>
            <a:r>
              <a:rPr lang="fr-FR" i="1" dirty="0"/>
              <a:t>Essai général de tactique </a:t>
            </a:r>
            <a:r>
              <a:rPr lang="fr-FR" dirty="0"/>
              <a:t>1770 1775 St Germain = 1775 ordonnance tactique 1775  maintien de l’ordre mince /// baron de Mesnil Durand = ordre profond </a:t>
            </a:r>
            <a:r>
              <a:rPr lang="fr-FR" i="1" dirty="0"/>
              <a:t>Système de la guerre moderne</a:t>
            </a:r>
            <a:r>
              <a:rPr lang="fr-FR" dirty="0"/>
              <a:t> 1779</a:t>
            </a:r>
          </a:p>
        </p:txBody>
      </p:sp>
    </p:spTree>
    <p:extLst>
      <p:ext uri="{BB962C8B-B14F-4D97-AF65-F5344CB8AC3E}">
        <p14:creationId xmlns:p14="http://schemas.microsoft.com/office/powerpoint/2010/main" val="376803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0FC02D-787B-4C99-A9EB-B8C38AB32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9A17BA-D182-4DA0-8E17-76767DE1C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quelle mesure les réformes militaires deviennent-elles un enjeu des débats de l’opinion publique pendant les Lumières?</a:t>
            </a:r>
          </a:p>
          <a:p>
            <a:r>
              <a:rPr lang="fr-FR" dirty="0"/>
              <a:t>1° Les réformes militaires à la prussienne, symptôme de la crise de la société d’ordres</a:t>
            </a:r>
          </a:p>
          <a:p>
            <a:r>
              <a:rPr lang="fr-FR" dirty="0"/>
              <a:t>2°Les critiques de Ségur: des réformes militaires à contresens des Lumières?</a:t>
            </a:r>
          </a:p>
          <a:p>
            <a:r>
              <a:rPr lang="fr-FR" dirty="0"/>
              <a:t>3° L’armée et ses réformes, enjeu </a:t>
            </a:r>
            <a:r>
              <a:rPr lang="fr-FR"/>
              <a:t>de controverses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51912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535</Words>
  <Application>Microsoft Office PowerPoint</Application>
  <PresentationFormat>Grand écran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Arlette Farge, « La guerre n’existe pas sur la terre de France au XVIIIe s », Politix, 2002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8</cp:revision>
  <dcterms:created xsi:type="dcterms:W3CDTF">2024-10-17T12:16:01Z</dcterms:created>
  <dcterms:modified xsi:type="dcterms:W3CDTF">2024-10-17T13:47:48Z</dcterms:modified>
</cp:coreProperties>
</file>