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D35F0-B2D7-4379-877D-FEB53AD21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9FC06-3D00-4F96-9946-9F6F998E2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B4AF7E-91BD-4191-8F4C-DA5F0291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BE74CC-A1F6-40F9-BD8A-30AFA3B6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89A03D-9B8B-404C-9A46-7494AE92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86755-AA42-4DA0-A0C7-3820A662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A970A7-A8DB-45D6-BFCD-D2A375E9E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146FBC-E13D-4EB7-A242-144BAF88E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C83206-7F31-4797-8031-BB6E2279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9C84CA-C0CE-4F97-A849-D7782B0C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10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EFD508-A716-43D2-899F-F25DF5105A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6D8B87-C036-4320-883A-AE8A7419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78E01C-D740-4E52-BA96-7FD151E7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CEA4D8-FD84-4F06-AF09-D9E9133E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53EA7C-DF83-4478-A804-8B2B3980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05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1F04B9-CB28-46E1-B05B-E1694D2A3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BAFAAF-D99F-486E-B70B-74257C790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E66D2-4168-4D5F-AB65-7C8B2016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684828-1940-4403-B7C3-BD0CE87FC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4B8AEB-950A-482C-BE78-2C942AB7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79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4CA5B2-16D6-410F-AAF6-995B463AF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733EC1-F285-41AE-8ADA-B6D880F42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4A052-5076-481A-8722-D241BC15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5FF2A4-5A90-4026-85A5-8F3A05FB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BD6FC-4CEE-45B2-97CA-6F583D68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02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10C4C3-5845-4492-83F0-3FFBB827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77E85-C79E-4D36-9332-97CEC79FB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1961EB-7E1F-4580-A1F0-55B1A8277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205D23-3443-4DA5-9329-874326E7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EBF30A-A49F-4C87-A4FC-3F11FA7E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2BCD9A-3142-43CE-97C3-D5A8157A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33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6B985-34F9-46C5-8D27-50C3019F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1D7CAD-DB22-4DB3-81CA-F0D898861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24AD8A-B457-48B5-AECC-CA3AED307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D3027B-5EA9-4367-9A3D-5D87DFD6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39935F-007B-42EA-A08D-876020CEC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877661-D1D9-4F30-A7FE-C644A21BF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511BC3-7F64-4269-AAD9-2A6C2F7F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4362450-E40B-4428-BD7F-E8BD8F46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04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BA382-86AD-40C3-AECF-DF949588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8B83073-ED1A-4F2C-89ED-2811C03F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AAAF7FC-54D5-4D68-A5A4-B2313624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A1B836-0FAE-4251-A447-6A05D862B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05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683E63-5FED-460E-8341-BCB2D00A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ED54CE-7AD1-4126-89DB-810837C8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909A04-2FCE-44D1-A7D4-61E21235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37811-A215-41AD-B6A6-8F42CD89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2740E9-644C-4677-9849-C7761CF53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A5BFD2-6B96-45F2-82FF-E9B04B3F5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DB54F7-E644-4F88-8143-07E38A9F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1B836F-9B34-4CB5-AB5A-55A0EBF1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FA3919-AAF2-4E46-86FA-075D5E87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62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B9D94-6F06-4040-8151-D4391B3F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A4B9FF-5281-414B-BD0C-E1C03FF2E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2B492C-AFDD-416C-809A-8E2B8277D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4E7472-A3B3-405B-A90E-7B70D5AF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00B1F4-ECB0-4879-B7C7-23F6B2E6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FE3370-73C5-4AE1-9579-563B0423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9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DFAB24E-B526-4918-9D27-B85AAADB5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7A3128-0D17-4C18-9228-B737258A1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0784B8-6836-4914-8830-CCA12881F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16C8-C8D4-4867-9359-02FA00B73C1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2F9426-9AB1-4AE6-95C8-2EA3B45E8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4805AC-7D8A-4BF8-8ED6-E91004443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13A5C-FF03-4118-8368-387602213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6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9A01D-ECD5-4A54-AAFF-9FBA7CD10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543" y="1122363"/>
            <a:ext cx="10243457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Le sermon d’un missionnaire : la religion se perd (milieu du XVIIIe s)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094703-6C53-407A-8BF9-B6E2D9459A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5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9F4A85-DB66-4F27-9A81-FEB514AF6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653144"/>
            <a:ext cx="11005457" cy="552382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Auteur : JJ Bridaine (1701-1767) prédicateur (prêche = discours religieux à fonction doctrinaire auprès des paroissiens, mais aussi à fonction morale = </a:t>
            </a:r>
            <a:r>
              <a:rPr lang="fr-FR" u="sng" dirty="0"/>
              <a:t>pastorale</a:t>
            </a:r>
            <a:r>
              <a:rPr lang="fr-FR" dirty="0"/>
              <a:t>, assurée par les curés, en charge des paroissiens) = sermon = interprétation de l’Evangile faite par le curé juste après la lecture de l’Evangile) missionnaire = voyage, chargé d’aller évangéliser/réévangéliser les territoires dans lesquels la religion est réputée être menacée – Uzès Cévennes = terre protestante collège de Jésuites ordre religieux Ignace de Loyola 17</a:t>
            </a:r>
            <a:r>
              <a:rPr lang="fr-FR" baseline="30000" dirty="0"/>
              <a:t>e</a:t>
            </a:r>
            <a:r>
              <a:rPr lang="fr-FR" dirty="0"/>
              <a:t> « Contre-Réforme » catholique = missionnaire christianiser colonies, mais aussi en Europe + structures d’éducation collèges + dépendent directement de Rome = à la fois des appuis pour la MA mais aussi vus comme une puissance de l’intérieur (entorse au concordat de Bologne 1516 = gallicanisme) mission royales de Saint Charles de La Croix – des centaines de missions dans le Royaume de France = Languedoc – </a:t>
            </a:r>
            <a:r>
              <a:rPr lang="fr-FR" i="1" dirty="0"/>
              <a:t>Nouvelles </a:t>
            </a:r>
            <a:r>
              <a:rPr lang="fr-FR" i="1" dirty="0" err="1"/>
              <a:t>Eccélisastiques</a:t>
            </a:r>
            <a:r>
              <a:rPr lang="fr-FR" i="1" dirty="0"/>
              <a:t>  </a:t>
            </a:r>
            <a:r>
              <a:rPr lang="fr-FR" dirty="0"/>
              <a:t>le prennent pour cible « agent de Rome », corrompu, luxe </a:t>
            </a:r>
          </a:p>
          <a:p>
            <a:r>
              <a:rPr lang="fr-FR" dirty="0"/>
              <a:t>Style spectaculaire émotion dramaturgie rhétorique offensif </a:t>
            </a:r>
          </a:p>
        </p:txBody>
      </p:sp>
    </p:spTree>
    <p:extLst>
      <p:ext uri="{BB962C8B-B14F-4D97-AF65-F5344CB8AC3E}">
        <p14:creationId xmlns:p14="http://schemas.microsoft.com/office/powerpoint/2010/main" val="204228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A80F9B-034D-426D-80F0-58C45BD1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286"/>
            <a:ext cx="10515600" cy="563267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Destinataires paroissiens messe – « public » dissidents (dissenters) imprimé = effet des Lumières </a:t>
            </a:r>
          </a:p>
          <a:p>
            <a:r>
              <a:rPr lang="fr-FR" dirty="0"/>
              <a:t>Contexte : </a:t>
            </a:r>
          </a:p>
          <a:p>
            <a:r>
              <a:rPr lang="fr-FR" dirty="0"/>
              <a:t>- général de Michel </a:t>
            </a:r>
            <a:r>
              <a:rPr lang="fr-FR" dirty="0" err="1"/>
              <a:t>Vovelle</a:t>
            </a:r>
            <a:r>
              <a:rPr lang="fr-FR" dirty="0"/>
              <a:t> « déchristianisation » = processus de mise à distance des traditions et des prescriptions religieuses, Europe, long XVIIIe siècle, surtout les villes et les milieux lettrés = appropriation plus individuelle, plus distanciée, plus critique, du message de l’Eglise, des obligations paroissiales + déisme/théisme « </a:t>
            </a:r>
            <a:r>
              <a:rPr lang="fr-FR" dirty="0" err="1"/>
              <a:t>Etre</a:t>
            </a:r>
            <a:r>
              <a:rPr lang="fr-FR" dirty="0"/>
              <a:t> Suprême » élites lettrées = croyance en un Dieu, entité naturelle supérieure, avec laquelle on peut entretenir un lien individuel = pas obligé de recourir à l’intermédiaire du clergé, de l’Eglise = « religion naturelle » </a:t>
            </a:r>
          </a:p>
          <a:p>
            <a:r>
              <a:rPr lang="fr-FR" dirty="0"/>
              <a:t>Crises qui affectent l’Eglise catholique = 1746 Amiens 1752 Paris affaire des billets de confession + 1757 Unigenitus devient loi du royaume = aggravation de la répression </a:t>
            </a:r>
            <a:r>
              <a:rPr lang="fr-FR" dirty="0" err="1"/>
              <a:t>poltique</a:t>
            </a:r>
            <a:r>
              <a:rPr lang="fr-FR" dirty="0"/>
              <a:t> et persécution religieuse</a:t>
            </a:r>
          </a:p>
        </p:txBody>
      </p:sp>
    </p:spTree>
    <p:extLst>
      <p:ext uri="{BB962C8B-B14F-4D97-AF65-F5344CB8AC3E}">
        <p14:creationId xmlns:p14="http://schemas.microsoft.com/office/powerpoint/2010/main" val="342058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2E6981-B313-487F-BAED-963237E35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359229"/>
            <a:ext cx="10722429" cy="581773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Protestants: série de scandales, affaires qui posent le pb de l’intolérance envers les protestants 1761-5 affaire Calas Sirven 1760-5 = Voltaire </a:t>
            </a:r>
            <a:r>
              <a:rPr lang="fr-FR" i="1" dirty="0"/>
              <a:t>Traité sur la tolérance </a:t>
            </a:r>
            <a:r>
              <a:rPr lang="fr-FR" dirty="0"/>
              <a:t>1763 = débat public sur la tolérance sensibiliser le public intolérance </a:t>
            </a:r>
          </a:p>
          <a:p>
            <a:r>
              <a:rPr lang="fr-FR" dirty="0"/>
              <a:t>Affaire La </a:t>
            </a:r>
            <a:r>
              <a:rPr lang="fr-FR" dirty="0" err="1"/>
              <a:t>Chalotais</a:t>
            </a:r>
            <a:r>
              <a:rPr lang="fr-FR" dirty="0"/>
              <a:t> = soutenu par les jansénistes = religion au cœur de toutes les crises </a:t>
            </a:r>
          </a:p>
          <a:p>
            <a:r>
              <a:rPr lang="fr-FR" dirty="0"/>
              <a:t>Réaction de l’Eglise par rapport aux « ravages de la philosophie » = 1752 Conseil du roi sur conseils de la fac de théologie de la Sorbonne censure les 2 premières parutions de l’</a:t>
            </a:r>
            <a:r>
              <a:rPr lang="fr-FR" dirty="0" err="1"/>
              <a:t>Encylopédie</a:t>
            </a:r>
            <a:r>
              <a:rPr lang="fr-FR" dirty="0"/>
              <a:t> « irréligion » « impiété »</a:t>
            </a:r>
          </a:p>
          <a:p>
            <a:r>
              <a:rPr lang="fr-FR" dirty="0"/>
              <a:t>Buffon 1749 Hist naturelle = 74.817 ans contre la théorie 10.000 ans </a:t>
            </a:r>
          </a:p>
          <a:p>
            <a:r>
              <a:rPr lang="fr-FR" dirty="0"/>
              <a:t>Scandales de mœurs sexuels = JB Girard Officialités = justice ecclésiastique – 30-40 curés parisiens arrêtés diocèse d’Amiens Beauvais Amiens Auxerre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756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F1D89-F6B6-4F44-8718-A533A3CC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&gt;</a:t>
            </a:r>
            <a:r>
              <a:rPr lang="fr-FR" sz="3100" b="1" dirty="0"/>
              <a:t>Dans quelle mesure ce sermon témoigne-t-il de la réaction de l’Eglise face aux crises qu’elle traverse au milieu du XVIIIe siècle? Quel rôle les Lumières jouent-elles dans ce contexte? 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AB3AB5-6967-4650-A66E-A51FF9C59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1° UNE RELIGION ET UNE EGLISE EN CRISE PROFONDE</a:t>
            </a:r>
          </a:p>
          <a:p>
            <a:r>
              <a:rPr lang="fr-FR" sz="2000" dirty="0"/>
              <a:t>A) les scandales du clergé</a:t>
            </a:r>
          </a:p>
          <a:p>
            <a:r>
              <a:rPr lang="fr-FR" sz="2000" dirty="0"/>
              <a:t>B) la montée de l’irréligion? (juifs, jansénistes, protestants…)</a:t>
            </a:r>
          </a:p>
          <a:p>
            <a:r>
              <a:rPr lang="fr-FR" dirty="0"/>
              <a:t>2° UN PERIL = LA « PHILOSOPHIE » DES LUMIERES</a:t>
            </a:r>
          </a:p>
          <a:p>
            <a:r>
              <a:rPr lang="fr-FR" sz="2000" dirty="0"/>
              <a:t>A) La raison contre la foi</a:t>
            </a:r>
          </a:p>
          <a:p>
            <a:r>
              <a:rPr lang="fr-FR" sz="2000" dirty="0"/>
              <a:t>B) Blasphèmes, profanations et désacralisations </a:t>
            </a:r>
          </a:p>
          <a:p>
            <a:r>
              <a:rPr lang="fr-FR" dirty="0"/>
              <a:t>3° UNE CONTRE ATTAQUE CONSERVATRICE DE L’EGLISE CATHOLIQUE</a:t>
            </a:r>
          </a:p>
          <a:p>
            <a:r>
              <a:rPr lang="fr-FR" sz="2000" dirty="0"/>
              <a:t>A) Un sermon de combat qui utilise les outils des Lumières</a:t>
            </a:r>
          </a:p>
          <a:p>
            <a:r>
              <a:rPr lang="fr-FR" sz="2000" dirty="0"/>
              <a:t>B) La défense de l’autorité de l’Eglise et de la doctrine catholique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2221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609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Le sermon d’un missionnaire : la religion se perd (milieu du XVIIIe s)</vt:lpstr>
      <vt:lpstr>Présentation PowerPoint</vt:lpstr>
      <vt:lpstr>Présentation PowerPoint</vt:lpstr>
      <vt:lpstr>Présentation PowerPoint</vt:lpstr>
      <vt:lpstr>&gt;Dans quelle mesure ce sermon témoigne-t-il de la réaction de l’Eglise face aux crises qu’elle traverse au milieu du XVIIIe siècle? Quel rôle les Lumières jouent-elles dans ce contexte?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sermon d’un missionnaire : la religion se perd (milieu du XVIIIe s)</dc:title>
  <dc:creator>Guillaume Mazeau</dc:creator>
  <cp:lastModifiedBy>Guillaume Mazeau</cp:lastModifiedBy>
  <cp:revision>7</cp:revision>
  <dcterms:created xsi:type="dcterms:W3CDTF">2024-10-22T12:07:47Z</dcterms:created>
  <dcterms:modified xsi:type="dcterms:W3CDTF">2024-10-22T14:24:03Z</dcterms:modified>
</cp:coreProperties>
</file>