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22" r:id="rId2"/>
    <p:sldId id="309" r:id="rId3"/>
    <p:sldId id="338" r:id="rId4"/>
    <p:sldId id="310" r:id="rId5"/>
    <p:sldId id="329" r:id="rId6"/>
    <p:sldId id="327" r:id="rId7"/>
    <p:sldId id="337" r:id="rId8"/>
    <p:sldId id="328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9" r:id="rId17"/>
    <p:sldId id="326" r:id="rId18"/>
    <p:sldId id="325" r:id="rId19"/>
    <p:sldId id="323" r:id="rId20"/>
    <p:sldId id="32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74"/>
    <p:restoredTop sz="94646"/>
  </p:normalViewPr>
  <p:slideViewPr>
    <p:cSldViewPr snapToGrid="0" snapToObjects="1">
      <p:cViewPr varScale="1">
        <p:scale>
          <a:sx n="70" d="100"/>
          <a:sy n="70" d="100"/>
        </p:scale>
        <p:origin x="18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DDE5C-7BC9-3D4B-9839-FABA18E56158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A9E79-1D1E-F049-91A7-0A5D99CB64F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9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08E7E-7B69-1845-9222-0AC5B3AE2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27F1A9-F9ED-0C4F-BDF1-40B13FA46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28A7AF-C769-294A-8341-8010D816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400FF9-D109-3E41-9DFA-C027A5D7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0C450F-C660-5642-A0E1-34FA75AC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61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9C794-AFEB-8049-9CE9-20C2E9E7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FB9A69-7E7C-8F4B-9CA1-176D228D9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910F9F-C484-A943-919F-98045181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24835-B89C-724F-AF24-95A6D772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76596-A1FE-414F-ABB3-635C7F6D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15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DF4DFA-4777-3C49-87D6-163C78AEB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8F90F3-8D5F-EF47-9AFF-7E9AFFE45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E2179-ADF4-634F-A2DB-56030CA6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8497A-AAE3-A94A-9147-98FB5635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2C4715-4FB6-1242-9B9A-E8742C07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06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7F4EB-3D04-C34D-8E27-DEBF175D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71402-CAD0-0E43-BA80-7832A4A11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15EC9-8C2E-834E-B6FD-2BDCF674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AD09BA-8CB4-3945-80E2-8675D089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BE377-8B62-B24B-984A-E1FB5E21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88C402-0578-734D-9AD9-BF379C28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A5D002-CCA4-7E42-B38C-D0411114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94E09-93EA-D646-B6C6-4DD78900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291CA-0B2D-B248-ADAC-5BB38107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B96B3C-30A3-9E44-9171-6B7F5F19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04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BD399-0916-7843-996B-16BB8191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F66FC6-A898-D44A-83A0-E459351E0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005056-45A9-264A-90BB-BCE6BDA70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6F142B-EFCE-B84B-8763-C082B476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0F2BA7-6FE3-5F4E-84F4-1FD8CA6E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ACD055-3B48-7946-A59A-E99CA040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9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EA118-C4FA-DD4D-B9D3-6EC8AE5D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95AE97-3885-7046-B7C7-AE3C520EE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289E57-D7DF-EF4F-90E7-1C529254C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C84863-3D3F-D142-BB70-A7AC29957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E870AD-CB5D-A14C-AAC9-A0878BE83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BA7F0A-261A-0948-AB00-D9D2AEC4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9A7BE2-D2BE-E34D-B4AD-677F43EA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D6E7D4-1200-F940-9C47-40201D7B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19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53685-18DE-E449-935E-BC52C253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B9A7FB-B306-7442-9E9B-D4EE8D16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F97910-BC77-EC47-A72E-C36057E5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34088-2E03-614E-AC88-B65D135A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67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06E4E6-3C3A-8249-91D0-B51CA963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47FD05-9668-A445-9044-706EA966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6198FC-3D99-5149-822F-FA7899E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9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59AD0-0B98-9E4D-A5F5-E93CDCCA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B63511-ED19-344A-B5CB-16FE9E33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18AA4D-B9D1-C648-912A-19046AB4D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D8910A-20FB-7246-A461-9B9F2865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F075C8-7271-4C41-92AC-C3E8D4CC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D5BBE1-7F5E-9A4E-B602-4DA015B4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84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C32F0-38A9-2442-B63C-0FFA0029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857F74-1C40-5449-BAE9-39CEBD59A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8DF165-5C32-C444-81DD-F69BB9B93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775C9E-173D-1A42-A68B-0339DE19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B040FB-7677-1543-B257-7EA028D3D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F60C8D-D1BF-A24E-B59F-2096238D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6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F59C75-6F9C-FF4D-A769-77CDA844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E05ACE-110E-CC4C-BB44-EDFB24186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B28399-6B12-BD45-B065-E2F39618A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0F0A-F1A7-8C48-8383-C106DF2A9933}" type="datetimeFigureOut">
              <a:rPr lang="fr-FR" smtClean="0"/>
              <a:t>02/11/2024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1B5F94-2B83-9942-868C-7DA9829BE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35523B-1CB5-854C-8583-7A7AC7B27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5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A589CBA-9900-554E-8D92-9C40DA7E4C2A}"/>
              </a:ext>
            </a:extLst>
          </p:cNvPr>
          <p:cNvSpPr txBox="1"/>
          <p:nvPr/>
        </p:nvSpPr>
        <p:spPr>
          <a:xfrm>
            <a:off x="4085303" y="1430594"/>
            <a:ext cx="5825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« Ecrire l’histoire des Carrache et de leurs disciples est presque écrire l’histoire de la peinture en Italie pour les deux siècles qui suivirent. » </a:t>
            </a:r>
          </a:p>
          <a:p>
            <a:endParaRPr lang="fr-FR" dirty="0"/>
          </a:p>
          <a:p>
            <a:r>
              <a:rPr lang="fr-FR" dirty="0"/>
              <a:t>Lodovico (1555-1619)</a:t>
            </a:r>
          </a:p>
          <a:p>
            <a:r>
              <a:rPr lang="fr-FR" dirty="0"/>
              <a:t>Agostino (1557-1602) </a:t>
            </a:r>
          </a:p>
          <a:p>
            <a:r>
              <a:rPr lang="fr-FR" dirty="0"/>
              <a:t>Annibale (1560-1609) </a:t>
            </a:r>
          </a:p>
        </p:txBody>
      </p:sp>
    </p:spTree>
    <p:extLst>
      <p:ext uri="{BB962C8B-B14F-4D97-AF65-F5344CB8AC3E}">
        <p14:creationId xmlns:p14="http://schemas.microsoft.com/office/powerpoint/2010/main" val="90636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cène, galerie, intérieur, pièce&#10;&#10;Description générée automatiquement">
            <a:extLst>
              <a:ext uri="{FF2B5EF4-FFF2-40B4-BE49-F238E27FC236}">
                <a16:creationId xmlns:a16="http://schemas.microsoft.com/office/drawing/2014/main" id="{497BD3D4-2B80-75D4-F755-4863F18BAE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43" y="514350"/>
            <a:ext cx="7772400" cy="58293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6D98FF-4313-FD74-A260-E4602716E5E4}"/>
              </a:ext>
            </a:extLst>
          </p:cNvPr>
          <p:cNvSpPr txBox="1"/>
          <p:nvPr/>
        </p:nvSpPr>
        <p:spPr>
          <a:xfrm>
            <a:off x="555171" y="1371600"/>
            <a:ext cx="1342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Palazzo</a:t>
            </a:r>
            <a:r>
              <a:rPr lang="fr-FR" dirty="0"/>
              <a:t> </a:t>
            </a:r>
            <a:r>
              <a:rPr lang="fr-FR" dirty="0" err="1"/>
              <a:t>Fava</a:t>
            </a:r>
            <a:endParaRPr lang="fr-FR" dirty="0"/>
          </a:p>
          <a:p>
            <a:endParaRPr lang="fr-FR" dirty="0"/>
          </a:p>
          <a:p>
            <a:r>
              <a:rPr lang="fr-FR" dirty="0"/>
              <a:t>1584</a:t>
            </a:r>
          </a:p>
        </p:txBody>
      </p:sp>
    </p:spTree>
    <p:extLst>
      <p:ext uri="{BB962C8B-B14F-4D97-AF65-F5344CB8AC3E}">
        <p14:creationId xmlns:p14="http://schemas.microsoft.com/office/powerpoint/2010/main" val="13936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t, Moulures, intérieur, mur&#10;&#10;Description générée automatiquement">
            <a:extLst>
              <a:ext uri="{FF2B5EF4-FFF2-40B4-BE49-F238E27FC236}">
                <a16:creationId xmlns:a16="http://schemas.microsoft.com/office/drawing/2014/main" id="{51AA9D6F-3EDB-16CB-7A56-A78CBAAE83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957" y="514350"/>
            <a:ext cx="10341429" cy="55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184C08-FC12-4118-4F77-5B5B895B3F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86" y="486228"/>
            <a:ext cx="10187214" cy="49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6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AB1CD4-AC52-F664-9F24-40087DBC7F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22" y="0"/>
            <a:ext cx="4351697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C0DBB-A454-9320-3A31-6181548EDC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35" y="12191"/>
            <a:ext cx="4645479" cy="56690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869A2AF-8B40-806B-0BA6-A10F1E20CB66}"/>
              </a:ext>
            </a:extLst>
          </p:cNvPr>
          <p:cNvSpPr txBox="1"/>
          <p:nvPr/>
        </p:nvSpPr>
        <p:spPr>
          <a:xfrm>
            <a:off x="906235" y="5910943"/>
            <a:ext cx="464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droite : </a:t>
            </a:r>
            <a:r>
              <a:rPr lang="fr-FR" dirty="0" err="1"/>
              <a:t>Ninfa</a:t>
            </a:r>
            <a:r>
              <a:rPr lang="fr-FR" dirty="0"/>
              <a:t> alla spina</a:t>
            </a:r>
          </a:p>
        </p:txBody>
      </p:sp>
    </p:spTree>
    <p:extLst>
      <p:ext uri="{BB962C8B-B14F-4D97-AF65-F5344CB8AC3E}">
        <p14:creationId xmlns:p14="http://schemas.microsoft.com/office/powerpoint/2010/main" val="425161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231DCC8-1D79-4060-7365-54EECCA372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993" y="711811"/>
            <a:ext cx="6222174" cy="46329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F068A80-9FF2-59FF-1A5B-EAC17E1F2D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697" y="-1524"/>
            <a:ext cx="2462784" cy="30054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FAD6D9-B3C6-6BA3-D7CB-15E32D375B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697" y="2976809"/>
            <a:ext cx="2462784" cy="38811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086DE81-02C2-63F2-85C2-52A1FFF76000}"/>
              </a:ext>
            </a:extLst>
          </p:cNvPr>
          <p:cNvSpPr txBox="1"/>
          <p:nvPr/>
        </p:nvSpPr>
        <p:spPr>
          <a:xfrm>
            <a:off x="1962912" y="5644896"/>
            <a:ext cx="601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Raffaele da Brescia (Brescia, 1479 ? – Rome, 1539), Nymphe, Bologne, San Michele in Bosco </a:t>
            </a:r>
          </a:p>
        </p:txBody>
      </p:sp>
    </p:spTree>
    <p:extLst>
      <p:ext uri="{BB962C8B-B14F-4D97-AF65-F5344CB8AC3E}">
        <p14:creationId xmlns:p14="http://schemas.microsoft.com/office/powerpoint/2010/main" val="122807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mur, décoration d’intérieur, Moulures&#10;&#10;Description générée automatiquement">
            <a:extLst>
              <a:ext uri="{FF2B5EF4-FFF2-40B4-BE49-F238E27FC236}">
                <a16:creationId xmlns:a16="http://schemas.microsoft.com/office/drawing/2014/main" id="{9E48D6BB-316C-D5B4-9280-5DC5214842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385" y="514350"/>
            <a:ext cx="7772400" cy="58293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7D1F75-4954-3F5F-B996-F6A46F897761}"/>
              </a:ext>
            </a:extLst>
          </p:cNvPr>
          <p:cNvSpPr txBox="1"/>
          <p:nvPr/>
        </p:nvSpPr>
        <p:spPr>
          <a:xfrm>
            <a:off x="653143" y="1387929"/>
            <a:ext cx="2596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P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alais Magnani </a:t>
            </a:r>
          </a:p>
          <a:p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1590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30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63415E-8AD2-497A-DF07-2810D45D5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207" y="673856"/>
            <a:ext cx="9114063" cy="53350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0690EE-17F6-3E96-CDE6-E996972A401B}"/>
              </a:ext>
            </a:extLst>
          </p:cNvPr>
          <p:cNvSpPr txBox="1"/>
          <p:nvPr/>
        </p:nvSpPr>
        <p:spPr>
          <a:xfrm>
            <a:off x="326571" y="996043"/>
            <a:ext cx="1877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Annibal Carrache</a:t>
            </a:r>
          </a:p>
          <a:p>
            <a:endParaRPr lang="fr-FR" dirty="0"/>
          </a:p>
          <a:p>
            <a:r>
              <a:rPr lang="fr-FR" dirty="0"/>
              <a:t>Paysage </a:t>
            </a:r>
          </a:p>
          <a:p>
            <a:endParaRPr lang="fr-FR" dirty="0"/>
          </a:p>
          <a:p>
            <a:r>
              <a:rPr lang="fr-FR" dirty="0"/>
              <a:t>1590</a:t>
            </a:r>
          </a:p>
          <a:p>
            <a:endParaRPr lang="fr-FR" dirty="0"/>
          </a:p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National 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Gallery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of Art, Washington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12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A2DF91-46A8-C942-B1C8-776CCE2394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47" y="912745"/>
            <a:ext cx="10160000" cy="5562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60CE98-6336-C948-9DF3-F7D4D9F6599D}"/>
              </a:ext>
            </a:extLst>
          </p:cNvPr>
          <p:cNvSpPr txBox="1"/>
          <p:nvPr/>
        </p:nvSpPr>
        <p:spPr>
          <a:xfrm>
            <a:off x="927652" y="238539"/>
            <a:ext cx="101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La Pêche</a:t>
            </a:r>
            <a:r>
              <a:rPr lang="fr-FR" dirty="0"/>
              <a:t>, avant 1595, huile sur toile, 136 x 253 cm, Musée du Louvre, Paris</a:t>
            </a:r>
          </a:p>
        </p:txBody>
      </p:sp>
    </p:spTree>
    <p:extLst>
      <p:ext uri="{BB962C8B-B14F-4D97-AF65-F5344CB8AC3E}">
        <p14:creationId xmlns:p14="http://schemas.microsoft.com/office/powerpoint/2010/main" val="161653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91497D0-0EC7-5440-A1ED-BFE80E5D6F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939" y="913562"/>
            <a:ext cx="10045148" cy="52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9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915215D-20C5-C44B-8DAC-A98A33E5A3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839" y="209140"/>
            <a:ext cx="4252656" cy="647268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A1215E5-56A5-D244-87A3-06C42655AF46}"/>
              </a:ext>
            </a:extLst>
          </p:cNvPr>
          <p:cNvSpPr txBox="1"/>
          <p:nvPr/>
        </p:nvSpPr>
        <p:spPr>
          <a:xfrm>
            <a:off x="1106129" y="1312606"/>
            <a:ext cx="3731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Annibal Carrache</a:t>
            </a:r>
          </a:p>
          <a:p>
            <a:r>
              <a:rPr lang="fr-FR" dirty="0"/>
              <a:t>La Vierge avec saint Jean et sainte Catherine</a:t>
            </a:r>
          </a:p>
          <a:p>
            <a:r>
              <a:rPr lang="fr-FR" dirty="0"/>
              <a:t>1593</a:t>
            </a:r>
          </a:p>
          <a:p>
            <a:r>
              <a:rPr lang="fr-FR" dirty="0"/>
              <a:t>Bologne, Pinacothèque nationale</a:t>
            </a:r>
          </a:p>
        </p:txBody>
      </p:sp>
    </p:spTree>
    <p:extLst>
      <p:ext uri="{BB962C8B-B14F-4D97-AF65-F5344CB8AC3E}">
        <p14:creationId xmlns:p14="http://schemas.microsoft.com/office/powerpoint/2010/main" val="132649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8109BC6-4B3A-664D-81BF-2EF9C9655D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752" y="727116"/>
            <a:ext cx="7920808" cy="54005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6C709A8-117B-AD40-8019-A4943344D6E9}"/>
              </a:ext>
            </a:extLst>
          </p:cNvPr>
          <p:cNvSpPr txBox="1"/>
          <p:nvPr/>
        </p:nvSpPr>
        <p:spPr>
          <a:xfrm>
            <a:off x="356260" y="727116"/>
            <a:ext cx="3182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Annibal Carrache</a:t>
            </a:r>
          </a:p>
          <a:p>
            <a:endParaRPr lang="fr-FR" dirty="0"/>
          </a:p>
          <a:p>
            <a:r>
              <a:rPr lang="fr-FR" i="1" dirty="0"/>
              <a:t>La Boucherie</a:t>
            </a:r>
          </a:p>
          <a:p>
            <a:endParaRPr lang="fr-FR" dirty="0"/>
          </a:p>
          <a:p>
            <a:r>
              <a:rPr lang="fr-FR" dirty="0"/>
              <a:t>1580</a:t>
            </a:r>
          </a:p>
          <a:p>
            <a:endParaRPr lang="fr-FR" dirty="0"/>
          </a:p>
          <a:p>
            <a:r>
              <a:rPr lang="fr-FR" dirty="0"/>
              <a:t>Peinture à l’huile sur toile, 190 x 271 cm</a:t>
            </a:r>
          </a:p>
          <a:p>
            <a:endParaRPr lang="fr-FR" dirty="0"/>
          </a:p>
          <a:p>
            <a:r>
              <a:rPr lang="fr-FR" dirty="0"/>
              <a:t>Oxford, Christ Church Picture Gallery</a:t>
            </a:r>
          </a:p>
        </p:txBody>
      </p:sp>
    </p:spTree>
    <p:extLst>
      <p:ext uri="{BB962C8B-B14F-4D97-AF65-F5344CB8AC3E}">
        <p14:creationId xmlns:p14="http://schemas.microsoft.com/office/powerpoint/2010/main" val="123217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CF1A196-A8A1-154A-9310-209046CA75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148" y="0"/>
            <a:ext cx="4969565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7ECD242-7B07-8946-8678-3911F30D102F}"/>
              </a:ext>
            </a:extLst>
          </p:cNvPr>
          <p:cNvSpPr txBox="1"/>
          <p:nvPr/>
        </p:nvSpPr>
        <p:spPr>
          <a:xfrm>
            <a:off x="1245704" y="914400"/>
            <a:ext cx="3684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Lodovico Carraci</a:t>
            </a:r>
          </a:p>
          <a:p>
            <a:endParaRPr lang="fr-FR" dirty="0"/>
          </a:p>
          <a:p>
            <a:r>
              <a:rPr lang="fr-FR" dirty="0"/>
              <a:t>La Sainte Famille avec saint François</a:t>
            </a:r>
          </a:p>
          <a:p>
            <a:endParaRPr lang="fr-FR" dirty="0"/>
          </a:p>
          <a:p>
            <a:r>
              <a:rPr lang="fr-FR" dirty="0"/>
              <a:t>1591</a:t>
            </a:r>
          </a:p>
          <a:p>
            <a:endParaRPr lang="fr-FR" dirty="0"/>
          </a:p>
          <a:p>
            <a:r>
              <a:rPr lang="fr-FR" dirty="0"/>
              <a:t>Cento, Museo Civico</a:t>
            </a:r>
          </a:p>
        </p:txBody>
      </p:sp>
    </p:spTree>
    <p:extLst>
      <p:ext uri="{BB962C8B-B14F-4D97-AF65-F5344CB8AC3E}">
        <p14:creationId xmlns:p14="http://schemas.microsoft.com/office/powerpoint/2010/main" val="402415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5007C0E-7DF9-4236-A0C8-C3D5669904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154" y="529771"/>
            <a:ext cx="8154681" cy="583837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F38D343-85FA-B314-EAE4-5D4D5C7B67B3}"/>
              </a:ext>
            </a:extLst>
          </p:cNvPr>
          <p:cNvSpPr txBox="1"/>
          <p:nvPr/>
        </p:nvSpPr>
        <p:spPr>
          <a:xfrm>
            <a:off x="408214" y="767443"/>
            <a:ext cx="238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22BA77-8EC2-D543-F028-216AB0CFBCEA}"/>
              </a:ext>
            </a:extLst>
          </p:cNvPr>
          <p:cNvSpPr txBox="1"/>
          <p:nvPr/>
        </p:nvSpPr>
        <p:spPr>
          <a:xfrm>
            <a:off x="408214" y="529771"/>
            <a:ext cx="254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03CC02-8AF9-A96D-AD03-40B0345FFABC}"/>
              </a:ext>
            </a:extLst>
          </p:cNvPr>
          <p:cNvSpPr txBox="1"/>
          <p:nvPr/>
        </p:nvSpPr>
        <p:spPr>
          <a:xfrm>
            <a:off x="277586" y="767443"/>
            <a:ext cx="26778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</a:p>
          <a:p>
            <a:r>
              <a:rPr lang="fr-FR" dirty="0"/>
              <a:t>Bartolomeo </a:t>
            </a:r>
            <a:r>
              <a:rPr lang="fr-FR" dirty="0" err="1"/>
              <a:t>Passarotti</a:t>
            </a:r>
            <a:endParaRPr lang="fr-FR" dirty="0"/>
          </a:p>
          <a:p>
            <a:endParaRPr lang="fr-FR" dirty="0"/>
          </a:p>
          <a:p>
            <a:r>
              <a:rPr lang="fr-FR" i="1" dirty="0"/>
              <a:t>Les bouchers</a:t>
            </a:r>
          </a:p>
          <a:p>
            <a:endParaRPr lang="fr-FR" dirty="0"/>
          </a:p>
          <a:p>
            <a:r>
              <a:rPr lang="fr-FR" dirty="0"/>
              <a:t>Vers 1575-1580</a:t>
            </a:r>
          </a:p>
          <a:p>
            <a:endParaRPr lang="fr-FR" dirty="0"/>
          </a:p>
          <a:p>
            <a:r>
              <a:rPr lang="fr-FR" dirty="0"/>
              <a:t>HT 112 x 152 cm</a:t>
            </a:r>
          </a:p>
          <a:p>
            <a:endParaRPr lang="fr-FR" dirty="0"/>
          </a:p>
          <a:p>
            <a:r>
              <a:rPr lang="fr-FR" dirty="0"/>
              <a:t>Rome, Galerie nationale </a:t>
            </a:r>
          </a:p>
          <a:p>
            <a:r>
              <a:rPr lang="fr-FR" dirty="0"/>
              <a:t>D’Art ancien</a:t>
            </a:r>
          </a:p>
        </p:txBody>
      </p:sp>
    </p:spTree>
    <p:extLst>
      <p:ext uri="{BB962C8B-B14F-4D97-AF65-F5344CB8AC3E}">
        <p14:creationId xmlns:p14="http://schemas.microsoft.com/office/powerpoint/2010/main" val="295996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5BB51A-2F93-A441-982E-85701B6A68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371" y="585107"/>
            <a:ext cx="7152657" cy="59176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EFF547-D3CB-E446-93E9-DCE25DC231A4}"/>
              </a:ext>
            </a:extLst>
          </p:cNvPr>
          <p:cNvSpPr txBox="1"/>
          <p:nvPr/>
        </p:nvSpPr>
        <p:spPr>
          <a:xfrm>
            <a:off x="665018" y="676894"/>
            <a:ext cx="32182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Annibal Carrache</a:t>
            </a:r>
          </a:p>
          <a:p>
            <a:r>
              <a:rPr lang="fr-FR" dirty="0"/>
              <a:t>(1560-1609)</a:t>
            </a:r>
          </a:p>
          <a:p>
            <a:endParaRPr lang="fr-FR" dirty="0"/>
          </a:p>
          <a:p>
            <a:r>
              <a:rPr lang="fr-FR" dirty="0"/>
              <a:t>Le Mangeur de haricots</a:t>
            </a:r>
          </a:p>
          <a:p>
            <a:endParaRPr lang="fr-FR" dirty="0"/>
          </a:p>
          <a:p>
            <a:r>
              <a:rPr lang="fr-FR" dirty="0"/>
              <a:t>1584-1585</a:t>
            </a:r>
          </a:p>
          <a:p>
            <a:endParaRPr lang="fr-FR" dirty="0"/>
          </a:p>
          <a:p>
            <a:r>
              <a:rPr lang="fr-FR" dirty="0"/>
              <a:t>Peinture à l’huile sur toile, 57 x 68 cm</a:t>
            </a:r>
          </a:p>
          <a:p>
            <a:endParaRPr lang="fr-FR" dirty="0"/>
          </a:p>
          <a:p>
            <a:r>
              <a:rPr lang="fr-FR" dirty="0"/>
              <a:t>Rome, Palazzo Colonna</a:t>
            </a:r>
          </a:p>
        </p:txBody>
      </p:sp>
    </p:spTree>
    <p:extLst>
      <p:ext uri="{BB962C8B-B14F-4D97-AF65-F5344CB8AC3E}">
        <p14:creationId xmlns:p14="http://schemas.microsoft.com/office/powerpoint/2010/main" val="157461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DE3C0DD-7D66-E3CF-00B9-45BD20EF6C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631" y="0"/>
            <a:ext cx="5344886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094BBB-701F-AACE-899E-164D3F55B152}"/>
              </a:ext>
            </a:extLst>
          </p:cNvPr>
          <p:cNvSpPr txBox="1"/>
          <p:nvPr/>
        </p:nvSpPr>
        <p:spPr>
          <a:xfrm>
            <a:off x="391886" y="1143000"/>
            <a:ext cx="3706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Annibal Carrache</a:t>
            </a:r>
          </a:p>
          <a:p>
            <a:r>
              <a:rPr lang="fr-FR" dirty="0"/>
              <a:t>(1560-1609)</a:t>
            </a:r>
          </a:p>
          <a:p>
            <a:endParaRPr lang="fr-FR" dirty="0"/>
          </a:p>
          <a:p>
            <a:r>
              <a:rPr lang="fr-FR" dirty="0"/>
              <a:t>Garçon buvant</a:t>
            </a:r>
          </a:p>
          <a:p>
            <a:endParaRPr lang="fr-FR" dirty="0"/>
          </a:p>
          <a:p>
            <a:r>
              <a:rPr lang="fr-FR" dirty="0"/>
              <a:t>1582-1583</a:t>
            </a:r>
          </a:p>
          <a:p>
            <a:endParaRPr lang="fr-FR" dirty="0"/>
          </a:p>
          <a:p>
            <a:r>
              <a:rPr lang="fr-FR" dirty="0"/>
              <a:t>HT 56 x 43 cm</a:t>
            </a:r>
          </a:p>
        </p:txBody>
      </p:sp>
    </p:spTree>
    <p:extLst>
      <p:ext uri="{BB962C8B-B14F-4D97-AF65-F5344CB8AC3E}">
        <p14:creationId xmlns:p14="http://schemas.microsoft.com/office/powerpoint/2010/main" val="369089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49B2DB4-4A32-E54F-B1D0-59A726881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70" y="371336"/>
            <a:ext cx="5309980" cy="61854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F2EA4A-1133-7B4A-A019-1EF782CE5136}"/>
              </a:ext>
            </a:extLst>
          </p:cNvPr>
          <p:cNvSpPr txBox="1"/>
          <p:nvPr/>
        </p:nvSpPr>
        <p:spPr>
          <a:xfrm>
            <a:off x="795130" y="1073426"/>
            <a:ext cx="4094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Annibal Carrache</a:t>
            </a:r>
          </a:p>
          <a:p>
            <a:endParaRPr lang="fr-FR" dirty="0"/>
          </a:p>
          <a:p>
            <a:r>
              <a:rPr lang="fr-FR" dirty="0"/>
              <a:t>Un homme avec un singe</a:t>
            </a:r>
          </a:p>
          <a:p>
            <a:endParaRPr lang="fr-FR" dirty="0"/>
          </a:p>
          <a:p>
            <a:r>
              <a:rPr lang="fr-FR" dirty="0"/>
              <a:t>1585-1590</a:t>
            </a:r>
          </a:p>
          <a:p>
            <a:endParaRPr lang="fr-FR" dirty="0"/>
          </a:p>
          <a:p>
            <a:r>
              <a:rPr lang="fr-FR" dirty="0"/>
              <a:t>HT 68 x 58 cm</a:t>
            </a:r>
          </a:p>
          <a:p>
            <a:endParaRPr lang="fr-FR" dirty="0"/>
          </a:p>
          <a:p>
            <a:r>
              <a:rPr lang="fr-FR" dirty="0"/>
              <a:t>Florence, Galerie des Offices</a:t>
            </a:r>
          </a:p>
        </p:txBody>
      </p:sp>
    </p:spTree>
    <p:extLst>
      <p:ext uri="{BB962C8B-B14F-4D97-AF65-F5344CB8AC3E}">
        <p14:creationId xmlns:p14="http://schemas.microsoft.com/office/powerpoint/2010/main" val="382079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6F1DE2-ECE7-65E2-4AC2-233430615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671" y="0"/>
            <a:ext cx="5165271" cy="68236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C97BB7E-58D5-7B02-24A2-DF99C66969E9}"/>
              </a:ext>
            </a:extLst>
          </p:cNvPr>
          <p:cNvSpPr txBox="1"/>
          <p:nvPr/>
        </p:nvSpPr>
        <p:spPr>
          <a:xfrm>
            <a:off x="881743" y="963386"/>
            <a:ext cx="3135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Annibal Carrache</a:t>
            </a:r>
          </a:p>
          <a:p>
            <a:endParaRPr lang="fr-FR" dirty="0"/>
          </a:p>
          <a:p>
            <a:r>
              <a:rPr lang="fr-FR" dirty="0"/>
              <a:t>Autoportrait avec son père et </a:t>
            </a:r>
          </a:p>
          <a:p>
            <a:r>
              <a:rPr lang="fr-FR" dirty="0"/>
              <a:t>Son neveu Antoine</a:t>
            </a:r>
          </a:p>
          <a:p>
            <a:endParaRPr lang="fr-FR" dirty="0"/>
          </a:p>
          <a:p>
            <a:r>
              <a:rPr lang="fr-FR" dirty="0"/>
              <a:t>Vers 1585</a:t>
            </a:r>
          </a:p>
          <a:p>
            <a:endParaRPr lang="fr-FR" dirty="0"/>
          </a:p>
          <a:p>
            <a:r>
              <a:rPr lang="fr-FR" dirty="0"/>
              <a:t>Milan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51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D04F1D9-A137-D447-A45F-B8A3BEBDC9B5}"/>
              </a:ext>
            </a:extLst>
          </p:cNvPr>
          <p:cNvSpPr txBox="1"/>
          <p:nvPr/>
        </p:nvSpPr>
        <p:spPr>
          <a:xfrm>
            <a:off x="1033670" y="775252"/>
            <a:ext cx="4194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Annibal Carrache</a:t>
            </a:r>
          </a:p>
          <a:p>
            <a:endParaRPr lang="fr-FR" dirty="0"/>
          </a:p>
          <a:p>
            <a:r>
              <a:rPr lang="fr-FR" dirty="0"/>
              <a:t>Allegoria fluviale</a:t>
            </a:r>
          </a:p>
          <a:p>
            <a:endParaRPr lang="fr-FR" dirty="0"/>
          </a:p>
          <a:p>
            <a:r>
              <a:rPr lang="fr-FR" dirty="0"/>
              <a:t>Vers 1593-1594</a:t>
            </a:r>
          </a:p>
          <a:p>
            <a:endParaRPr lang="fr-FR" dirty="0"/>
          </a:p>
          <a:p>
            <a:r>
              <a:rPr lang="fr-FR" dirty="0"/>
              <a:t>Naples, Capodimonte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52EE57-BCB5-E540-9F5A-C5C9FAD2D9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46" y="-1"/>
            <a:ext cx="5824332" cy="68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3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1022963-3EF7-5597-A8F6-29A59FF9A0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313" y="26701"/>
            <a:ext cx="4675414" cy="68312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8F1E6CE-EE5F-D15D-5344-F05DDD3E252D}"/>
              </a:ext>
            </a:extLst>
          </p:cNvPr>
          <p:cNvSpPr txBox="1"/>
          <p:nvPr/>
        </p:nvSpPr>
        <p:spPr>
          <a:xfrm>
            <a:off x="604157" y="1404257"/>
            <a:ext cx="3771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Annibal Carrache</a:t>
            </a:r>
          </a:p>
          <a:p>
            <a:br>
              <a:rPr lang="fr-FR" dirty="0"/>
            </a:br>
            <a:r>
              <a:rPr lang="fr-FR" i="1" dirty="0"/>
              <a:t>Crucifixion</a:t>
            </a:r>
          </a:p>
          <a:p>
            <a:endParaRPr lang="fr-FR" dirty="0"/>
          </a:p>
          <a:p>
            <a:r>
              <a:rPr lang="fr-FR" dirty="0"/>
              <a:t>1583</a:t>
            </a:r>
          </a:p>
          <a:p>
            <a:endParaRPr lang="fr-FR" dirty="0"/>
          </a:p>
          <a:p>
            <a:r>
              <a:rPr lang="fr-FR" dirty="0"/>
              <a:t>HT 305 x 210 cm</a:t>
            </a:r>
          </a:p>
          <a:p>
            <a:endParaRPr lang="fr-FR" dirty="0"/>
          </a:p>
          <a:p>
            <a:r>
              <a:rPr lang="fr-FR" dirty="0"/>
              <a:t>Bologne, 	Santa Maria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Carità</a:t>
            </a:r>
            <a:endParaRPr lang="fr-FR" dirty="0"/>
          </a:p>
          <a:p>
            <a:endParaRPr lang="fr-FR" dirty="0"/>
          </a:p>
          <a:p>
            <a:r>
              <a:rPr lang="fr-FR" dirty="0"/>
              <a:t>Saint Bernardin de Sienne (au fond à gauche)</a:t>
            </a:r>
          </a:p>
          <a:p>
            <a:endParaRPr lang="fr-FR" dirty="0"/>
          </a:p>
          <a:p>
            <a:r>
              <a:rPr lang="fr-FR" dirty="0"/>
              <a:t>Saint François d’Assise (à gauche)</a:t>
            </a:r>
          </a:p>
          <a:p>
            <a:endParaRPr lang="fr-FR" dirty="0"/>
          </a:p>
          <a:p>
            <a:r>
              <a:rPr lang="fr-FR" dirty="0"/>
              <a:t>Saint </a:t>
            </a:r>
            <a:r>
              <a:rPr lang="fr-FR" dirty="0" err="1"/>
              <a:t>Petronio</a:t>
            </a:r>
            <a:r>
              <a:rPr lang="fr-FR" dirty="0"/>
              <a:t> (à droite)</a:t>
            </a:r>
          </a:p>
        </p:txBody>
      </p:sp>
    </p:spTree>
    <p:extLst>
      <p:ext uri="{BB962C8B-B14F-4D97-AF65-F5344CB8AC3E}">
        <p14:creationId xmlns:p14="http://schemas.microsoft.com/office/powerpoint/2010/main" val="14464079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285</Words>
  <Application>Microsoft Macintosh PowerPoint</Application>
  <PresentationFormat>Grand écran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Jiméno</dc:creator>
  <cp:lastModifiedBy>Frédéric Jiméno</cp:lastModifiedBy>
  <cp:revision>54</cp:revision>
  <dcterms:created xsi:type="dcterms:W3CDTF">2019-08-31T07:04:33Z</dcterms:created>
  <dcterms:modified xsi:type="dcterms:W3CDTF">2024-11-02T07:49:59Z</dcterms:modified>
</cp:coreProperties>
</file>