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37"/>
  </p:notesMasterIdLst>
  <p:handoutMasterIdLst>
    <p:handoutMasterId r:id="rId38"/>
  </p:handoutMasterIdLst>
  <p:sldIdLst>
    <p:sldId id="288" r:id="rId3"/>
    <p:sldId id="301" r:id="rId4"/>
    <p:sldId id="305" r:id="rId5"/>
    <p:sldId id="302" r:id="rId6"/>
    <p:sldId id="303" r:id="rId7"/>
    <p:sldId id="316" r:id="rId8"/>
    <p:sldId id="346" r:id="rId9"/>
    <p:sldId id="347" r:id="rId10"/>
    <p:sldId id="348" r:id="rId11"/>
    <p:sldId id="307" r:id="rId12"/>
    <p:sldId id="309" r:id="rId13"/>
    <p:sldId id="308" r:id="rId14"/>
    <p:sldId id="345" r:id="rId15"/>
    <p:sldId id="311" r:id="rId16"/>
    <p:sldId id="271" r:id="rId17"/>
    <p:sldId id="273" r:id="rId18"/>
    <p:sldId id="274" r:id="rId19"/>
    <p:sldId id="275" r:id="rId20"/>
    <p:sldId id="260" r:id="rId21"/>
    <p:sldId id="261" r:id="rId22"/>
    <p:sldId id="262" r:id="rId23"/>
    <p:sldId id="263" r:id="rId24"/>
    <p:sldId id="264" r:id="rId25"/>
    <p:sldId id="338" r:id="rId26"/>
    <p:sldId id="339" r:id="rId27"/>
    <p:sldId id="340" r:id="rId28"/>
    <p:sldId id="341" r:id="rId29"/>
    <p:sldId id="342" r:id="rId30"/>
    <p:sldId id="257" r:id="rId31"/>
    <p:sldId id="258" r:id="rId32"/>
    <p:sldId id="259" r:id="rId33"/>
    <p:sldId id="343" r:id="rId34"/>
    <p:sldId id="314" r:id="rId35"/>
    <p:sldId id="317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0" autoAdjust="0"/>
    <p:restoredTop sz="94152" autoAdjust="0"/>
  </p:normalViewPr>
  <p:slideViewPr>
    <p:cSldViewPr>
      <p:cViewPr>
        <p:scale>
          <a:sx n="90" d="100"/>
          <a:sy n="90" d="100"/>
        </p:scale>
        <p:origin x="500" y="-2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0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F2F36-94E6-412A-ABCA-9CE71297DA1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927CAF6-7FF1-41F5-9618-58CE7A3D34D7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Besoins des acteurs</a:t>
          </a:r>
        </a:p>
      </dgm:t>
    </dgm:pt>
    <dgm:pt modelId="{5A627CC3-4821-43D7-ACDD-0BE537EB04B9}" type="parTrans" cxnId="{E0AF1A09-F2C1-4BC6-9B8E-8AC25DE29395}">
      <dgm:prSet/>
      <dgm:spPr/>
      <dgm:t>
        <a:bodyPr/>
        <a:lstStyle/>
        <a:p>
          <a:endParaRPr lang="fr-FR"/>
        </a:p>
      </dgm:t>
    </dgm:pt>
    <dgm:pt modelId="{00BD2412-E81C-4D8A-B881-EB3BF5BCD881}" type="sibTrans" cxnId="{E0AF1A09-F2C1-4BC6-9B8E-8AC25DE29395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8BDD7771-FCDC-4508-B956-FA45CECCCA55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Pilotage du SI</a:t>
          </a:r>
        </a:p>
      </dgm:t>
    </dgm:pt>
    <dgm:pt modelId="{837E0948-A35D-4D52-A1CF-B65C5C460C39}" type="parTrans" cxnId="{2BC3878B-5C93-443D-87BC-F9D47021CBF4}">
      <dgm:prSet/>
      <dgm:spPr/>
      <dgm:t>
        <a:bodyPr/>
        <a:lstStyle/>
        <a:p>
          <a:endParaRPr lang="fr-FR"/>
        </a:p>
      </dgm:t>
    </dgm:pt>
    <dgm:pt modelId="{A8B6B636-5315-4353-8F0E-88BF0BE69D7D}" type="sibTrans" cxnId="{2BC3878B-5C93-443D-87BC-F9D47021CBF4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194A0D4B-4905-4ACA-93CD-882B07AA2ABA}" type="pres">
      <dgm:prSet presAssocID="{D1BF2F36-94E6-412A-ABCA-9CE71297DA16}" presName="cycle" presStyleCnt="0">
        <dgm:presLayoutVars>
          <dgm:dir/>
          <dgm:resizeHandles val="exact"/>
        </dgm:presLayoutVars>
      </dgm:prSet>
      <dgm:spPr/>
    </dgm:pt>
    <dgm:pt modelId="{F8547ED5-1E3E-48F0-AA81-F9319470B9D9}" type="pres">
      <dgm:prSet presAssocID="{E927CAF6-7FF1-41F5-9618-58CE7A3D34D7}" presName="node" presStyleLbl="node1" presStyleIdx="0" presStyleCnt="2">
        <dgm:presLayoutVars>
          <dgm:bulletEnabled val="1"/>
        </dgm:presLayoutVars>
      </dgm:prSet>
      <dgm:spPr/>
    </dgm:pt>
    <dgm:pt modelId="{86293291-FF88-404B-9179-9F05D5694AD6}" type="pres">
      <dgm:prSet presAssocID="{00BD2412-E81C-4D8A-B881-EB3BF5BCD881}" presName="sibTrans" presStyleLbl="sibTrans2D1" presStyleIdx="0" presStyleCnt="2"/>
      <dgm:spPr/>
    </dgm:pt>
    <dgm:pt modelId="{251F4109-EBDB-474B-A53B-0683BA53422D}" type="pres">
      <dgm:prSet presAssocID="{00BD2412-E81C-4D8A-B881-EB3BF5BCD881}" presName="connectorText" presStyleLbl="sibTrans2D1" presStyleIdx="0" presStyleCnt="2"/>
      <dgm:spPr/>
    </dgm:pt>
    <dgm:pt modelId="{2FD83683-976A-4583-ABC7-31822E4DF202}" type="pres">
      <dgm:prSet presAssocID="{8BDD7771-FCDC-4508-B956-FA45CECCCA55}" presName="node" presStyleLbl="node1" presStyleIdx="1" presStyleCnt="2">
        <dgm:presLayoutVars>
          <dgm:bulletEnabled val="1"/>
        </dgm:presLayoutVars>
      </dgm:prSet>
      <dgm:spPr/>
    </dgm:pt>
    <dgm:pt modelId="{A1B03702-395F-4256-A785-EBBACACE825C}" type="pres">
      <dgm:prSet presAssocID="{A8B6B636-5315-4353-8F0E-88BF0BE69D7D}" presName="sibTrans" presStyleLbl="sibTrans2D1" presStyleIdx="1" presStyleCnt="2" custLinFactNeighborX="-7128"/>
      <dgm:spPr/>
    </dgm:pt>
    <dgm:pt modelId="{61C3ED22-B363-45B7-9F12-DBC6B31C527B}" type="pres">
      <dgm:prSet presAssocID="{A8B6B636-5315-4353-8F0E-88BF0BE69D7D}" presName="connectorText" presStyleLbl="sibTrans2D1" presStyleIdx="1" presStyleCnt="2"/>
      <dgm:spPr/>
    </dgm:pt>
  </dgm:ptLst>
  <dgm:cxnLst>
    <dgm:cxn modelId="{E0AF1A09-F2C1-4BC6-9B8E-8AC25DE29395}" srcId="{D1BF2F36-94E6-412A-ABCA-9CE71297DA16}" destId="{E927CAF6-7FF1-41F5-9618-58CE7A3D34D7}" srcOrd="0" destOrd="0" parTransId="{5A627CC3-4821-43D7-ACDD-0BE537EB04B9}" sibTransId="{00BD2412-E81C-4D8A-B881-EB3BF5BCD881}"/>
    <dgm:cxn modelId="{2654241D-C8BC-4960-BA7F-A70968BCA3E8}" type="presOf" srcId="{D1BF2F36-94E6-412A-ABCA-9CE71297DA16}" destId="{194A0D4B-4905-4ACA-93CD-882B07AA2ABA}" srcOrd="0" destOrd="0" presId="urn:microsoft.com/office/officeart/2005/8/layout/cycle2"/>
    <dgm:cxn modelId="{39065525-F538-4B9C-A974-2F0391BAEFB2}" type="presOf" srcId="{8BDD7771-FCDC-4508-B956-FA45CECCCA55}" destId="{2FD83683-976A-4583-ABC7-31822E4DF202}" srcOrd="0" destOrd="0" presId="urn:microsoft.com/office/officeart/2005/8/layout/cycle2"/>
    <dgm:cxn modelId="{6E0C0029-D881-4CD1-8266-4C1637BCEA9E}" type="presOf" srcId="{A8B6B636-5315-4353-8F0E-88BF0BE69D7D}" destId="{61C3ED22-B363-45B7-9F12-DBC6B31C527B}" srcOrd="1" destOrd="0" presId="urn:microsoft.com/office/officeart/2005/8/layout/cycle2"/>
    <dgm:cxn modelId="{C3164E2E-A40D-4441-8177-F6D68A6E4825}" type="presOf" srcId="{E927CAF6-7FF1-41F5-9618-58CE7A3D34D7}" destId="{F8547ED5-1E3E-48F0-AA81-F9319470B9D9}" srcOrd="0" destOrd="0" presId="urn:microsoft.com/office/officeart/2005/8/layout/cycle2"/>
    <dgm:cxn modelId="{3D11C180-2342-4A82-B2B7-52F35A06296F}" type="presOf" srcId="{00BD2412-E81C-4D8A-B881-EB3BF5BCD881}" destId="{86293291-FF88-404B-9179-9F05D5694AD6}" srcOrd="0" destOrd="0" presId="urn:microsoft.com/office/officeart/2005/8/layout/cycle2"/>
    <dgm:cxn modelId="{2BC3878B-5C93-443D-87BC-F9D47021CBF4}" srcId="{D1BF2F36-94E6-412A-ABCA-9CE71297DA16}" destId="{8BDD7771-FCDC-4508-B956-FA45CECCCA55}" srcOrd="1" destOrd="0" parTransId="{837E0948-A35D-4D52-A1CF-B65C5C460C39}" sibTransId="{A8B6B636-5315-4353-8F0E-88BF0BE69D7D}"/>
    <dgm:cxn modelId="{8BBE9D93-1511-4C7F-861B-AFDFBF8254EE}" type="presOf" srcId="{A8B6B636-5315-4353-8F0E-88BF0BE69D7D}" destId="{A1B03702-395F-4256-A785-EBBACACE825C}" srcOrd="0" destOrd="0" presId="urn:microsoft.com/office/officeart/2005/8/layout/cycle2"/>
    <dgm:cxn modelId="{6CF453A9-7D1C-406D-9AC5-7FED537A7C11}" type="presOf" srcId="{00BD2412-E81C-4D8A-B881-EB3BF5BCD881}" destId="{251F4109-EBDB-474B-A53B-0683BA53422D}" srcOrd="1" destOrd="0" presId="urn:microsoft.com/office/officeart/2005/8/layout/cycle2"/>
    <dgm:cxn modelId="{1DBACB67-ED17-4872-B5D3-8EF25E12E79A}" type="presParOf" srcId="{194A0D4B-4905-4ACA-93CD-882B07AA2ABA}" destId="{F8547ED5-1E3E-48F0-AA81-F9319470B9D9}" srcOrd="0" destOrd="0" presId="urn:microsoft.com/office/officeart/2005/8/layout/cycle2"/>
    <dgm:cxn modelId="{28F2DBB4-3F8A-42A7-BACE-B24F1A34232D}" type="presParOf" srcId="{194A0D4B-4905-4ACA-93CD-882B07AA2ABA}" destId="{86293291-FF88-404B-9179-9F05D5694AD6}" srcOrd="1" destOrd="0" presId="urn:microsoft.com/office/officeart/2005/8/layout/cycle2"/>
    <dgm:cxn modelId="{BC693CEB-7F42-48F0-A035-252BD896501C}" type="presParOf" srcId="{86293291-FF88-404B-9179-9F05D5694AD6}" destId="{251F4109-EBDB-474B-A53B-0683BA53422D}" srcOrd="0" destOrd="0" presId="urn:microsoft.com/office/officeart/2005/8/layout/cycle2"/>
    <dgm:cxn modelId="{B3BABCAC-DC9D-4A97-ADC0-E8037F22A168}" type="presParOf" srcId="{194A0D4B-4905-4ACA-93CD-882B07AA2ABA}" destId="{2FD83683-976A-4583-ABC7-31822E4DF202}" srcOrd="2" destOrd="0" presId="urn:microsoft.com/office/officeart/2005/8/layout/cycle2"/>
    <dgm:cxn modelId="{C54B9E5A-FAFF-426B-BE28-8B90D843CE05}" type="presParOf" srcId="{194A0D4B-4905-4ACA-93CD-882B07AA2ABA}" destId="{A1B03702-395F-4256-A785-EBBACACE825C}" srcOrd="3" destOrd="0" presId="urn:microsoft.com/office/officeart/2005/8/layout/cycle2"/>
    <dgm:cxn modelId="{2C66EAA4-2A80-4602-AF55-95776060DE08}" type="presParOf" srcId="{A1B03702-395F-4256-A785-EBBACACE825C}" destId="{61C3ED22-B363-45B7-9F12-DBC6B31C527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BF2F36-94E6-412A-ABCA-9CE71297DA1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927CAF6-7FF1-41F5-9618-58CE7A3D34D7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Gouvernance de l’organisation</a:t>
          </a:r>
        </a:p>
      </dgm:t>
    </dgm:pt>
    <dgm:pt modelId="{5A627CC3-4821-43D7-ACDD-0BE537EB04B9}" type="parTrans" cxnId="{E0AF1A09-F2C1-4BC6-9B8E-8AC25DE29395}">
      <dgm:prSet/>
      <dgm:spPr/>
      <dgm:t>
        <a:bodyPr/>
        <a:lstStyle/>
        <a:p>
          <a:endParaRPr lang="fr-FR"/>
        </a:p>
      </dgm:t>
    </dgm:pt>
    <dgm:pt modelId="{00BD2412-E81C-4D8A-B881-EB3BF5BCD881}" type="sibTrans" cxnId="{E0AF1A09-F2C1-4BC6-9B8E-8AC25DE29395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8BDD7771-FCDC-4508-B956-FA45CECCCA55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Gouvernance du SI</a:t>
          </a:r>
        </a:p>
      </dgm:t>
    </dgm:pt>
    <dgm:pt modelId="{837E0948-A35D-4D52-A1CF-B65C5C460C39}" type="parTrans" cxnId="{2BC3878B-5C93-443D-87BC-F9D47021CBF4}">
      <dgm:prSet/>
      <dgm:spPr/>
      <dgm:t>
        <a:bodyPr/>
        <a:lstStyle/>
        <a:p>
          <a:endParaRPr lang="fr-FR"/>
        </a:p>
      </dgm:t>
    </dgm:pt>
    <dgm:pt modelId="{A8B6B636-5315-4353-8F0E-88BF0BE69D7D}" type="sibTrans" cxnId="{2BC3878B-5C93-443D-87BC-F9D47021CBF4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194A0D4B-4905-4ACA-93CD-882B07AA2ABA}" type="pres">
      <dgm:prSet presAssocID="{D1BF2F36-94E6-412A-ABCA-9CE71297DA16}" presName="cycle" presStyleCnt="0">
        <dgm:presLayoutVars>
          <dgm:dir/>
          <dgm:resizeHandles val="exact"/>
        </dgm:presLayoutVars>
      </dgm:prSet>
      <dgm:spPr/>
    </dgm:pt>
    <dgm:pt modelId="{F8547ED5-1E3E-48F0-AA81-F9319470B9D9}" type="pres">
      <dgm:prSet presAssocID="{E927CAF6-7FF1-41F5-9618-58CE7A3D34D7}" presName="node" presStyleLbl="node1" presStyleIdx="0" presStyleCnt="2">
        <dgm:presLayoutVars>
          <dgm:bulletEnabled val="1"/>
        </dgm:presLayoutVars>
      </dgm:prSet>
      <dgm:spPr/>
    </dgm:pt>
    <dgm:pt modelId="{86293291-FF88-404B-9179-9F05D5694AD6}" type="pres">
      <dgm:prSet presAssocID="{00BD2412-E81C-4D8A-B881-EB3BF5BCD881}" presName="sibTrans" presStyleLbl="sibTrans2D1" presStyleIdx="0" presStyleCnt="2"/>
      <dgm:spPr/>
    </dgm:pt>
    <dgm:pt modelId="{251F4109-EBDB-474B-A53B-0683BA53422D}" type="pres">
      <dgm:prSet presAssocID="{00BD2412-E81C-4D8A-B881-EB3BF5BCD881}" presName="connectorText" presStyleLbl="sibTrans2D1" presStyleIdx="0" presStyleCnt="2"/>
      <dgm:spPr/>
    </dgm:pt>
    <dgm:pt modelId="{2FD83683-976A-4583-ABC7-31822E4DF202}" type="pres">
      <dgm:prSet presAssocID="{8BDD7771-FCDC-4508-B956-FA45CECCCA55}" presName="node" presStyleLbl="node1" presStyleIdx="1" presStyleCnt="2">
        <dgm:presLayoutVars>
          <dgm:bulletEnabled val="1"/>
        </dgm:presLayoutVars>
      </dgm:prSet>
      <dgm:spPr/>
    </dgm:pt>
    <dgm:pt modelId="{A1B03702-395F-4256-A785-EBBACACE825C}" type="pres">
      <dgm:prSet presAssocID="{A8B6B636-5315-4353-8F0E-88BF0BE69D7D}" presName="sibTrans" presStyleLbl="sibTrans2D1" presStyleIdx="1" presStyleCnt="2" custLinFactNeighborX="-9079"/>
      <dgm:spPr/>
    </dgm:pt>
    <dgm:pt modelId="{61C3ED22-B363-45B7-9F12-DBC6B31C527B}" type="pres">
      <dgm:prSet presAssocID="{A8B6B636-5315-4353-8F0E-88BF0BE69D7D}" presName="connectorText" presStyleLbl="sibTrans2D1" presStyleIdx="1" presStyleCnt="2"/>
      <dgm:spPr/>
    </dgm:pt>
  </dgm:ptLst>
  <dgm:cxnLst>
    <dgm:cxn modelId="{E0AF1A09-F2C1-4BC6-9B8E-8AC25DE29395}" srcId="{D1BF2F36-94E6-412A-ABCA-9CE71297DA16}" destId="{E927CAF6-7FF1-41F5-9618-58CE7A3D34D7}" srcOrd="0" destOrd="0" parTransId="{5A627CC3-4821-43D7-ACDD-0BE537EB04B9}" sibTransId="{00BD2412-E81C-4D8A-B881-EB3BF5BCD881}"/>
    <dgm:cxn modelId="{78AF3B14-6113-4ED7-86A4-8181338A53A5}" type="presOf" srcId="{E927CAF6-7FF1-41F5-9618-58CE7A3D34D7}" destId="{F8547ED5-1E3E-48F0-AA81-F9319470B9D9}" srcOrd="0" destOrd="0" presId="urn:microsoft.com/office/officeart/2005/8/layout/cycle2"/>
    <dgm:cxn modelId="{0CD67724-FFEE-49B6-8D4E-E22B6710814B}" type="presOf" srcId="{8BDD7771-FCDC-4508-B956-FA45CECCCA55}" destId="{2FD83683-976A-4583-ABC7-31822E4DF202}" srcOrd="0" destOrd="0" presId="urn:microsoft.com/office/officeart/2005/8/layout/cycle2"/>
    <dgm:cxn modelId="{33DA1F27-3633-497E-8D54-55D6D4B7E287}" type="presOf" srcId="{00BD2412-E81C-4D8A-B881-EB3BF5BCD881}" destId="{251F4109-EBDB-474B-A53B-0683BA53422D}" srcOrd="1" destOrd="0" presId="urn:microsoft.com/office/officeart/2005/8/layout/cycle2"/>
    <dgm:cxn modelId="{5695182C-3B13-4194-8133-3E93990E4635}" type="presOf" srcId="{00BD2412-E81C-4D8A-B881-EB3BF5BCD881}" destId="{86293291-FF88-404B-9179-9F05D5694AD6}" srcOrd="0" destOrd="0" presId="urn:microsoft.com/office/officeart/2005/8/layout/cycle2"/>
    <dgm:cxn modelId="{61227A45-D277-467E-8926-1B14F6C558A7}" type="presOf" srcId="{A8B6B636-5315-4353-8F0E-88BF0BE69D7D}" destId="{A1B03702-395F-4256-A785-EBBACACE825C}" srcOrd="0" destOrd="0" presId="urn:microsoft.com/office/officeart/2005/8/layout/cycle2"/>
    <dgm:cxn modelId="{5C91DA84-1573-404F-A074-A3B2D53ACFAC}" type="presOf" srcId="{A8B6B636-5315-4353-8F0E-88BF0BE69D7D}" destId="{61C3ED22-B363-45B7-9F12-DBC6B31C527B}" srcOrd="1" destOrd="0" presId="urn:microsoft.com/office/officeart/2005/8/layout/cycle2"/>
    <dgm:cxn modelId="{2BC3878B-5C93-443D-87BC-F9D47021CBF4}" srcId="{D1BF2F36-94E6-412A-ABCA-9CE71297DA16}" destId="{8BDD7771-FCDC-4508-B956-FA45CECCCA55}" srcOrd="1" destOrd="0" parTransId="{837E0948-A35D-4D52-A1CF-B65C5C460C39}" sibTransId="{A8B6B636-5315-4353-8F0E-88BF0BE69D7D}"/>
    <dgm:cxn modelId="{725780C8-3F2B-4286-8276-CA59BB4758FD}" type="presOf" srcId="{D1BF2F36-94E6-412A-ABCA-9CE71297DA16}" destId="{194A0D4B-4905-4ACA-93CD-882B07AA2ABA}" srcOrd="0" destOrd="0" presId="urn:microsoft.com/office/officeart/2005/8/layout/cycle2"/>
    <dgm:cxn modelId="{28DE6E82-027C-443D-A2A3-0A009AD56732}" type="presParOf" srcId="{194A0D4B-4905-4ACA-93CD-882B07AA2ABA}" destId="{F8547ED5-1E3E-48F0-AA81-F9319470B9D9}" srcOrd="0" destOrd="0" presId="urn:microsoft.com/office/officeart/2005/8/layout/cycle2"/>
    <dgm:cxn modelId="{F4A9E49B-B389-4F5F-87FB-B17F091304DB}" type="presParOf" srcId="{194A0D4B-4905-4ACA-93CD-882B07AA2ABA}" destId="{86293291-FF88-404B-9179-9F05D5694AD6}" srcOrd="1" destOrd="0" presId="urn:microsoft.com/office/officeart/2005/8/layout/cycle2"/>
    <dgm:cxn modelId="{AE2CC2F5-0E68-4FF3-ABDD-26913DC63BB2}" type="presParOf" srcId="{86293291-FF88-404B-9179-9F05D5694AD6}" destId="{251F4109-EBDB-474B-A53B-0683BA53422D}" srcOrd="0" destOrd="0" presId="urn:microsoft.com/office/officeart/2005/8/layout/cycle2"/>
    <dgm:cxn modelId="{A4DCB847-A46A-4B4F-BA65-24891E1EC2B9}" type="presParOf" srcId="{194A0D4B-4905-4ACA-93CD-882B07AA2ABA}" destId="{2FD83683-976A-4583-ABC7-31822E4DF202}" srcOrd="2" destOrd="0" presId="urn:microsoft.com/office/officeart/2005/8/layout/cycle2"/>
    <dgm:cxn modelId="{2D0B0B76-DB09-40CF-A0AF-7B73B9D41F7A}" type="presParOf" srcId="{194A0D4B-4905-4ACA-93CD-882B07AA2ABA}" destId="{A1B03702-395F-4256-A785-EBBACACE825C}" srcOrd="3" destOrd="0" presId="urn:microsoft.com/office/officeart/2005/8/layout/cycle2"/>
    <dgm:cxn modelId="{78D58035-29E4-426D-B82B-9D008BE376E4}" type="presParOf" srcId="{A1B03702-395F-4256-A785-EBBACACE825C}" destId="{61C3ED22-B363-45B7-9F12-DBC6B31C527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1BF2F36-94E6-412A-ABCA-9CE71297DA1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927CAF6-7FF1-41F5-9618-58CE7A3D34D7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Evolution du territoire</a:t>
          </a:r>
        </a:p>
      </dgm:t>
    </dgm:pt>
    <dgm:pt modelId="{5A627CC3-4821-43D7-ACDD-0BE537EB04B9}" type="parTrans" cxnId="{E0AF1A09-F2C1-4BC6-9B8E-8AC25DE29395}">
      <dgm:prSet/>
      <dgm:spPr/>
      <dgm:t>
        <a:bodyPr/>
        <a:lstStyle/>
        <a:p>
          <a:endParaRPr lang="fr-FR"/>
        </a:p>
      </dgm:t>
    </dgm:pt>
    <dgm:pt modelId="{00BD2412-E81C-4D8A-B881-EB3BF5BCD881}" type="sibTrans" cxnId="{E0AF1A09-F2C1-4BC6-9B8E-8AC25DE29395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8BDD7771-FCDC-4508-B956-FA45CECCCA55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Evolution du SI</a:t>
          </a:r>
        </a:p>
      </dgm:t>
    </dgm:pt>
    <dgm:pt modelId="{837E0948-A35D-4D52-A1CF-B65C5C460C39}" type="parTrans" cxnId="{2BC3878B-5C93-443D-87BC-F9D47021CBF4}">
      <dgm:prSet/>
      <dgm:spPr/>
      <dgm:t>
        <a:bodyPr/>
        <a:lstStyle/>
        <a:p>
          <a:endParaRPr lang="fr-FR"/>
        </a:p>
      </dgm:t>
    </dgm:pt>
    <dgm:pt modelId="{A8B6B636-5315-4353-8F0E-88BF0BE69D7D}" type="sibTrans" cxnId="{2BC3878B-5C93-443D-87BC-F9D47021CBF4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194A0D4B-4905-4ACA-93CD-882B07AA2ABA}" type="pres">
      <dgm:prSet presAssocID="{D1BF2F36-94E6-412A-ABCA-9CE71297DA16}" presName="cycle" presStyleCnt="0">
        <dgm:presLayoutVars>
          <dgm:dir/>
          <dgm:resizeHandles val="exact"/>
        </dgm:presLayoutVars>
      </dgm:prSet>
      <dgm:spPr/>
    </dgm:pt>
    <dgm:pt modelId="{F8547ED5-1E3E-48F0-AA81-F9319470B9D9}" type="pres">
      <dgm:prSet presAssocID="{E927CAF6-7FF1-41F5-9618-58CE7A3D34D7}" presName="node" presStyleLbl="node1" presStyleIdx="0" presStyleCnt="2">
        <dgm:presLayoutVars>
          <dgm:bulletEnabled val="1"/>
        </dgm:presLayoutVars>
      </dgm:prSet>
      <dgm:spPr/>
    </dgm:pt>
    <dgm:pt modelId="{86293291-FF88-404B-9179-9F05D5694AD6}" type="pres">
      <dgm:prSet presAssocID="{00BD2412-E81C-4D8A-B881-EB3BF5BCD881}" presName="sibTrans" presStyleLbl="sibTrans2D1" presStyleIdx="0" presStyleCnt="2"/>
      <dgm:spPr/>
    </dgm:pt>
    <dgm:pt modelId="{251F4109-EBDB-474B-A53B-0683BA53422D}" type="pres">
      <dgm:prSet presAssocID="{00BD2412-E81C-4D8A-B881-EB3BF5BCD881}" presName="connectorText" presStyleLbl="sibTrans2D1" presStyleIdx="0" presStyleCnt="2"/>
      <dgm:spPr/>
    </dgm:pt>
    <dgm:pt modelId="{2FD83683-976A-4583-ABC7-31822E4DF202}" type="pres">
      <dgm:prSet presAssocID="{8BDD7771-FCDC-4508-B956-FA45CECCCA55}" presName="node" presStyleLbl="node1" presStyleIdx="1" presStyleCnt="2">
        <dgm:presLayoutVars>
          <dgm:bulletEnabled val="1"/>
        </dgm:presLayoutVars>
      </dgm:prSet>
      <dgm:spPr/>
    </dgm:pt>
    <dgm:pt modelId="{A1B03702-395F-4256-A785-EBBACACE825C}" type="pres">
      <dgm:prSet presAssocID="{A8B6B636-5315-4353-8F0E-88BF0BE69D7D}" presName="sibTrans" presStyleLbl="sibTrans2D1" presStyleIdx="1" presStyleCnt="2"/>
      <dgm:spPr/>
    </dgm:pt>
    <dgm:pt modelId="{61C3ED22-B363-45B7-9F12-DBC6B31C527B}" type="pres">
      <dgm:prSet presAssocID="{A8B6B636-5315-4353-8F0E-88BF0BE69D7D}" presName="connectorText" presStyleLbl="sibTrans2D1" presStyleIdx="1" presStyleCnt="2"/>
      <dgm:spPr/>
    </dgm:pt>
  </dgm:ptLst>
  <dgm:cxnLst>
    <dgm:cxn modelId="{E0AF1A09-F2C1-4BC6-9B8E-8AC25DE29395}" srcId="{D1BF2F36-94E6-412A-ABCA-9CE71297DA16}" destId="{E927CAF6-7FF1-41F5-9618-58CE7A3D34D7}" srcOrd="0" destOrd="0" parTransId="{5A627CC3-4821-43D7-ACDD-0BE537EB04B9}" sibTransId="{00BD2412-E81C-4D8A-B881-EB3BF5BCD881}"/>
    <dgm:cxn modelId="{2654241D-C8BC-4960-BA7F-A70968BCA3E8}" type="presOf" srcId="{D1BF2F36-94E6-412A-ABCA-9CE71297DA16}" destId="{194A0D4B-4905-4ACA-93CD-882B07AA2ABA}" srcOrd="0" destOrd="0" presId="urn:microsoft.com/office/officeart/2005/8/layout/cycle2"/>
    <dgm:cxn modelId="{39065525-F538-4B9C-A974-2F0391BAEFB2}" type="presOf" srcId="{8BDD7771-FCDC-4508-B956-FA45CECCCA55}" destId="{2FD83683-976A-4583-ABC7-31822E4DF202}" srcOrd="0" destOrd="0" presId="urn:microsoft.com/office/officeart/2005/8/layout/cycle2"/>
    <dgm:cxn modelId="{6E0C0029-D881-4CD1-8266-4C1637BCEA9E}" type="presOf" srcId="{A8B6B636-5315-4353-8F0E-88BF0BE69D7D}" destId="{61C3ED22-B363-45B7-9F12-DBC6B31C527B}" srcOrd="1" destOrd="0" presId="urn:microsoft.com/office/officeart/2005/8/layout/cycle2"/>
    <dgm:cxn modelId="{C3164E2E-A40D-4441-8177-F6D68A6E4825}" type="presOf" srcId="{E927CAF6-7FF1-41F5-9618-58CE7A3D34D7}" destId="{F8547ED5-1E3E-48F0-AA81-F9319470B9D9}" srcOrd="0" destOrd="0" presId="urn:microsoft.com/office/officeart/2005/8/layout/cycle2"/>
    <dgm:cxn modelId="{3D11C180-2342-4A82-B2B7-52F35A06296F}" type="presOf" srcId="{00BD2412-E81C-4D8A-B881-EB3BF5BCD881}" destId="{86293291-FF88-404B-9179-9F05D5694AD6}" srcOrd="0" destOrd="0" presId="urn:microsoft.com/office/officeart/2005/8/layout/cycle2"/>
    <dgm:cxn modelId="{2BC3878B-5C93-443D-87BC-F9D47021CBF4}" srcId="{D1BF2F36-94E6-412A-ABCA-9CE71297DA16}" destId="{8BDD7771-FCDC-4508-B956-FA45CECCCA55}" srcOrd="1" destOrd="0" parTransId="{837E0948-A35D-4D52-A1CF-B65C5C460C39}" sibTransId="{A8B6B636-5315-4353-8F0E-88BF0BE69D7D}"/>
    <dgm:cxn modelId="{8BBE9D93-1511-4C7F-861B-AFDFBF8254EE}" type="presOf" srcId="{A8B6B636-5315-4353-8F0E-88BF0BE69D7D}" destId="{A1B03702-395F-4256-A785-EBBACACE825C}" srcOrd="0" destOrd="0" presId="urn:microsoft.com/office/officeart/2005/8/layout/cycle2"/>
    <dgm:cxn modelId="{6CF453A9-7D1C-406D-9AC5-7FED537A7C11}" type="presOf" srcId="{00BD2412-E81C-4D8A-B881-EB3BF5BCD881}" destId="{251F4109-EBDB-474B-A53B-0683BA53422D}" srcOrd="1" destOrd="0" presId="urn:microsoft.com/office/officeart/2005/8/layout/cycle2"/>
    <dgm:cxn modelId="{1DBACB67-ED17-4872-B5D3-8EF25E12E79A}" type="presParOf" srcId="{194A0D4B-4905-4ACA-93CD-882B07AA2ABA}" destId="{F8547ED5-1E3E-48F0-AA81-F9319470B9D9}" srcOrd="0" destOrd="0" presId="urn:microsoft.com/office/officeart/2005/8/layout/cycle2"/>
    <dgm:cxn modelId="{28F2DBB4-3F8A-42A7-BACE-B24F1A34232D}" type="presParOf" srcId="{194A0D4B-4905-4ACA-93CD-882B07AA2ABA}" destId="{86293291-FF88-404B-9179-9F05D5694AD6}" srcOrd="1" destOrd="0" presId="urn:microsoft.com/office/officeart/2005/8/layout/cycle2"/>
    <dgm:cxn modelId="{BC693CEB-7F42-48F0-A035-252BD896501C}" type="presParOf" srcId="{86293291-FF88-404B-9179-9F05D5694AD6}" destId="{251F4109-EBDB-474B-A53B-0683BA53422D}" srcOrd="0" destOrd="0" presId="urn:microsoft.com/office/officeart/2005/8/layout/cycle2"/>
    <dgm:cxn modelId="{B3BABCAC-DC9D-4A97-ADC0-E8037F22A168}" type="presParOf" srcId="{194A0D4B-4905-4ACA-93CD-882B07AA2ABA}" destId="{2FD83683-976A-4583-ABC7-31822E4DF202}" srcOrd="2" destOrd="0" presId="urn:microsoft.com/office/officeart/2005/8/layout/cycle2"/>
    <dgm:cxn modelId="{C54B9E5A-FAFF-426B-BE28-8B90D843CE05}" type="presParOf" srcId="{194A0D4B-4905-4ACA-93CD-882B07AA2ABA}" destId="{A1B03702-395F-4256-A785-EBBACACE825C}" srcOrd="3" destOrd="0" presId="urn:microsoft.com/office/officeart/2005/8/layout/cycle2"/>
    <dgm:cxn modelId="{2C66EAA4-2A80-4602-AF55-95776060DE08}" type="presParOf" srcId="{A1B03702-395F-4256-A785-EBBACACE825C}" destId="{61C3ED22-B363-45B7-9F12-DBC6B31C527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BF2F36-94E6-412A-ABCA-9CE71297DA1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927CAF6-7FF1-41F5-9618-58CE7A3D34D7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Maitriser l’évolution du territoire et sa représentation</a:t>
          </a:r>
        </a:p>
      </dgm:t>
    </dgm:pt>
    <dgm:pt modelId="{5A627CC3-4821-43D7-ACDD-0BE537EB04B9}" type="parTrans" cxnId="{E0AF1A09-F2C1-4BC6-9B8E-8AC25DE29395}">
      <dgm:prSet/>
      <dgm:spPr/>
      <dgm:t>
        <a:bodyPr/>
        <a:lstStyle/>
        <a:p>
          <a:endParaRPr lang="fr-FR"/>
        </a:p>
      </dgm:t>
    </dgm:pt>
    <dgm:pt modelId="{00BD2412-E81C-4D8A-B881-EB3BF5BCD881}" type="sibTrans" cxnId="{E0AF1A09-F2C1-4BC6-9B8E-8AC25DE29395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8BDD7771-FCDC-4508-B956-FA45CECCCA55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Maitriser l’évolution du SI  et sa représentation</a:t>
          </a:r>
        </a:p>
      </dgm:t>
    </dgm:pt>
    <dgm:pt modelId="{837E0948-A35D-4D52-A1CF-B65C5C460C39}" type="parTrans" cxnId="{2BC3878B-5C93-443D-87BC-F9D47021CBF4}">
      <dgm:prSet/>
      <dgm:spPr/>
      <dgm:t>
        <a:bodyPr/>
        <a:lstStyle/>
        <a:p>
          <a:endParaRPr lang="fr-FR"/>
        </a:p>
      </dgm:t>
    </dgm:pt>
    <dgm:pt modelId="{A8B6B636-5315-4353-8F0E-88BF0BE69D7D}" type="sibTrans" cxnId="{2BC3878B-5C93-443D-87BC-F9D47021CBF4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194A0D4B-4905-4ACA-93CD-882B07AA2ABA}" type="pres">
      <dgm:prSet presAssocID="{D1BF2F36-94E6-412A-ABCA-9CE71297DA16}" presName="cycle" presStyleCnt="0">
        <dgm:presLayoutVars>
          <dgm:dir/>
          <dgm:resizeHandles val="exact"/>
        </dgm:presLayoutVars>
      </dgm:prSet>
      <dgm:spPr/>
    </dgm:pt>
    <dgm:pt modelId="{F8547ED5-1E3E-48F0-AA81-F9319470B9D9}" type="pres">
      <dgm:prSet presAssocID="{E927CAF6-7FF1-41F5-9618-58CE7A3D34D7}" presName="node" presStyleLbl="node1" presStyleIdx="0" presStyleCnt="2">
        <dgm:presLayoutVars>
          <dgm:bulletEnabled val="1"/>
        </dgm:presLayoutVars>
      </dgm:prSet>
      <dgm:spPr/>
    </dgm:pt>
    <dgm:pt modelId="{86293291-FF88-404B-9179-9F05D5694AD6}" type="pres">
      <dgm:prSet presAssocID="{00BD2412-E81C-4D8A-B881-EB3BF5BCD881}" presName="sibTrans" presStyleLbl="sibTrans2D1" presStyleIdx="0" presStyleCnt="2"/>
      <dgm:spPr/>
    </dgm:pt>
    <dgm:pt modelId="{251F4109-EBDB-474B-A53B-0683BA53422D}" type="pres">
      <dgm:prSet presAssocID="{00BD2412-E81C-4D8A-B881-EB3BF5BCD881}" presName="connectorText" presStyleLbl="sibTrans2D1" presStyleIdx="0" presStyleCnt="2"/>
      <dgm:spPr/>
    </dgm:pt>
    <dgm:pt modelId="{2FD83683-976A-4583-ABC7-31822E4DF202}" type="pres">
      <dgm:prSet presAssocID="{8BDD7771-FCDC-4508-B956-FA45CECCCA55}" presName="node" presStyleLbl="node1" presStyleIdx="1" presStyleCnt="2">
        <dgm:presLayoutVars>
          <dgm:bulletEnabled val="1"/>
        </dgm:presLayoutVars>
      </dgm:prSet>
      <dgm:spPr/>
    </dgm:pt>
    <dgm:pt modelId="{A1B03702-395F-4256-A785-EBBACACE825C}" type="pres">
      <dgm:prSet presAssocID="{A8B6B636-5315-4353-8F0E-88BF0BE69D7D}" presName="sibTrans" presStyleLbl="sibTrans2D1" presStyleIdx="1" presStyleCnt="2"/>
      <dgm:spPr/>
    </dgm:pt>
    <dgm:pt modelId="{61C3ED22-B363-45B7-9F12-DBC6B31C527B}" type="pres">
      <dgm:prSet presAssocID="{A8B6B636-5315-4353-8F0E-88BF0BE69D7D}" presName="connectorText" presStyleLbl="sibTrans2D1" presStyleIdx="1" presStyleCnt="2"/>
      <dgm:spPr/>
    </dgm:pt>
  </dgm:ptLst>
  <dgm:cxnLst>
    <dgm:cxn modelId="{E0AF1A09-F2C1-4BC6-9B8E-8AC25DE29395}" srcId="{D1BF2F36-94E6-412A-ABCA-9CE71297DA16}" destId="{E927CAF6-7FF1-41F5-9618-58CE7A3D34D7}" srcOrd="0" destOrd="0" parTransId="{5A627CC3-4821-43D7-ACDD-0BE537EB04B9}" sibTransId="{00BD2412-E81C-4D8A-B881-EB3BF5BCD881}"/>
    <dgm:cxn modelId="{78AF3B14-6113-4ED7-86A4-8181338A53A5}" type="presOf" srcId="{E927CAF6-7FF1-41F5-9618-58CE7A3D34D7}" destId="{F8547ED5-1E3E-48F0-AA81-F9319470B9D9}" srcOrd="0" destOrd="0" presId="urn:microsoft.com/office/officeart/2005/8/layout/cycle2"/>
    <dgm:cxn modelId="{0CD67724-FFEE-49B6-8D4E-E22B6710814B}" type="presOf" srcId="{8BDD7771-FCDC-4508-B956-FA45CECCCA55}" destId="{2FD83683-976A-4583-ABC7-31822E4DF202}" srcOrd="0" destOrd="0" presId="urn:microsoft.com/office/officeart/2005/8/layout/cycle2"/>
    <dgm:cxn modelId="{33DA1F27-3633-497E-8D54-55D6D4B7E287}" type="presOf" srcId="{00BD2412-E81C-4D8A-B881-EB3BF5BCD881}" destId="{251F4109-EBDB-474B-A53B-0683BA53422D}" srcOrd="1" destOrd="0" presId="urn:microsoft.com/office/officeart/2005/8/layout/cycle2"/>
    <dgm:cxn modelId="{5695182C-3B13-4194-8133-3E93990E4635}" type="presOf" srcId="{00BD2412-E81C-4D8A-B881-EB3BF5BCD881}" destId="{86293291-FF88-404B-9179-9F05D5694AD6}" srcOrd="0" destOrd="0" presId="urn:microsoft.com/office/officeart/2005/8/layout/cycle2"/>
    <dgm:cxn modelId="{61227A45-D277-467E-8926-1B14F6C558A7}" type="presOf" srcId="{A8B6B636-5315-4353-8F0E-88BF0BE69D7D}" destId="{A1B03702-395F-4256-A785-EBBACACE825C}" srcOrd="0" destOrd="0" presId="urn:microsoft.com/office/officeart/2005/8/layout/cycle2"/>
    <dgm:cxn modelId="{5C91DA84-1573-404F-A074-A3B2D53ACFAC}" type="presOf" srcId="{A8B6B636-5315-4353-8F0E-88BF0BE69D7D}" destId="{61C3ED22-B363-45B7-9F12-DBC6B31C527B}" srcOrd="1" destOrd="0" presId="urn:microsoft.com/office/officeart/2005/8/layout/cycle2"/>
    <dgm:cxn modelId="{2BC3878B-5C93-443D-87BC-F9D47021CBF4}" srcId="{D1BF2F36-94E6-412A-ABCA-9CE71297DA16}" destId="{8BDD7771-FCDC-4508-B956-FA45CECCCA55}" srcOrd="1" destOrd="0" parTransId="{837E0948-A35D-4D52-A1CF-B65C5C460C39}" sibTransId="{A8B6B636-5315-4353-8F0E-88BF0BE69D7D}"/>
    <dgm:cxn modelId="{725780C8-3F2B-4286-8276-CA59BB4758FD}" type="presOf" srcId="{D1BF2F36-94E6-412A-ABCA-9CE71297DA16}" destId="{194A0D4B-4905-4ACA-93CD-882B07AA2ABA}" srcOrd="0" destOrd="0" presId="urn:microsoft.com/office/officeart/2005/8/layout/cycle2"/>
    <dgm:cxn modelId="{28DE6E82-027C-443D-A2A3-0A009AD56732}" type="presParOf" srcId="{194A0D4B-4905-4ACA-93CD-882B07AA2ABA}" destId="{F8547ED5-1E3E-48F0-AA81-F9319470B9D9}" srcOrd="0" destOrd="0" presId="urn:microsoft.com/office/officeart/2005/8/layout/cycle2"/>
    <dgm:cxn modelId="{F4A9E49B-B389-4F5F-87FB-B17F091304DB}" type="presParOf" srcId="{194A0D4B-4905-4ACA-93CD-882B07AA2ABA}" destId="{86293291-FF88-404B-9179-9F05D5694AD6}" srcOrd="1" destOrd="0" presId="urn:microsoft.com/office/officeart/2005/8/layout/cycle2"/>
    <dgm:cxn modelId="{AE2CC2F5-0E68-4FF3-ABDD-26913DC63BB2}" type="presParOf" srcId="{86293291-FF88-404B-9179-9F05D5694AD6}" destId="{251F4109-EBDB-474B-A53B-0683BA53422D}" srcOrd="0" destOrd="0" presId="urn:microsoft.com/office/officeart/2005/8/layout/cycle2"/>
    <dgm:cxn modelId="{A4DCB847-A46A-4B4F-BA65-24891E1EC2B9}" type="presParOf" srcId="{194A0D4B-4905-4ACA-93CD-882B07AA2ABA}" destId="{2FD83683-976A-4583-ABC7-31822E4DF202}" srcOrd="2" destOrd="0" presId="urn:microsoft.com/office/officeart/2005/8/layout/cycle2"/>
    <dgm:cxn modelId="{2D0B0B76-DB09-40CF-A0AF-7B73B9D41F7A}" type="presParOf" srcId="{194A0D4B-4905-4ACA-93CD-882B07AA2ABA}" destId="{A1B03702-395F-4256-A785-EBBACACE825C}" srcOrd="3" destOrd="0" presId="urn:microsoft.com/office/officeart/2005/8/layout/cycle2"/>
    <dgm:cxn modelId="{78D58035-29E4-426D-B82B-9D008BE376E4}" type="presParOf" srcId="{A1B03702-395F-4256-A785-EBBACACE825C}" destId="{61C3ED22-B363-45B7-9F12-DBC6B31C527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BF2F36-94E6-412A-ABCA-9CE71297DA1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927CAF6-7FF1-41F5-9618-58CE7A3D34D7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Evolution de la stratégie</a:t>
          </a:r>
        </a:p>
      </dgm:t>
    </dgm:pt>
    <dgm:pt modelId="{5A627CC3-4821-43D7-ACDD-0BE537EB04B9}" type="parTrans" cxnId="{E0AF1A09-F2C1-4BC6-9B8E-8AC25DE29395}">
      <dgm:prSet/>
      <dgm:spPr/>
      <dgm:t>
        <a:bodyPr/>
        <a:lstStyle/>
        <a:p>
          <a:endParaRPr lang="fr-FR"/>
        </a:p>
      </dgm:t>
    </dgm:pt>
    <dgm:pt modelId="{00BD2412-E81C-4D8A-B881-EB3BF5BCD881}" type="sibTrans" cxnId="{E0AF1A09-F2C1-4BC6-9B8E-8AC25DE29395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8BDD7771-FCDC-4508-B956-FA45CECCCA55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Evolution des projets SI</a:t>
          </a:r>
        </a:p>
      </dgm:t>
    </dgm:pt>
    <dgm:pt modelId="{837E0948-A35D-4D52-A1CF-B65C5C460C39}" type="parTrans" cxnId="{2BC3878B-5C93-443D-87BC-F9D47021CBF4}">
      <dgm:prSet/>
      <dgm:spPr/>
      <dgm:t>
        <a:bodyPr/>
        <a:lstStyle/>
        <a:p>
          <a:endParaRPr lang="fr-FR"/>
        </a:p>
      </dgm:t>
    </dgm:pt>
    <dgm:pt modelId="{A8B6B636-5315-4353-8F0E-88BF0BE69D7D}" type="sibTrans" cxnId="{2BC3878B-5C93-443D-87BC-F9D47021CBF4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194A0D4B-4905-4ACA-93CD-882B07AA2ABA}" type="pres">
      <dgm:prSet presAssocID="{D1BF2F36-94E6-412A-ABCA-9CE71297DA16}" presName="cycle" presStyleCnt="0">
        <dgm:presLayoutVars>
          <dgm:dir/>
          <dgm:resizeHandles val="exact"/>
        </dgm:presLayoutVars>
      </dgm:prSet>
      <dgm:spPr/>
    </dgm:pt>
    <dgm:pt modelId="{F8547ED5-1E3E-48F0-AA81-F9319470B9D9}" type="pres">
      <dgm:prSet presAssocID="{E927CAF6-7FF1-41F5-9618-58CE7A3D34D7}" presName="node" presStyleLbl="node1" presStyleIdx="0" presStyleCnt="2">
        <dgm:presLayoutVars>
          <dgm:bulletEnabled val="1"/>
        </dgm:presLayoutVars>
      </dgm:prSet>
      <dgm:spPr/>
    </dgm:pt>
    <dgm:pt modelId="{86293291-FF88-404B-9179-9F05D5694AD6}" type="pres">
      <dgm:prSet presAssocID="{00BD2412-E81C-4D8A-B881-EB3BF5BCD881}" presName="sibTrans" presStyleLbl="sibTrans2D1" presStyleIdx="0" presStyleCnt="2"/>
      <dgm:spPr/>
    </dgm:pt>
    <dgm:pt modelId="{251F4109-EBDB-474B-A53B-0683BA53422D}" type="pres">
      <dgm:prSet presAssocID="{00BD2412-E81C-4D8A-B881-EB3BF5BCD881}" presName="connectorText" presStyleLbl="sibTrans2D1" presStyleIdx="0" presStyleCnt="2"/>
      <dgm:spPr/>
    </dgm:pt>
    <dgm:pt modelId="{2FD83683-976A-4583-ABC7-31822E4DF202}" type="pres">
      <dgm:prSet presAssocID="{8BDD7771-FCDC-4508-B956-FA45CECCCA55}" presName="node" presStyleLbl="node1" presStyleIdx="1" presStyleCnt="2">
        <dgm:presLayoutVars>
          <dgm:bulletEnabled val="1"/>
        </dgm:presLayoutVars>
      </dgm:prSet>
      <dgm:spPr/>
    </dgm:pt>
    <dgm:pt modelId="{A1B03702-395F-4256-A785-EBBACACE825C}" type="pres">
      <dgm:prSet presAssocID="{A8B6B636-5315-4353-8F0E-88BF0BE69D7D}" presName="sibTrans" presStyleLbl="sibTrans2D1" presStyleIdx="1" presStyleCnt="2"/>
      <dgm:spPr/>
    </dgm:pt>
    <dgm:pt modelId="{61C3ED22-B363-45B7-9F12-DBC6B31C527B}" type="pres">
      <dgm:prSet presAssocID="{A8B6B636-5315-4353-8F0E-88BF0BE69D7D}" presName="connectorText" presStyleLbl="sibTrans2D1" presStyleIdx="1" presStyleCnt="2"/>
      <dgm:spPr/>
    </dgm:pt>
  </dgm:ptLst>
  <dgm:cxnLst>
    <dgm:cxn modelId="{E0AF1A09-F2C1-4BC6-9B8E-8AC25DE29395}" srcId="{D1BF2F36-94E6-412A-ABCA-9CE71297DA16}" destId="{E927CAF6-7FF1-41F5-9618-58CE7A3D34D7}" srcOrd="0" destOrd="0" parTransId="{5A627CC3-4821-43D7-ACDD-0BE537EB04B9}" sibTransId="{00BD2412-E81C-4D8A-B881-EB3BF5BCD881}"/>
    <dgm:cxn modelId="{2654241D-C8BC-4960-BA7F-A70968BCA3E8}" type="presOf" srcId="{D1BF2F36-94E6-412A-ABCA-9CE71297DA16}" destId="{194A0D4B-4905-4ACA-93CD-882B07AA2ABA}" srcOrd="0" destOrd="0" presId="urn:microsoft.com/office/officeart/2005/8/layout/cycle2"/>
    <dgm:cxn modelId="{39065525-F538-4B9C-A974-2F0391BAEFB2}" type="presOf" srcId="{8BDD7771-FCDC-4508-B956-FA45CECCCA55}" destId="{2FD83683-976A-4583-ABC7-31822E4DF202}" srcOrd="0" destOrd="0" presId="urn:microsoft.com/office/officeart/2005/8/layout/cycle2"/>
    <dgm:cxn modelId="{6E0C0029-D881-4CD1-8266-4C1637BCEA9E}" type="presOf" srcId="{A8B6B636-5315-4353-8F0E-88BF0BE69D7D}" destId="{61C3ED22-B363-45B7-9F12-DBC6B31C527B}" srcOrd="1" destOrd="0" presId="urn:microsoft.com/office/officeart/2005/8/layout/cycle2"/>
    <dgm:cxn modelId="{C3164E2E-A40D-4441-8177-F6D68A6E4825}" type="presOf" srcId="{E927CAF6-7FF1-41F5-9618-58CE7A3D34D7}" destId="{F8547ED5-1E3E-48F0-AA81-F9319470B9D9}" srcOrd="0" destOrd="0" presId="urn:microsoft.com/office/officeart/2005/8/layout/cycle2"/>
    <dgm:cxn modelId="{3D11C180-2342-4A82-B2B7-52F35A06296F}" type="presOf" srcId="{00BD2412-E81C-4D8A-B881-EB3BF5BCD881}" destId="{86293291-FF88-404B-9179-9F05D5694AD6}" srcOrd="0" destOrd="0" presId="urn:microsoft.com/office/officeart/2005/8/layout/cycle2"/>
    <dgm:cxn modelId="{2BC3878B-5C93-443D-87BC-F9D47021CBF4}" srcId="{D1BF2F36-94E6-412A-ABCA-9CE71297DA16}" destId="{8BDD7771-FCDC-4508-B956-FA45CECCCA55}" srcOrd="1" destOrd="0" parTransId="{837E0948-A35D-4D52-A1CF-B65C5C460C39}" sibTransId="{A8B6B636-5315-4353-8F0E-88BF0BE69D7D}"/>
    <dgm:cxn modelId="{8BBE9D93-1511-4C7F-861B-AFDFBF8254EE}" type="presOf" srcId="{A8B6B636-5315-4353-8F0E-88BF0BE69D7D}" destId="{A1B03702-395F-4256-A785-EBBACACE825C}" srcOrd="0" destOrd="0" presId="urn:microsoft.com/office/officeart/2005/8/layout/cycle2"/>
    <dgm:cxn modelId="{6CF453A9-7D1C-406D-9AC5-7FED537A7C11}" type="presOf" srcId="{00BD2412-E81C-4D8A-B881-EB3BF5BCD881}" destId="{251F4109-EBDB-474B-A53B-0683BA53422D}" srcOrd="1" destOrd="0" presId="urn:microsoft.com/office/officeart/2005/8/layout/cycle2"/>
    <dgm:cxn modelId="{1DBACB67-ED17-4872-B5D3-8EF25E12E79A}" type="presParOf" srcId="{194A0D4B-4905-4ACA-93CD-882B07AA2ABA}" destId="{F8547ED5-1E3E-48F0-AA81-F9319470B9D9}" srcOrd="0" destOrd="0" presId="urn:microsoft.com/office/officeart/2005/8/layout/cycle2"/>
    <dgm:cxn modelId="{28F2DBB4-3F8A-42A7-BACE-B24F1A34232D}" type="presParOf" srcId="{194A0D4B-4905-4ACA-93CD-882B07AA2ABA}" destId="{86293291-FF88-404B-9179-9F05D5694AD6}" srcOrd="1" destOrd="0" presId="urn:microsoft.com/office/officeart/2005/8/layout/cycle2"/>
    <dgm:cxn modelId="{BC693CEB-7F42-48F0-A035-252BD896501C}" type="presParOf" srcId="{86293291-FF88-404B-9179-9F05D5694AD6}" destId="{251F4109-EBDB-474B-A53B-0683BA53422D}" srcOrd="0" destOrd="0" presId="urn:microsoft.com/office/officeart/2005/8/layout/cycle2"/>
    <dgm:cxn modelId="{B3BABCAC-DC9D-4A97-ADC0-E8037F22A168}" type="presParOf" srcId="{194A0D4B-4905-4ACA-93CD-882B07AA2ABA}" destId="{2FD83683-976A-4583-ABC7-31822E4DF202}" srcOrd="2" destOrd="0" presId="urn:microsoft.com/office/officeart/2005/8/layout/cycle2"/>
    <dgm:cxn modelId="{C54B9E5A-FAFF-426B-BE28-8B90D843CE05}" type="presParOf" srcId="{194A0D4B-4905-4ACA-93CD-882B07AA2ABA}" destId="{A1B03702-395F-4256-A785-EBBACACE825C}" srcOrd="3" destOrd="0" presId="urn:microsoft.com/office/officeart/2005/8/layout/cycle2"/>
    <dgm:cxn modelId="{2C66EAA4-2A80-4602-AF55-95776060DE08}" type="presParOf" srcId="{A1B03702-395F-4256-A785-EBBACACE825C}" destId="{61C3ED22-B363-45B7-9F12-DBC6B31C527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BF2F36-94E6-412A-ABCA-9CE71297DA1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927CAF6-7FF1-41F5-9618-58CE7A3D34D7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Agilité stratégique et innovation</a:t>
          </a:r>
        </a:p>
      </dgm:t>
    </dgm:pt>
    <dgm:pt modelId="{5A627CC3-4821-43D7-ACDD-0BE537EB04B9}" type="parTrans" cxnId="{E0AF1A09-F2C1-4BC6-9B8E-8AC25DE29395}">
      <dgm:prSet/>
      <dgm:spPr/>
      <dgm:t>
        <a:bodyPr/>
        <a:lstStyle/>
        <a:p>
          <a:endParaRPr lang="fr-FR"/>
        </a:p>
      </dgm:t>
    </dgm:pt>
    <dgm:pt modelId="{00BD2412-E81C-4D8A-B881-EB3BF5BCD881}" type="sibTrans" cxnId="{E0AF1A09-F2C1-4BC6-9B8E-8AC25DE29395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8BDD7771-FCDC-4508-B956-FA45CECCCA55}">
      <dgm:prSet phldrT="[Texte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fr-FR" dirty="0">
              <a:solidFill>
                <a:schemeClr val="tx1"/>
              </a:solidFill>
            </a:rPr>
            <a:t>Portefeuille de projets SI stratégiques</a:t>
          </a:r>
        </a:p>
      </dgm:t>
    </dgm:pt>
    <dgm:pt modelId="{A8B6B636-5315-4353-8F0E-88BF0BE69D7D}" type="sibTrans" cxnId="{2BC3878B-5C93-443D-87BC-F9D47021CBF4}">
      <dgm:prSet/>
      <dgm:spPr>
        <a:noFill/>
        <a:ln w="25400">
          <a:solidFill>
            <a:schemeClr val="tx1"/>
          </a:solidFill>
        </a:ln>
      </dgm:spPr>
      <dgm:t>
        <a:bodyPr/>
        <a:lstStyle/>
        <a:p>
          <a:endParaRPr lang="fr-FR"/>
        </a:p>
      </dgm:t>
    </dgm:pt>
    <dgm:pt modelId="{837E0948-A35D-4D52-A1CF-B65C5C460C39}" type="parTrans" cxnId="{2BC3878B-5C93-443D-87BC-F9D47021CBF4}">
      <dgm:prSet/>
      <dgm:spPr/>
      <dgm:t>
        <a:bodyPr/>
        <a:lstStyle/>
        <a:p>
          <a:endParaRPr lang="fr-FR"/>
        </a:p>
      </dgm:t>
    </dgm:pt>
    <dgm:pt modelId="{194A0D4B-4905-4ACA-93CD-882B07AA2ABA}" type="pres">
      <dgm:prSet presAssocID="{D1BF2F36-94E6-412A-ABCA-9CE71297DA16}" presName="cycle" presStyleCnt="0">
        <dgm:presLayoutVars>
          <dgm:dir/>
          <dgm:resizeHandles val="exact"/>
        </dgm:presLayoutVars>
      </dgm:prSet>
      <dgm:spPr/>
    </dgm:pt>
    <dgm:pt modelId="{F8547ED5-1E3E-48F0-AA81-F9319470B9D9}" type="pres">
      <dgm:prSet presAssocID="{E927CAF6-7FF1-41F5-9618-58CE7A3D34D7}" presName="node" presStyleLbl="node1" presStyleIdx="0" presStyleCnt="2">
        <dgm:presLayoutVars>
          <dgm:bulletEnabled val="1"/>
        </dgm:presLayoutVars>
      </dgm:prSet>
      <dgm:spPr/>
    </dgm:pt>
    <dgm:pt modelId="{86293291-FF88-404B-9179-9F05D5694AD6}" type="pres">
      <dgm:prSet presAssocID="{00BD2412-E81C-4D8A-B881-EB3BF5BCD881}" presName="sibTrans" presStyleLbl="sibTrans2D1" presStyleIdx="0" presStyleCnt="2"/>
      <dgm:spPr/>
    </dgm:pt>
    <dgm:pt modelId="{251F4109-EBDB-474B-A53B-0683BA53422D}" type="pres">
      <dgm:prSet presAssocID="{00BD2412-E81C-4D8A-B881-EB3BF5BCD881}" presName="connectorText" presStyleLbl="sibTrans2D1" presStyleIdx="0" presStyleCnt="2"/>
      <dgm:spPr/>
    </dgm:pt>
    <dgm:pt modelId="{2FD83683-976A-4583-ABC7-31822E4DF202}" type="pres">
      <dgm:prSet presAssocID="{8BDD7771-FCDC-4508-B956-FA45CECCCA55}" presName="node" presStyleLbl="node1" presStyleIdx="1" presStyleCnt="2">
        <dgm:presLayoutVars>
          <dgm:bulletEnabled val="1"/>
        </dgm:presLayoutVars>
      </dgm:prSet>
      <dgm:spPr/>
    </dgm:pt>
    <dgm:pt modelId="{A1B03702-395F-4256-A785-EBBACACE825C}" type="pres">
      <dgm:prSet presAssocID="{A8B6B636-5315-4353-8F0E-88BF0BE69D7D}" presName="sibTrans" presStyleLbl="sibTrans2D1" presStyleIdx="1" presStyleCnt="2"/>
      <dgm:spPr/>
    </dgm:pt>
    <dgm:pt modelId="{61C3ED22-B363-45B7-9F12-DBC6B31C527B}" type="pres">
      <dgm:prSet presAssocID="{A8B6B636-5315-4353-8F0E-88BF0BE69D7D}" presName="connectorText" presStyleLbl="sibTrans2D1" presStyleIdx="1" presStyleCnt="2"/>
      <dgm:spPr/>
    </dgm:pt>
  </dgm:ptLst>
  <dgm:cxnLst>
    <dgm:cxn modelId="{E0AF1A09-F2C1-4BC6-9B8E-8AC25DE29395}" srcId="{D1BF2F36-94E6-412A-ABCA-9CE71297DA16}" destId="{E927CAF6-7FF1-41F5-9618-58CE7A3D34D7}" srcOrd="0" destOrd="0" parTransId="{5A627CC3-4821-43D7-ACDD-0BE537EB04B9}" sibTransId="{00BD2412-E81C-4D8A-B881-EB3BF5BCD881}"/>
    <dgm:cxn modelId="{78AF3B14-6113-4ED7-86A4-8181338A53A5}" type="presOf" srcId="{E927CAF6-7FF1-41F5-9618-58CE7A3D34D7}" destId="{F8547ED5-1E3E-48F0-AA81-F9319470B9D9}" srcOrd="0" destOrd="0" presId="urn:microsoft.com/office/officeart/2005/8/layout/cycle2"/>
    <dgm:cxn modelId="{0CD67724-FFEE-49B6-8D4E-E22B6710814B}" type="presOf" srcId="{8BDD7771-FCDC-4508-B956-FA45CECCCA55}" destId="{2FD83683-976A-4583-ABC7-31822E4DF202}" srcOrd="0" destOrd="0" presId="urn:microsoft.com/office/officeart/2005/8/layout/cycle2"/>
    <dgm:cxn modelId="{33DA1F27-3633-497E-8D54-55D6D4B7E287}" type="presOf" srcId="{00BD2412-E81C-4D8A-B881-EB3BF5BCD881}" destId="{251F4109-EBDB-474B-A53B-0683BA53422D}" srcOrd="1" destOrd="0" presId="urn:microsoft.com/office/officeart/2005/8/layout/cycle2"/>
    <dgm:cxn modelId="{5695182C-3B13-4194-8133-3E93990E4635}" type="presOf" srcId="{00BD2412-E81C-4D8A-B881-EB3BF5BCD881}" destId="{86293291-FF88-404B-9179-9F05D5694AD6}" srcOrd="0" destOrd="0" presId="urn:microsoft.com/office/officeart/2005/8/layout/cycle2"/>
    <dgm:cxn modelId="{61227A45-D277-467E-8926-1B14F6C558A7}" type="presOf" srcId="{A8B6B636-5315-4353-8F0E-88BF0BE69D7D}" destId="{A1B03702-395F-4256-A785-EBBACACE825C}" srcOrd="0" destOrd="0" presId="urn:microsoft.com/office/officeart/2005/8/layout/cycle2"/>
    <dgm:cxn modelId="{5C91DA84-1573-404F-A074-A3B2D53ACFAC}" type="presOf" srcId="{A8B6B636-5315-4353-8F0E-88BF0BE69D7D}" destId="{61C3ED22-B363-45B7-9F12-DBC6B31C527B}" srcOrd="1" destOrd="0" presId="urn:microsoft.com/office/officeart/2005/8/layout/cycle2"/>
    <dgm:cxn modelId="{2BC3878B-5C93-443D-87BC-F9D47021CBF4}" srcId="{D1BF2F36-94E6-412A-ABCA-9CE71297DA16}" destId="{8BDD7771-FCDC-4508-B956-FA45CECCCA55}" srcOrd="1" destOrd="0" parTransId="{837E0948-A35D-4D52-A1CF-B65C5C460C39}" sibTransId="{A8B6B636-5315-4353-8F0E-88BF0BE69D7D}"/>
    <dgm:cxn modelId="{725780C8-3F2B-4286-8276-CA59BB4758FD}" type="presOf" srcId="{D1BF2F36-94E6-412A-ABCA-9CE71297DA16}" destId="{194A0D4B-4905-4ACA-93CD-882B07AA2ABA}" srcOrd="0" destOrd="0" presId="urn:microsoft.com/office/officeart/2005/8/layout/cycle2"/>
    <dgm:cxn modelId="{28DE6E82-027C-443D-A2A3-0A009AD56732}" type="presParOf" srcId="{194A0D4B-4905-4ACA-93CD-882B07AA2ABA}" destId="{F8547ED5-1E3E-48F0-AA81-F9319470B9D9}" srcOrd="0" destOrd="0" presId="urn:microsoft.com/office/officeart/2005/8/layout/cycle2"/>
    <dgm:cxn modelId="{F4A9E49B-B389-4F5F-87FB-B17F091304DB}" type="presParOf" srcId="{194A0D4B-4905-4ACA-93CD-882B07AA2ABA}" destId="{86293291-FF88-404B-9179-9F05D5694AD6}" srcOrd="1" destOrd="0" presId="urn:microsoft.com/office/officeart/2005/8/layout/cycle2"/>
    <dgm:cxn modelId="{AE2CC2F5-0E68-4FF3-ABDD-26913DC63BB2}" type="presParOf" srcId="{86293291-FF88-404B-9179-9F05D5694AD6}" destId="{251F4109-EBDB-474B-A53B-0683BA53422D}" srcOrd="0" destOrd="0" presId="urn:microsoft.com/office/officeart/2005/8/layout/cycle2"/>
    <dgm:cxn modelId="{A4DCB847-A46A-4B4F-BA65-24891E1EC2B9}" type="presParOf" srcId="{194A0D4B-4905-4ACA-93CD-882B07AA2ABA}" destId="{2FD83683-976A-4583-ABC7-31822E4DF202}" srcOrd="2" destOrd="0" presId="urn:microsoft.com/office/officeart/2005/8/layout/cycle2"/>
    <dgm:cxn modelId="{2D0B0B76-DB09-40CF-A0AF-7B73B9D41F7A}" type="presParOf" srcId="{194A0D4B-4905-4ACA-93CD-882B07AA2ABA}" destId="{A1B03702-395F-4256-A785-EBBACACE825C}" srcOrd="3" destOrd="0" presId="urn:microsoft.com/office/officeart/2005/8/layout/cycle2"/>
    <dgm:cxn modelId="{78D58035-29E4-426D-B82B-9D008BE376E4}" type="presParOf" srcId="{A1B03702-395F-4256-A785-EBBACACE825C}" destId="{61C3ED22-B363-45B7-9F12-DBC6B31C527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47ED5-1E3E-48F0-AA81-F9319470B9D9}">
      <dsp:nvSpPr>
        <dsp:cNvPr id="0" name=""/>
        <dsp:cNvSpPr/>
      </dsp:nvSpPr>
      <dsp:spPr>
        <a:xfrm>
          <a:off x="1528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900" kern="1200" dirty="0">
              <a:solidFill>
                <a:schemeClr val="tx1"/>
              </a:solidFill>
            </a:rPr>
            <a:t>Besoins des acteurs</a:t>
          </a:r>
        </a:p>
      </dsp:txBody>
      <dsp:txXfrm>
        <a:off x="362557" y="825633"/>
        <a:ext cx="1743205" cy="1743205"/>
      </dsp:txXfrm>
    </dsp:sp>
    <dsp:sp modelId="{86293291-FF88-404B-9179-9F05D5694AD6}">
      <dsp:nvSpPr>
        <dsp:cNvPr id="0" name=""/>
        <dsp:cNvSpPr/>
      </dsp:nvSpPr>
      <dsp:spPr>
        <a:xfrm>
          <a:off x="2274516" y="116221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100" kern="1200"/>
        </a:p>
      </dsp:txBody>
      <dsp:txXfrm>
        <a:off x="2274516" y="282626"/>
        <a:ext cx="1286603" cy="499216"/>
      </dsp:txXfrm>
    </dsp:sp>
    <dsp:sp modelId="{2FD83683-976A-4583-ABC7-31822E4DF202}">
      <dsp:nvSpPr>
        <dsp:cNvPr id="0" name=""/>
        <dsp:cNvSpPr/>
      </dsp:nvSpPr>
      <dsp:spPr>
        <a:xfrm>
          <a:off x="3705407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900" kern="1200" dirty="0">
              <a:solidFill>
                <a:schemeClr val="tx1"/>
              </a:solidFill>
            </a:rPr>
            <a:t>Pilotage du SI</a:t>
          </a:r>
        </a:p>
      </dsp:txBody>
      <dsp:txXfrm>
        <a:off x="4066436" y="825633"/>
        <a:ext cx="1743205" cy="1743205"/>
      </dsp:txXfrm>
    </dsp:sp>
    <dsp:sp modelId="{A1B03702-395F-4256-A785-EBBACACE825C}">
      <dsp:nvSpPr>
        <dsp:cNvPr id="0" name=""/>
        <dsp:cNvSpPr/>
      </dsp:nvSpPr>
      <dsp:spPr>
        <a:xfrm rot="10800000">
          <a:off x="2251970" y="2446223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100" kern="1200"/>
        </a:p>
      </dsp:txBody>
      <dsp:txXfrm rot="10800000">
        <a:off x="2501578" y="2612628"/>
        <a:ext cx="1286603" cy="4992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47ED5-1E3E-48F0-AA81-F9319470B9D9}">
      <dsp:nvSpPr>
        <dsp:cNvPr id="0" name=""/>
        <dsp:cNvSpPr/>
      </dsp:nvSpPr>
      <dsp:spPr>
        <a:xfrm>
          <a:off x="1528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Gouvernance de l’organisation</a:t>
          </a:r>
        </a:p>
      </dsp:txBody>
      <dsp:txXfrm>
        <a:off x="362557" y="825633"/>
        <a:ext cx="1743205" cy="1743205"/>
      </dsp:txXfrm>
    </dsp:sp>
    <dsp:sp modelId="{86293291-FF88-404B-9179-9F05D5694AD6}">
      <dsp:nvSpPr>
        <dsp:cNvPr id="0" name=""/>
        <dsp:cNvSpPr/>
      </dsp:nvSpPr>
      <dsp:spPr>
        <a:xfrm>
          <a:off x="2274516" y="116221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900" kern="1200"/>
        </a:p>
      </dsp:txBody>
      <dsp:txXfrm>
        <a:off x="2274516" y="282626"/>
        <a:ext cx="1286603" cy="499216"/>
      </dsp:txXfrm>
    </dsp:sp>
    <dsp:sp modelId="{2FD83683-976A-4583-ABC7-31822E4DF202}">
      <dsp:nvSpPr>
        <dsp:cNvPr id="0" name=""/>
        <dsp:cNvSpPr/>
      </dsp:nvSpPr>
      <dsp:spPr>
        <a:xfrm>
          <a:off x="3705407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chemeClr val="tx1"/>
              </a:solidFill>
            </a:rPr>
            <a:t>Gouvernance du SI</a:t>
          </a:r>
        </a:p>
      </dsp:txBody>
      <dsp:txXfrm>
        <a:off x="4066436" y="825633"/>
        <a:ext cx="1743205" cy="1743205"/>
      </dsp:txXfrm>
    </dsp:sp>
    <dsp:sp modelId="{A1B03702-395F-4256-A785-EBBACACE825C}">
      <dsp:nvSpPr>
        <dsp:cNvPr id="0" name=""/>
        <dsp:cNvSpPr/>
      </dsp:nvSpPr>
      <dsp:spPr>
        <a:xfrm rot="10800000">
          <a:off x="2221999" y="2446223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900" kern="1200"/>
        </a:p>
      </dsp:txBody>
      <dsp:txXfrm rot="10800000">
        <a:off x="2471607" y="2612628"/>
        <a:ext cx="1286603" cy="4992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47ED5-1E3E-48F0-AA81-F9319470B9D9}">
      <dsp:nvSpPr>
        <dsp:cNvPr id="0" name=""/>
        <dsp:cNvSpPr/>
      </dsp:nvSpPr>
      <dsp:spPr>
        <a:xfrm>
          <a:off x="1528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solidFill>
                <a:schemeClr val="tx1"/>
              </a:solidFill>
            </a:rPr>
            <a:t>Evolution du territoire</a:t>
          </a:r>
        </a:p>
      </dsp:txBody>
      <dsp:txXfrm>
        <a:off x="362557" y="825633"/>
        <a:ext cx="1743205" cy="1743205"/>
      </dsp:txXfrm>
    </dsp:sp>
    <dsp:sp modelId="{86293291-FF88-404B-9179-9F05D5694AD6}">
      <dsp:nvSpPr>
        <dsp:cNvPr id="0" name=""/>
        <dsp:cNvSpPr/>
      </dsp:nvSpPr>
      <dsp:spPr>
        <a:xfrm>
          <a:off x="2274516" y="116221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700" kern="1200"/>
        </a:p>
      </dsp:txBody>
      <dsp:txXfrm>
        <a:off x="2274516" y="282626"/>
        <a:ext cx="1286603" cy="499216"/>
      </dsp:txXfrm>
    </dsp:sp>
    <dsp:sp modelId="{2FD83683-976A-4583-ABC7-31822E4DF202}">
      <dsp:nvSpPr>
        <dsp:cNvPr id="0" name=""/>
        <dsp:cNvSpPr/>
      </dsp:nvSpPr>
      <dsp:spPr>
        <a:xfrm>
          <a:off x="3705407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solidFill>
                <a:schemeClr val="tx1"/>
              </a:solidFill>
            </a:rPr>
            <a:t>Evolution du SI</a:t>
          </a:r>
        </a:p>
      </dsp:txBody>
      <dsp:txXfrm>
        <a:off x="4066436" y="825633"/>
        <a:ext cx="1743205" cy="1743205"/>
      </dsp:txXfrm>
    </dsp:sp>
    <dsp:sp modelId="{A1B03702-395F-4256-A785-EBBACACE825C}">
      <dsp:nvSpPr>
        <dsp:cNvPr id="0" name=""/>
        <dsp:cNvSpPr/>
      </dsp:nvSpPr>
      <dsp:spPr>
        <a:xfrm rot="10800000">
          <a:off x="2361471" y="2446223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700" kern="1200"/>
        </a:p>
      </dsp:txBody>
      <dsp:txXfrm rot="10800000">
        <a:off x="2611079" y="2612628"/>
        <a:ext cx="1286603" cy="499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47ED5-1E3E-48F0-AA81-F9319470B9D9}">
      <dsp:nvSpPr>
        <dsp:cNvPr id="0" name=""/>
        <dsp:cNvSpPr/>
      </dsp:nvSpPr>
      <dsp:spPr>
        <a:xfrm>
          <a:off x="1528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chemeClr val="tx1"/>
              </a:solidFill>
            </a:rPr>
            <a:t>Maitriser l’évolution du territoire et sa représentation</a:t>
          </a:r>
        </a:p>
      </dsp:txBody>
      <dsp:txXfrm>
        <a:off x="362557" y="825633"/>
        <a:ext cx="1743205" cy="1743205"/>
      </dsp:txXfrm>
    </dsp:sp>
    <dsp:sp modelId="{86293291-FF88-404B-9179-9F05D5694AD6}">
      <dsp:nvSpPr>
        <dsp:cNvPr id="0" name=""/>
        <dsp:cNvSpPr/>
      </dsp:nvSpPr>
      <dsp:spPr>
        <a:xfrm>
          <a:off x="2274516" y="116221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/>
        </a:p>
      </dsp:txBody>
      <dsp:txXfrm>
        <a:off x="2274516" y="282626"/>
        <a:ext cx="1286603" cy="499216"/>
      </dsp:txXfrm>
    </dsp:sp>
    <dsp:sp modelId="{2FD83683-976A-4583-ABC7-31822E4DF202}">
      <dsp:nvSpPr>
        <dsp:cNvPr id="0" name=""/>
        <dsp:cNvSpPr/>
      </dsp:nvSpPr>
      <dsp:spPr>
        <a:xfrm>
          <a:off x="3705407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chemeClr val="tx1"/>
              </a:solidFill>
            </a:rPr>
            <a:t>Maitriser l’évolution du SI  et sa représentation</a:t>
          </a:r>
        </a:p>
      </dsp:txBody>
      <dsp:txXfrm>
        <a:off x="4066436" y="825633"/>
        <a:ext cx="1743205" cy="1743205"/>
      </dsp:txXfrm>
    </dsp:sp>
    <dsp:sp modelId="{A1B03702-395F-4256-A785-EBBACACE825C}">
      <dsp:nvSpPr>
        <dsp:cNvPr id="0" name=""/>
        <dsp:cNvSpPr/>
      </dsp:nvSpPr>
      <dsp:spPr>
        <a:xfrm rot="10800000">
          <a:off x="2361471" y="2446223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/>
        </a:p>
      </dsp:txBody>
      <dsp:txXfrm rot="10800000">
        <a:off x="2611079" y="2612628"/>
        <a:ext cx="1286603" cy="4992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47ED5-1E3E-48F0-AA81-F9319470B9D9}">
      <dsp:nvSpPr>
        <dsp:cNvPr id="0" name=""/>
        <dsp:cNvSpPr/>
      </dsp:nvSpPr>
      <dsp:spPr>
        <a:xfrm>
          <a:off x="1528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solidFill>
                <a:schemeClr val="tx1"/>
              </a:solidFill>
            </a:rPr>
            <a:t>Evolution de la stratégie</a:t>
          </a:r>
        </a:p>
      </dsp:txBody>
      <dsp:txXfrm>
        <a:off x="362557" y="825633"/>
        <a:ext cx="1743205" cy="1743205"/>
      </dsp:txXfrm>
    </dsp:sp>
    <dsp:sp modelId="{86293291-FF88-404B-9179-9F05D5694AD6}">
      <dsp:nvSpPr>
        <dsp:cNvPr id="0" name=""/>
        <dsp:cNvSpPr/>
      </dsp:nvSpPr>
      <dsp:spPr>
        <a:xfrm>
          <a:off x="2274516" y="116221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700" kern="1200"/>
        </a:p>
      </dsp:txBody>
      <dsp:txXfrm>
        <a:off x="2274516" y="282626"/>
        <a:ext cx="1286603" cy="499216"/>
      </dsp:txXfrm>
    </dsp:sp>
    <dsp:sp modelId="{2FD83683-976A-4583-ABC7-31822E4DF202}">
      <dsp:nvSpPr>
        <dsp:cNvPr id="0" name=""/>
        <dsp:cNvSpPr/>
      </dsp:nvSpPr>
      <dsp:spPr>
        <a:xfrm>
          <a:off x="3705407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>
              <a:solidFill>
                <a:schemeClr val="tx1"/>
              </a:solidFill>
            </a:rPr>
            <a:t>Evolution des projets SI</a:t>
          </a:r>
        </a:p>
      </dsp:txBody>
      <dsp:txXfrm>
        <a:off x="4066436" y="825633"/>
        <a:ext cx="1743205" cy="1743205"/>
      </dsp:txXfrm>
    </dsp:sp>
    <dsp:sp modelId="{A1B03702-395F-4256-A785-EBBACACE825C}">
      <dsp:nvSpPr>
        <dsp:cNvPr id="0" name=""/>
        <dsp:cNvSpPr/>
      </dsp:nvSpPr>
      <dsp:spPr>
        <a:xfrm rot="10800000">
          <a:off x="2361471" y="2446223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700" kern="1200"/>
        </a:p>
      </dsp:txBody>
      <dsp:txXfrm rot="10800000">
        <a:off x="2611079" y="2612628"/>
        <a:ext cx="1286603" cy="4992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47ED5-1E3E-48F0-AA81-F9319470B9D9}">
      <dsp:nvSpPr>
        <dsp:cNvPr id="0" name=""/>
        <dsp:cNvSpPr/>
      </dsp:nvSpPr>
      <dsp:spPr>
        <a:xfrm>
          <a:off x="1528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>
              <a:solidFill>
                <a:schemeClr val="tx1"/>
              </a:solidFill>
            </a:rPr>
            <a:t>Agilité stratégique et innovation</a:t>
          </a:r>
        </a:p>
      </dsp:txBody>
      <dsp:txXfrm>
        <a:off x="362557" y="825633"/>
        <a:ext cx="1743205" cy="1743205"/>
      </dsp:txXfrm>
    </dsp:sp>
    <dsp:sp modelId="{86293291-FF88-404B-9179-9F05D5694AD6}">
      <dsp:nvSpPr>
        <dsp:cNvPr id="0" name=""/>
        <dsp:cNvSpPr/>
      </dsp:nvSpPr>
      <dsp:spPr>
        <a:xfrm>
          <a:off x="2274516" y="116221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100" kern="1200"/>
        </a:p>
      </dsp:txBody>
      <dsp:txXfrm>
        <a:off x="2274516" y="282626"/>
        <a:ext cx="1286603" cy="499216"/>
      </dsp:txXfrm>
    </dsp:sp>
    <dsp:sp modelId="{2FD83683-976A-4583-ABC7-31822E4DF202}">
      <dsp:nvSpPr>
        <dsp:cNvPr id="0" name=""/>
        <dsp:cNvSpPr/>
      </dsp:nvSpPr>
      <dsp:spPr>
        <a:xfrm>
          <a:off x="3705407" y="464604"/>
          <a:ext cx="2465263" cy="2465263"/>
        </a:xfrm>
        <a:prstGeom prst="ellipse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>
              <a:solidFill>
                <a:schemeClr val="tx1"/>
              </a:solidFill>
            </a:rPr>
            <a:t>Portefeuille de projets SI stratégiques</a:t>
          </a:r>
        </a:p>
      </dsp:txBody>
      <dsp:txXfrm>
        <a:off x="4066436" y="825633"/>
        <a:ext cx="1743205" cy="1743205"/>
      </dsp:txXfrm>
    </dsp:sp>
    <dsp:sp modelId="{A1B03702-395F-4256-A785-EBBACACE825C}">
      <dsp:nvSpPr>
        <dsp:cNvPr id="0" name=""/>
        <dsp:cNvSpPr/>
      </dsp:nvSpPr>
      <dsp:spPr>
        <a:xfrm rot="10800000">
          <a:off x="2361471" y="2446223"/>
          <a:ext cx="1536211" cy="832026"/>
        </a:xfrm>
        <a:prstGeom prst="rightArrow">
          <a:avLst>
            <a:gd name="adj1" fmla="val 60000"/>
            <a:gd name="adj2" fmla="val 50000"/>
          </a:avLst>
        </a:prstGeom>
        <a:noFill/>
        <a:ln w="25400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100" kern="1200"/>
        </a:p>
      </dsp:txBody>
      <dsp:txXfrm rot="10800000">
        <a:off x="2611079" y="2612628"/>
        <a:ext cx="1286603" cy="499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F013699-254D-5145-81A9-2A3F8E317C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CC2104-9C64-5047-B71B-D1F60B1D6F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E9D58-D490-7C42-BD36-6C7B8D5F995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D14EBED-270F-9D46-8478-37CB06B1CCA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8AB6B3-0C75-EB4B-AB90-E7AE81FFB3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9B24B-DDD2-0149-9A25-ED4BE3E4314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775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38DAB-D5B7-4271-AC1A-569C966B593F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DD6E3-F9E9-4190-9D44-87DF4A949A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949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A0485-F823-4CDE-8692-9DB2ED2BC50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517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CA0485-F823-4CDE-8692-9DB2ED2BC50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059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DD6E3-F9E9-4190-9D44-87DF4A949A3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277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1120" y="569880"/>
            <a:ext cx="5256360" cy="3938760"/>
          </a:xfrm>
          <a:prstGeom prst="rect">
            <a:avLst/>
          </a:prstGeom>
          <a:ln w="0">
            <a:noFill/>
          </a:ln>
        </p:spPr>
      </p:sp>
      <p:sp>
        <p:nvSpPr>
          <p:cNvPr id="432" name="PlaceHolder 2"/>
          <p:cNvSpPr>
            <a:spLocks noGrp="1"/>
          </p:cNvSpPr>
          <p:nvPr>
            <p:ph type="body"/>
          </p:nvPr>
        </p:nvSpPr>
        <p:spPr>
          <a:xfrm>
            <a:off x="667080" y="4632840"/>
            <a:ext cx="5319360" cy="4373280"/>
          </a:xfrm>
          <a:prstGeom prst="rect">
            <a:avLst/>
          </a:prstGeom>
          <a:noFill/>
          <a:ln w="0">
            <a:noFill/>
          </a:ln>
        </p:spPr>
        <p:txBody>
          <a:bodyPr lIns="89640" tIns="45000" rIns="89640" bIns="45000" anchor="t">
            <a:noAutofit/>
          </a:bodyPr>
          <a:lstStyle/>
          <a:p>
            <a:pPr marL="216000" indent="-216000">
              <a:buNone/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3" name="CustomShape 10"/>
          <p:cNvSpPr/>
          <p:nvPr/>
        </p:nvSpPr>
        <p:spPr>
          <a:xfrm>
            <a:off x="3777480" y="9264240"/>
            <a:ext cx="2874240" cy="471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640" tIns="45000" rIns="8964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93860B98-9B87-4CAE-BE01-2D483577715C}" type="slidenum">
              <a:rPr lang="da-DK" sz="1200" b="0" strike="noStrike" spc="-1">
                <a:solidFill>
                  <a:srgbClr val="000000"/>
                </a:solidFill>
                <a:latin typeface="AU Passata"/>
                <a:ea typeface="+mn-ea"/>
              </a:rPr>
              <a:t>19</a:t>
            </a:fld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FDD6E3-F9E9-4190-9D44-87DF4A949A3C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98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Demi" panose="020B0703020102020204" pitchFamily="34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4D3E31-7082-4B85-8488-D2F30D905C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323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48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10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lang="fr-FR" sz="2800" kern="1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6" y="6265995"/>
            <a:ext cx="1872208" cy="58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57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74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lang="fr-FR" sz="2800" kern="1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62901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lang="fr-FR" sz="2800" kern="1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06245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lang="fr-FR" sz="2800" kern="1200" dirty="0" smtClean="0">
                <a:solidFill>
                  <a:schemeClr val="tx1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221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5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45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752" y="752"/>
            <a:ext cx="3963736" cy="122834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348880"/>
            <a:ext cx="9144000" cy="24482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20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70689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FD8C40DE-1193-4AA3-81FB-2A07452284F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7812360" y="6495540"/>
            <a:ext cx="1331640" cy="1440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6" y="6265995"/>
            <a:ext cx="1872208" cy="58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412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fnege-medias.fr/fnege-video/quest-ce-que-la-vision-organisante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11560" y="2492896"/>
            <a:ext cx="7992888" cy="99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3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Management des Systèmes d’Information - 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0380" y="3708323"/>
            <a:ext cx="2520280" cy="21602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619672" y="4021521"/>
            <a:ext cx="6901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solidFill>
                  <a:schemeClr val="bg1"/>
                </a:solidFill>
                <a:latin typeface="Franklin Gothic Book" panose="020B0503020102020204" pitchFamily="34" charset="0"/>
              </a:rPr>
              <a:t>Jean-Loup Richet</a:t>
            </a:r>
          </a:p>
          <a:p>
            <a:pPr algn="r"/>
            <a:r>
              <a:rPr lang="fr-FR" dirty="0">
                <a:solidFill>
                  <a:schemeClr val="bg1"/>
                </a:solidFill>
                <a:latin typeface="Franklin Gothic Book" panose="020B0503020102020204" pitchFamily="34" charset="0"/>
              </a:rPr>
              <a:t>Philippe Eynaud</a:t>
            </a:r>
          </a:p>
          <a:p>
            <a:pPr algn="r"/>
            <a:endParaRPr lang="fr-FR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  <a:p>
            <a:pPr algn="r"/>
            <a:r>
              <a:rPr lang="fr-FR" dirty="0">
                <a:solidFill>
                  <a:schemeClr val="bg1"/>
                </a:solidFill>
                <a:latin typeface="Franklin Gothic Book" panose="020B0503020102020204" pitchFamily="34" charset="0"/>
              </a:rPr>
              <a:t> Date</a:t>
            </a:r>
          </a:p>
        </p:txBody>
      </p:sp>
    </p:spTree>
    <p:extLst>
      <p:ext uri="{BB962C8B-B14F-4D97-AF65-F5344CB8AC3E}">
        <p14:creationId xmlns:p14="http://schemas.microsoft.com/office/powerpoint/2010/main" val="339663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FC5DE-B9F1-49E0-9F8A-28D0234F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2B1EBD-3F11-4B82-BA83-9BE576DCE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984F7C-4EA1-4E09-910A-177E160FD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7796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412717-91EA-4F38-8102-8B48AAACD8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Introduction au </a:t>
            </a:r>
            <a:r>
              <a:rPr lang="en-US" dirty="0" err="1">
                <a:solidFill>
                  <a:schemeClr val="bg1"/>
                </a:solidFill>
              </a:rPr>
              <a:t>cours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072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2EF0B1-11FA-456F-B7C4-E579B6BB6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Données</a:t>
            </a:r>
            <a:r>
              <a:rPr lang="en-US" dirty="0"/>
              <a:t> VS information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29BC4E-1133-40DE-A337-882F36240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4625" marR="0" lvl="0" indent="-17462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Char char="›"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Donnée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 : faits, brut (SIM, Courbevoie, 1, Alan, 113, 10)</a:t>
            </a:r>
          </a:p>
          <a:p>
            <a:pPr marL="174625" marR="0" lvl="0" indent="-17462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Char char="›"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Information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 : données mises en forme, agrégées, corrélées,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etc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 (En 1 an, le vendeur Alan a vendu 113 cartes SIM au prix unitaire de 10 euros soit un CA généré de 1130 euros, dans la boutique SFR de Courbevoie)</a:t>
            </a:r>
          </a:p>
          <a:p>
            <a:pPr marL="174625" marR="0" lvl="0" indent="-17462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Char char="›"/>
              <a:tabLst/>
              <a:defRPr/>
            </a:pP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001E42"/>
              </a:solidFill>
              <a:effectLst/>
              <a:uLnTx/>
              <a:uFillTx/>
              <a:latin typeface="AU Passata"/>
              <a:ea typeface="+mn-ea"/>
              <a:cs typeface="+mn-cs"/>
            </a:endParaRPr>
          </a:p>
          <a:p>
            <a:pPr marL="174625" marR="0" lvl="0" indent="-17462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Char char="›"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Systèmes d’information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:</a:t>
            </a:r>
          </a:p>
          <a:p>
            <a:pPr marL="174625" marR="0" lvl="0" indent="-17462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Char char="›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Collecte, met en forme, stocke, et distribue l’information</a:t>
            </a:r>
          </a:p>
          <a:p>
            <a:pPr marL="174625" marR="0" lvl="0" indent="-17462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Char char="›"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1E42"/>
                </a:solidFill>
                <a:effectLst/>
                <a:uLnTx/>
                <a:uFillTx/>
                <a:latin typeface="AU Passata"/>
                <a:ea typeface="+mn-ea"/>
                <a:cs typeface="+mn-cs"/>
              </a:rPr>
              <a:t>Accompagne les processus de prise de décision, coordination et contrôle</a:t>
            </a:r>
          </a:p>
          <a:p>
            <a:pPr marL="174625" marR="0" lvl="0" indent="-174625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Char char="›"/>
              <a:tabLst/>
              <a:defRPr/>
            </a:pPr>
            <a:r>
              <a:rPr lang="fr-FR" sz="2000" kern="0" dirty="0">
                <a:solidFill>
                  <a:srgbClr val="001E42"/>
                </a:solidFill>
                <a:latin typeface="AU Passata"/>
              </a:rPr>
              <a:t>People, hardware, software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rgbClr val="001E42"/>
              </a:solidFill>
              <a:effectLst/>
              <a:uLnTx/>
              <a:uFillTx/>
              <a:latin typeface="AU Passata"/>
              <a:ea typeface="+mn-ea"/>
              <a:cs typeface="+mn-cs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1F3CF8-E9AB-41A7-82B4-706298E8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08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3B4FFF-CEFC-6949-B1DA-2AEFD32AD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système d’information (SI)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F866B1-EF8F-5145-A5F2-BCCA97BEF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13</a:t>
            </a:fld>
            <a:endParaRPr lang="fr-FR" dirty="0"/>
          </a:p>
        </p:txBody>
      </p:sp>
      <p:sp>
        <p:nvSpPr>
          <p:cNvPr id="6" name="Oval 5" descr="Sillage">
            <a:extLst>
              <a:ext uri="{FF2B5EF4-FFF2-40B4-BE49-F238E27FC236}">
                <a16:creationId xmlns:a16="http://schemas.microsoft.com/office/drawing/2014/main" id="{7021E786-EE2B-8D4D-AC47-754F7D4D5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2313584"/>
            <a:ext cx="4528176" cy="2771599"/>
          </a:xfrm>
          <a:prstGeom prst="ellipse">
            <a:avLst/>
          </a:prstGeom>
          <a:noFill/>
          <a:ln w="76200" cmpd="tri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7" name="Oval 6" descr="Sillage">
            <a:extLst>
              <a:ext uri="{FF2B5EF4-FFF2-40B4-BE49-F238E27FC236}">
                <a16:creationId xmlns:a16="http://schemas.microsoft.com/office/drawing/2014/main" id="{EC5C0C4E-3894-EF41-95C0-A8E5D2517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1015" y="2373504"/>
            <a:ext cx="4528176" cy="2711680"/>
          </a:xfrm>
          <a:prstGeom prst="ellipse">
            <a:avLst/>
          </a:prstGeom>
          <a:noFill/>
          <a:ln w="76200" cmpd="tri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/>
            <a:endParaRPr lang="en-GB">
              <a:solidFill>
                <a:schemeClr val="accent2"/>
              </a:solidFill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756CAFD9-CD61-134F-B3E0-A8A2E0917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5308" y="3099218"/>
            <a:ext cx="266745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/>
            <a:r>
              <a:rPr lang="fr-FR" b="1" i="1" dirty="0">
                <a:solidFill>
                  <a:schemeClr val="accent2"/>
                </a:solidFill>
              </a:rPr>
              <a:t>Théories, Méthodes et ressources informatiques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71B0D967-4305-1441-8D1E-85514B6CB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432" y="2914551"/>
            <a:ext cx="24406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fr-FR" b="1" i="1" dirty="0">
                <a:solidFill>
                  <a:srgbClr val="008000"/>
                </a:solidFill>
              </a:rPr>
              <a:t>Théorie des organisations et méthodes de  gestion</a:t>
            </a:r>
            <a:endParaRPr lang="fr-FR" altLang="ja-JP" b="1" i="1" dirty="0">
              <a:solidFill>
                <a:srgbClr val="008000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0602BC3-A503-5D41-BB29-79C4DA53C8A0}"/>
              </a:ext>
            </a:extLst>
          </p:cNvPr>
          <p:cNvSpPr txBox="1"/>
          <p:nvPr/>
        </p:nvSpPr>
        <p:spPr>
          <a:xfrm>
            <a:off x="3716241" y="3345438"/>
            <a:ext cx="17115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Système d’information</a:t>
            </a:r>
          </a:p>
        </p:txBody>
      </p:sp>
    </p:spTree>
    <p:extLst>
      <p:ext uri="{BB962C8B-B14F-4D97-AF65-F5344CB8AC3E}">
        <p14:creationId xmlns:p14="http://schemas.microsoft.com/office/powerpoint/2010/main" val="20845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  <p:bldP spid="8" grpId="0" autoUpdateAnimBg="0"/>
      <p:bldP spid="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13B3DA-672A-4D3C-993A-57420F7AE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Qu’est-ce</a:t>
            </a:r>
            <a:r>
              <a:rPr lang="en-US" dirty="0"/>
              <a:t> que le SI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81E587-E400-4086-B955-96DDAC1A6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  <a:defRPr/>
            </a:pP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Système d’information 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fr-FR" sz="20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 Un ensemble d’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acteurs</a:t>
            </a:r>
            <a:r>
              <a:rPr kumimoji="0" lang="fr-FR" sz="20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(humains et/ou non humains) interdépendants, interagissant via des dispositifs socio-matériels sur une pluralité de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territoires</a:t>
            </a:r>
            <a:r>
              <a:rPr kumimoji="0" lang="fr-FR" sz="20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(réels, virtuels, ou représentés) dans le cadre d’un </a:t>
            </a:r>
            <a:r>
              <a:rPr kumimoji="0" lang="fr-FR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projet</a:t>
            </a:r>
            <a:r>
              <a:rPr kumimoji="0" lang="fr-FR" sz="2000" b="0" i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gestion de l’information (acquisition, transformation, stockage, distribution)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 ». </a:t>
            </a: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  <a:defRPr/>
            </a:pPr>
            <a:endParaRPr lang="fr-FR" sz="2000" kern="0" dirty="0">
              <a:latin typeface="AU Passata"/>
            </a:endParaRP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  <a:defRPr/>
            </a:pPr>
            <a:endParaRPr kumimoji="0" lang="fr-FR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U Passata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U Passata"/>
                <a:ea typeface="+mn-ea"/>
                <a:cs typeface="+mn-cs"/>
              </a:rPr>
              <a:t>Alban, Eynaud, Richet,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U Passata"/>
                <a:ea typeface="+mn-ea"/>
                <a:cs typeface="+mn-cs"/>
              </a:rPr>
              <a:t>Vitari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U Passata"/>
                <a:ea typeface="+mn-ea"/>
                <a:cs typeface="+mn-cs"/>
              </a:rPr>
              <a:t>, 2023</a:t>
            </a: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  <a:defRPr/>
            </a:pPr>
            <a:endParaRPr kumimoji="0" lang="fr-FR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U Passata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  <a:defRPr/>
            </a:pPr>
            <a:endParaRPr kumimoji="0" lang="fr-FR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U Passata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B5D51B-39F6-428A-B71F-2A8CA6FE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6582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Gouverner les acteurs</a:t>
            </a: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Partie 1</a:t>
            </a:r>
          </a:p>
        </p:txBody>
      </p:sp>
    </p:spTree>
    <p:extLst>
      <p:ext uri="{BB962C8B-B14F-4D97-AF65-F5344CB8AC3E}">
        <p14:creationId xmlns:p14="http://schemas.microsoft.com/office/powerpoint/2010/main" val="3016431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Gouvernance du SI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85900" y="2057401"/>
          <a:ext cx="61722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905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Gouverner les acteurs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85900" y="2057401"/>
          <a:ext cx="61722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251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Gouvernance du SI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fr-FR" dirty="0"/>
              <a:t>Identifier les acteurs du SI et leurs besoins</a:t>
            </a:r>
          </a:p>
          <a:p>
            <a:pPr marL="385763" indent="-385763">
              <a:buFont typeface="+mj-lt"/>
              <a:buAutoNum type="arabicPeriod"/>
            </a:pPr>
            <a:r>
              <a:rPr lang="fr-FR" dirty="0"/>
              <a:t>Organiser le SI pour les acteurs du SI</a:t>
            </a:r>
          </a:p>
          <a:p>
            <a:pPr marL="385763" indent="-385763">
              <a:buFont typeface="+mj-lt"/>
              <a:buAutoNum type="arabicPeriod"/>
            </a:pPr>
            <a:r>
              <a:rPr lang="fr-FR" dirty="0"/>
              <a:t>Garantir la conformité et l’</a:t>
            </a:r>
            <a:r>
              <a:rPr lang="fr-FR" dirty="0" err="1"/>
              <a:t>auditabilité</a:t>
            </a:r>
            <a:r>
              <a:rPr lang="fr-FR" dirty="0"/>
              <a:t> du SI</a:t>
            </a:r>
          </a:p>
        </p:txBody>
      </p:sp>
    </p:spTree>
    <p:extLst>
      <p:ext uri="{BB962C8B-B14F-4D97-AF65-F5344CB8AC3E}">
        <p14:creationId xmlns:p14="http://schemas.microsoft.com/office/powerpoint/2010/main" val="3641870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CustomShape 1"/>
          <p:cNvSpPr/>
          <p:nvPr/>
        </p:nvSpPr>
        <p:spPr>
          <a:xfrm>
            <a:off x="7811640" y="476640"/>
            <a:ext cx="956880" cy="128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2000"/>
              </a:lnSpc>
            </a:pPr>
            <a:r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SLIDE </a:t>
            </a:r>
            <a:fld id="{92DF6571-BFD2-4DF0-9D8A-B5D09E2BAFB4}" type="slidenum"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19</a:t>
            </a:fld>
            <a:endParaRPr lang="fr-FR" sz="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CustomShape 2"/>
          <p:cNvSpPr/>
          <p:nvPr/>
        </p:nvSpPr>
        <p:spPr>
          <a:xfrm>
            <a:off x="2286000" y="186228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6" name="CustomShape 3"/>
          <p:cNvSpPr/>
          <p:nvPr/>
        </p:nvSpPr>
        <p:spPr>
          <a:xfrm>
            <a:off x="2228760" y="1862280"/>
            <a:ext cx="1127160" cy="500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Générale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CustomShape 4"/>
          <p:cNvSpPr/>
          <p:nvPr/>
        </p:nvSpPr>
        <p:spPr>
          <a:xfrm>
            <a:off x="2286000" y="294804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38" name="CustomShape 5"/>
          <p:cNvSpPr/>
          <p:nvPr/>
        </p:nvSpPr>
        <p:spPr>
          <a:xfrm>
            <a:off x="2228760" y="2948040"/>
            <a:ext cx="1127160" cy="500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Financière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CustomShape 6"/>
          <p:cNvSpPr/>
          <p:nvPr/>
        </p:nvSpPr>
        <p:spPr>
          <a:xfrm>
            <a:off x="2286000" y="403380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0" name="CustomShape 7"/>
          <p:cNvSpPr/>
          <p:nvPr/>
        </p:nvSpPr>
        <p:spPr>
          <a:xfrm>
            <a:off x="2228760" y="403380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Chef comptable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CustomShape 8"/>
          <p:cNvSpPr/>
          <p:nvPr/>
        </p:nvSpPr>
        <p:spPr>
          <a:xfrm>
            <a:off x="2286000" y="5062680"/>
            <a:ext cx="1069920" cy="441360"/>
          </a:xfrm>
          <a:prstGeom prst="rect">
            <a:avLst/>
          </a:prstGeom>
          <a:solidFill>
            <a:srgbClr val="CCCCCC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2" name="CustomShape 9"/>
          <p:cNvSpPr/>
          <p:nvPr/>
        </p:nvSpPr>
        <p:spPr>
          <a:xfrm>
            <a:off x="2228760" y="502920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CAM ou CSOM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Line 10"/>
          <p:cNvSpPr/>
          <p:nvPr/>
        </p:nvSpPr>
        <p:spPr>
          <a:xfrm>
            <a:off x="2800080" y="237636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4" name="Line 11"/>
          <p:cNvSpPr/>
          <p:nvPr/>
        </p:nvSpPr>
        <p:spPr>
          <a:xfrm>
            <a:off x="2800080" y="346212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5" name="Line 12"/>
          <p:cNvSpPr/>
          <p:nvPr/>
        </p:nvSpPr>
        <p:spPr>
          <a:xfrm>
            <a:off x="2800080" y="454788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6" name="CustomShape 13"/>
          <p:cNvSpPr/>
          <p:nvPr/>
        </p:nvSpPr>
        <p:spPr>
          <a:xfrm>
            <a:off x="5543640" y="182880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7" name="CustomShape 14"/>
          <p:cNvSpPr/>
          <p:nvPr/>
        </p:nvSpPr>
        <p:spPr>
          <a:xfrm>
            <a:off x="5486400" y="1828800"/>
            <a:ext cx="1127160" cy="500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Générale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CustomShape 15"/>
          <p:cNvSpPr/>
          <p:nvPr/>
        </p:nvSpPr>
        <p:spPr>
          <a:xfrm>
            <a:off x="5543640" y="291456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49" name="CustomShape 16"/>
          <p:cNvSpPr/>
          <p:nvPr/>
        </p:nvSpPr>
        <p:spPr>
          <a:xfrm>
            <a:off x="5486400" y="2914560"/>
            <a:ext cx="1127160" cy="500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Financière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CustomShape 17"/>
          <p:cNvSpPr/>
          <p:nvPr/>
        </p:nvSpPr>
        <p:spPr>
          <a:xfrm>
            <a:off x="4686480" y="4033800"/>
            <a:ext cx="1069920" cy="441360"/>
          </a:xfrm>
          <a:prstGeom prst="rect">
            <a:avLst/>
          </a:prstGeom>
          <a:solidFill>
            <a:srgbClr val="CCCCCC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1" name="CustomShape 18"/>
          <p:cNvSpPr/>
          <p:nvPr/>
        </p:nvSpPr>
        <p:spPr>
          <a:xfrm>
            <a:off x="4629240" y="403380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Directeur informatique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Line 16"/>
          <p:cNvSpPr/>
          <p:nvPr/>
        </p:nvSpPr>
        <p:spPr>
          <a:xfrm>
            <a:off x="6057720" y="234288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3" name="Line 17"/>
          <p:cNvSpPr/>
          <p:nvPr/>
        </p:nvSpPr>
        <p:spPr>
          <a:xfrm flipH="1">
            <a:off x="5257800" y="3485880"/>
            <a:ext cx="6285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4" name="Line 18"/>
          <p:cNvSpPr/>
          <p:nvPr/>
        </p:nvSpPr>
        <p:spPr>
          <a:xfrm>
            <a:off x="6229080" y="3485880"/>
            <a:ext cx="514440" cy="51444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5" name="CustomShape 22"/>
          <p:cNvSpPr/>
          <p:nvPr/>
        </p:nvSpPr>
        <p:spPr>
          <a:xfrm>
            <a:off x="6229440" y="405756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56" name="CustomShape 23"/>
          <p:cNvSpPr/>
          <p:nvPr/>
        </p:nvSpPr>
        <p:spPr>
          <a:xfrm>
            <a:off x="6172200" y="405756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comptable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7" name="CustomShape 24"/>
          <p:cNvSpPr/>
          <p:nvPr/>
        </p:nvSpPr>
        <p:spPr>
          <a:xfrm>
            <a:off x="2057400" y="1143000"/>
            <a:ext cx="1527120" cy="58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1ère Phase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8" name="CustomShape 25"/>
          <p:cNvSpPr/>
          <p:nvPr/>
        </p:nvSpPr>
        <p:spPr>
          <a:xfrm>
            <a:off x="5315040" y="1143000"/>
            <a:ext cx="1527120" cy="58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2ème Phase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9" name="Line 19"/>
          <p:cNvSpPr/>
          <p:nvPr/>
        </p:nvSpPr>
        <p:spPr>
          <a:xfrm>
            <a:off x="1714320" y="2514600"/>
            <a:ext cx="6400800" cy="360"/>
          </a:xfrm>
          <a:prstGeom prst="line">
            <a:avLst/>
          </a:prstGeom>
          <a:ln w="9360">
            <a:solidFill>
              <a:srgbClr val="000000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0" name="Line 20"/>
          <p:cNvSpPr/>
          <p:nvPr/>
        </p:nvSpPr>
        <p:spPr>
          <a:xfrm>
            <a:off x="1714320" y="3657600"/>
            <a:ext cx="6400800" cy="360"/>
          </a:xfrm>
          <a:prstGeom prst="line">
            <a:avLst/>
          </a:prstGeom>
          <a:ln w="9360">
            <a:solidFill>
              <a:srgbClr val="000000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1" name="Line 21"/>
          <p:cNvSpPr/>
          <p:nvPr/>
        </p:nvSpPr>
        <p:spPr>
          <a:xfrm>
            <a:off x="1657080" y="4800600"/>
            <a:ext cx="6400800" cy="360"/>
          </a:xfrm>
          <a:prstGeom prst="line">
            <a:avLst/>
          </a:prstGeom>
          <a:ln w="9360">
            <a:solidFill>
              <a:srgbClr val="000000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2" name="CustomShape 29"/>
          <p:cNvSpPr/>
          <p:nvPr/>
        </p:nvSpPr>
        <p:spPr>
          <a:xfrm rot="16200600">
            <a:off x="420480" y="3110400"/>
            <a:ext cx="2212920" cy="295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spcBef>
                <a:spcPts val="675"/>
              </a:spcBef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Niveaux hiérarchiques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3" name="Line 22"/>
          <p:cNvSpPr/>
          <p:nvPr/>
        </p:nvSpPr>
        <p:spPr>
          <a:xfrm>
            <a:off x="1657080" y="1828800"/>
            <a:ext cx="360" cy="3657600"/>
          </a:xfrm>
          <a:prstGeom prst="line">
            <a:avLst/>
          </a:prstGeom>
          <a:ln w="936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4" name="CustomShape 31"/>
          <p:cNvSpPr/>
          <p:nvPr/>
        </p:nvSpPr>
        <p:spPr>
          <a:xfrm>
            <a:off x="6229440" y="508644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5" name="CustomShape 32"/>
          <p:cNvSpPr/>
          <p:nvPr/>
        </p:nvSpPr>
        <p:spPr>
          <a:xfrm>
            <a:off x="6172200" y="508644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Equipe comptable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Line 23"/>
          <p:cNvSpPr/>
          <p:nvPr/>
        </p:nvSpPr>
        <p:spPr>
          <a:xfrm>
            <a:off x="6743520" y="457200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7" name="CustomShape 34"/>
          <p:cNvSpPr/>
          <p:nvPr/>
        </p:nvSpPr>
        <p:spPr>
          <a:xfrm>
            <a:off x="4686480" y="508644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68" name="CustomShape 35"/>
          <p:cNvSpPr/>
          <p:nvPr/>
        </p:nvSpPr>
        <p:spPr>
          <a:xfrm>
            <a:off x="4629240" y="5086440"/>
            <a:ext cx="1127160" cy="455400"/>
          </a:xfrm>
          <a:prstGeom prst="rect">
            <a:avLst/>
          </a:prstGeom>
          <a:solidFill>
            <a:srgbClr val="CCCCCC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Equipe informatique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9" name="Line 24"/>
          <p:cNvSpPr/>
          <p:nvPr/>
        </p:nvSpPr>
        <p:spPr>
          <a:xfrm>
            <a:off x="5200560" y="457200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70" name="CustomShape 37"/>
          <p:cNvSpPr/>
          <p:nvPr/>
        </p:nvSpPr>
        <p:spPr>
          <a:xfrm>
            <a:off x="1486080" y="0"/>
            <a:ext cx="6156360" cy="841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83000"/>
              </a:lnSpc>
            </a:pPr>
            <a:r>
              <a:rPr lang="fr-FR" sz="3600" b="0" strike="noStrike" spc="-1">
                <a:solidFill>
                  <a:srgbClr val="0E133E"/>
                </a:solidFill>
                <a:latin typeface="AU Passata"/>
                <a:ea typeface="DejaVu Sans"/>
              </a:rPr>
              <a:t>L’ère des pionniers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Objectifs du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193" y="1166018"/>
            <a:ext cx="8229600" cy="4525963"/>
          </a:xfrm>
        </p:spPr>
        <p:txBody>
          <a:bodyPr/>
          <a:lstStyle/>
          <a:p>
            <a:r>
              <a:rPr lang="fr-FR" sz="2800" dirty="0"/>
              <a:t>Développer un vision pragmatique du SI orientée manager </a:t>
            </a:r>
          </a:p>
          <a:p>
            <a:r>
              <a:rPr lang="fr-FR" sz="2800" dirty="0"/>
              <a:t>Comprendre les raisons pour lesquelles les SI sont un élément essentiel de la stratégie de l’entreprise (et donc sujet managérial avant d’être un sujet technique) </a:t>
            </a:r>
          </a:p>
          <a:p>
            <a:r>
              <a:rPr lang="fr-FR" sz="2800" dirty="0"/>
              <a:t>Connaitre les bonnes pratiques stratégiques liées aux SI (Green IT, gouvernance des SI, urbanisation, gestion de projet, stratégie SI, </a:t>
            </a:r>
            <a:r>
              <a:rPr lang="fr-FR" sz="2800" dirty="0" err="1"/>
              <a:t>etc</a:t>
            </a:r>
            <a:r>
              <a:rPr lang="fr-FR" sz="2800" dirty="0"/>
              <a:t>)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2693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CustomShape 11"/>
          <p:cNvSpPr/>
          <p:nvPr/>
        </p:nvSpPr>
        <p:spPr>
          <a:xfrm>
            <a:off x="7811640" y="476640"/>
            <a:ext cx="956880" cy="128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2000"/>
              </a:lnSpc>
            </a:pPr>
            <a:r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SLIDE </a:t>
            </a:r>
            <a:fld id="{239023ED-8593-4097-BA5A-4778A6399096}" type="slidenum"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20</a:t>
            </a:fld>
            <a:endParaRPr lang="fr-FR" sz="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CustomShape 12"/>
          <p:cNvSpPr/>
          <p:nvPr/>
        </p:nvSpPr>
        <p:spPr>
          <a:xfrm>
            <a:off x="5772240" y="1828800"/>
            <a:ext cx="555840" cy="441360"/>
          </a:xfrm>
          <a:prstGeom prst="rect">
            <a:avLst/>
          </a:prstGeom>
          <a:solidFill>
            <a:srgbClr val="CCCCC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73" name="CustomShape 19"/>
          <p:cNvSpPr/>
          <p:nvPr/>
        </p:nvSpPr>
        <p:spPr>
          <a:xfrm>
            <a:off x="2343240" y="1143000"/>
            <a:ext cx="1527120" cy="58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1ère Phase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4" name="CustomShape 20"/>
          <p:cNvSpPr/>
          <p:nvPr/>
        </p:nvSpPr>
        <p:spPr>
          <a:xfrm>
            <a:off x="5543640" y="1143000"/>
            <a:ext cx="1527120" cy="58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2ème Phase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75"/>
              </a:spcBef>
            </a:pP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5" name="Line 1"/>
          <p:cNvSpPr/>
          <p:nvPr/>
        </p:nvSpPr>
        <p:spPr>
          <a:xfrm>
            <a:off x="1714320" y="2514600"/>
            <a:ext cx="6400800" cy="360"/>
          </a:xfrm>
          <a:prstGeom prst="line">
            <a:avLst/>
          </a:prstGeom>
          <a:ln w="9360">
            <a:solidFill>
              <a:srgbClr val="000000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76" name="Line 2"/>
          <p:cNvSpPr/>
          <p:nvPr/>
        </p:nvSpPr>
        <p:spPr>
          <a:xfrm>
            <a:off x="1714320" y="3657600"/>
            <a:ext cx="6400800" cy="360"/>
          </a:xfrm>
          <a:prstGeom prst="line">
            <a:avLst/>
          </a:prstGeom>
          <a:ln w="9360">
            <a:solidFill>
              <a:srgbClr val="000000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77" name="Line 3"/>
          <p:cNvSpPr/>
          <p:nvPr/>
        </p:nvSpPr>
        <p:spPr>
          <a:xfrm>
            <a:off x="1657080" y="4800600"/>
            <a:ext cx="6400800" cy="360"/>
          </a:xfrm>
          <a:prstGeom prst="line">
            <a:avLst/>
          </a:prstGeom>
          <a:ln w="9360">
            <a:solidFill>
              <a:srgbClr val="000000"/>
            </a:solidFill>
            <a:prstDash val="sysDot"/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78" name="CustomShape 21"/>
          <p:cNvSpPr/>
          <p:nvPr/>
        </p:nvSpPr>
        <p:spPr>
          <a:xfrm rot="16200600">
            <a:off x="416880" y="3114000"/>
            <a:ext cx="2212920" cy="295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spcBef>
                <a:spcPts val="675"/>
              </a:spcBef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Niveaux hiérarchiques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9" name="Line 4"/>
          <p:cNvSpPr/>
          <p:nvPr/>
        </p:nvSpPr>
        <p:spPr>
          <a:xfrm>
            <a:off x="1657080" y="1828800"/>
            <a:ext cx="360" cy="3657600"/>
          </a:xfrm>
          <a:prstGeom prst="line">
            <a:avLst/>
          </a:prstGeom>
          <a:ln w="936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0" name="CustomShape 26"/>
          <p:cNvSpPr/>
          <p:nvPr/>
        </p:nvSpPr>
        <p:spPr>
          <a:xfrm>
            <a:off x="4971960" y="2890800"/>
            <a:ext cx="1069920" cy="441360"/>
          </a:xfrm>
          <a:prstGeom prst="rect">
            <a:avLst/>
          </a:prstGeom>
          <a:solidFill>
            <a:srgbClr val="CCCCCC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1" name="CustomShape 27"/>
          <p:cNvSpPr/>
          <p:nvPr/>
        </p:nvSpPr>
        <p:spPr>
          <a:xfrm>
            <a:off x="4915080" y="2982600"/>
            <a:ext cx="112716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DSI/CDO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2" name="Line 5"/>
          <p:cNvSpPr/>
          <p:nvPr/>
        </p:nvSpPr>
        <p:spPr>
          <a:xfrm flipH="1">
            <a:off x="5543280" y="2342880"/>
            <a:ext cx="62892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3" name="Line 6"/>
          <p:cNvSpPr/>
          <p:nvPr/>
        </p:nvSpPr>
        <p:spPr>
          <a:xfrm>
            <a:off x="6514920" y="2342880"/>
            <a:ext cx="514440" cy="51444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4" name="CustomShape 28"/>
          <p:cNvSpPr/>
          <p:nvPr/>
        </p:nvSpPr>
        <p:spPr>
          <a:xfrm>
            <a:off x="6515280" y="291456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5" name="CustomShape 30"/>
          <p:cNvSpPr/>
          <p:nvPr/>
        </p:nvSpPr>
        <p:spPr>
          <a:xfrm>
            <a:off x="6458040" y="291456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Financière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CustomShape 33"/>
          <p:cNvSpPr/>
          <p:nvPr/>
        </p:nvSpPr>
        <p:spPr>
          <a:xfrm>
            <a:off x="5772240" y="180504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7" name="CustomShape 36"/>
          <p:cNvSpPr/>
          <p:nvPr/>
        </p:nvSpPr>
        <p:spPr>
          <a:xfrm>
            <a:off x="5715000" y="1805040"/>
            <a:ext cx="1127160" cy="500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Générale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8" name="Line 7"/>
          <p:cNvSpPr/>
          <p:nvPr/>
        </p:nvSpPr>
        <p:spPr>
          <a:xfrm>
            <a:off x="7029360" y="348588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89" name="CustomShape 38"/>
          <p:cNvSpPr/>
          <p:nvPr/>
        </p:nvSpPr>
        <p:spPr>
          <a:xfrm>
            <a:off x="6515280" y="508644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0" name="CustomShape 39"/>
          <p:cNvSpPr/>
          <p:nvPr/>
        </p:nvSpPr>
        <p:spPr>
          <a:xfrm>
            <a:off x="6458040" y="508644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Equipe comptable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Line 8"/>
          <p:cNvSpPr/>
          <p:nvPr/>
        </p:nvSpPr>
        <p:spPr>
          <a:xfrm>
            <a:off x="7029360" y="457200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2" name="CustomShape 40"/>
          <p:cNvSpPr/>
          <p:nvPr/>
        </p:nvSpPr>
        <p:spPr>
          <a:xfrm>
            <a:off x="6515280" y="400068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3" name="CustomShape 41"/>
          <p:cNvSpPr/>
          <p:nvPr/>
        </p:nvSpPr>
        <p:spPr>
          <a:xfrm>
            <a:off x="6458040" y="400068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comptable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4" name="CustomShape 42"/>
          <p:cNvSpPr/>
          <p:nvPr/>
        </p:nvSpPr>
        <p:spPr>
          <a:xfrm>
            <a:off x="1771560" y="2857680"/>
            <a:ext cx="1069920" cy="441360"/>
          </a:xfrm>
          <a:prstGeom prst="rect">
            <a:avLst/>
          </a:prstGeom>
          <a:solidFill>
            <a:srgbClr val="CCCCCC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5" name="CustomShape 43"/>
          <p:cNvSpPr/>
          <p:nvPr/>
        </p:nvSpPr>
        <p:spPr>
          <a:xfrm>
            <a:off x="1714680" y="2949120"/>
            <a:ext cx="112716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DSI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6" name="Line 9"/>
          <p:cNvSpPr/>
          <p:nvPr/>
        </p:nvSpPr>
        <p:spPr>
          <a:xfrm flipH="1">
            <a:off x="2342880" y="2309760"/>
            <a:ext cx="62892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7" name="Line 13"/>
          <p:cNvSpPr/>
          <p:nvPr/>
        </p:nvSpPr>
        <p:spPr>
          <a:xfrm>
            <a:off x="3314520" y="2309760"/>
            <a:ext cx="514440" cy="51408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8" name="CustomShape 44"/>
          <p:cNvSpPr/>
          <p:nvPr/>
        </p:nvSpPr>
        <p:spPr>
          <a:xfrm>
            <a:off x="3314880" y="288144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99" name="CustomShape 45"/>
          <p:cNvSpPr/>
          <p:nvPr/>
        </p:nvSpPr>
        <p:spPr>
          <a:xfrm>
            <a:off x="3257640" y="288144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Financière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0" name="CustomShape 46"/>
          <p:cNvSpPr/>
          <p:nvPr/>
        </p:nvSpPr>
        <p:spPr>
          <a:xfrm>
            <a:off x="2571840" y="177156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1" name="CustomShape 47"/>
          <p:cNvSpPr/>
          <p:nvPr/>
        </p:nvSpPr>
        <p:spPr>
          <a:xfrm>
            <a:off x="2514600" y="1771560"/>
            <a:ext cx="1127160" cy="500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75"/>
              </a:spcBef>
            </a:pPr>
            <a:r>
              <a:rPr lang="fr-FR" sz="135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Générale</a:t>
            </a:r>
            <a:endParaRPr lang="fr-FR" sz="135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Line 14"/>
          <p:cNvSpPr/>
          <p:nvPr/>
        </p:nvSpPr>
        <p:spPr>
          <a:xfrm>
            <a:off x="3828960" y="345276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3" name="CustomShape 48"/>
          <p:cNvSpPr/>
          <p:nvPr/>
        </p:nvSpPr>
        <p:spPr>
          <a:xfrm>
            <a:off x="3314880" y="505296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4" name="CustomShape 49"/>
          <p:cNvSpPr/>
          <p:nvPr/>
        </p:nvSpPr>
        <p:spPr>
          <a:xfrm>
            <a:off x="3257640" y="505296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Equipe comptable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Line 15"/>
          <p:cNvSpPr/>
          <p:nvPr/>
        </p:nvSpPr>
        <p:spPr>
          <a:xfrm>
            <a:off x="3828960" y="453852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6" name="CustomShape 72"/>
          <p:cNvSpPr/>
          <p:nvPr/>
        </p:nvSpPr>
        <p:spPr>
          <a:xfrm>
            <a:off x="3314880" y="3967200"/>
            <a:ext cx="1069920" cy="44136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7" name="CustomShape 73"/>
          <p:cNvSpPr/>
          <p:nvPr/>
        </p:nvSpPr>
        <p:spPr>
          <a:xfrm>
            <a:off x="3257640" y="3967200"/>
            <a:ext cx="112716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Direction comptable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Line 26"/>
          <p:cNvSpPr/>
          <p:nvPr/>
        </p:nvSpPr>
        <p:spPr>
          <a:xfrm>
            <a:off x="2914560" y="3085920"/>
            <a:ext cx="342720" cy="360"/>
          </a:xfrm>
          <a:prstGeom prst="line">
            <a:avLst/>
          </a:prstGeom>
          <a:ln w="1908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09" name="Line 27"/>
          <p:cNvSpPr/>
          <p:nvPr/>
        </p:nvSpPr>
        <p:spPr>
          <a:xfrm>
            <a:off x="6114960" y="3143160"/>
            <a:ext cx="342720" cy="360"/>
          </a:xfrm>
          <a:prstGeom prst="line">
            <a:avLst/>
          </a:prstGeom>
          <a:ln w="1908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-44640" rIns="90000" bIns="-4464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0" name="CustomShape 74"/>
          <p:cNvSpPr/>
          <p:nvPr/>
        </p:nvSpPr>
        <p:spPr>
          <a:xfrm>
            <a:off x="4971960" y="4000680"/>
            <a:ext cx="1069920" cy="1503360"/>
          </a:xfrm>
          <a:prstGeom prst="rect">
            <a:avLst/>
          </a:prstGeom>
          <a:solidFill>
            <a:srgbClr val="CCCCCC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1" name="CustomShape 75"/>
          <p:cNvSpPr/>
          <p:nvPr/>
        </p:nvSpPr>
        <p:spPr>
          <a:xfrm rot="16200000">
            <a:off x="4770360" y="4409280"/>
            <a:ext cx="14248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Equipe DSI </a:t>
            </a:r>
            <a:r>
              <a:rPr lang="fr-FR" sz="1200" b="0" i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Nomenclature CIGREF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2" name="Line 32"/>
          <p:cNvSpPr/>
          <p:nvPr/>
        </p:nvSpPr>
        <p:spPr>
          <a:xfrm>
            <a:off x="5543280" y="342900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3" name="CustomShape 76"/>
          <p:cNvSpPr/>
          <p:nvPr/>
        </p:nvSpPr>
        <p:spPr>
          <a:xfrm>
            <a:off x="1771560" y="4000680"/>
            <a:ext cx="1069920" cy="1503360"/>
          </a:xfrm>
          <a:prstGeom prst="rect">
            <a:avLst/>
          </a:prstGeom>
          <a:solidFill>
            <a:srgbClr val="CCCCCC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4" name="CustomShape 77"/>
          <p:cNvSpPr/>
          <p:nvPr/>
        </p:nvSpPr>
        <p:spPr>
          <a:xfrm rot="16200000">
            <a:off x="1582920" y="4396320"/>
            <a:ext cx="14248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fr-FR" sz="1200" b="0" strike="noStrike" spc="-1">
                <a:solidFill>
                  <a:srgbClr val="000000"/>
                </a:solidFill>
                <a:latin typeface="Arial"/>
                <a:ea typeface="ＭＳ Ｐゴシック"/>
              </a:rPr>
              <a:t>Equipe DSI </a:t>
            </a:r>
            <a:r>
              <a:rPr lang="fr-FR" sz="1200" b="0" i="1" strike="noStrike" spc="-1">
                <a:solidFill>
                  <a:srgbClr val="000000"/>
                </a:solidFill>
                <a:latin typeface="Arial"/>
                <a:ea typeface="ＭＳ Ｐゴシック"/>
              </a:rPr>
              <a:t>Nomenclature CIGREF</a:t>
            </a:r>
            <a:endParaRPr lang="fr-FR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5" name="Line 35"/>
          <p:cNvSpPr/>
          <p:nvPr/>
        </p:nvSpPr>
        <p:spPr>
          <a:xfrm>
            <a:off x="2342880" y="3429000"/>
            <a:ext cx="360" cy="457200"/>
          </a:xfrm>
          <a:prstGeom prst="line">
            <a:avLst/>
          </a:prstGeom>
          <a:ln w="19080">
            <a:solidFill>
              <a:srgbClr val="000000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 anchorCtr="1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16" name="CustomShape 78"/>
          <p:cNvSpPr/>
          <p:nvPr/>
        </p:nvSpPr>
        <p:spPr>
          <a:xfrm>
            <a:off x="1542960" y="245520"/>
            <a:ext cx="7009560" cy="595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83000"/>
              </a:lnSpc>
            </a:pPr>
            <a:r>
              <a:rPr lang="fr-FR" sz="3600" b="0" strike="noStrike" spc="-1">
                <a:solidFill>
                  <a:srgbClr val="0E133E"/>
                </a:solidFill>
                <a:latin typeface="AU Passata"/>
                <a:ea typeface="DejaVu Sans"/>
              </a:rPr>
              <a:t>Les phases récentes de la fonction SI 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CustomShape 117"/>
          <p:cNvSpPr/>
          <p:nvPr/>
        </p:nvSpPr>
        <p:spPr>
          <a:xfrm>
            <a:off x="7811640" y="476640"/>
            <a:ext cx="956880" cy="128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2000"/>
              </a:lnSpc>
            </a:pPr>
            <a:r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SLIDE </a:t>
            </a:r>
            <a:fld id="{279D4930-15A0-40ED-8DD7-3DD7D87C593A}" type="slidenum"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21</a:t>
            </a:fld>
            <a:endParaRPr lang="fr-FR" sz="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8" name="CustomShape 52"/>
          <p:cNvSpPr/>
          <p:nvPr/>
        </p:nvSpPr>
        <p:spPr>
          <a:xfrm>
            <a:off x="1542960" y="245520"/>
            <a:ext cx="7009560" cy="595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83000"/>
              </a:lnSpc>
            </a:pPr>
            <a:r>
              <a:rPr lang="fr-FR" sz="3600" b="0" strike="noStrike" spc="-1">
                <a:solidFill>
                  <a:srgbClr val="0E133E"/>
                </a:solidFill>
                <a:latin typeface="AU Passata"/>
                <a:ea typeface="DejaVu Sans"/>
              </a:rPr>
              <a:t>Les nouvelles compétences des DSI 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19" name="Diagram 1"/>
          <p:cNvGrpSpPr/>
          <p:nvPr/>
        </p:nvGrpSpPr>
        <p:grpSpPr>
          <a:xfrm>
            <a:off x="1523880" y="1277280"/>
            <a:ext cx="6271920" cy="4281840"/>
            <a:chOff x="1523880" y="1277280"/>
            <a:chExt cx="6271920" cy="4281840"/>
          </a:xfrm>
        </p:grpSpPr>
        <p:sp>
          <p:nvSpPr>
            <p:cNvPr id="420" name="Rectangle 1"/>
            <p:cNvSpPr/>
            <p:nvPr/>
          </p:nvSpPr>
          <p:spPr>
            <a:xfrm>
              <a:off x="1523880" y="1397160"/>
              <a:ext cx="6271920" cy="4048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fr-FR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421" name="Ellipse 1"/>
            <p:cNvSpPr/>
            <p:nvPr/>
          </p:nvSpPr>
          <p:spPr>
            <a:xfrm rot="159000">
              <a:off x="2130840" y="1391760"/>
              <a:ext cx="5048280" cy="4052880"/>
            </a:xfrm>
            <a:prstGeom prst="ellipse">
              <a:avLst/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85320" tIns="-84240" rIns="85320" bIns="295020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420"/>
                </a:spcAft>
              </a:pPr>
              <a:endParaRPr lang="fr-FR" sz="12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420"/>
                </a:spcAft>
              </a:pPr>
              <a:r>
                <a:rPr lang="fr-FR" sz="1200" b="1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Direction des systèmes d’information et du numérique </a:t>
              </a:r>
              <a:endParaRPr lang="fr-FR" sz="12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420"/>
                </a:spcAft>
              </a:pPr>
              <a:r>
                <a:rPr lang="fr-FR" sz="1200" b="1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Apports de solutions numériques</a:t>
              </a:r>
              <a:endParaRPr lang="fr-FR" sz="12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420"/>
                </a:spcAft>
              </a:pPr>
              <a:r>
                <a:rPr lang="fr-FR" sz="1200" b="1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Et Bras droit du COMEX  </a:t>
              </a:r>
              <a:endParaRPr lang="fr-FR" sz="12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22" name="Ellipse 2"/>
            <p:cNvSpPr/>
            <p:nvPr/>
          </p:nvSpPr>
          <p:spPr>
            <a:xfrm>
              <a:off x="3143520" y="2565000"/>
              <a:ext cx="3036960" cy="2733120"/>
            </a:xfrm>
            <a:prstGeom prst="ellipse">
              <a:avLst/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85320" tIns="23040" rIns="85320" bIns="190980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420"/>
                </a:spcAft>
              </a:pPr>
              <a:r>
                <a:rPr lang="fr-FR" sz="1200" b="1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Direction des systèmes d’information </a:t>
              </a:r>
              <a:endParaRPr lang="fr-FR" sz="12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420"/>
                </a:spcAft>
              </a:pPr>
              <a:r>
                <a:rPr lang="fr-FR" sz="1200" b="1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Vision métier</a:t>
              </a:r>
              <a:endParaRPr lang="fr-FR" sz="12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23" name="Ellipse 3"/>
            <p:cNvSpPr/>
            <p:nvPr/>
          </p:nvSpPr>
          <p:spPr>
            <a:xfrm>
              <a:off x="3651840" y="3429000"/>
              <a:ext cx="2020680" cy="2020680"/>
            </a:xfrm>
            <a:prstGeom prst="ellipse">
              <a:avLst/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rgbClr val="000000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85320" tIns="714240" rIns="85320" bIns="71424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420"/>
                </a:spcAft>
              </a:pPr>
              <a:r>
                <a:rPr lang="fr-FR" sz="1200" b="1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Direction informatique</a:t>
              </a:r>
              <a:endParaRPr lang="fr-FR" sz="1200" b="0" strike="noStrike" spc="-1">
                <a:solidFill>
                  <a:srgbClr val="000000"/>
                </a:solidFill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420"/>
                </a:spcAft>
              </a:pPr>
              <a:r>
                <a:rPr lang="fr-FR" sz="1200" b="1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Vision technique</a:t>
              </a:r>
              <a:r>
                <a:rPr lang="fr-FR" sz="12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  </a:t>
              </a:r>
              <a:endParaRPr lang="fr-FR" sz="12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CustomShape 53"/>
          <p:cNvSpPr/>
          <p:nvPr/>
        </p:nvSpPr>
        <p:spPr>
          <a:xfrm>
            <a:off x="7811640" y="476640"/>
            <a:ext cx="956880" cy="128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2000"/>
              </a:lnSpc>
            </a:pPr>
            <a:r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SLIDE </a:t>
            </a:r>
            <a:fld id="{4E283D38-0868-4EBF-8E37-A51E4725A421}" type="slidenum"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22</a:t>
            </a:fld>
            <a:endParaRPr lang="fr-FR" sz="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5" name="CustomShape 54"/>
          <p:cNvSpPr/>
          <p:nvPr/>
        </p:nvSpPr>
        <p:spPr>
          <a:xfrm>
            <a:off x="216000" y="72000"/>
            <a:ext cx="8336520" cy="769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83000"/>
              </a:lnSpc>
            </a:pPr>
            <a:r>
              <a:rPr lang="fr-FR" sz="3600" b="0" strike="noStrike" spc="-1">
                <a:solidFill>
                  <a:srgbClr val="0E133E"/>
                </a:solidFill>
                <a:latin typeface="AU Passata"/>
                <a:ea typeface="DejaVu Sans"/>
              </a:rPr>
              <a:t>Les nouvelles compétences des DSI 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6" name="ZoneTexte 3"/>
          <p:cNvSpPr/>
          <p:nvPr/>
        </p:nvSpPr>
        <p:spPr>
          <a:xfrm>
            <a:off x="432000" y="1440000"/>
            <a:ext cx="8269200" cy="4686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Les 6 Questions stratégiques posées par le Conseil d’Admnistration au DSI :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1. « Sommes-nous vulnérables aux cybermenaces actuelles ? »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2. « Investissons-nous dans la bonne technologie, alignée avec notre stratégie ? »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3. « Comment retenez-vous et attirez-vous les talents technologiques ? »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4. « Devrions-nous nous tourner vers l'automatisation pour combler les lacunes en matière d'embauche ?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5. « Comment faites-vous en sorte d'avoir l'équipe technique la plus diversifiée, équitable et inclusive ? »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6. « Qu'est-ce qui devrait nous préoccuper et qui n'est pas sur notre radar ? »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7" name="ZoneTexte 4"/>
          <p:cNvSpPr/>
          <p:nvPr/>
        </p:nvSpPr>
        <p:spPr>
          <a:xfrm>
            <a:off x="3456000" y="5832000"/>
            <a:ext cx="5101200" cy="847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Le monde informatique 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Stacy Collett / IDG NS (adapté par Aurélie Chandèze) , publié le 07 Septembre 2022</a:t>
            </a:r>
            <a:endParaRPr lang="fr-F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CustomShape 55"/>
          <p:cNvSpPr/>
          <p:nvPr/>
        </p:nvSpPr>
        <p:spPr>
          <a:xfrm>
            <a:off x="431640" y="1468440"/>
            <a:ext cx="8332920" cy="4573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marL="457200" indent="-452880">
              <a:lnSpc>
                <a:spcPts val="2100"/>
              </a:lnSpc>
              <a:buClr>
                <a:srgbClr val="001E42"/>
              </a:buClr>
              <a:buFont typeface="AU Passata"/>
              <a:buAutoNum type="arabicPeriod"/>
            </a:pPr>
            <a:r>
              <a:rPr lang="fr-FR" sz="2800" b="0" strike="noStrike" spc="-1">
                <a:solidFill>
                  <a:srgbClr val="001E42"/>
                </a:solidFill>
                <a:latin typeface="AU Passata"/>
                <a:ea typeface="DejaVu Sans"/>
              </a:rPr>
              <a:t>Atteindre l’excellence opérationnelle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2880">
              <a:lnSpc>
                <a:spcPts val="2100"/>
              </a:lnSpc>
              <a:buClr>
                <a:srgbClr val="001E42"/>
              </a:buClr>
              <a:buFont typeface="AU Passata"/>
              <a:buAutoNum type="arabicPeriod"/>
            </a:pPr>
            <a:r>
              <a:rPr lang="fr-FR" sz="2800" b="0" strike="noStrike" spc="-1">
                <a:solidFill>
                  <a:srgbClr val="001E42"/>
                </a:solidFill>
                <a:latin typeface="AU Passata"/>
                <a:ea typeface="DejaVu Sans"/>
              </a:rPr>
              <a:t>Accompagner / permettre de nouveaux produits, services et business models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2880">
              <a:lnSpc>
                <a:spcPts val="2100"/>
              </a:lnSpc>
              <a:buClr>
                <a:srgbClr val="001E42"/>
              </a:buClr>
              <a:buFont typeface="AU Passata"/>
              <a:buAutoNum type="arabicPeriod"/>
            </a:pPr>
            <a:r>
              <a:rPr lang="fr-FR" sz="2800" b="0" strike="noStrike" spc="-1">
                <a:solidFill>
                  <a:srgbClr val="001E42"/>
                </a:solidFill>
                <a:latin typeface="AU Passata"/>
                <a:ea typeface="DejaVu Sans"/>
              </a:rPr>
              <a:t>Renforcer la proximité avec les clients / fournisseurs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2880">
              <a:lnSpc>
                <a:spcPts val="2100"/>
              </a:lnSpc>
              <a:buClr>
                <a:srgbClr val="001E42"/>
              </a:buClr>
              <a:buFont typeface="AU Passata"/>
              <a:buAutoNum type="arabicPeriod"/>
            </a:pPr>
            <a:r>
              <a:rPr lang="fr-FR" sz="2800" b="0" strike="noStrike" spc="-1">
                <a:solidFill>
                  <a:srgbClr val="001E42"/>
                </a:solidFill>
                <a:latin typeface="AU Passata"/>
                <a:ea typeface="DejaVu Sans"/>
              </a:rPr>
              <a:t>Améliorer les mécanismes de prise de décision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2880">
              <a:lnSpc>
                <a:spcPts val="2100"/>
              </a:lnSpc>
              <a:buClr>
                <a:srgbClr val="001E42"/>
              </a:buClr>
              <a:buFont typeface="AU Passata"/>
              <a:buAutoNum type="arabicPeriod"/>
            </a:pPr>
            <a:r>
              <a:rPr lang="fr-FR" sz="2800" b="0" strike="noStrike" spc="-1">
                <a:solidFill>
                  <a:srgbClr val="001E42"/>
                </a:solidFill>
                <a:latin typeface="AU Passata"/>
                <a:ea typeface="DejaVu Sans"/>
              </a:rPr>
              <a:t>Fournir un avantage compétitif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2100"/>
              </a:lnSpc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 marL="457200" indent="-452880">
              <a:lnSpc>
                <a:spcPts val="2100"/>
              </a:lnSpc>
              <a:buClr>
                <a:srgbClr val="001E42"/>
              </a:buClr>
              <a:buFont typeface="AU Passata"/>
              <a:buAutoNum type="arabicPeriod"/>
            </a:pPr>
            <a:r>
              <a:rPr lang="fr-FR" sz="2800" b="0" strike="noStrike" spc="-1">
                <a:solidFill>
                  <a:srgbClr val="001E42"/>
                </a:solidFill>
                <a:latin typeface="AU Passata"/>
                <a:ea typeface="DejaVu Sans"/>
              </a:rPr>
              <a:t>Survivre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9" name="CustomShape 56"/>
          <p:cNvSpPr/>
          <p:nvPr/>
        </p:nvSpPr>
        <p:spPr>
          <a:xfrm>
            <a:off x="7811640" y="476640"/>
            <a:ext cx="956880" cy="128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r">
              <a:lnSpc>
                <a:spcPct val="102000"/>
              </a:lnSpc>
            </a:pPr>
            <a:r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SLIDE </a:t>
            </a:r>
            <a:fld id="{A9DD07DC-EAA2-47DB-B542-D78EC8413BA6}" type="slidenum">
              <a:rPr lang="da-DK" sz="900" b="1" strike="noStrike" spc="-1">
                <a:solidFill>
                  <a:srgbClr val="001E42"/>
                </a:solidFill>
                <a:latin typeface="AU Passata"/>
                <a:ea typeface="DejaVu Sans"/>
              </a:rPr>
              <a:t>23</a:t>
            </a:fld>
            <a:endParaRPr lang="fr-FR" sz="9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0" name="CustomShape 57"/>
          <p:cNvSpPr/>
          <p:nvPr/>
        </p:nvSpPr>
        <p:spPr>
          <a:xfrm>
            <a:off x="215640" y="534600"/>
            <a:ext cx="9164880" cy="5734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83000"/>
              </a:lnSpc>
            </a:pPr>
            <a:r>
              <a:rPr lang="fr-FR" sz="3600" b="0" strike="noStrike" spc="-1">
                <a:solidFill>
                  <a:srgbClr val="0E133E"/>
                </a:solidFill>
                <a:latin typeface="AU Passata"/>
                <a:ea typeface="DejaVu Sans"/>
              </a:rPr>
              <a:t>Investir dans le SI : un objectif stratégique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Urbaniser les territoires</a:t>
            </a: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Partie 2</a:t>
            </a:r>
          </a:p>
        </p:txBody>
      </p:sp>
    </p:spTree>
    <p:extLst>
      <p:ext uri="{BB962C8B-B14F-4D97-AF65-F5344CB8AC3E}">
        <p14:creationId xmlns:p14="http://schemas.microsoft.com/office/powerpoint/2010/main" val="1206120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Evolutions des territoires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85900" y="2057401"/>
          <a:ext cx="61722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543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Urbaniser les territoires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85900" y="2057401"/>
          <a:ext cx="61722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982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Urbanisation du SI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fr-FR" dirty="0"/>
              <a:t>Connaitre le SI actuel</a:t>
            </a:r>
          </a:p>
          <a:p>
            <a:pPr marL="385763" indent="-385763">
              <a:buFont typeface="+mj-lt"/>
              <a:buAutoNum type="arabicPeriod"/>
            </a:pPr>
            <a:r>
              <a:rPr lang="fr-FR" dirty="0"/>
              <a:t>Définir le SI cible et la trajectoire pour l’atteindre</a:t>
            </a:r>
          </a:p>
          <a:p>
            <a:pPr marL="385763" indent="-385763">
              <a:buFont typeface="+mj-lt"/>
              <a:buAutoNum type="arabicPeriod"/>
            </a:pPr>
            <a:r>
              <a:rPr lang="fr-FR" dirty="0"/>
              <a:t>Fournir les outils pour piloter l’atteinte du SI cible</a:t>
            </a:r>
          </a:p>
        </p:txBody>
      </p:sp>
    </p:spTree>
    <p:extLst>
      <p:ext uri="{BB962C8B-B14F-4D97-AF65-F5344CB8AC3E}">
        <p14:creationId xmlns:p14="http://schemas.microsoft.com/office/powerpoint/2010/main" val="34778034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Aligner les projets</a:t>
            </a: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Partie 3</a:t>
            </a:r>
          </a:p>
        </p:txBody>
      </p:sp>
    </p:spTree>
    <p:extLst>
      <p:ext uri="{BB962C8B-B14F-4D97-AF65-F5344CB8AC3E}">
        <p14:creationId xmlns:p14="http://schemas.microsoft.com/office/powerpoint/2010/main" val="5338941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Aligner projets SI et stratégie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85900" y="2057401"/>
          <a:ext cx="61722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3880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08DE9B-A09F-4637-A537-E481FA10F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C38C62-E3B7-471E-9B40-7F4A6DFA1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fr-FR" sz="2800" b="1" dirty="0"/>
              <a:t>Contrôle continu : 50 %</a:t>
            </a:r>
          </a:p>
          <a:p>
            <a:r>
              <a:rPr lang="fr-FR" sz="2800" dirty="0"/>
              <a:t>Participation et présentations en classe</a:t>
            </a:r>
          </a:p>
          <a:p>
            <a:r>
              <a:rPr lang="fr-FR" sz="2800" dirty="0"/>
              <a:t>Discussion des cas (questions)</a:t>
            </a:r>
          </a:p>
          <a:p>
            <a:r>
              <a:rPr lang="fr-FR" sz="2800" dirty="0"/>
              <a:t>Quizz/ questions de cours (suivant les TD)</a:t>
            </a:r>
          </a:p>
          <a:p>
            <a:endParaRPr lang="fr-FR" sz="2800" dirty="0"/>
          </a:p>
          <a:p>
            <a:r>
              <a:rPr lang="fr-FR" sz="2800" b="1" dirty="0"/>
              <a:t>Examen final : 50%</a:t>
            </a:r>
          </a:p>
          <a:p>
            <a:r>
              <a:rPr lang="fr-FR" sz="2800" dirty="0"/>
              <a:t>Etude de cas sur le modèle du cas ASX </a:t>
            </a:r>
          </a:p>
          <a:p>
            <a:r>
              <a:rPr lang="fr-FR" sz="2800" dirty="0"/>
              <a:t>Cas court, questions de réflexion</a:t>
            </a:r>
          </a:p>
          <a:p>
            <a:endParaRPr lang="fr-FR" sz="28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2E27FB-5642-4279-82A5-51A010520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20598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projets, au cœur de l’alignement stratégique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85900" y="2057401"/>
          <a:ext cx="61722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96752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Alignement des projets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85763" indent="-385763">
              <a:buFont typeface="+mj-lt"/>
              <a:buAutoNum type="arabicPeriod"/>
            </a:pPr>
            <a:r>
              <a:rPr lang="fr-FR" dirty="0"/>
              <a:t>Connaitre la gestion de projets SI</a:t>
            </a:r>
          </a:p>
          <a:p>
            <a:pPr marL="385763" indent="-385763">
              <a:buFont typeface="+mj-lt"/>
              <a:buAutoNum type="arabicPeriod"/>
            </a:pPr>
            <a:r>
              <a:rPr lang="fr-FR" dirty="0"/>
              <a:t>Définir la stratégie d’entreprise cible et le portefeuille de projets technologiques nécessaires pour mettre en œuvre la stratégie</a:t>
            </a:r>
          </a:p>
          <a:p>
            <a:pPr marL="385763" indent="-385763">
              <a:buFont typeface="+mj-lt"/>
              <a:buAutoNum type="arabicPeriod"/>
            </a:pPr>
            <a:r>
              <a:rPr lang="fr-FR" dirty="0"/>
              <a:t>L’audit comme outil d’alignement</a:t>
            </a:r>
          </a:p>
        </p:txBody>
      </p:sp>
    </p:spTree>
    <p:extLst>
      <p:ext uri="{BB962C8B-B14F-4D97-AF65-F5344CB8AC3E}">
        <p14:creationId xmlns:p14="http://schemas.microsoft.com/office/powerpoint/2010/main" val="37575128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7350" y="1268761"/>
            <a:ext cx="5829300" cy="1102519"/>
          </a:xfrm>
        </p:spPr>
        <p:txBody>
          <a:bodyPr>
            <a:normAutofit fontScale="90000"/>
          </a:bodyPr>
          <a:lstStyle/>
          <a:p>
            <a:r>
              <a:rPr lang="en-GB" dirty="0"/>
              <a:t>Manager le </a:t>
            </a:r>
            <a:r>
              <a:rPr lang="en-GB" dirty="0" err="1"/>
              <a:t>système</a:t>
            </a:r>
            <a:r>
              <a:rPr lang="en-GB" dirty="0"/>
              <a:t> </a:t>
            </a:r>
            <a:r>
              <a:rPr lang="en-GB" dirty="0" err="1"/>
              <a:t>d’information</a:t>
            </a:r>
            <a:r>
              <a:rPr lang="en-GB" dirty="0"/>
              <a:t> </a:t>
            </a:r>
            <a:r>
              <a:rPr lang="en-GB" dirty="0" err="1"/>
              <a:t>dans</a:t>
            </a:r>
            <a:r>
              <a:rPr lang="en-GB" dirty="0"/>
              <a:t> la </a:t>
            </a:r>
            <a:r>
              <a:rPr lang="en-GB" dirty="0" err="1"/>
              <a:t>complexité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71700" y="2585591"/>
            <a:ext cx="4800600" cy="1314450"/>
          </a:xfrm>
        </p:spPr>
        <p:txBody>
          <a:bodyPr/>
          <a:lstStyle/>
          <a:p>
            <a:r>
              <a:rPr lang="en-GB" dirty="0" err="1"/>
              <a:t>Gouverner</a:t>
            </a:r>
            <a:r>
              <a:rPr lang="en-GB" dirty="0"/>
              <a:t>, </a:t>
            </a:r>
            <a:r>
              <a:rPr lang="en-GB" dirty="0" err="1"/>
              <a:t>Urbaniser</a:t>
            </a:r>
            <a:r>
              <a:rPr lang="en-GB" dirty="0"/>
              <a:t>, Aligner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0588" y="-459432"/>
            <a:ext cx="10585176" cy="793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999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D60D76-52C3-4832-8DE6-5A4A3E3FD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Pour la </a:t>
            </a:r>
            <a:r>
              <a:rPr lang="en-US" dirty="0" err="1"/>
              <a:t>semaine</a:t>
            </a:r>
            <a:r>
              <a:rPr lang="en-US" dirty="0"/>
              <a:t> </a:t>
            </a:r>
            <a:r>
              <a:rPr lang="en-US" dirty="0" err="1"/>
              <a:t>prochaine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319F33-0BB6-4AAA-84B7-D31DD4D9F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Préparer votre 1ere séance </a:t>
            </a:r>
          </a:p>
          <a:p>
            <a:r>
              <a:rPr lang="fr-FR" dirty="0"/>
              <a:t>Lire les chapitres 1, 2 et 3 du livre</a:t>
            </a:r>
          </a:p>
          <a:p>
            <a:r>
              <a:rPr lang="fr-FR" dirty="0"/>
              <a:t>Lire le cas </a:t>
            </a:r>
            <a:r>
              <a:rPr lang="fr-FR" dirty="0" err="1"/>
              <a:t>Gen</a:t>
            </a:r>
            <a:r>
              <a:rPr lang="fr-FR" dirty="0"/>
              <a:t> </a:t>
            </a:r>
            <a:r>
              <a:rPr lang="fr-FR" dirty="0" err="1"/>
              <a:t>Meet</a:t>
            </a:r>
            <a:r>
              <a:rPr lang="fr-FR" dirty="0"/>
              <a:t> et réfléchir aux réponses </a:t>
            </a:r>
          </a:p>
          <a:p>
            <a:r>
              <a:rPr lang="fr-FR" dirty="0"/>
              <a:t>Préparer le cas </a:t>
            </a:r>
            <a:r>
              <a:rPr lang="fr-FR" dirty="0" err="1"/>
              <a:t>AniMeaux</a:t>
            </a:r>
            <a:r>
              <a:rPr lang="fr-FR" dirty="0"/>
              <a:t>, en groupe ou de façon individuelle (noté dans le cadre du contrôle continu)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0D6F12-CDA4-4315-998B-C814DF4B1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54749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8FC5DE-B9F1-49E0-9F8A-28D0234F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2B1EBD-3F11-4B82-BA83-9BE576DCE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984F7C-4EA1-4E09-910A-177E160FD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222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Supports pédagogiques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fr-FR" sz="2400" b="1" dirty="0"/>
              <a:t>Espace Pédagogique Interactif (EPI) :</a:t>
            </a:r>
          </a:p>
          <a:p>
            <a:r>
              <a:rPr lang="fr-FR" sz="2400" dirty="0"/>
              <a:t>Amphi (acteurs et territoires du SI)</a:t>
            </a:r>
          </a:p>
          <a:p>
            <a:r>
              <a:rPr lang="fr-FR" sz="2400" dirty="0"/>
              <a:t>Amphi de clôture (Projets et audit du SI / Ecologie / Sécurité)</a:t>
            </a:r>
          </a:p>
          <a:p>
            <a:r>
              <a:rPr lang="fr-FR" sz="2400" dirty="0"/>
              <a:t>Cas pédagogiques</a:t>
            </a:r>
          </a:p>
          <a:p>
            <a:r>
              <a:rPr lang="fr-FR" sz="2400" dirty="0"/>
              <a:t>Contexte / slides</a:t>
            </a:r>
          </a:p>
          <a:p>
            <a:endParaRPr lang="fr-FR" sz="2400" dirty="0"/>
          </a:p>
          <a:p>
            <a:r>
              <a:rPr lang="fr-FR" sz="2400" b="1" dirty="0"/>
              <a:t>Manuel :</a:t>
            </a:r>
          </a:p>
          <a:p>
            <a:r>
              <a:rPr lang="fr-FR" sz="2400" dirty="0"/>
              <a:t>Gouvernance, urbanisation, alignement des Systèmes d’Information : manager dans la complexité ; Eynaud P., Richet J.-L., </a:t>
            </a:r>
            <a:r>
              <a:rPr lang="fr-FR" sz="2400" dirty="0" err="1"/>
              <a:t>Vitari</a:t>
            </a:r>
            <a:r>
              <a:rPr lang="fr-FR" sz="2400" dirty="0"/>
              <a:t> C.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102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7FF10B-7C4B-4FA3-9CC0-1B052257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3EE7B1-6D54-4F85-89C0-BE9D65B45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84750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sz="2000" dirty="0"/>
              <a:t>● Première partie : Gouverner les acteurs</a:t>
            </a:r>
          </a:p>
          <a:p>
            <a:pPr marL="0" indent="0">
              <a:buNone/>
            </a:pPr>
            <a:r>
              <a:rPr lang="fr-FR" sz="2000" dirty="0"/>
              <a:t>– Les acteurs du SI</a:t>
            </a:r>
          </a:p>
          <a:p>
            <a:pPr marL="0" indent="0">
              <a:buNone/>
            </a:pPr>
            <a:r>
              <a:rPr lang="fr-FR" sz="2000" dirty="0"/>
              <a:t>– De la gouvernance globale à la gouvernance du SI</a:t>
            </a:r>
          </a:p>
          <a:p>
            <a:pPr marL="0" indent="0">
              <a:buNone/>
            </a:pPr>
            <a:r>
              <a:rPr lang="fr-FR" sz="2000" dirty="0"/>
              <a:t>– La gouvernance du SI en pratique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● Deuxième partie : Urbaniser les territoires</a:t>
            </a:r>
          </a:p>
          <a:p>
            <a:pPr marL="0" indent="0">
              <a:buNone/>
            </a:pPr>
            <a:r>
              <a:rPr lang="fr-FR" sz="2000" dirty="0"/>
              <a:t>– Le territoire du SI</a:t>
            </a:r>
          </a:p>
          <a:p>
            <a:pPr marL="0" indent="0">
              <a:buNone/>
            </a:pPr>
            <a:r>
              <a:rPr lang="fr-FR" sz="2000" dirty="0"/>
              <a:t>– L’urbanisation des territoires</a:t>
            </a:r>
          </a:p>
          <a:p>
            <a:pPr marL="0" indent="0">
              <a:buNone/>
            </a:pPr>
            <a:r>
              <a:rPr lang="fr-FR" sz="2000" dirty="0"/>
              <a:t>– Urbaniser le SI inter-organisationnel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dirty="0"/>
              <a:t>● Troisième partie : Aligner les projets</a:t>
            </a:r>
          </a:p>
          <a:p>
            <a:pPr marL="0" indent="0">
              <a:buNone/>
            </a:pPr>
            <a:r>
              <a:rPr lang="fr-FR" sz="2000" dirty="0"/>
              <a:t>– La gestion des projets SI sécurisée</a:t>
            </a:r>
          </a:p>
          <a:p>
            <a:pPr marL="0" indent="0">
              <a:buNone/>
            </a:pPr>
            <a:r>
              <a:rPr lang="fr-FR" sz="2000" dirty="0"/>
              <a:t>– Technologie, alignement et transformation stratégique</a:t>
            </a:r>
          </a:p>
          <a:p>
            <a:pPr marL="0" indent="0">
              <a:buNone/>
            </a:pPr>
            <a:r>
              <a:rPr lang="fr-FR" sz="2000" dirty="0"/>
              <a:t>– L’audit du SI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BD27D4E-9DB4-4879-A2ED-94A82518C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5</a:t>
            </a:fld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D9741B0-6CC3-7549-B6B5-F184D7106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124752"/>
            <a:ext cx="2635880" cy="39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53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34086C-A8DC-4276-8CBF-FF117715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des séances de TD, 4 séances, 6 cas</a:t>
            </a:r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877736-18D4-49CC-8BEF-28E39C80D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0728"/>
            <a:ext cx="9324528" cy="4525963"/>
          </a:xfrm>
        </p:spPr>
        <p:txBody>
          <a:bodyPr/>
          <a:lstStyle/>
          <a:p>
            <a:pPr lvl="0"/>
            <a:r>
              <a:rPr lang="fr-FR" sz="2800" dirty="0"/>
              <a:t>Cas 1, </a:t>
            </a:r>
            <a:r>
              <a:rPr lang="fr-FR" sz="2800" b="1" dirty="0" err="1"/>
              <a:t>Gen</a:t>
            </a:r>
            <a:r>
              <a:rPr lang="fr-FR" sz="2800" b="1" dirty="0"/>
              <a:t> </a:t>
            </a:r>
            <a:r>
              <a:rPr lang="fr-FR" sz="2800" b="1" dirty="0" err="1"/>
              <a:t>meet</a:t>
            </a:r>
            <a:r>
              <a:rPr lang="fr-FR" sz="2800" dirty="0"/>
              <a:t>. Cas d’introduction du cours 			(à faire en classe).</a:t>
            </a:r>
          </a:p>
          <a:p>
            <a:r>
              <a:rPr lang="fr-FR" sz="2800" dirty="0"/>
              <a:t>Cas 2. </a:t>
            </a:r>
            <a:r>
              <a:rPr lang="fr-FR" sz="2800" b="1" dirty="0" err="1"/>
              <a:t>AniMeaux</a:t>
            </a:r>
            <a:r>
              <a:rPr lang="fr-FR" sz="2800" dirty="0"/>
              <a:t>. Partie 1 « Gouvernance du SI » .</a:t>
            </a:r>
          </a:p>
          <a:p>
            <a:r>
              <a:rPr lang="fr-FR" sz="2800" dirty="0"/>
              <a:t>Cas 3. </a:t>
            </a:r>
            <a:r>
              <a:rPr lang="fr-FR" sz="2800" b="1" dirty="0" err="1"/>
              <a:t>Produixo</a:t>
            </a:r>
            <a:r>
              <a:rPr lang="fr-FR" sz="2800" dirty="0"/>
              <a:t>, Suite partie 1</a:t>
            </a:r>
          </a:p>
          <a:p>
            <a:r>
              <a:rPr lang="fr-FR" sz="2800" dirty="0"/>
              <a:t>Cas 4. </a:t>
            </a:r>
            <a:r>
              <a:rPr lang="fr-FR" sz="2800" b="1" dirty="0"/>
              <a:t>Beauté plus</a:t>
            </a:r>
            <a:r>
              <a:rPr lang="fr-FR" sz="2800" dirty="0"/>
              <a:t>, Partie 2 « Urbanisation du SI »</a:t>
            </a:r>
          </a:p>
          <a:p>
            <a:r>
              <a:rPr lang="fr-FR" sz="2800" dirty="0"/>
              <a:t>Cas 5. </a:t>
            </a:r>
            <a:r>
              <a:rPr lang="fr-FR" sz="2800" b="1" dirty="0" err="1"/>
              <a:t>Vercyc</a:t>
            </a:r>
            <a:r>
              <a:rPr lang="fr-FR" sz="2800" b="1" dirty="0"/>
              <a:t>. </a:t>
            </a:r>
            <a:r>
              <a:rPr lang="fr-FR" sz="2800" dirty="0"/>
              <a:t>Suite partie 2. </a:t>
            </a:r>
          </a:p>
          <a:p>
            <a:r>
              <a:rPr lang="fr-FR" sz="2800" dirty="0"/>
              <a:t>Cas 6. </a:t>
            </a:r>
            <a:r>
              <a:rPr lang="fr-FR" sz="2800" b="1" dirty="0" err="1"/>
              <a:t>GreenNRJ</a:t>
            </a:r>
            <a:r>
              <a:rPr lang="fr-FR" sz="2800" dirty="0"/>
              <a:t>, Partie 3 « Alignement stratégique du SI »</a:t>
            </a:r>
          </a:p>
          <a:p>
            <a:r>
              <a:rPr lang="fr-FR" sz="2800" dirty="0"/>
              <a:t>Cas 7. </a:t>
            </a:r>
            <a:r>
              <a:rPr lang="fr-FR" sz="2800" b="1" dirty="0" err="1"/>
              <a:t>Zlotim</a:t>
            </a:r>
            <a:r>
              <a:rPr lang="fr-FR" sz="2800" dirty="0"/>
              <a:t>. Suite partie 3. </a:t>
            </a:r>
          </a:p>
          <a:p>
            <a:r>
              <a:rPr lang="fr-FR" sz="2800" dirty="0"/>
              <a:t>Cas 8. </a:t>
            </a:r>
            <a:r>
              <a:rPr lang="fr-FR" sz="2800" b="1" dirty="0"/>
              <a:t>ASX</a:t>
            </a:r>
            <a:r>
              <a:rPr lang="fr-FR" sz="2800" dirty="0"/>
              <a:t>. Cas de synthèse 					(à faire en classe).</a:t>
            </a:r>
            <a:r>
              <a:rPr lang="fr-FR" dirty="0"/>
              <a:t> 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363B9FB-4A86-43F6-BC84-789BD591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C40DE-1193-4AA3-81FB-2A07452284FF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5691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/>
          </p:nvPr>
        </p:nvSpPr>
        <p:spPr>
          <a:xfrm>
            <a:off x="431640" y="1468440"/>
            <a:ext cx="8347320" cy="38671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174600" indent="-174600">
              <a:lnSpc>
                <a:spcPts val="2100"/>
              </a:lnSpc>
              <a:buClr>
                <a:srgbClr val="001E42"/>
              </a:buClr>
              <a:buFont typeface="AU Passata"/>
              <a:buChar char="›"/>
            </a:pPr>
            <a:r>
              <a:rPr lang="en-US" sz="2000" b="0" strike="noStrike" spc="-1">
                <a:solidFill>
                  <a:srgbClr val="001E42"/>
                </a:solidFill>
                <a:latin typeface="AU Passata"/>
              </a:rPr>
              <a:t>Pour les étudiants intéressés par la thématique du SI : 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ts val="2100"/>
              </a:lnSpc>
              <a:buNone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174600" indent="-174600">
              <a:lnSpc>
                <a:spcPts val="2100"/>
              </a:lnSpc>
              <a:buClr>
                <a:srgbClr val="001E42"/>
              </a:buClr>
              <a:buFont typeface="AU Passata"/>
              <a:buChar char="›"/>
            </a:pPr>
            <a:r>
              <a:rPr lang="en-US" sz="2000" b="0" strike="noStrike" spc="-1">
                <a:solidFill>
                  <a:srgbClr val="001E42"/>
                </a:solidFill>
                <a:latin typeface="AU Passata"/>
              </a:rPr>
              <a:t>Revue de littérature : Lectures conseillées disponibles sur Mikado/Domino 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ts val="2100"/>
              </a:lnSpc>
              <a:buNone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 type="sldNum" idx="16"/>
          </p:nvPr>
        </p:nvSpPr>
        <p:spPr>
          <a:xfrm>
            <a:off x="7811640" y="476640"/>
            <a:ext cx="971280" cy="1425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>
              <a:lnSpc>
                <a:spcPct val="102000"/>
              </a:lnSpc>
              <a:buNone/>
              <a:defRPr lang="da-DK" sz="900" b="1" strike="noStrike" spc="-1">
                <a:solidFill>
                  <a:srgbClr val="001E42"/>
                </a:solidFill>
                <a:latin typeface="AU Passata"/>
              </a:defRPr>
            </a:lvl1pPr>
          </a:lstStyle>
          <a:p>
            <a:pPr indent="0" algn="r">
              <a:lnSpc>
                <a:spcPct val="102000"/>
              </a:lnSpc>
              <a:buNone/>
            </a:pPr>
            <a:r>
              <a:rPr lang="da-DK" sz="900" b="1" strike="noStrike" spc="-1">
                <a:solidFill>
                  <a:srgbClr val="001E42"/>
                </a:solidFill>
                <a:latin typeface="AU Passata"/>
              </a:rPr>
              <a:t>SLIDE </a:t>
            </a:r>
            <a:fld id="{9CB0071D-842E-46C1-B88A-5CB720BD3AF3}" type="slidenum">
              <a:rPr lang="da-DK" sz="900" b="1" strike="noStrike" spc="-1">
                <a:solidFill>
                  <a:srgbClr val="001E42"/>
                </a:solidFill>
                <a:latin typeface="AU Passata"/>
              </a:rPr>
              <a:t>7</a:t>
            </a:fld>
            <a:endParaRPr lang="fr-FR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5" name="PlaceHolder 3"/>
          <p:cNvSpPr>
            <a:spLocks noGrp="1"/>
          </p:cNvSpPr>
          <p:nvPr>
            <p:ph type="title"/>
          </p:nvPr>
        </p:nvSpPr>
        <p:spPr>
          <a:xfrm>
            <a:off x="431640" y="620640"/>
            <a:ext cx="8347320" cy="587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>
              <a:lnSpc>
                <a:spcPct val="83000"/>
              </a:lnSpc>
              <a:buNone/>
            </a:pPr>
            <a:r>
              <a:rPr lang="fr-FR" sz="3600" b="0" strike="noStrike" spc="-1">
                <a:solidFill>
                  <a:srgbClr val="0E133E"/>
                </a:solidFill>
                <a:latin typeface="AU Passata"/>
              </a:rPr>
              <a:t>Vos mémoires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26" name="Image 325"/>
          <p:cNvPicPr/>
          <p:nvPr/>
        </p:nvPicPr>
        <p:blipFill>
          <a:blip r:embed="rId2"/>
          <a:stretch/>
        </p:blipFill>
        <p:spPr>
          <a:xfrm>
            <a:off x="579240" y="2520000"/>
            <a:ext cx="6475680" cy="3427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/>
          </p:nvPr>
        </p:nvSpPr>
        <p:spPr>
          <a:xfrm>
            <a:off x="431640" y="1468440"/>
            <a:ext cx="8347320" cy="38671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174600" indent="-174600">
              <a:lnSpc>
                <a:spcPts val="2100"/>
              </a:lnSpc>
              <a:buClr>
                <a:srgbClr val="001E42"/>
              </a:buClr>
              <a:buFont typeface="AU Passata"/>
              <a:buChar char="›"/>
            </a:pPr>
            <a:r>
              <a:rPr lang="en-US" sz="2000" b="0" strike="noStrike" spc="-1">
                <a:solidFill>
                  <a:srgbClr val="001E42"/>
                </a:solidFill>
                <a:latin typeface="AU Passata"/>
              </a:rPr>
              <a:t>Pour les étudiants intéressés par la thématique du SI : 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174600" indent="-174600">
              <a:lnSpc>
                <a:spcPts val="2100"/>
              </a:lnSpc>
              <a:buClr>
                <a:srgbClr val="001E42"/>
              </a:buClr>
              <a:buFont typeface="AU Passata"/>
              <a:buChar char="›"/>
            </a:pPr>
            <a:r>
              <a:rPr lang="en-US" sz="2000" b="0" strike="noStrike" spc="-1">
                <a:solidFill>
                  <a:srgbClr val="001E42"/>
                </a:solidFill>
                <a:latin typeface="AU Passata"/>
              </a:rPr>
              <a:t>Revues sur les grandes théories actuelles : théorie de la transformation, alignement stratégique, usages...</a:t>
            </a: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PlaceHolder 2"/>
          <p:cNvSpPr>
            <a:spLocks noGrp="1"/>
          </p:cNvSpPr>
          <p:nvPr>
            <p:ph type="sldNum" idx="17"/>
          </p:nvPr>
        </p:nvSpPr>
        <p:spPr>
          <a:xfrm>
            <a:off x="7811640" y="476640"/>
            <a:ext cx="971280" cy="1425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>
              <a:lnSpc>
                <a:spcPct val="102000"/>
              </a:lnSpc>
              <a:buNone/>
              <a:defRPr lang="da-DK" sz="900" b="1" strike="noStrike" spc="-1">
                <a:solidFill>
                  <a:srgbClr val="001E42"/>
                </a:solidFill>
                <a:latin typeface="AU Passata"/>
              </a:defRPr>
            </a:lvl1pPr>
          </a:lstStyle>
          <a:p>
            <a:pPr indent="0" algn="r">
              <a:lnSpc>
                <a:spcPct val="102000"/>
              </a:lnSpc>
              <a:buNone/>
            </a:pPr>
            <a:r>
              <a:rPr lang="da-DK" sz="900" b="1" strike="noStrike" spc="-1">
                <a:solidFill>
                  <a:srgbClr val="001E42"/>
                </a:solidFill>
                <a:latin typeface="AU Passata"/>
              </a:rPr>
              <a:t>SLIDE </a:t>
            </a:r>
            <a:fld id="{9DE256F8-54EF-421C-A3A3-B9BFA62B9371}" type="slidenum">
              <a:rPr lang="da-DK" sz="900" b="1" strike="noStrike" spc="-1">
                <a:solidFill>
                  <a:srgbClr val="001E42"/>
                </a:solidFill>
                <a:latin typeface="AU Passata"/>
              </a:rPr>
              <a:t>8</a:t>
            </a:fld>
            <a:endParaRPr lang="fr-FR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9" name="PlaceHolder 3"/>
          <p:cNvSpPr>
            <a:spLocks noGrp="1"/>
          </p:cNvSpPr>
          <p:nvPr>
            <p:ph type="title"/>
          </p:nvPr>
        </p:nvSpPr>
        <p:spPr>
          <a:xfrm>
            <a:off x="431640" y="620640"/>
            <a:ext cx="8347320" cy="587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>
              <a:lnSpc>
                <a:spcPct val="83000"/>
              </a:lnSpc>
              <a:buNone/>
            </a:pPr>
            <a:r>
              <a:rPr lang="fr-FR" sz="3600" b="0" strike="noStrike" spc="-1">
                <a:solidFill>
                  <a:srgbClr val="0E133E"/>
                </a:solidFill>
                <a:latin typeface="AU Passata"/>
              </a:rPr>
              <a:t>Vos mémoires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30" name="Image 329"/>
          <p:cNvPicPr/>
          <p:nvPr/>
        </p:nvPicPr>
        <p:blipFill>
          <a:blip r:embed="rId2"/>
          <a:stretch/>
        </p:blipFill>
        <p:spPr>
          <a:xfrm>
            <a:off x="628560" y="2751480"/>
            <a:ext cx="7866360" cy="3151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PlaceHolder 1"/>
          <p:cNvSpPr>
            <a:spLocks noGrp="1"/>
          </p:cNvSpPr>
          <p:nvPr>
            <p:ph/>
          </p:nvPr>
        </p:nvSpPr>
        <p:spPr>
          <a:xfrm>
            <a:off x="431640" y="1468440"/>
            <a:ext cx="8347320" cy="38671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fr-FR" sz="1800" b="0" strike="noStrike" spc="-1" dirty="0" err="1">
                <a:solidFill>
                  <a:srgbClr val="000000"/>
                </a:solidFill>
                <a:latin typeface="Arial"/>
              </a:rPr>
              <a:t>CIGREF:livres</a:t>
            </a:r>
            <a:r>
              <a:rPr lang="fr-FR" sz="1800" b="0" strike="noStrike" spc="-1" dirty="0">
                <a:solidFill>
                  <a:srgbClr val="000000"/>
                </a:solidFill>
                <a:latin typeface="Arial"/>
              </a:rPr>
              <a:t> blancs</a:t>
            </a:r>
          </a:p>
          <a:p>
            <a:pPr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fr-FR" sz="1800" spc="-1" dirty="0">
                <a:solidFill>
                  <a:srgbClr val="000000"/>
                </a:solidFill>
                <a:latin typeface="Arial"/>
              </a:rPr>
              <a:t>Vidéos de la FNEGE</a:t>
            </a:r>
            <a:r>
              <a:rPr lang="fr-FR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indent="-32400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fr-FR" sz="1800" b="0" strike="noStrike" spc="-1" dirty="0">
                <a:solidFill>
                  <a:srgbClr val="000000"/>
                </a:solidFill>
                <a:latin typeface="Arial"/>
              </a:rPr>
              <a:t>https://fnege-medias.fr/fnege-video/</a:t>
            </a:r>
          </a:p>
          <a:p>
            <a:pPr marL="18900" indent="0">
              <a:lnSpc>
                <a:spcPct val="100000"/>
              </a:lnSpc>
              <a:buClr>
                <a:srgbClr val="000000"/>
              </a:buClr>
              <a:buNone/>
            </a:pPr>
            <a:r>
              <a:rPr lang="fr-FR" sz="1100" dirty="0">
                <a:hlinkClick r:id="rId2"/>
              </a:rPr>
              <a:t>Qu'est-ce que la vision </a:t>
            </a:r>
            <a:r>
              <a:rPr lang="fr-FR" sz="1100" dirty="0" err="1">
                <a:hlinkClick r:id="rId2"/>
              </a:rPr>
              <a:t>organisante</a:t>
            </a:r>
            <a:r>
              <a:rPr lang="fr-FR" sz="1100" dirty="0">
                <a:hlinkClick r:id="rId2"/>
              </a:rPr>
              <a:t> ?</a:t>
            </a:r>
            <a:endParaRPr lang="fr-FR" sz="1800" spc="-1" dirty="0">
              <a:solidFill>
                <a:srgbClr val="000000"/>
              </a:solidFill>
              <a:latin typeface="Arial"/>
            </a:endParaRPr>
          </a:p>
          <a:p>
            <a:pPr marL="18900" indent="0">
              <a:lnSpc>
                <a:spcPct val="100000"/>
              </a:lnSpc>
              <a:buClr>
                <a:srgbClr val="000000"/>
              </a:buClr>
              <a:buNone/>
            </a:pPr>
            <a:endParaRPr lang="fr-FR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PlaceHolder 2"/>
          <p:cNvSpPr>
            <a:spLocks noGrp="1"/>
          </p:cNvSpPr>
          <p:nvPr>
            <p:ph type="sldNum" idx="18"/>
          </p:nvPr>
        </p:nvSpPr>
        <p:spPr>
          <a:xfrm>
            <a:off x="7811640" y="476640"/>
            <a:ext cx="971280" cy="1425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t">
            <a:noAutofit/>
          </a:bodyPr>
          <a:lstStyle>
            <a:lvl1pPr indent="0" algn="r">
              <a:lnSpc>
                <a:spcPct val="102000"/>
              </a:lnSpc>
              <a:buNone/>
              <a:defRPr lang="da-DK" sz="900" b="1" strike="noStrike" spc="-1">
                <a:solidFill>
                  <a:srgbClr val="001E42"/>
                </a:solidFill>
                <a:latin typeface="AU Passata"/>
              </a:defRPr>
            </a:lvl1pPr>
          </a:lstStyle>
          <a:p>
            <a:pPr indent="0" algn="r">
              <a:lnSpc>
                <a:spcPct val="102000"/>
              </a:lnSpc>
              <a:buNone/>
            </a:pPr>
            <a:r>
              <a:rPr lang="da-DK" sz="900" b="1" strike="noStrike" spc="-1">
                <a:solidFill>
                  <a:srgbClr val="001E42"/>
                </a:solidFill>
                <a:latin typeface="AU Passata"/>
              </a:rPr>
              <a:t>SLIDE </a:t>
            </a:r>
            <a:fld id="{169D808B-78EE-4F32-ABA5-9EC938763D96}" type="slidenum">
              <a:rPr lang="da-DK" sz="900" b="1" strike="noStrike" spc="-1">
                <a:solidFill>
                  <a:srgbClr val="001E42"/>
                </a:solidFill>
                <a:latin typeface="AU Passata"/>
              </a:rPr>
              <a:t>9</a:t>
            </a:fld>
            <a:endParaRPr lang="fr-FR" sz="9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3" name="PlaceHolder 3"/>
          <p:cNvSpPr>
            <a:spLocks noGrp="1"/>
          </p:cNvSpPr>
          <p:nvPr>
            <p:ph type="title"/>
          </p:nvPr>
        </p:nvSpPr>
        <p:spPr>
          <a:xfrm>
            <a:off x="431640" y="620640"/>
            <a:ext cx="8347320" cy="587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b">
            <a:noAutofit/>
          </a:bodyPr>
          <a:lstStyle/>
          <a:p>
            <a:pPr indent="0">
              <a:lnSpc>
                <a:spcPct val="83000"/>
              </a:lnSpc>
              <a:buNone/>
            </a:pPr>
            <a:r>
              <a:rPr lang="fr-FR" sz="3600" b="0" strike="noStrike" spc="-1">
                <a:solidFill>
                  <a:srgbClr val="0E133E"/>
                </a:solidFill>
                <a:latin typeface="AU Passata"/>
              </a:rPr>
              <a:t>Vos mémoires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2993</TotalTime>
  <Words>1179</Words>
  <Application>Microsoft Office PowerPoint</Application>
  <PresentationFormat>Affichage à l'écran (4:3)</PresentationFormat>
  <Paragraphs>227</Paragraphs>
  <Slides>34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34</vt:i4>
      </vt:variant>
    </vt:vector>
  </HeadingPairs>
  <TitlesOfParts>
    <vt:vector size="43" baseType="lpstr">
      <vt:lpstr>Arial</vt:lpstr>
      <vt:lpstr>AU Passata</vt:lpstr>
      <vt:lpstr>Calibri</vt:lpstr>
      <vt:lpstr>Franklin Gothic Book</vt:lpstr>
      <vt:lpstr>Franklin Gothic Demi</vt:lpstr>
      <vt:lpstr>Times New Roman</vt:lpstr>
      <vt:lpstr>Wingdings</vt:lpstr>
      <vt:lpstr>Thème Office</vt:lpstr>
      <vt:lpstr>Conception personnalisée</vt:lpstr>
      <vt:lpstr>Présentation PowerPoint</vt:lpstr>
      <vt:lpstr>Objectifs du cours</vt:lpstr>
      <vt:lpstr>Evaluations</vt:lpstr>
      <vt:lpstr>Supports pédagogiques</vt:lpstr>
      <vt:lpstr>Manuel</vt:lpstr>
      <vt:lpstr>Plan des séances de TD, 4 séances, 6 cas</vt:lpstr>
      <vt:lpstr>Vos mémoires</vt:lpstr>
      <vt:lpstr>Vos mémoires</vt:lpstr>
      <vt:lpstr>Vos mémoires</vt:lpstr>
      <vt:lpstr>Questions ?</vt:lpstr>
      <vt:lpstr>Introduction au cours</vt:lpstr>
      <vt:lpstr>Données VS information ?</vt:lpstr>
      <vt:lpstr>Le système d’information (SI)</vt:lpstr>
      <vt:lpstr>Qu’est-ce que le SI ?</vt:lpstr>
      <vt:lpstr>Gouverner les acteurs</vt:lpstr>
      <vt:lpstr>Gouvernance du SI</vt:lpstr>
      <vt:lpstr>Gouverner les acteurs</vt:lpstr>
      <vt:lpstr>Gouvernance du SI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Urbaniser les territoires</vt:lpstr>
      <vt:lpstr>Evolutions des territoires</vt:lpstr>
      <vt:lpstr>Urbaniser les territoires</vt:lpstr>
      <vt:lpstr>Urbanisation du SI</vt:lpstr>
      <vt:lpstr>Aligner les projets</vt:lpstr>
      <vt:lpstr>Aligner projets SI et stratégie</vt:lpstr>
      <vt:lpstr>Les projets, au cœur de l’alignement stratégique</vt:lpstr>
      <vt:lpstr>Alignement des projets</vt:lpstr>
      <vt:lpstr>Manager le système d’information dans la complexité</vt:lpstr>
      <vt:lpstr>Pour la semaine prochaine</vt:lpstr>
      <vt:lpstr>Questions 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</dc:creator>
  <cp:lastModifiedBy>Odette SIMOES</cp:lastModifiedBy>
  <cp:revision>85</cp:revision>
  <cp:lastPrinted>2021-11-17T17:47:33Z</cp:lastPrinted>
  <dcterms:created xsi:type="dcterms:W3CDTF">2017-03-28T10:02:06Z</dcterms:created>
  <dcterms:modified xsi:type="dcterms:W3CDTF">2024-11-21T17:53:36Z</dcterms:modified>
</cp:coreProperties>
</file>