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65" r:id="rId3"/>
    <p:sldId id="286" r:id="rId4"/>
    <p:sldId id="259" r:id="rId5"/>
    <p:sldId id="288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93" r:id="rId14"/>
    <p:sldId id="296" r:id="rId15"/>
    <p:sldId id="294" r:id="rId16"/>
    <p:sldId id="295" r:id="rId17"/>
    <p:sldId id="312" r:id="rId18"/>
    <p:sldId id="291" r:id="rId19"/>
    <p:sldId id="292" r:id="rId20"/>
    <p:sldId id="290" r:id="rId21"/>
    <p:sldId id="297" r:id="rId22"/>
    <p:sldId id="298" r:id="rId23"/>
    <p:sldId id="299" r:id="rId24"/>
    <p:sldId id="300" r:id="rId25"/>
    <p:sldId id="301" r:id="rId26"/>
    <p:sldId id="285" r:id="rId27"/>
    <p:sldId id="287" r:id="rId28"/>
    <p:sldId id="302" r:id="rId29"/>
    <p:sldId id="303" r:id="rId30"/>
    <p:sldId id="304" r:id="rId31"/>
  </p:sldIdLst>
  <p:sldSz cx="9144000" cy="5143500" type="screen16x9"/>
  <p:notesSz cx="6858000" cy="9144000"/>
  <p:embeddedFontLst>
    <p:embeddedFont>
      <p:font typeface="Dosis Light" panose="020B0604020202020204" charset="0"/>
      <p:regular r:id="rId33"/>
      <p:bold r:id="rId34"/>
    </p:embeddedFont>
    <p:embeddedFont>
      <p:font typeface="Titillium Web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A884F-7B45-4B84-8A9A-4E917F0A5F5C}">
  <a:tblStyle styleId="{949A884F-7B45-4B84-8A9A-4E917F0A5F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359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89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Patrimoine culturel</a:t>
            </a:r>
            <a:br>
              <a:rPr lang="en" dirty="0"/>
            </a:br>
            <a:r>
              <a:rPr lang="en" dirty="0"/>
              <a:t>L3, UE2, Option, S1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D21F578-883C-46C8-9B84-733537CFB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275606"/>
            <a:ext cx="6336704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Mars 1794 Commission Temporaire des Arts Comité d’Instruction publique </a:t>
            </a:r>
            <a:r>
              <a:rPr lang="fr-FR" i="1" dirty="0">
                <a:solidFill>
                  <a:schemeClr val="tx1"/>
                </a:solidFill>
              </a:rPr>
              <a:t>Instruction sur la manière d’inventorier et de conserver dans toute l’étendue de la République tous les objets qui peuvent servir aux arts aux sciences et à l’enseignement  Vicq d’</a:t>
            </a:r>
            <a:r>
              <a:rPr lang="fr-FR" i="1" dirty="0" err="1">
                <a:solidFill>
                  <a:schemeClr val="tx1"/>
                </a:solidFill>
              </a:rPr>
              <a:t>Azyr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dom Poirier</a:t>
            </a:r>
          </a:p>
          <a:p>
            <a:r>
              <a:rPr lang="fr-FR" dirty="0">
                <a:solidFill>
                  <a:schemeClr val="tx1"/>
                </a:solidFill>
              </a:rPr>
              <a:t>Physicien Charles « d’un côté le génie, le talent, de l’autre la sagacité et l’érudition »</a:t>
            </a:r>
          </a:p>
        </p:txBody>
      </p:sp>
    </p:spTree>
    <p:extLst>
      <p:ext uri="{BB962C8B-B14F-4D97-AF65-F5344CB8AC3E}">
        <p14:creationId xmlns:p14="http://schemas.microsoft.com/office/powerpoint/2010/main" val="266910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753AF49-D2AA-450A-819D-A5F366BB0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699542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30 mars 1795 Conservatoire 5 membres, H Robert, Fragonard, Pajou </a:t>
            </a:r>
            <a:r>
              <a:rPr lang="fr-FR" dirty="0" err="1">
                <a:solidFill>
                  <a:schemeClr val="tx1"/>
                </a:solidFill>
              </a:rPr>
              <a:t>Picault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Wailly</a:t>
            </a:r>
            <a:r>
              <a:rPr lang="fr-FR" dirty="0">
                <a:solidFill>
                  <a:schemeClr val="tx1"/>
                </a:solidFill>
              </a:rPr>
              <a:t> = Jean Luc </a:t>
            </a:r>
            <a:r>
              <a:rPr lang="fr-FR" dirty="0" err="1">
                <a:solidFill>
                  <a:schemeClr val="tx1"/>
                </a:solidFill>
              </a:rPr>
              <a:t>Chappey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FFD267-B42C-404A-99D7-EB0250DDB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55552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Dominique Vivant Denon</a:t>
            </a:r>
          </a:p>
          <a:p>
            <a:r>
              <a:rPr lang="fr-FR" dirty="0">
                <a:solidFill>
                  <a:schemeClr val="tx1"/>
                </a:solidFill>
              </a:rPr>
              <a:t>Gentilhomme ordinaire de la Chambre du Roi + cabinet de pierres gravées de la marquise de Pompadour –</a:t>
            </a:r>
          </a:p>
          <a:p>
            <a:r>
              <a:rPr lang="fr-FR" dirty="0">
                <a:solidFill>
                  <a:schemeClr val="tx1"/>
                </a:solidFill>
              </a:rPr>
              <a:t>Louis XVI graveur Académie royale </a:t>
            </a:r>
            <a:r>
              <a:rPr lang="fr-FR" dirty="0" err="1">
                <a:solidFill>
                  <a:schemeClr val="tx1"/>
                </a:solidFill>
              </a:rPr>
              <a:t>pein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dirty="0" err="1">
                <a:solidFill>
                  <a:schemeClr val="tx1"/>
                </a:solidFill>
              </a:rPr>
              <a:t>sculpt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1798 160 artistes savants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1802 directeur muséum +man sèvres + gobelins </a:t>
            </a:r>
          </a:p>
        </p:txBody>
      </p:sp>
    </p:spTree>
    <p:extLst>
      <p:ext uri="{BB962C8B-B14F-4D97-AF65-F5344CB8AC3E}">
        <p14:creationId xmlns:p14="http://schemas.microsoft.com/office/powerpoint/2010/main" val="300161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32374"/>
            <a:ext cx="3528392" cy="53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29D4EA-B40D-4B01-8833-1468D1D1C724}"/>
              </a:ext>
            </a:extLst>
          </p:cNvPr>
          <p:cNvSpPr txBox="1"/>
          <p:nvPr/>
        </p:nvSpPr>
        <p:spPr>
          <a:xfrm flipH="1">
            <a:off x="5868144" y="2139702"/>
            <a:ext cx="1682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Jean-Baptiste </a:t>
            </a:r>
            <a:r>
              <a:rPr lang="fr-FR" dirty="0" err="1"/>
              <a:t>Mauzaisse</a:t>
            </a:r>
            <a:r>
              <a:rPr lang="fr-FR" dirty="0"/>
              <a:t>, </a:t>
            </a:r>
            <a:r>
              <a:rPr lang="fr-FR" i="1" dirty="0"/>
              <a:t>Portait de Denon en </a:t>
            </a:r>
            <a:r>
              <a:rPr lang="fr-FR" i="1" dirty="0" err="1"/>
              <a:t>pied</a:t>
            </a:r>
            <a:r>
              <a:rPr lang="fr-FR" dirty="0" err="1"/>
              <a:t>,lithographie</a:t>
            </a:r>
            <a:r>
              <a:rPr lang="fr-FR" dirty="0"/>
              <a:t>, 1823 </a:t>
            </a:r>
            <a:r>
              <a:rPr lang="fr-FR" dirty="0" err="1"/>
              <a:t>Ruysael</a:t>
            </a:r>
            <a:r>
              <a:rPr lang="fr-FR" dirty="0"/>
              <a:t> 1668</a:t>
            </a:r>
          </a:p>
        </p:txBody>
      </p:sp>
    </p:spTree>
    <p:extLst>
      <p:ext uri="{BB962C8B-B14F-4D97-AF65-F5344CB8AC3E}">
        <p14:creationId xmlns:p14="http://schemas.microsoft.com/office/powerpoint/2010/main" val="365773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ropbox\ENSEIGNEMENT EN COURS\L3 Patrimoine 2021-2022\S5 institutions\Béra Denon en Egyp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14"/>
            <a:ext cx="43848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E62894-5614-4167-A8D2-B2952A47A4F3}"/>
              </a:ext>
            </a:extLst>
          </p:cNvPr>
          <p:cNvSpPr txBox="1"/>
          <p:nvPr/>
        </p:nvSpPr>
        <p:spPr>
          <a:xfrm flipH="1">
            <a:off x="4644008" y="1851670"/>
            <a:ext cx="1168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Arnaud-Philippe Joseph </a:t>
            </a:r>
            <a:r>
              <a:rPr lang="fr-FR" dirty="0" err="1"/>
              <a:t>Béra</a:t>
            </a:r>
            <a:r>
              <a:rPr lang="fr-FR" dirty="0"/>
              <a:t>, </a:t>
            </a:r>
            <a:r>
              <a:rPr lang="fr-FR" i="1" dirty="0"/>
              <a:t>Dominique Vivant Denon en Egypte</a:t>
            </a:r>
            <a:r>
              <a:rPr lang="fr-FR" dirty="0"/>
              <a:t>, 1804</a:t>
            </a:r>
          </a:p>
        </p:txBody>
      </p:sp>
    </p:spTree>
    <p:extLst>
      <p:ext uri="{BB962C8B-B14F-4D97-AF65-F5344CB8AC3E}">
        <p14:creationId xmlns:p14="http://schemas.microsoft.com/office/powerpoint/2010/main" val="24298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68144" y="267494"/>
            <a:ext cx="327585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« Je n’aurais point d’expression, comme je l’ai dit, pour rendre tout ce que j’éprouvai lorsque je fus sous le portique de </a:t>
            </a:r>
            <a:r>
              <a:rPr lang="fr-FR" dirty="0" err="1"/>
              <a:t>Tintira</a:t>
            </a:r>
            <a:r>
              <a:rPr lang="fr-FR" dirty="0"/>
              <a:t> ; je crus être, j’étais réellement dans le sanctuaire des arts et des sciences. Que d’époques se présentèrent à mon imagination, à la vue d’un tel édifice : que de siècles il a fallu pour amener une nation créatrice à de pareils résultats, à ce degré de perfection et de sublimité dans les arts ! combien d’autres siècles pour produire l’oubli de tant de choses, et ramener l’homme sur le même sol à l’état de nature où nous l’avons trouvé ! jamais (…) d’une manière plus rapprochée le travail des hommes ne me les avait présentés si anciens et si grands : dans les ruines de </a:t>
            </a:r>
            <a:r>
              <a:rPr lang="fr-FR" dirty="0" err="1"/>
              <a:t>Tintyra</a:t>
            </a:r>
            <a:r>
              <a:rPr lang="fr-FR" dirty="0"/>
              <a:t> les Egyptiens me parurent des géants ».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36BCE6-526C-49D6-9269-1269F4A9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7" y="22870"/>
            <a:ext cx="3850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299942"/>
            <a:ext cx="5688632" cy="712792"/>
          </a:xfrm>
        </p:spPr>
        <p:txBody>
          <a:bodyPr/>
          <a:lstStyle/>
          <a:p>
            <a:r>
              <a:rPr lang="fr-FR" dirty="0"/>
              <a:t>Le sphinx de </a:t>
            </a:r>
            <a:r>
              <a:rPr lang="fr-FR" dirty="0" err="1"/>
              <a:t>Guizeh</a:t>
            </a:r>
            <a:r>
              <a:rPr lang="fr-FR" dirty="0"/>
              <a:t> dessiné par Denon</a:t>
            </a:r>
          </a:p>
        </p:txBody>
      </p:sp>
      <p:pic>
        <p:nvPicPr>
          <p:cNvPr id="4098" name="Picture 2" descr="https://upload.wikimedia.org/wikipedia/commons/b/b9/Sphinx_de_Gizeh_par_Dominique_Vivant_D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598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4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852BE-B882-4D16-9F19-D90BD330C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228184" y="2558607"/>
            <a:ext cx="2088232" cy="1159800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Zix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</a:t>
            </a:r>
            <a:r>
              <a:rPr lang="fr-FR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Denon examinant des tableaux à Cassel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1807, plume et encre brune, lavis brun, 13,2 × 16,3 cm, Paris, musée du Louvre, département des arts graphiques, inv. RF 6889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5AF786-2C0E-4138-9447-2E6DF2D87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BC5BDC-5B98-4EC7-9CB6-3AE9E79E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9984" r="27163"/>
          <a:stretch/>
        </p:blipFill>
        <p:spPr>
          <a:xfrm>
            <a:off x="-108520" y="-92546"/>
            <a:ext cx="62359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2050" name="Picture 2" descr="C:\Users\Admin\Dropbox\ENSEIGNEMENT EN COURS\L3 Patrimoine 2021-2022\S5 institutions\Zix D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377" cy="52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3B9AED-AE60-4E04-B608-7C2442E08B55}"/>
              </a:ext>
            </a:extLst>
          </p:cNvPr>
          <p:cNvSpPr txBox="1"/>
          <p:nvPr/>
        </p:nvSpPr>
        <p:spPr>
          <a:xfrm flipH="1">
            <a:off x="4965346" y="2310007"/>
            <a:ext cx="176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Benjamin </a:t>
            </a:r>
            <a:r>
              <a:rPr lang="fr-FR" dirty="0" err="1"/>
              <a:t>Zix</a:t>
            </a:r>
            <a:r>
              <a:rPr lang="fr-FR" dirty="0"/>
              <a:t>, </a:t>
            </a:r>
            <a:r>
              <a:rPr lang="fr-FR" i="1" dirty="0"/>
              <a:t>Portrait allégorique de Vivant Denon</a:t>
            </a:r>
            <a:r>
              <a:rPr lang="fr-FR" dirty="0"/>
              <a:t>, 1811</a:t>
            </a:r>
          </a:p>
        </p:txBody>
      </p:sp>
    </p:spTree>
    <p:extLst>
      <p:ext uri="{BB962C8B-B14F-4D97-AF65-F5344CB8AC3E}">
        <p14:creationId xmlns:p14="http://schemas.microsoft.com/office/powerpoint/2010/main" val="1707503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Admin\Dropbox\ENSEIGNEMENT EN COURS\L3 Patrimoine 2021-2022\S5 institutions\Zix Den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5"/>
          <a:stretch/>
        </p:blipFill>
        <p:spPr bwMode="auto">
          <a:xfrm>
            <a:off x="2168" y="0"/>
            <a:ext cx="8098224" cy="52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491880" y="2283718"/>
            <a:ext cx="43204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séance 5 </a:t>
            </a:r>
            <a:r>
              <a:rPr lang="en" b="1" dirty="0"/>
              <a:t>– </a:t>
            </a:r>
            <a:br>
              <a:rPr lang="en" dirty="0"/>
            </a:br>
            <a:r>
              <a:rPr lang="fr-FR" dirty="0"/>
              <a:t>La naissance des institutions patrimoniales/les premiers conservateurs</a:t>
            </a:r>
            <a:endParaRPr dirty="0"/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A3B417-799A-40C3-8001-12516A22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7"/>
            <a:ext cx="3059832" cy="5123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ans Info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" y="0"/>
            <a:ext cx="1403884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ne de Versailles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478"/>
            <a:ext cx="2316288" cy="30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oine Mouton dit Moutoni ou Moutony (1765-183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9582"/>
            <a:ext cx="2318953" cy="29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c/c6/El%C3%A9phant_Bastille_Etude.jpg/251px-El%C3%A9phant_Bastille_Etu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03" y="3396902"/>
            <a:ext cx="2199506" cy="15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0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2/ Les </a:t>
            </a:r>
            <a:r>
              <a:rPr lang="fr-FR" dirty="0"/>
              <a:t>nouveaux usages du musée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Conservation</a:t>
            </a:r>
          </a:p>
          <a:p>
            <a:r>
              <a:rPr lang="fr-FR" dirty="0"/>
              <a:t>Étude </a:t>
            </a:r>
          </a:p>
          <a:p>
            <a:r>
              <a:rPr lang="fr-FR" dirty="0"/>
              <a:t>Exposition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61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CFFFF6-718E-40DC-951F-E15D7C13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5000" r="20863" b="10801"/>
          <a:stretch/>
        </p:blipFill>
        <p:spPr>
          <a:xfrm>
            <a:off x="-18646" y="-197"/>
            <a:ext cx="7686989" cy="54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FD0744-E7C9-43F1-944B-F1EB1296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7" y="0"/>
            <a:ext cx="62922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3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B4740C-EA71-4B1F-8126-4C4E7ED81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5001" r="26376" b="15001"/>
          <a:stretch/>
        </p:blipFill>
        <p:spPr>
          <a:xfrm>
            <a:off x="-108521" y="0"/>
            <a:ext cx="7745281" cy="51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Nation, patrimoine et musée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Valeur « nationale »</a:t>
            </a:r>
          </a:p>
          <a:p>
            <a:r>
              <a:rPr lang="fr-FR" dirty="0"/>
              <a:t>Valeur esthétique et historique</a:t>
            </a:r>
          </a:p>
          <a:p>
            <a:r>
              <a:rPr lang="fr-FR" dirty="0"/>
              <a:t>Valeur pédagogique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20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2018370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3.</a:t>
            </a:r>
            <a:r>
              <a:rPr lang="fr-FR" b="1" dirty="0"/>
              <a:t>Métier </a:t>
            </a:r>
            <a:r>
              <a:rPr lang="fr-FR" dirty="0"/>
              <a:t>d’aujourd’hui : Être conservateur du patrimoine</a:t>
            </a:r>
            <a:br>
              <a:rPr lang="fr-FR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99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3723878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3.</a:t>
            </a:r>
            <a:r>
              <a:rPr lang="fr-FR" sz="4000" b="1" dirty="0"/>
              <a:t>Métier </a:t>
            </a:r>
            <a:r>
              <a:rPr lang="fr-FR" sz="4000" dirty="0"/>
              <a:t>d’aujourd’hui : Être conservateur du patrimoine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- quelles missions ?</a:t>
            </a:r>
            <a:br>
              <a:rPr lang="fr-FR" sz="4000" dirty="0"/>
            </a:br>
            <a:r>
              <a:rPr lang="fr-FR" sz="4000" dirty="0"/>
              <a:t>- quelles évolutions ?</a:t>
            </a:r>
            <a:br>
              <a:rPr lang="fr-FR" sz="4000" dirty="0"/>
            </a:br>
            <a:r>
              <a:rPr lang="fr-FR" sz="4000" dirty="0"/>
              <a:t>- formation et accès</a:t>
            </a:r>
            <a:br>
              <a:rPr lang="fr-FR" sz="4000" dirty="0"/>
            </a:b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5657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3999" cy="41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0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s://www.agccpf.com/uploads/referentiel_met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" y="-21801"/>
            <a:ext cx="8375893" cy="52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6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528624" y="1653775"/>
            <a:ext cx="442775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" dirty="0"/>
            </a:br>
            <a:r>
              <a:rPr lang="en" dirty="0"/>
              <a:t>séance 5 - </a:t>
            </a:r>
            <a:br>
              <a:rPr lang="en" dirty="0"/>
            </a:br>
            <a:r>
              <a:rPr lang="fr-FR" dirty="0"/>
              <a:t>La naissance des institutions patrimoniales</a:t>
            </a:r>
            <a:endParaRPr dirty="0"/>
          </a:p>
        </p:txBody>
      </p:sp>
      <p:sp>
        <p:nvSpPr>
          <p:cNvPr id="3915" name="Google Shape;3915;p22"/>
          <p:cNvSpPr txBox="1">
            <a:spLocks noGrp="1"/>
          </p:cNvSpPr>
          <p:nvPr>
            <p:ph type="body" idx="1"/>
          </p:nvPr>
        </p:nvSpPr>
        <p:spPr>
          <a:xfrm>
            <a:off x="3528624" y="2419350"/>
            <a:ext cx="4139719" cy="22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fr-FR" sz="1800" dirty="0"/>
              <a:t>Idées et pratiques du musée au début du XIXe siècle: l’exemple du musée Napoléon et de Dominique Vivant-Denon</a:t>
            </a:r>
          </a:p>
          <a:p>
            <a:pPr marL="342900" lvl="0" indent="-342900">
              <a:buAutoNum type="arabicPeriod"/>
            </a:pPr>
            <a:r>
              <a:rPr lang="fr-FR" sz="1800" dirty="0"/>
              <a:t>Les nouveaux usages du musée</a:t>
            </a:r>
          </a:p>
        </p:txBody>
      </p:sp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CB05AE-4D84-4E24-8FD6-CC0E5F94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954"/>
            <a:ext cx="3131840" cy="52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8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179512" y="2067694"/>
            <a:ext cx="5904656" cy="110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1. </a:t>
            </a:r>
            <a:r>
              <a:rPr lang="fr-FR" dirty="0"/>
              <a:t>Idées et pratiques du musée au début du XIXe siècle : l’exemple du « musée napoléon »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BE0E71-37BE-4D48-BE44-1894BFD4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240360" cy="4775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9A58FA-11E8-43F8-A660-B1FA48B3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53967"/>
            <a:ext cx="3390476" cy="46940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82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E353-1B82-4F98-B915-B1F4044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818" y="375645"/>
            <a:ext cx="2088232" cy="1159800"/>
          </a:xfrm>
        </p:spPr>
        <p:txBody>
          <a:bodyPr/>
          <a:lstStyle/>
          <a:p>
            <a:r>
              <a:rPr lang="fr-FR" sz="1400" b="1" i="1" dirty="0">
                <a:solidFill>
                  <a:schemeClr val="tx1"/>
                </a:solidFill>
              </a:rPr>
              <a:t>Hubert Robert, La Grande Galerie du Louvre, entre 1794 et 1796</a:t>
            </a:r>
            <a:br>
              <a:rPr lang="fr-FR" sz="1400" b="1" dirty="0">
                <a:solidFill>
                  <a:schemeClr val="tx1"/>
                </a:solidFill>
              </a:rPr>
            </a:b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02DD89-5D7C-4250-84C6-927211B3E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7BDD5-76FF-4D73-8DDA-F71D26DC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r="25588"/>
          <a:stretch/>
        </p:blipFill>
        <p:spPr>
          <a:xfrm>
            <a:off x="35496" y="-25906"/>
            <a:ext cx="5595568" cy="5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33D96B3-A83A-4AE1-8A8E-92B5636A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91556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« l’emplacement de tous les objets d’art (…) de manière  que chaque objet soit vu dans son meilleur état » =&gt; spectacle des œuvres d’art = éducation artistique = politique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Conception holiste de la muséographie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9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AA0B153-679B-4BBE-8610-69AC3395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771550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« Le </a:t>
            </a:r>
            <a:r>
              <a:rPr lang="fr-FR" dirty="0" err="1">
                <a:solidFill>
                  <a:schemeClr val="tx1"/>
                </a:solidFill>
              </a:rPr>
              <a:t>museum</a:t>
            </a:r>
            <a:r>
              <a:rPr lang="fr-FR" dirty="0">
                <a:solidFill>
                  <a:schemeClr val="tx1"/>
                </a:solidFill>
              </a:rPr>
              <a:t> n’est pas exclusivement un lieu d’études. C’est le bien de tout le monde. Tout le monde a le droit d’en jouir » 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Déni de compétences avril 1793 </a:t>
            </a:r>
            <a:r>
              <a:rPr lang="fr-FR" dirty="0" err="1">
                <a:solidFill>
                  <a:schemeClr val="tx1"/>
                </a:solidFill>
              </a:rPr>
              <a:t>Picault</a:t>
            </a:r>
            <a:r>
              <a:rPr lang="fr-FR" dirty="0">
                <a:solidFill>
                  <a:schemeClr val="tx1"/>
                </a:solidFill>
              </a:rPr>
              <a:t> « autre musée » + marchand Lebrun « gâtent les tableaux de la République » « inexpérience de leurs élèves » = Winckelmann classés par école = « décadence des arts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73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70B5FC8-EF9B-4743-98E2-46507834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915566"/>
            <a:ext cx="5268900" cy="7848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David 7 </a:t>
            </a:r>
            <a:r>
              <a:rPr lang="fr-FR" dirty="0" err="1">
                <a:solidFill>
                  <a:schemeClr val="tx1"/>
                </a:solidFill>
              </a:rPr>
              <a:t>dec</a:t>
            </a:r>
            <a:r>
              <a:rPr lang="fr-FR" dirty="0">
                <a:solidFill>
                  <a:schemeClr val="tx1"/>
                </a:solidFill>
              </a:rPr>
              <a:t> 1793 </a:t>
            </a:r>
            <a:r>
              <a:rPr lang="fr-FR" b="1" i="1" dirty="0">
                <a:solidFill>
                  <a:schemeClr val="tx1"/>
                </a:solidFill>
              </a:rPr>
              <a:t>Rapport sur la suppression de la Commission du muséum</a:t>
            </a:r>
            <a:r>
              <a:rPr lang="fr-FR" dirty="0">
                <a:solidFill>
                  <a:schemeClr val="tx1"/>
                </a:solidFill>
              </a:rPr>
              <a:t> = Conservatoire du Museum des arts « plusieurs branches assez distinctes » « factions » </a:t>
            </a:r>
            <a:r>
              <a:rPr lang="fr-FR" b="1" i="1" dirty="0">
                <a:solidFill>
                  <a:schemeClr val="tx1"/>
                </a:solidFill>
              </a:rPr>
              <a:t>= conservateur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9953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670</Words>
  <Application>Microsoft Office PowerPoint</Application>
  <PresentationFormat>Affichage à l'écran (16:9)</PresentationFormat>
  <Paragraphs>45</Paragraphs>
  <Slides>30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Titillium Web Light</vt:lpstr>
      <vt:lpstr>Dosis Light</vt:lpstr>
      <vt:lpstr>Wingdings</vt:lpstr>
      <vt:lpstr>Mowbray template</vt:lpstr>
      <vt:lpstr>Patrimoine culturel L3, UE2, Option, S1</vt:lpstr>
      <vt:lpstr> séance 5 –  La naissance des institutions patrimoniales/les premiers conservateurs</vt:lpstr>
      <vt:lpstr> séance 5 -  La naissance des institutions patrimoniales</vt:lpstr>
      <vt:lpstr>1. Idées et pratiques du musée au début du XIXe siècle : l’exemple du « musée napoléon »</vt:lpstr>
      <vt:lpstr>Présentation PowerPoint</vt:lpstr>
      <vt:lpstr>Hubert Robert, La Grande Galerie du Louvre, entre 1794 et 1796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Benjamin Zix : Denon examinant des tableaux à Cassel, 1807, plume et encre brune, lavis brun, 13,2 × 16,3 cm, Paris, musée du Louvre, département des arts graphiques, inv. RF 6889</vt:lpstr>
      <vt:lpstr>Présentation PowerPoint</vt:lpstr>
      <vt:lpstr>Présentation PowerPoint</vt:lpstr>
      <vt:lpstr>Présentation PowerPoint</vt:lpstr>
      <vt:lpstr>2/ Les nouveaux usages du musée</vt:lpstr>
      <vt:lpstr>Présentation PowerPoint</vt:lpstr>
      <vt:lpstr>Présentation PowerPoint</vt:lpstr>
      <vt:lpstr>Présentation PowerPoint</vt:lpstr>
      <vt:lpstr>Nation, patrimoine et musée</vt:lpstr>
      <vt:lpstr>3.Métier d’aujourd’hui : Être conservateur du patrimoine </vt:lpstr>
      <vt:lpstr>3.Métier d’aujourd’hui : Être conservateur du patrimoine  - quelles missions ? - quelles évolutions ? - formation et accès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du patrimoine culturel L3, UE2, Option, S1</dc:title>
  <dc:creator>Guillaume Mazeau</dc:creator>
  <cp:lastModifiedBy>Guillaume Mazeau</cp:lastModifiedBy>
  <cp:revision>74</cp:revision>
  <cp:lastPrinted>2020-10-15T15:13:03Z</cp:lastPrinted>
  <dcterms:modified xsi:type="dcterms:W3CDTF">2024-11-06T14:17:36Z</dcterms:modified>
</cp:coreProperties>
</file>