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B95E3-AE5E-4B57-B96D-A1E37AE75E1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2817A47-494A-449A-81BF-AB6FE04C0E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954999E-0D19-4488-BF44-78358BAC1C48}"/>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D2D1183D-33F5-4E23-A84C-B3D6B7E36F7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8BFC3F6-0231-425B-B5D3-9E4C3B3CBA62}"/>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325923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D1BE0E-DA45-402E-9DA5-C0733C27C82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3ECA78E-DC9B-4DCC-B486-B6F6F9E94D9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4E72C38-95D9-4ECF-A76B-6BA695931A08}"/>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AEFFF90D-E3F7-40CA-B8B2-62E6A38C4D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AC93E1-C922-4863-901F-AC32ECAFEC67}"/>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19359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E551AAB-D911-4168-A76B-B008959B685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5419B10-0C87-4BAE-8D92-87C4D325481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197E0CE-F09C-41FC-B38A-93DBAD25FD41}"/>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174A2103-7851-4155-A888-DFA9F6767B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14D575E-D43C-4F57-A926-3950B929B854}"/>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131364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BFA7EB-0AA5-4FD8-9F2F-02ADFEF8B55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E304909-EC6E-4061-9E97-318847EBF86D}"/>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688CA9-8B9E-4C2E-8CB6-60CCEF501DDA}"/>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36411C2A-DD6B-4BA5-87F7-FD2E618971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5707F62-9F07-41ED-961C-806ECB2400D0}"/>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396790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D66D67-9F0C-450B-BA9D-B3DB6B292DB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2238051-1F0E-4D8D-9C86-6E12A1B4B9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2361009E-CD8A-4C1F-940A-FB3F50AFC4E3}"/>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FFD8C9B8-FEE1-4F58-B7A9-7B1323664B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A65CBC-5D95-46CD-9564-42C57CAECB66}"/>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3092706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D5DB63-188B-430B-BB53-B6B27DDCDB3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635C2E6-429E-474B-8772-5E73FAB11658}"/>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79348B9-E38E-4F13-93F4-634874D298CE}"/>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835FAE6-7AD6-43A1-A676-664B92E82818}"/>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59D316E2-5E54-4AA1-8CDE-D5070BD11C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7E204AF-DB09-4965-8012-2B262B82B8E0}"/>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3136214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AC53AF-8D6A-4C4F-BE80-1B837F6E5FA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5911807-8DAB-4697-A7A5-A84E7F15DA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D4B842E-CA7F-46F0-9348-57057BCFABCF}"/>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AD10F38-25DF-4ACD-9385-C76251FE2E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C874C3B2-AD18-4BE0-841E-CC7A8E9008B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E0DE0DF-7F51-41DF-BC54-1603F07383AA}"/>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8" name="Espace réservé du pied de page 7">
            <a:extLst>
              <a:ext uri="{FF2B5EF4-FFF2-40B4-BE49-F238E27FC236}">
                <a16:creationId xmlns:a16="http://schemas.microsoft.com/office/drawing/2014/main" id="{456086FA-1E05-4580-92F9-E6055E8BD69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71F09B9-7CD2-4163-A4F4-5B36E5641C78}"/>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158754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B60BC5-D334-463C-A655-D767E44F4C4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3F5CF4E-81B2-4C48-861D-687189CA8F33}"/>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4" name="Espace réservé du pied de page 3">
            <a:extLst>
              <a:ext uri="{FF2B5EF4-FFF2-40B4-BE49-F238E27FC236}">
                <a16:creationId xmlns:a16="http://schemas.microsoft.com/office/drawing/2014/main" id="{92B36A75-8616-4010-80F8-5B619A2550D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D4AB073-8585-4BAE-8934-54234C333A15}"/>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1895392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899DE70-B05B-49A3-9483-D7C161B1F703}"/>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3" name="Espace réservé du pied de page 2">
            <a:extLst>
              <a:ext uri="{FF2B5EF4-FFF2-40B4-BE49-F238E27FC236}">
                <a16:creationId xmlns:a16="http://schemas.microsoft.com/office/drawing/2014/main" id="{5FABB3BF-F7AD-4BDF-B6CE-CD3907D89A9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6C2F6CD-7208-4222-83B5-2054FA889ADA}"/>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27662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18D938-D5BB-4B58-850B-33C45D06E28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C769C1C-CC8C-4039-B6DD-6B50D88F39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978890F-570D-47F2-8BB8-808D5C49E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D5FA8EF-A7FB-4736-A056-961D8305B3D5}"/>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32E93DEF-6E5F-4278-AE7C-B3816E4685A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3EC2E26-7E40-4989-94B7-0DA146398221}"/>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371452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5BA7B3-9F7D-4402-A2C1-62CF0894FA9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0B4106B-0562-48DC-BDC1-D44B2B3609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12188D6-FA57-4C4C-B013-92A39217A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721BCF0-0DF7-4087-94E6-4E55816940EF}"/>
              </a:ext>
            </a:extLst>
          </p:cNvPr>
          <p:cNvSpPr>
            <a:spLocks noGrp="1"/>
          </p:cNvSpPr>
          <p:nvPr>
            <p:ph type="dt" sz="half" idx="10"/>
          </p:nvPr>
        </p:nvSpPr>
        <p:spPr/>
        <p:txBody>
          <a:bodyPr/>
          <a:lstStyle/>
          <a:p>
            <a:fld id="{401F04BF-004C-4B7E-A129-16AAE560D3C3}"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AD8CC296-4612-426C-8855-7AAE1869D28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6CAD8FF-A795-4EA7-8388-E8B570C85C60}"/>
              </a:ext>
            </a:extLst>
          </p:cNvPr>
          <p:cNvSpPr>
            <a:spLocks noGrp="1"/>
          </p:cNvSpPr>
          <p:nvPr>
            <p:ph type="sldNum" sz="quarter" idx="12"/>
          </p:nvPr>
        </p:nvSpPr>
        <p:spPr/>
        <p:txBody>
          <a:bodyPr/>
          <a:lstStyle/>
          <a:p>
            <a:fld id="{DE480C71-1E81-43EA-ABBD-B903AA1E608B}" type="slidenum">
              <a:rPr lang="fr-FR" smtClean="0"/>
              <a:t>‹N°›</a:t>
            </a:fld>
            <a:endParaRPr lang="fr-FR"/>
          </a:p>
        </p:txBody>
      </p:sp>
    </p:spTree>
    <p:extLst>
      <p:ext uri="{BB962C8B-B14F-4D97-AF65-F5344CB8AC3E}">
        <p14:creationId xmlns:p14="http://schemas.microsoft.com/office/powerpoint/2010/main" val="2683341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7C1E4A6-6D63-4E4D-8F66-C1380C036A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8BE3E55-8EA6-45FB-B1B6-8BE70F8A63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4FC63E3-B970-4E14-B5E3-4461801430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F04BF-004C-4B7E-A129-16AAE560D3C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AC9DEAD6-A52B-4F5C-B13A-1570B37E66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7F4A51D-33E2-4072-9009-3F2BA71D2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80C71-1E81-43EA-ABBD-B903AA1E608B}" type="slidenum">
              <a:rPr lang="fr-FR" smtClean="0"/>
              <a:t>‹N°›</a:t>
            </a:fld>
            <a:endParaRPr lang="fr-FR"/>
          </a:p>
        </p:txBody>
      </p:sp>
    </p:spTree>
    <p:extLst>
      <p:ext uri="{BB962C8B-B14F-4D97-AF65-F5344CB8AC3E}">
        <p14:creationId xmlns:p14="http://schemas.microsoft.com/office/powerpoint/2010/main" val="3919531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31B703-23AE-44F0-99D5-EB326A5C23FD}"/>
              </a:ext>
            </a:extLst>
          </p:cNvPr>
          <p:cNvSpPr>
            <a:spLocks noGrp="1"/>
          </p:cNvSpPr>
          <p:nvPr>
            <p:ph type="ctrTitle"/>
          </p:nvPr>
        </p:nvSpPr>
        <p:spPr/>
        <p:txBody>
          <a:bodyPr/>
          <a:lstStyle/>
          <a:p>
            <a:r>
              <a:rPr lang="fr-FR" dirty="0"/>
              <a:t>Séances 7-8 communautés paysannes et villes</a:t>
            </a:r>
          </a:p>
        </p:txBody>
      </p:sp>
      <p:sp>
        <p:nvSpPr>
          <p:cNvPr id="3" name="Sous-titre 2">
            <a:extLst>
              <a:ext uri="{FF2B5EF4-FFF2-40B4-BE49-F238E27FC236}">
                <a16:creationId xmlns:a16="http://schemas.microsoft.com/office/drawing/2014/main" id="{50DE5FF1-06CF-411E-89D5-1E592117E8F3}"/>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425514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0C73EF-18A7-4EBF-80FF-B0075795B292}"/>
              </a:ext>
            </a:extLst>
          </p:cNvPr>
          <p:cNvSpPr>
            <a:spLocks noGrp="1"/>
          </p:cNvSpPr>
          <p:nvPr>
            <p:ph type="title"/>
          </p:nvPr>
        </p:nvSpPr>
        <p:spPr>
          <a:xfrm>
            <a:off x="838200" y="158296"/>
            <a:ext cx="10515600" cy="614589"/>
          </a:xfrm>
        </p:spPr>
        <p:txBody>
          <a:bodyPr>
            <a:normAutofit fontScale="90000"/>
          </a:bodyPr>
          <a:lstStyle/>
          <a:p>
            <a:r>
              <a:rPr lang="fr-FR" dirty="0"/>
              <a:t>A retenir pour le texte:</a:t>
            </a:r>
          </a:p>
        </p:txBody>
      </p:sp>
      <p:sp>
        <p:nvSpPr>
          <p:cNvPr id="3" name="Espace réservé du contenu 2">
            <a:extLst>
              <a:ext uri="{FF2B5EF4-FFF2-40B4-BE49-F238E27FC236}">
                <a16:creationId xmlns:a16="http://schemas.microsoft.com/office/drawing/2014/main" id="{2F53521A-C4E8-4585-844C-44084CAD3B1F}"/>
              </a:ext>
            </a:extLst>
          </p:cNvPr>
          <p:cNvSpPr>
            <a:spLocks noGrp="1"/>
          </p:cNvSpPr>
          <p:nvPr>
            <p:ph idx="1"/>
          </p:nvPr>
        </p:nvSpPr>
        <p:spPr>
          <a:xfrm>
            <a:off x="511629" y="881743"/>
            <a:ext cx="10842171" cy="5295220"/>
          </a:xfrm>
        </p:spPr>
        <p:txBody>
          <a:bodyPr>
            <a:normAutofit fontScale="62500" lnSpcReduction="20000"/>
          </a:bodyPr>
          <a:lstStyle/>
          <a:p>
            <a:r>
              <a:rPr lang="fr-FR" dirty="0"/>
              <a:t>- </a:t>
            </a:r>
            <a:r>
              <a:rPr lang="fr-FR" b="1" dirty="0"/>
              <a:t>Auteur</a:t>
            </a:r>
            <a:r>
              <a:rPr lang="fr-FR" dirty="0"/>
              <a:t>: Assemblée des habitants (assemblée légale, représentant les « habitants » d’une communauté = pas les populations errantes, mais les « domiciliés », dirigée par un « syndic » élu) de la paroisse d’Evry (Ile de France)</a:t>
            </a:r>
          </a:p>
          <a:p>
            <a:r>
              <a:rPr lang="fr-FR" dirty="0"/>
              <a:t>- </a:t>
            </a:r>
            <a:r>
              <a:rPr lang="fr-FR" b="1" dirty="0"/>
              <a:t>Document</a:t>
            </a:r>
            <a:r>
              <a:rPr lang="fr-FR" dirty="0"/>
              <a:t> : </a:t>
            </a:r>
            <a:r>
              <a:rPr lang="fr-FR" dirty="0" err="1"/>
              <a:t>pv</a:t>
            </a:r>
            <a:r>
              <a:rPr lang="fr-FR" dirty="0"/>
              <a:t> de déclaration devant le notaire royal de Corbeil (donc l’assemblée des habitants fait appel à l’autorité du roi, et passe au-dessus du seigneur car elle est en litige avec elle = la duchesse de Brissac) = donc c’est un document juridique, légal = à souligner car cela témoigne de la culture politique et juridique des paysans, qui sont capables de faire appel à un notaire, et qui, même s’ils beaucoup sont analphabètes, sont capables de faire la démarche d’arbitrer leurs conflits avec le seigneur en utilisant les ressources du droit monarchique et de faire une déposition devant notaire! Dominés, les paysans ne sont pas incapables: ils peuvent résister aux « abus » et lutter collectivement. </a:t>
            </a:r>
          </a:p>
          <a:p>
            <a:r>
              <a:rPr lang="fr-FR" b="1" dirty="0"/>
              <a:t>Contexte</a:t>
            </a:r>
            <a:r>
              <a:rPr lang="fr-FR" dirty="0"/>
              <a:t> : 1746: en ce qui concerne la condition paysanne, les restructurations des propriétés seigneuriales et des modes d’exploitation agricole des campagnes : en Ile de France, contexte d’accroissement démographique dans les villes et à Paris, donc augmentation de la demande alimentaire. Ce qui crée une pression supplémentaire pour accélérer la circulation des convois de blé et des marchandises en général qui partent de Paris et arrivent à Paris, ou qui relaient les villes et bourgs de l’Ile de France. Corbeil et sa paroisse sont bien connus pour les grands moulins, qui approvisionnent Paris. Ce contexte explique que le mur édifié par la duchesse de Brissac et qui coupe la circulation entre soit aussitôt ressenti comme une menace pour les échanges entre Evry-Corbeil-la Grange dite feu Louis et donc pour la survie de la communauté. </a:t>
            </a:r>
          </a:p>
          <a:p>
            <a:r>
              <a:rPr lang="fr-FR" b="1" dirty="0"/>
              <a:t>Problématisation</a:t>
            </a:r>
            <a:r>
              <a:rPr lang="fr-FR" dirty="0"/>
              <a:t> = Dans quelle mesure ce texte révèle-t-il la capacité d’une communauté villageoise à se mobiliser de manière légale contre les abus d’un seigneur? Dans quelle mesure révèle-t-il aussi les tensions du milieu du siècle entre l’affirmation de la puissance symbolique des seigneurs et, d’un autre côté, les besoins économiques des communautés villageoises d’Ile de France? </a:t>
            </a:r>
          </a:p>
        </p:txBody>
      </p:sp>
    </p:spTree>
    <p:extLst>
      <p:ext uri="{BB962C8B-B14F-4D97-AF65-F5344CB8AC3E}">
        <p14:creationId xmlns:p14="http://schemas.microsoft.com/office/powerpoint/2010/main" val="74046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5133BA-72AB-412C-AD10-26B7AD53BD74}"/>
              </a:ext>
            </a:extLst>
          </p:cNvPr>
          <p:cNvSpPr>
            <a:spLocks noGrp="1"/>
          </p:cNvSpPr>
          <p:nvPr>
            <p:ph type="title"/>
          </p:nvPr>
        </p:nvSpPr>
        <p:spPr/>
        <p:txBody>
          <a:bodyPr/>
          <a:lstStyle/>
          <a:p>
            <a:r>
              <a:rPr lang="fr-FR" dirty="0"/>
              <a:t>Résumé des faits</a:t>
            </a:r>
          </a:p>
        </p:txBody>
      </p:sp>
      <p:sp>
        <p:nvSpPr>
          <p:cNvPr id="3" name="Espace réservé du contenu 2">
            <a:extLst>
              <a:ext uri="{FF2B5EF4-FFF2-40B4-BE49-F238E27FC236}">
                <a16:creationId xmlns:a16="http://schemas.microsoft.com/office/drawing/2014/main" id="{5883701C-4578-4E5D-AF89-B24CFE8D6172}"/>
              </a:ext>
            </a:extLst>
          </p:cNvPr>
          <p:cNvSpPr>
            <a:spLocks noGrp="1"/>
          </p:cNvSpPr>
          <p:nvPr>
            <p:ph idx="1"/>
          </p:nvPr>
        </p:nvSpPr>
        <p:spPr/>
        <p:txBody>
          <a:bodyPr/>
          <a:lstStyle/>
          <a:p>
            <a:r>
              <a:rPr lang="fr-FR" dirty="0"/>
              <a:t>La Duchesse de Brissac fait construire un mur en obtenant la concession du chemin public par la communauté paysanne</a:t>
            </a:r>
          </a:p>
          <a:p>
            <a:r>
              <a:rPr lang="fr-FR" dirty="0"/>
              <a:t>28 </a:t>
            </a:r>
            <a:r>
              <a:rPr lang="fr-FR" dirty="0" err="1"/>
              <a:t>dec</a:t>
            </a:r>
            <a:r>
              <a:rPr lang="fr-FR" dirty="0"/>
              <a:t> 1745: la duchesse fait lire par le notaire royal un arrêt du conseil d’Etat dans lequel le sieur de </a:t>
            </a:r>
            <a:r>
              <a:rPr lang="fr-FR" dirty="0" err="1"/>
              <a:t>Romieux</a:t>
            </a:r>
            <a:r>
              <a:rPr lang="fr-FR" dirty="0"/>
              <a:t>, puissant secrétaire général de la Marine et seigneur des environs, qui enjoint à la duchesse de détruire son mur: la duchesse demande à la communauté villageoise de la soutenir contre </a:t>
            </a:r>
            <a:r>
              <a:rPr lang="fr-FR" dirty="0" err="1"/>
              <a:t>Romieux</a:t>
            </a:r>
            <a:r>
              <a:rPr lang="fr-FR" dirty="0"/>
              <a:t> </a:t>
            </a:r>
          </a:p>
          <a:p>
            <a:r>
              <a:rPr lang="fr-FR" dirty="0"/>
              <a:t>2 janvier 1746 les représentants de la communauté établissent devant notaire leur refus et entament une démarche en justice contre leur seigneur (la duchesse)</a:t>
            </a:r>
          </a:p>
        </p:txBody>
      </p:sp>
    </p:spTree>
    <p:extLst>
      <p:ext uri="{BB962C8B-B14F-4D97-AF65-F5344CB8AC3E}">
        <p14:creationId xmlns:p14="http://schemas.microsoft.com/office/powerpoint/2010/main" val="187565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1AE1C2-7F2D-4679-8825-ADDE50657436}"/>
              </a:ext>
            </a:extLst>
          </p:cNvPr>
          <p:cNvSpPr>
            <a:spLocks noGrp="1"/>
          </p:cNvSpPr>
          <p:nvPr>
            <p:ph idx="1"/>
          </p:nvPr>
        </p:nvSpPr>
        <p:spPr>
          <a:xfrm>
            <a:off x="762000" y="576943"/>
            <a:ext cx="10591800" cy="5600020"/>
          </a:xfrm>
        </p:spPr>
        <p:txBody>
          <a:bodyPr>
            <a:normAutofit fontScale="85000" lnSpcReduction="10000"/>
          </a:bodyPr>
          <a:lstStyle/>
          <a:p>
            <a:pPr marL="0" indent="0">
              <a:buNone/>
            </a:pPr>
            <a:r>
              <a:rPr lang="fr-FR" dirty="0">
                <a:sym typeface="Wingdings" panose="05000000000000000000" pitchFamily="2" charset="2"/>
              </a:rPr>
              <a:t> </a:t>
            </a:r>
            <a:r>
              <a:rPr lang="fr-FR" dirty="0"/>
              <a:t>Force collective: l’assemblée de la communauté est un corps avec des droits et privilèges</a:t>
            </a:r>
          </a:p>
          <a:p>
            <a:pPr marL="0" indent="0">
              <a:buNone/>
            </a:pPr>
            <a:r>
              <a:rPr lang="fr-FR" dirty="0">
                <a:sym typeface="Wingdings" panose="05000000000000000000" pitchFamily="2" charset="2"/>
              </a:rPr>
              <a:t> </a:t>
            </a:r>
            <a:r>
              <a:rPr lang="fr-FR" dirty="0"/>
              <a:t>Noter les métiers = vignerons, maçons, marguilliers (hommes habilités à gérer la vie religieuse, les processions, l’entretien des bâtiments religieux), manouvriers (ouvriers agricoles qui travaillent de leurs mains)= des paysans mais aussi des artisans </a:t>
            </a:r>
          </a:p>
          <a:p>
            <a:pPr marL="0" indent="0">
              <a:buNone/>
            </a:pPr>
            <a:r>
              <a:rPr lang="fr-FR" dirty="0">
                <a:sym typeface="Wingdings" panose="05000000000000000000" pitchFamily="2" charset="2"/>
              </a:rPr>
              <a:t> </a:t>
            </a:r>
            <a:r>
              <a:rPr lang="fr-FR" dirty="0"/>
              <a:t>Saisissent la justice royale :  permet d’aller au-dessus de la justice seigneuriale</a:t>
            </a:r>
          </a:p>
          <a:p>
            <a:pPr>
              <a:buFont typeface="Wingdings" panose="05000000000000000000" pitchFamily="2" charset="2"/>
              <a:buChar char="è"/>
            </a:pPr>
            <a:r>
              <a:rPr lang="fr-FR" dirty="0"/>
              <a:t>Ils exploitent les rapports de force internes à la société d’ordres: au fond ils jouent </a:t>
            </a:r>
            <a:r>
              <a:rPr lang="fr-FR" dirty="0" err="1"/>
              <a:t>Romieux</a:t>
            </a:r>
            <a:r>
              <a:rPr lang="fr-FR" dirty="0"/>
              <a:t>, plus puissant que leur seigneur, contre leur seigneur (duchesse de Brissac)</a:t>
            </a:r>
          </a:p>
          <a:p>
            <a:pPr marL="0" indent="0">
              <a:buNone/>
            </a:pPr>
            <a:endParaRPr lang="fr-FR" dirty="0"/>
          </a:p>
          <a:p>
            <a:pPr>
              <a:buFont typeface="Symbol" panose="05050102010706020507" pitchFamily="18" charset="2"/>
              <a:buChar char="Þ"/>
            </a:pPr>
            <a:r>
              <a:rPr lang="fr-FR" dirty="0"/>
              <a:t>Culture </a:t>
            </a:r>
            <a:r>
              <a:rPr lang="fr-FR" dirty="0" err="1"/>
              <a:t>pol</a:t>
            </a:r>
            <a:r>
              <a:rPr lang="fr-FR" dirty="0"/>
              <a:t>, culture judiciaire et juridique même au sein des classes po, capacité d’action en dehors des moments de soulèvements, révoltes, mobilisations </a:t>
            </a:r>
          </a:p>
          <a:p>
            <a:pPr>
              <a:buFont typeface="Symbol" panose="05050102010706020507" pitchFamily="18" charset="2"/>
              <a:buChar char="Þ"/>
            </a:pPr>
            <a:r>
              <a:rPr lang="fr-FR" dirty="0"/>
              <a:t>Ces paysans et artisans exploitent aussi parfaitement le besoin qu’a le roi de maintenir l’ordre public, l’ordre social, dans les campagnes qui approvisionnent Paris </a:t>
            </a:r>
          </a:p>
        </p:txBody>
      </p:sp>
    </p:spTree>
    <p:extLst>
      <p:ext uri="{BB962C8B-B14F-4D97-AF65-F5344CB8AC3E}">
        <p14:creationId xmlns:p14="http://schemas.microsoft.com/office/powerpoint/2010/main" val="2722659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A3BC77-AB82-43C0-8355-1473D603E8D8}"/>
              </a:ext>
            </a:extLst>
          </p:cNvPr>
          <p:cNvSpPr>
            <a:spLocks noGrp="1"/>
          </p:cNvSpPr>
          <p:nvPr>
            <p:ph type="title"/>
          </p:nvPr>
        </p:nvSpPr>
        <p:spPr>
          <a:xfrm>
            <a:off x="838200" y="365125"/>
            <a:ext cx="10515600" cy="636361"/>
          </a:xfrm>
        </p:spPr>
        <p:txBody>
          <a:bodyPr>
            <a:normAutofit fontScale="90000"/>
          </a:bodyPr>
          <a:lstStyle/>
          <a:p>
            <a:r>
              <a:rPr lang="fr-FR" dirty="0"/>
              <a:t>Plan possible</a:t>
            </a:r>
          </a:p>
        </p:txBody>
      </p:sp>
      <p:sp>
        <p:nvSpPr>
          <p:cNvPr id="3" name="Espace réservé du contenu 2">
            <a:extLst>
              <a:ext uri="{FF2B5EF4-FFF2-40B4-BE49-F238E27FC236}">
                <a16:creationId xmlns:a16="http://schemas.microsoft.com/office/drawing/2014/main" id="{97741888-8D57-4F58-9FA1-3C9432C69350}"/>
              </a:ext>
            </a:extLst>
          </p:cNvPr>
          <p:cNvSpPr>
            <a:spLocks noGrp="1"/>
          </p:cNvSpPr>
          <p:nvPr>
            <p:ph idx="1"/>
          </p:nvPr>
        </p:nvSpPr>
        <p:spPr>
          <a:xfrm>
            <a:off x="478971" y="1001486"/>
            <a:ext cx="10874829" cy="5175477"/>
          </a:xfrm>
        </p:spPr>
        <p:txBody>
          <a:bodyPr/>
          <a:lstStyle/>
          <a:p>
            <a:r>
              <a:rPr lang="fr-FR" dirty="0"/>
              <a:t>A vous </a:t>
            </a:r>
            <a:r>
              <a:rPr lang="fr-FR"/>
              <a:t>de jouer!</a:t>
            </a:r>
            <a:endParaRPr lang="fr-FR" dirty="0"/>
          </a:p>
        </p:txBody>
      </p:sp>
    </p:spTree>
    <p:extLst>
      <p:ext uri="{BB962C8B-B14F-4D97-AF65-F5344CB8AC3E}">
        <p14:creationId xmlns:p14="http://schemas.microsoft.com/office/powerpoint/2010/main" val="18265171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668</Words>
  <Application>Microsoft Office PowerPoint</Application>
  <PresentationFormat>Grand écran</PresentationFormat>
  <Paragraphs>19</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Calibri</vt:lpstr>
      <vt:lpstr>Calibri Light</vt:lpstr>
      <vt:lpstr>Symbol</vt:lpstr>
      <vt:lpstr>Wingdings</vt:lpstr>
      <vt:lpstr>Thème Office</vt:lpstr>
      <vt:lpstr>Séances 7-8 communautés paysannes et villes</vt:lpstr>
      <vt:lpstr>A retenir pour le texte:</vt:lpstr>
      <vt:lpstr>Résumé des faits</vt:lpstr>
      <vt:lpstr>Présentation PowerPoint</vt:lpstr>
      <vt:lpstr>Plan possible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Séances 7-8 communautés paysannes et villes</dc:title>
  <dc:creator>Guillaume Mazeau</dc:creator>
  <cp:lastModifiedBy>Guillaume Mazeau</cp:lastModifiedBy>
  <cp:revision>17</cp:revision>
  <dcterms:created xsi:type="dcterms:W3CDTF">2023-11-17T08:58:22Z</dcterms:created>
  <dcterms:modified xsi:type="dcterms:W3CDTF">2024-11-12T13:30:04Z</dcterms:modified>
</cp:coreProperties>
</file>