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62" r:id="rId4"/>
    <p:sldId id="263" r:id="rId5"/>
    <p:sldId id="264" r:id="rId6"/>
    <p:sldId id="265" r:id="rId7"/>
    <p:sldId id="269" r:id="rId8"/>
    <p:sldId id="266" r:id="rId9"/>
    <p:sldId id="267" r:id="rId10"/>
    <p:sldId id="268" r:id="rId11"/>
    <p:sldId id="270" r:id="rId12"/>
    <p:sldId id="271" r:id="rId13"/>
    <p:sldId id="275" r:id="rId14"/>
    <p:sldId id="274" r:id="rId15"/>
    <p:sldId id="259" r:id="rId16"/>
    <p:sldId id="272" r:id="rId17"/>
    <p:sldId id="273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84" y="-1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115B5-28AB-4885-AD52-DC6D99E02450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26F2A-8D2C-4E43-8E92-BA2CE9C021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15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26F2A-8D2C-4E43-8E92-BA2CE9C021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71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4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58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63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83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09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93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55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460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23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49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72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6F91FD-FE35-4131-9670-57A390FB3BD7}" type="datetimeFigureOut">
              <a:rPr lang="fr-FR" smtClean="0"/>
              <a:t>13/11/2024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3CF32D-8EAA-4130-BD73-74247ACF43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7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cinearchives.org/catalogue-vie-est-a-nous-la-1104-16-1-0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cinearchives.org/catalogue-greves-d-occupations-1104-17-1-0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9CA3F8FF-E665-A0DB-17C0-84B7B75821FD}"/>
              </a:ext>
            </a:extLst>
          </p:cNvPr>
          <p:cNvSpPr/>
          <p:nvPr/>
        </p:nvSpPr>
        <p:spPr>
          <a:xfrm>
            <a:off x="1469520" y="870840"/>
            <a:ext cx="7129800" cy="4030419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000" b="0" strike="noStrike" spc="-1" dirty="0">
                <a:solidFill>
                  <a:srgbClr val="000000"/>
                </a:solidFill>
                <a:latin typeface="Aptos"/>
              </a:rPr>
              <a:t>Histoire contemporaine L1 – s.1</a:t>
            </a:r>
            <a:endParaRPr lang="fr-FR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endParaRPr lang="fr-FR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4000" b="1" strike="noStrike" spc="-1" dirty="0">
                <a:solidFill>
                  <a:srgbClr val="000000"/>
                </a:solidFill>
                <a:latin typeface="Aptos"/>
              </a:rPr>
              <a:t>Les cultures politiques en pratiques en Europe occidentale</a:t>
            </a: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3600" b="0" i="1" strike="noStrike" spc="-1" dirty="0">
                <a:solidFill>
                  <a:srgbClr val="000000"/>
                </a:solidFill>
                <a:latin typeface="Aptos"/>
              </a:rPr>
              <a:t>TD - Séance 8</a:t>
            </a:r>
            <a:endParaRPr lang="fr-FR" sz="3600" b="0" strike="noStrike" spc="-1" dirty="0">
              <a:latin typeface="Arial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1975790A-7160-090B-28DB-196305B5DAAB}"/>
              </a:ext>
            </a:extLst>
          </p:cNvPr>
          <p:cNvSpPr/>
          <p:nvPr/>
        </p:nvSpPr>
        <p:spPr>
          <a:xfrm>
            <a:off x="5562720" y="6128640"/>
            <a:ext cx="40928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Aptos"/>
              </a:rPr>
              <a:t>Samuel ANDRE-BERCOVICI</a:t>
            </a: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36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85E2C6-DB9F-4EBA-1144-B1AB37F0D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68" y="656849"/>
            <a:ext cx="3801005" cy="53919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70150D-AFEE-4CD1-6568-0F7E9C2BD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634" y="656849"/>
            <a:ext cx="4782217" cy="445832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FF22DAE-F3C1-45D0-3C80-718510549DE7}"/>
              </a:ext>
            </a:extLst>
          </p:cNvPr>
          <p:cNvSpPr txBox="1"/>
          <p:nvPr/>
        </p:nvSpPr>
        <p:spPr>
          <a:xfrm>
            <a:off x="5449489" y="5222743"/>
            <a:ext cx="3056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Les cahiers des Droits de l’Homme, </a:t>
            </a:r>
            <a:r>
              <a:rPr lang="fr-FR" b="1" dirty="0"/>
              <a:t>Ligue des droits de l’Homme, 25 juin 1923</a:t>
            </a:r>
          </a:p>
        </p:txBody>
      </p:sp>
    </p:spTree>
    <p:extLst>
      <p:ext uri="{BB962C8B-B14F-4D97-AF65-F5344CB8AC3E}">
        <p14:creationId xmlns:p14="http://schemas.microsoft.com/office/powerpoint/2010/main" val="45147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79EF6192-AED2-F2DC-DD4B-D3FDE00B1AC1}"/>
              </a:ext>
            </a:extLst>
          </p:cNvPr>
          <p:cNvSpPr/>
          <p:nvPr/>
        </p:nvSpPr>
        <p:spPr>
          <a:xfrm>
            <a:off x="419100" y="228702"/>
            <a:ext cx="9067800" cy="1568206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  <a:buClr>
                <a:srgbClr val="000000"/>
              </a:buClr>
            </a:pPr>
            <a:r>
              <a:rPr lang="fr-FR" sz="3200" b="1" i="1" spc="-1" dirty="0">
                <a:solidFill>
                  <a:srgbClr val="000000"/>
                </a:solidFill>
                <a:latin typeface="Aptos"/>
              </a:rPr>
              <a:t>La vie est à nous</a:t>
            </a:r>
            <a:r>
              <a:rPr lang="fr-FR" sz="3200" b="1" spc="-1" dirty="0">
                <a:solidFill>
                  <a:srgbClr val="000000"/>
                </a:solidFill>
                <a:latin typeface="Aptos"/>
              </a:rPr>
              <a:t>, Jean Renoir, 1936 : une figuration d’une culture politique antifasciste du Front Populaire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48A27F-5F54-7441-0D93-8CA61C83E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88" y="1829464"/>
            <a:ext cx="3599876" cy="47998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B631AFF-23C5-DE94-A3D9-0D4D713F4896}"/>
              </a:ext>
            </a:extLst>
          </p:cNvPr>
          <p:cNvSpPr txBox="1"/>
          <p:nvPr/>
        </p:nvSpPr>
        <p:spPr>
          <a:xfrm>
            <a:off x="0" y="3764058"/>
            <a:ext cx="305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1932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BFA9AC-1D0A-5ACF-441C-6B1E21E5E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920" y="1698835"/>
            <a:ext cx="3374061" cy="50610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C13599-4F18-9E10-C9DE-1778596B195F}"/>
              </a:ext>
            </a:extLst>
          </p:cNvPr>
          <p:cNvSpPr txBox="1"/>
          <p:nvPr/>
        </p:nvSpPr>
        <p:spPr>
          <a:xfrm>
            <a:off x="5279571" y="3860049"/>
            <a:ext cx="305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1936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19153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D4FEEA81-CF1E-6757-A47D-8A1DF51D700E}"/>
              </a:ext>
            </a:extLst>
          </p:cNvPr>
          <p:cNvSpPr/>
          <p:nvPr/>
        </p:nvSpPr>
        <p:spPr>
          <a:xfrm>
            <a:off x="419100" y="228702"/>
            <a:ext cx="9067800" cy="1075764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  <a:buClr>
                <a:srgbClr val="000000"/>
              </a:buClr>
            </a:pPr>
            <a:r>
              <a:rPr lang="fr-FR" sz="3200" b="1" i="1" spc="-1" dirty="0">
                <a:solidFill>
                  <a:srgbClr val="000000"/>
                </a:solidFill>
                <a:latin typeface="Aptos"/>
              </a:rPr>
              <a:t>La vie est à nous</a:t>
            </a:r>
            <a:r>
              <a:rPr lang="fr-FR" sz="3200" b="1" spc="-1" dirty="0">
                <a:solidFill>
                  <a:srgbClr val="000000"/>
                </a:solidFill>
                <a:latin typeface="Aptos"/>
              </a:rPr>
              <a:t>, Jean Renoir, 1936 : </a:t>
            </a:r>
          </a:p>
          <a:p>
            <a:pPr marL="360" algn="ctr">
              <a:lnSpc>
                <a:spcPct val="100000"/>
              </a:lnSpc>
              <a:buClr>
                <a:srgbClr val="000000"/>
              </a:buClr>
            </a:pPr>
            <a:r>
              <a:rPr lang="fr-FR" sz="3200" b="1" spc="-1" dirty="0">
                <a:solidFill>
                  <a:srgbClr val="000000"/>
                </a:solidFill>
                <a:latin typeface="Aptos"/>
              </a:rPr>
              <a:t>Extrait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830F27-6015-695D-5F27-E7B93C0669AD}"/>
              </a:ext>
            </a:extLst>
          </p:cNvPr>
          <p:cNvSpPr txBox="1"/>
          <p:nvPr/>
        </p:nvSpPr>
        <p:spPr>
          <a:xfrm>
            <a:off x="419099" y="1679806"/>
            <a:ext cx="9067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https://www.cinearchives.org/catalogue-vie-est-a-nous-la-1104-16-1-0.html</a:t>
            </a:r>
            <a:endParaRPr lang="fr-FR" dirty="0"/>
          </a:p>
          <a:p>
            <a:endParaRPr lang="fr-FR" dirty="0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5E4766AD-0B98-5C5A-8022-B3A604DCC86B}"/>
              </a:ext>
            </a:extLst>
          </p:cNvPr>
          <p:cNvSpPr/>
          <p:nvPr/>
        </p:nvSpPr>
        <p:spPr>
          <a:xfrm>
            <a:off x="533468" y="2090075"/>
            <a:ext cx="8196480" cy="11065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b="0" strike="noStrike" spc="-1" dirty="0">
                <a:latin typeface="Arial"/>
              </a:rPr>
              <a:t>Séquence: de 06.00 min à 19.00 min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400" spc="-1" dirty="0">
              <a:latin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42811F-84A9-A15E-36EE-ABE5E5F77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84" y="2960248"/>
            <a:ext cx="5377323" cy="38688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9D0E71-AF32-3480-6DC5-B6C75C98C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712" y="2326137"/>
            <a:ext cx="3209186" cy="43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7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4B001E7-CBF2-77F6-3D30-B933AF2D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1" y="371237"/>
            <a:ext cx="9601878" cy="611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37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5ECEAD-16F2-A635-A8AA-AE97C469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" y="390888"/>
            <a:ext cx="9694403" cy="60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71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F9E3FE-0751-C374-CEF0-4789ACBD1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91" y="363629"/>
            <a:ext cx="9514217" cy="61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78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152FCF12-FF37-3AF0-1F17-160904531AA6}"/>
              </a:ext>
            </a:extLst>
          </p:cNvPr>
          <p:cNvSpPr/>
          <p:nvPr/>
        </p:nvSpPr>
        <p:spPr>
          <a:xfrm>
            <a:off x="419100" y="228702"/>
            <a:ext cx="9067800" cy="1075764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  <a:buClr>
                <a:srgbClr val="000000"/>
              </a:buClr>
            </a:pPr>
            <a:r>
              <a:rPr lang="fr-FR" sz="3200" b="1" i="1" spc="-1" dirty="0">
                <a:solidFill>
                  <a:srgbClr val="000000"/>
                </a:solidFill>
                <a:latin typeface="Aptos"/>
              </a:rPr>
              <a:t>Les grèves de mai-juin 1936 filmées par le collectif ciné-liberté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4E8EB6-879D-E2A9-EFC7-14F4B501A907}"/>
              </a:ext>
            </a:extLst>
          </p:cNvPr>
          <p:cNvSpPr txBox="1"/>
          <p:nvPr/>
        </p:nvSpPr>
        <p:spPr>
          <a:xfrm>
            <a:off x="419100" y="1603606"/>
            <a:ext cx="70920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https://www.cinearchives.org/catalogue-greves-d-occupations-1104-17-1-0.html</a:t>
            </a: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62D5871-68D8-59B2-C9CF-D2EF11827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1" y="2429025"/>
            <a:ext cx="4811258" cy="37798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793BA6-F016-8CAF-0711-C8DBDEFC3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55" y="2429025"/>
            <a:ext cx="514547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73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285E9F-8E68-EA3C-08BC-6A97A395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89" y="493565"/>
            <a:ext cx="9377221" cy="451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4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925200" y="489960"/>
            <a:ext cx="8022240" cy="577800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000000"/>
                </a:solidFill>
                <a:latin typeface="Aptos"/>
              </a:rPr>
              <a:t>Organisation de la séance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860040" y="1643760"/>
            <a:ext cx="8196480" cy="59078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i="1" strike="noStrike" spc="-1" dirty="0">
                <a:solidFill>
                  <a:srgbClr val="000000"/>
                </a:solidFill>
                <a:latin typeface="Aptos"/>
              </a:rPr>
              <a:t>Questions sur le CM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fr-FR" sz="2400" spc="-1" dirty="0">
              <a:solidFill>
                <a:srgbClr val="000000"/>
              </a:solidFill>
              <a:latin typeface="Aptos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 dirty="0">
                <a:solidFill>
                  <a:srgbClr val="000000"/>
                </a:solidFill>
                <a:latin typeface="Aptos"/>
              </a:rPr>
              <a:t> Point historiographie: le cas du fascisme français en débat (1950’-2020’)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 dirty="0">
                <a:solidFill>
                  <a:srgbClr val="000000"/>
                </a:solidFill>
                <a:latin typeface="Aptos"/>
              </a:rPr>
              <a:t>1924: un premier moment antifasciste?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fr-FR" sz="2400" b="0" strike="noStrike" spc="-1" dirty="0">
              <a:solidFill>
                <a:srgbClr val="000000"/>
              </a:solidFill>
              <a:latin typeface="Aptos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i="1" spc="-1" dirty="0">
                <a:solidFill>
                  <a:srgbClr val="000000"/>
                </a:solidFill>
                <a:latin typeface="Aptos"/>
              </a:rPr>
              <a:t>La vie est à nous</a:t>
            </a:r>
            <a:r>
              <a:rPr lang="fr-FR" sz="2400" spc="-1" dirty="0">
                <a:solidFill>
                  <a:srgbClr val="000000"/>
                </a:solidFill>
                <a:latin typeface="Aptos"/>
              </a:rPr>
              <a:t>, Jean Renoir, 1936 : une figuration d’une culture politique antifasciste du Front Populaire ?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fr-FR" sz="2400" spc="-1" dirty="0">
              <a:solidFill>
                <a:srgbClr val="000000"/>
              </a:solidFill>
              <a:latin typeface="Aptos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spc="-1" dirty="0">
                <a:solidFill>
                  <a:srgbClr val="000000"/>
                </a:solidFill>
                <a:latin typeface="Aptos"/>
              </a:rPr>
              <a:t>Les grèves de mai-juin 1936 filmées par le collectif ciné-liberté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fr-FR" sz="2400" b="0" strike="noStrike" spc="-1" dirty="0">
              <a:solidFill>
                <a:srgbClr val="000000"/>
              </a:solidFill>
              <a:latin typeface="Aptos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BF5D44-C607-F070-F51C-5C32C984E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2" y="122679"/>
            <a:ext cx="3332713" cy="49391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027D3F-3536-5801-C5FC-0A7F2581E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012" y="1055915"/>
            <a:ext cx="5739907" cy="56059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B92F90-5D5E-7EE3-1486-BA314EEACA2A}"/>
              </a:ext>
            </a:extLst>
          </p:cNvPr>
          <p:cNvSpPr txBox="1"/>
          <p:nvPr/>
        </p:nvSpPr>
        <p:spPr>
          <a:xfrm>
            <a:off x="163652" y="5170714"/>
            <a:ext cx="333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La droite en France</a:t>
            </a:r>
            <a:r>
              <a:rPr lang="fr-FR" b="1" dirty="0"/>
              <a:t>, René Rémond, édition originale, 1954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29A1FA-0990-50BA-A7F2-1D4AC00367CB}"/>
              </a:ext>
            </a:extLst>
          </p:cNvPr>
          <p:cNvSpPr txBox="1"/>
          <p:nvPr/>
        </p:nvSpPr>
        <p:spPr>
          <a:xfrm>
            <a:off x="3864429" y="205113"/>
            <a:ext cx="5877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« Notes sur l’esprit d’un fascisme français »</a:t>
            </a:r>
            <a:r>
              <a:rPr lang="fr-FR" b="1" dirty="0"/>
              <a:t>, Raoul Girardet, Revue française de Sciences politiques, 1955</a:t>
            </a:r>
          </a:p>
        </p:txBody>
      </p:sp>
    </p:spTree>
    <p:extLst>
      <p:ext uri="{BB962C8B-B14F-4D97-AF65-F5344CB8AC3E}">
        <p14:creationId xmlns:p14="http://schemas.microsoft.com/office/powerpoint/2010/main" val="4039797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343AEE-7D42-2F0C-AC0F-CF73AD14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93889"/>
            <a:ext cx="3352800" cy="49720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409CC7-5E0C-BD5B-92C8-2E23D0A02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740" y="2188029"/>
            <a:ext cx="2999188" cy="45760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5B6840-040C-2F5D-E6C2-EE69C95B12D7}"/>
              </a:ext>
            </a:extLst>
          </p:cNvPr>
          <p:cNvSpPr txBox="1"/>
          <p:nvPr/>
        </p:nvSpPr>
        <p:spPr>
          <a:xfrm>
            <a:off x="3461657" y="250286"/>
            <a:ext cx="2134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La droite Révolutionnaire</a:t>
            </a:r>
            <a:r>
              <a:rPr lang="fr-FR" b="1" dirty="0"/>
              <a:t>, </a:t>
            </a:r>
            <a:r>
              <a:rPr lang="fr-FR" b="1" dirty="0" err="1"/>
              <a:t>Zeev</a:t>
            </a:r>
            <a:r>
              <a:rPr lang="fr-FR" b="1" dirty="0"/>
              <a:t> </a:t>
            </a:r>
            <a:r>
              <a:rPr lang="fr-FR" b="1" dirty="0" err="1"/>
              <a:t>Sternhell</a:t>
            </a:r>
            <a:r>
              <a:rPr lang="fr-FR" b="1" dirty="0"/>
              <a:t>, édition originale, Seuil, 1978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4BE250-DC25-004E-B7C0-8F712FC1AD82}"/>
              </a:ext>
            </a:extLst>
          </p:cNvPr>
          <p:cNvSpPr txBox="1"/>
          <p:nvPr/>
        </p:nvSpPr>
        <p:spPr>
          <a:xfrm>
            <a:off x="580339" y="5176361"/>
            <a:ext cx="2134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Ni droite ni gauche</a:t>
            </a:r>
            <a:r>
              <a:rPr lang="fr-FR" b="1" dirty="0"/>
              <a:t>, </a:t>
            </a:r>
            <a:r>
              <a:rPr lang="fr-FR" b="1" dirty="0" err="1"/>
              <a:t>Zeev</a:t>
            </a:r>
            <a:r>
              <a:rPr lang="fr-FR" b="1" dirty="0"/>
              <a:t> </a:t>
            </a:r>
            <a:r>
              <a:rPr lang="fr-FR" b="1" dirty="0" err="1"/>
              <a:t>Sternhell</a:t>
            </a:r>
            <a:r>
              <a:rPr lang="fr-FR" b="1" dirty="0"/>
              <a:t>, édition originale, Seuil, 1983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FF8CCB-8823-BBBE-8FD3-BE36EE1E4BF0}"/>
              </a:ext>
            </a:extLst>
          </p:cNvPr>
          <p:cNvSpPr txBox="1"/>
          <p:nvPr/>
        </p:nvSpPr>
        <p:spPr>
          <a:xfrm>
            <a:off x="5921655" y="1390710"/>
            <a:ext cx="387548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dirty="0"/>
              <a:t>Depuis longtemps, l’historiographie de la France contemporaine avait diagnostiqué notre allergie nationale au fascisme. Ce produit d’importation avait pu faire quelques adeptes; mais beaucoup moins que le yo-yo ou le charleston. On avait usé et abusé du mot, c’était une injure commode pour flétrir l’adversaire conservateur ou réactionnaire […]</a:t>
            </a:r>
          </a:p>
          <a:p>
            <a:pPr algn="just"/>
            <a:r>
              <a:rPr lang="fr-FR" sz="1600" dirty="0"/>
              <a:t>Au fond, </a:t>
            </a:r>
            <a:r>
              <a:rPr lang="fr-FR" sz="1600" dirty="0" err="1"/>
              <a:t>Zeev</a:t>
            </a:r>
            <a:r>
              <a:rPr lang="fr-FR" sz="1600" dirty="0"/>
              <a:t> </a:t>
            </a:r>
            <a:r>
              <a:rPr lang="fr-FR" sz="1600" dirty="0" err="1"/>
              <a:t>Sternhell</a:t>
            </a:r>
            <a:r>
              <a:rPr lang="fr-FR" sz="1600" dirty="0"/>
              <a:t> a déplacé le problème central du fascisme : sa conquête du pouvoir et la nature</a:t>
            </a:r>
          </a:p>
          <a:p>
            <a:pPr algn="just"/>
            <a:r>
              <a:rPr lang="fr-FR" sz="1600" dirty="0"/>
              <a:t>de l’Etat qu’il installe. A la recherche de l’idée platonicienne du fascisme, il s’interdit d’analyser les conditions</a:t>
            </a:r>
          </a:p>
          <a:p>
            <a:pPr algn="just"/>
            <a:r>
              <a:rPr lang="fr-FR" sz="1600" dirty="0"/>
              <a:t>de son avènement éventuel en France. Et pour cause, puisqu’il ne se produit pas. Tout le paradoxe de l'historien</a:t>
            </a:r>
          </a:p>
          <a:p>
            <a:pPr algn="just"/>
            <a:r>
              <a:rPr lang="fr-FR" sz="1600" dirty="0"/>
              <a:t>des idées est qu'il Etudie l'idéologie fasciste dans ce pays où précisément elle ne triomphe pas […].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7D1ED2-1DBA-D28C-DA64-D2D9F441C1F1}"/>
              </a:ext>
            </a:extLst>
          </p:cNvPr>
          <p:cNvSpPr txBox="1"/>
          <p:nvPr/>
        </p:nvSpPr>
        <p:spPr>
          <a:xfrm>
            <a:off x="5954312" y="250286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« Fascisme à la française ou fascisme introuvable? »</a:t>
            </a:r>
            <a:r>
              <a:rPr lang="fr-FR" b="1" dirty="0"/>
              <a:t>, Michel Winock, </a:t>
            </a:r>
            <a:r>
              <a:rPr lang="fr-FR" b="1" i="1" dirty="0"/>
              <a:t>le Débat</a:t>
            </a:r>
            <a:r>
              <a:rPr lang="fr-FR" b="1" dirty="0"/>
              <a:t>, 1983</a:t>
            </a:r>
          </a:p>
        </p:txBody>
      </p:sp>
    </p:spTree>
    <p:extLst>
      <p:ext uri="{BB962C8B-B14F-4D97-AF65-F5344CB8AC3E}">
        <p14:creationId xmlns:p14="http://schemas.microsoft.com/office/powerpoint/2010/main" val="3417403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653FE5-5C96-67B6-65FC-983C4B7EA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29" y="139076"/>
            <a:ext cx="3157052" cy="47594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55D9974-47D9-329C-E7F5-CD9F9D62C123}"/>
              </a:ext>
            </a:extLst>
          </p:cNvPr>
          <p:cNvSpPr txBox="1"/>
          <p:nvPr/>
        </p:nvSpPr>
        <p:spPr>
          <a:xfrm>
            <a:off x="319939" y="5034847"/>
            <a:ext cx="2794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Le mythe de l’allergie française au fascisme</a:t>
            </a:r>
            <a:r>
              <a:rPr lang="fr-FR" b="1" dirty="0"/>
              <a:t>, Michel </a:t>
            </a:r>
            <a:r>
              <a:rPr lang="fr-FR" b="1" dirty="0" err="1"/>
              <a:t>Dobry</a:t>
            </a:r>
            <a:r>
              <a:rPr lang="fr-FR" b="1" dirty="0"/>
              <a:t> (</a:t>
            </a:r>
            <a:r>
              <a:rPr lang="fr-FR" b="1" dirty="0" err="1"/>
              <a:t>dir</a:t>
            </a:r>
            <a:r>
              <a:rPr lang="fr-FR" b="1" dirty="0"/>
              <a:t>.), édition originale, Albin Michel, 2003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2001D4-2A87-3ED3-39D1-8B580110D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02" y="790617"/>
            <a:ext cx="4134497" cy="57215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8910384-D316-1821-35CA-A4068DE4210B}"/>
              </a:ext>
            </a:extLst>
          </p:cNvPr>
          <p:cNvSpPr txBox="1"/>
          <p:nvPr/>
        </p:nvSpPr>
        <p:spPr>
          <a:xfrm>
            <a:off x="4130118" y="139076"/>
            <a:ext cx="546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« Retour sur les fascismes français », </a:t>
            </a:r>
            <a:r>
              <a:rPr lang="fr-FR" b="1" dirty="0"/>
              <a:t>Michel Winock, </a:t>
            </a:r>
            <a:r>
              <a:rPr lang="fr-FR" b="1" i="1" dirty="0"/>
              <a:t>XXe siècle</a:t>
            </a:r>
            <a:r>
              <a:rPr lang="fr-FR" b="1" dirty="0"/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1940145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74BFCA-37B1-3190-9740-86E577272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85058"/>
            <a:ext cx="2852023" cy="4495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0A4070-2AFC-69C5-58CE-517C5EFFC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614" y="185057"/>
            <a:ext cx="3050155" cy="4495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FD7CC9-3F83-1A04-78E5-0541B2F1B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976" y="174170"/>
            <a:ext cx="2928938" cy="45297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8744DA-4C11-F3A3-08AE-B9F7C0AD48DD}"/>
              </a:ext>
            </a:extLst>
          </p:cNvPr>
          <p:cNvSpPr txBox="1"/>
          <p:nvPr/>
        </p:nvSpPr>
        <p:spPr>
          <a:xfrm>
            <a:off x="319939" y="5034847"/>
            <a:ext cx="279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Fascisme français? La controverse</a:t>
            </a:r>
            <a:r>
              <a:rPr lang="fr-FR" b="1" dirty="0"/>
              <a:t>, S. Berstein, M. Winock (</a:t>
            </a:r>
            <a:r>
              <a:rPr lang="fr-FR" b="1" dirty="0" err="1"/>
              <a:t>dir</a:t>
            </a:r>
            <a:r>
              <a:rPr lang="fr-FR" b="1" dirty="0"/>
              <a:t>.), CNRS, 2014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501C64-131D-D0BF-DC9C-A1A1AC69B7EF}"/>
              </a:ext>
            </a:extLst>
          </p:cNvPr>
          <p:cNvSpPr txBox="1"/>
          <p:nvPr/>
        </p:nvSpPr>
        <p:spPr>
          <a:xfrm>
            <a:off x="3460976" y="5034846"/>
            <a:ext cx="2794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L’Histoire refoulée, La Rocque, les Croix de feu et le fascisme français</a:t>
            </a:r>
            <a:r>
              <a:rPr lang="fr-FR" b="1" dirty="0"/>
              <a:t>, Z. </a:t>
            </a:r>
            <a:r>
              <a:rPr lang="fr-FR" b="1" dirty="0" err="1"/>
              <a:t>Sternhell</a:t>
            </a:r>
            <a:r>
              <a:rPr lang="fr-FR" b="1" dirty="0"/>
              <a:t> (</a:t>
            </a:r>
            <a:r>
              <a:rPr lang="fr-FR" b="1" dirty="0" err="1"/>
              <a:t>dir</a:t>
            </a:r>
            <a:r>
              <a:rPr lang="fr-FR" b="1" dirty="0"/>
              <a:t>.), Cerf, 2019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D48A5CE-F864-B65F-05E6-974559FC2823}"/>
              </a:ext>
            </a:extLst>
          </p:cNvPr>
          <p:cNvSpPr txBox="1"/>
          <p:nvPr/>
        </p:nvSpPr>
        <p:spPr>
          <a:xfrm>
            <a:off x="6744575" y="5020171"/>
            <a:ext cx="2794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A </a:t>
            </a:r>
            <a:r>
              <a:rPr lang="fr-FR" b="1" i="1" dirty="0" err="1"/>
              <a:t>History</a:t>
            </a:r>
            <a:r>
              <a:rPr lang="fr-FR" b="1" i="1" dirty="0"/>
              <a:t> of </a:t>
            </a:r>
            <a:r>
              <a:rPr lang="fr-FR" b="1" i="1" dirty="0" err="1"/>
              <a:t>fascism</a:t>
            </a:r>
            <a:r>
              <a:rPr lang="fr-FR" b="1" i="1" dirty="0"/>
              <a:t> in France</a:t>
            </a:r>
            <a:r>
              <a:rPr lang="fr-FR" b="1" dirty="0"/>
              <a:t>, C. </a:t>
            </a:r>
            <a:r>
              <a:rPr lang="fr-FR" b="1" dirty="0" err="1"/>
              <a:t>Millington</a:t>
            </a:r>
            <a:r>
              <a:rPr lang="fr-FR" b="1" dirty="0"/>
              <a:t>, Bloomsbury , 2019</a:t>
            </a:r>
          </a:p>
        </p:txBody>
      </p:sp>
    </p:spTree>
    <p:extLst>
      <p:ext uri="{BB962C8B-B14F-4D97-AF65-F5344CB8AC3E}">
        <p14:creationId xmlns:p14="http://schemas.microsoft.com/office/powerpoint/2010/main" val="62254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E04A0B08-3446-88D6-657A-9203A89893B1}"/>
              </a:ext>
            </a:extLst>
          </p:cNvPr>
          <p:cNvSpPr/>
          <p:nvPr/>
        </p:nvSpPr>
        <p:spPr>
          <a:xfrm>
            <a:off x="925200" y="489960"/>
            <a:ext cx="8022240" cy="1075764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strike="noStrike" spc="-1" dirty="0">
                <a:solidFill>
                  <a:srgbClr val="000000"/>
                </a:solidFill>
                <a:latin typeface="Aptos"/>
              </a:rPr>
              <a:t>1924, un premier moment antifasciste?</a:t>
            </a:r>
          </a:p>
          <a:p>
            <a:pPr algn="ctr">
              <a:lnSpc>
                <a:spcPct val="100000"/>
              </a:lnSpc>
            </a:pPr>
            <a:r>
              <a:rPr lang="fr-FR" sz="3200" i="1" spc="-1" dirty="0">
                <a:solidFill>
                  <a:srgbClr val="000000"/>
                </a:solidFill>
                <a:latin typeface="Aptos"/>
              </a:rPr>
              <a:t>Repères</a:t>
            </a:r>
            <a:r>
              <a:rPr lang="fr-FR" sz="3200" b="1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fr-FR" sz="3200" i="1" spc="-1" dirty="0">
                <a:solidFill>
                  <a:srgbClr val="000000"/>
                </a:solidFill>
                <a:latin typeface="Aptos"/>
              </a:rPr>
              <a:t>chronologiques</a:t>
            </a:r>
            <a:endParaRPr lang="fr-FR" sz="3200" i="1" strike="noStrike" spc="-1" dirty="0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908441CE-3EF1-F525-71E7-E9D269F2A9B0}"/>
              </a:ext>
            </a:extLst>
          </p:cNvPr>
          <p:cNvSpPr/>
          <p:nvPr/>
        </p:nvSpPr>
        <p:spPr>
          <a:xfrm>
            <a:off x="854760" y="1565724"/>
            <a:ext cx="8196480" cy="51691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b="0" strike="noStrike" spc="-1" dirty="0">
                <a:latin typeface="Arial"/>
              </a:rPr>
              <a:t>Octobre 1922: Marche sur Rome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4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b="0" strike="noStrike" spc="-1" dirty="0">
                <a:latin typeface="Arial"/>
              </a:rPr>
              <a:t>1923: saccage </a:t>
            </a:r>
            <a:r>
              <a:rPr lang="fr-FR" sz="2400" spc="-1" dirty="0">
                <a:latin typeface="Arial"/>
              </a:rPr>
              <a:t>des locaux du journal L’Œuvre par les Camelot du roi; agressions de Marc Sangnier, Marius </a:t>
            </a:r>
            <a:r>
              <a:rPr lang="fr-FR" sz="2400" spc="-1" dirty="0" err="1">
                <a:latin typeface="Arial"/>
              </a:rPr>
              <a:t>Moutet</a:t>
            </a:r>
            <a:r>
              <a:rPr lang="fr-FR" sz="2400" spc="-1" dirty="0">
                <a:latin typeface="Arial"/>
              </a:rPr>
              <a:t> et Maurice </a:t>
            </a:r>
            <a:r>
              <a:rPr lang="fr-FR" sz="2400" spc="-1" dirty="0" err="1">
                <a:latin typeface="Arial"/>
              </a:rPr>
              <a:t>Viollette</a:t>
            </a:r>
            <a:endParaRPr lang="fr-FR" sz="24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spc="-1" dirty="0">
                <a:latin typeface="Arial"/>
              </a:rPr>
              <a:t>1924: élections législatives, victoire du Cartel des gauches (Edouard Herriot)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spc="-1" dirty="0">
                <a:latin typeface="Arial"/>
              </a:rPr>
              <a:t>1925: affaire Scelle: manifestation des Camelots du roi à la Sorbonne ; création du </a:t>
            </a:r>
            <a:r>
              <a:rPr lang="fr-FR" sz="2400" i="1" spc="-1" dirty="0">
                <a:latin typeface="Arial"/>
              </a:rPr>
              <a:t>Faisceau</a:t>
            </a:r>
            <a:r>
              <a:rPr lang="fr-FR" sz="2400" spc="-1" dirty="0">
                <a:latin typeface="Arial"/>
              </a:rPr>
              <a:t> par Georges Valois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4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400" spc="-1" dirty="0">
                <a:latin typeface="Arial"/>
              </a:rPr>
              <a:t>1927: création des </a:t>
            </a:r>
            <a:r>
              <a:rPr lang="fr-FR" sz="2400" i="1" spc="-1" dirty="0">
                <a:latin typeface="Arial"/>
              </a:rPr>
              <a:t>Croix de feu</a:t>
            </a:r>
          </a:p>
        </p:txBody>
      </p:sp>
    </p:spTree>
    <p:extLst>
      <p:ext uri="{BB962C8B-B14F-4D97-AF65-F5344CB8AC3E}">
        <p14:creationId xmlns:p14="http://schemas.microsoft.com/office/powerpoint/2010/main" val="1517685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D000C5-BB6D-8002-11C9-0BA71D9BB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91" y="0"/>
            <a:ext cx="3739931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A293024-560C-0B69-D993-4001BC26A1EA}"/>
              </a:ext>
            </a:extLst>
          </p:cNvPr>
          <p:cNvSpPr txBox="1"/>
          <p:nvPr/>
        </p:nvSpPr>
        <p:spPr>
          <a:xfrm>
            <a:off x="3960022" y="158047"/>
            <a:ext cx="198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L’Humanité, </a:t>
            </a:r>
            <a:r>
              <a:rPr lang="fr-FR" b="1" dirty="0"/>
              <a:t>5 février 1923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78E788-DF66-9958-3711-02150C53E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538" y="1047428"/>
            <a:ext cx="3486637" cy="46107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DA27E1F-6A31-DB34-13FE-1253D4D1320E}"/>
              </a:ext>
            </a:extLst>
          </p:cNvPr>
          <p:cNvSpPr txBox="1"/>
          <p:nvPr/>
        </p:nvSpPr>
        <p:spPr>
          <a:xfrm>
            <a:off x="5945980" y="5658171"/>
            <a:ext cx="305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Le Populaire, </a:t>
            </a:r>
            <a:r>
              <a:rPr lang="fr-FR" b="1" dirty="0"/>
              <a:t>20 juillet 1923</a:t>
            </a:r>
          </a:p>
        </p:txBody>
      </p:sp>
    </p:spTree>
    <p:extLst>
      <p:ext uri="{BB962C8B-B14F-4D97-AF65-F5344CB8AC3E}">
        <p14:creationId xmlns:p14="http://schemas.microsoft.com/office/powerpoint/2010/main" val="392973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4E4F8F-4221-8222-AA1B-EA37CBC3C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598"/>
            <a:ext cx="9906000" cy="512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647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</TotalTime>
  <Words>564</Words>
  <Application>Microsoft Office PowerPoint</Application>
  <PresentationFormat>Format A4 (210 x 297 mm)</PresentationFormat>
  <Paragraphs>59</Paragraphs>
  <Slides>17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S. André</dc:creator>
  <cp:lastModifiedBy>S. André</cp:lastModifiedBy>
  <cp:revision>2</cp:revision>
  <dcterms:created xsi:type="dcterms:W3CDTF">2024-11-12T16:10:23Z</dcterms:created>
  <dcterms:modified xsi:type="dcterms:W3CDTF">2024-11-13T13:15:27Z</dcterms:modified>
</cp:coreProperties>
</file>