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57" r:id="rId4"/>
    <p:sldId id="258" r:id="rId5"/>
    <p:sldId id="266" r:id="rId6"/>
    <p:sldId id="267" r:id="rId7"/>
    <p:sldId id="268" r:id="rId8"/>
    <p:sldId id="269" r:id="rId9"/>
    <p:sldId id="261" r:id="rId10"/>
    <p:sldId id="259" r:id="rId11"/>
    <p:sldId id="260" r:id="rId12"/>
    <p:sldId id="262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102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8417-5CEE-234B-93AC-225F8EB311B5}" type="datetimeFigureOut">
              <a:rPr lang="fr-FR" smtClean="0"/>
              <a:pPr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7E352-0B46-604A-A406-FAB2347EE5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ocialsciences.ucla.edu/wp-content/uploads/2021/04/UCLA-Hollywood-Diversity-Report-2021-Film-4-22-202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4976" y="1231600"/>
            <a:ext cx="6811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1962 -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Puerto Rican actress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Rita Moreno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becomes the first </a:t>
            </a:r>
            <a:r>
              <a:rPr lang="en-GB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latina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to win an Oscar for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best supporting role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 “West Side Story” in which non-Latina actress Natalie Wood plays the lead role of Maria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1964 -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actor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Sidney Poitier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is the first Black man to take home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best actor award at the Oscars and the Golden Globes</a:t>
            </a:r>
            <a:endParaRPr lang="en-GB" sz="1600" dirty="0">
              <a:solidFill>
                <a:srgbClr val="000000"/>
              </a:solidFill>
              <a:latin typeface="Century Gothic"/>
              <a:ea typeface="Cambria"/>
              <a:cs typeface="Century Gothic"/>
            </a:endParaRP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1967 -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The first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interracial kiss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comes to American cinema with the comedy-drama “Guess Who’s Coming For Dinner”. Interracial marriage was made legal just six months before the movie came out.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1972 -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political drama “The Man” stars James Earl Jones as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first Black president. 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1973 - Marlon Brando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shocked millions by boycotting the Oscar ceremony and sending an Apache woman named 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Sacheen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Littlefeather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to reject his best actor statuette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1973 - Bruce Lee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’s first Hollywood film, “Enter the Dragon”, is one of the most profitable films of all time, earning 410 times its original budget. It marked a shift in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portrayal of Asian men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 the movie industry 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1989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–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Spike Lee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releases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“Do the Right Thing”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and explores simmering racial tension in a Brooklyn neighbourhood</a:t>
            </a:r>
          </a:p>
          <a:p>
            <a:pPr marL="342900" indent="-342900"/>
            <a:endParaRPr lang="en-GB" sz="1600" dirty="0">
              <a:solidFill>
                <a:srgbClr val="000000"/>
              </a:solidFill>
              <a:latin typeface="Century Gothic"/>
              <a:ea typeface="Cambria"/>
              <a:cs typeface="Century Gothic"/>
            </a:endParaRPr>
          </a:p>
        </p:txBody>
      </p:sp>
      <p:pic>
        <p:nvPicPr>
          <p:cNvPr id="7" name="Image 6" descr="screenshot_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9" y="169637"/>
            <a:ext cx="6440269" cy="398044"/>
          </a:xfrm>
          <a:prstGeom prst="rect">
            <a:avLst/>
          </a:prstGeom>
        </p:spPr>
      </p:pic>
      <p:pic>
        <p:nvPicPr>
          <p:cNvPr id="8" name="Image 7" descr="screenshot_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83" y="567681"/>
            <a:ext cx="4697001" cy="621512"/>
          </a:xfrm>
          <a:prstGeom prst="rect">
            <a:avLst/>
          </a:prstGeom>
        </p:spPr>
      </p:pic>
      <p:pic>
        <p:nvPicPr>
          <p:cNvPr id="5" name="Image 4" descr="IMG_64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944" y="3157210"/>
            <a:ext cx="1261640" cy="1546619"/>
          </a:xfrm>
          <a:prstGeom prst="rect">
            <a:avLst/>
          </a:prstGeom>
        </p:spPr>
      </p:pic>
      <p:pic>
        <p:nvPicPr>
          <p:cNvPr id="6" name="Image 5" descr="IMG_64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944" y="1345773"/>
            <a:ext cx="1261640" cy="1637706"/>
          </a:xfrm>
          <a:prstGeom prst="rect">
            <a:avLst/>
          </a:prstGeom>
        </p:spPr>
      </p:pic>
      <p:pic>
        <p:nvPicPr>
          <p:cNvPr id="9" name="Image 8" descr="IMG_6494.jpg"/>
          <p:cNvPicPr>
            <a:picLocks noChangeAspect="1"/>
          </p:cNvPicPr>
          <p:nvPr/>
        </p:nvPicPr>
        <p:blipFill>
          <a:blip r:embed="rId6">
            <a:lum bright="-8000" contrast="-16000"/>
          </a:blip>
          <a:stretch>
            <a:fillRect/>
          </a:stretch>
        </p:blipFill>
        <p:spPr>
          <a:xfrm>
            <a:off x="7588945" y="4886735"/>
            <a:ext cx="1261640" cy="183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643" y="1327823"/>
            <a:ext cx="69476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2002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– 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Ang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Lee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’s “Crouching Tiger, Hidden Dragon”, a Mandarin-Chinese film is nominated for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best picture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2002 -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Halle Berry and Denzel Washington win an Oscar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2012 -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Ava du </a:t>
            </a:r>
            <a:r>
              <a:rPr lang="en-GB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Vernay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is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first Black woman to win Best Director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at Sundance Film Festival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2013 -2014 - Alfonso 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Cuaron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and Alejandro Gonzalez 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Inarritu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win the directing Oscar for “Gravity” and “Birdman”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2015-2016 -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The 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#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OscarsSoWhite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hashtag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and movement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begin as a push to make the Academy Awards more inclusive and racially diverse. It sparks a critical 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reexamination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for representation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across the media industry, which includes TV, film, </a:t>
            </a:r>
            <a:r>
              <a:rPr lang="en-GB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broadway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, music, and news. 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2017 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« Moonlight » is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first Black LGBTQ+ film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to win award for Best Picture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2018  -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« 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Black Panther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 » is the first ever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Black Marvel superhero film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to be released / Jordan Peele is the first Black screenwriter to win an award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2021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–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Chinese filmmaker </a:t>
            </a:r>
            <a:r>
              <a:rPr lang="en-GB" sz="1600" b="1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Chloé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Zhao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wins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best director award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at the 93rd annual Academy Awards for « </a:t>
            </a:r>
            <a:r>
              <a:rPr lang="en-GB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Nomadland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 », becoming the first woman of colour to win the Oscar</a:t>
            </a:r>
          </a:p>
          <a:p>
            <a:pPr marL="342900" indent="-342900"/>
            <a:endParaRPr lang="en-GB" sz="1600" dirty="0">
              <a:solidFill>
                <a:srgbClr val="000000"/>
              </a:solidFill>
              <a:latin typeface="Century Gothic"/>
              <a:ea typeface="Cambria"/>
              <a:cs typeface="Century Gothic"/>
            </a:endParaRPr>
          </a:p>
        </p:txBody>
      </p:sp>
      <p:pic>
        <p:nvPicPr>
          <p:cNvPr id="3" name="Image 2" descr="screenshot_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9" y="169637"/>
            <a:ext cx="6440269" cy="398044"/>
          </a:xfrm>
          <a:prstGeom prst="rect">
            <a:avLst/>
          </a:prstGeom>
        </p:spPr>
      </p:pic>
      <p:pic>
        <p:nvPicPr>
          <p:cNvPr id="5" name="Image 4" descr="screenshot_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83" y="567681"/>
            <a:ext cx="4697001" cy="621512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7305" y="1327823"/>
            <a:ext cx="1213279" cy="167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7305" y="5133162"/>
            <a:ext cx="1213279" cy="14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305" y="3158869"/>
            <a:ext cx="1213279" cy="174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7405" y="3084166"/>
            <a:ext cx="1711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Century Gothic"/>
                <a:cs typeface="Century Gothic"/>
              </a:rPr>
              <a:t>Inclusion report </a:t>
            </a:r>
            <a:r>
              <a:rPr lang="fr-FR" sz="1500" dirty="0" err="1">
                <a:latin typeface="Century Gothic"/>
                <a:cs typeface="Century Gothic"/>
              </a:rPr>
              <a:t>from</a:t>
            </a:r>
            <a:r>
              <a:rPr lang="fr-FR" sz="1500" dirty="0">
                <a:latin typeface="Century Gothic"/>
                <a:cs typeface="Century Gothic"/>
              </a:rPr>
              <a:t> the </a:t>
            </a:r>
          </a:p>
          <a:p>
            <a:r>
              <a:rPr lang="fr-FR" sz="1500" dirty="0" err="1">
                <a:latin typeface="Century Gothic"/>
                <a:cs typeface="Century Gothic"/>
              </a:rPr>
              <a:t>University</a:t>
            </a:r>
            <a:r>
              <a:rPr lang="fr-FR" sz="1500" dirty="0">
                <a:latin typeface="Century Gothic"/>
                <a:cs typeface="Century Gothic"/>
              </a:rPr>
              <a:t> of </a:t>
            </a:r>
            <a:r>
              <a:rPr lang="fr-FR" sz="1500" dirty="0" err="1">
                <a:latin typeface="Century Gothic"/>
                <a:cs typeface="Century Gothic"/>
              </a:rPr>
              <a:t>California</a:t>
            </a:r>
            <a:r>
              <a:rPr lang="fr-FR" sz="1500" dirty="0">
                <a:latin typeface="Century Gothic"/>
                <a:cs typeface="Century Gothic"/>
              </a:rPr>
              <a:t> Los Angeles</a:t>
            </a:r>
          </a:p>
          <a:p>
            <a:endParaRPr lang="fr-FR" sz="1500" dirty="0">
              <a:latin typeface="Century Gothic"/>
              <a:cs typeface="Century Gothic"/>
            </a:endParaRPr>
          </a:p>
          <a:p>
            <a:r>
              <a:rPr lang="fr-FR" sz="1500" b="1" dirty="0">
                <a:latin typeface="Century Gothic"/>
                <a:cs typeface="Century Gothic"/>
              </a:rPr>
              <a:t>For full report:</a:t>
            </a:r>
            <a:r>
              <a:rPr lang="fr-FR" sz="1500" dirty="0">
                <a:latin typeface="Century Gothic"/>
                <a:cs typeface="Century Gothic"/>
              </a:rPr>
              <a:t> </a:t>
            </a:r>
          </a:p>
          <a:p>
            <a:endParaRPr lang="fr-FR" sz="1500" dirty="0">
              <a:latin typeface="Century Gothic"/>
              <a:cs typeface="Century Gothic"/>
            </a:endParaRPr>
          </a:p>
          <a:p>
            <a:r>
              <a:rPr lang="fr-FR" sz="1000" dirty="0">
                <a:latin typeface="Century Gothic"/>
                <a:cs typeface="Century Gothic"/>
                <a:hlinkClick r:id="rId2"/>
              </a:rPr>
              <a:t>https://socialsciences.ucla.edu/wp-content/uploads/2021/04/UCLA-Hollywood-Diversity-Report-2021-Film-4-22-2021.pdf</a:t>
            </a:r>
            <a:endParaRPr lang="fr-FR" sz="1000" dirty="0">
              <a:latin typeface="Century Gothic"/>
              <a:cs typeface="Century Gothic"/>
            </a:endParaRPr>
          </a:p>
          <a:p>
            <a:endParaRPr lang="fr-FR" sz="1000" dirty="0">
              <a:latin typeface="Century Gothic"/>
              <a:cs typeface="Century Gothic"/>
            </a:endParaRPr>
          </a:p>
        </p:txBody>
      </p:sp>
      <p:pic>
        <p:nvPicPr>
          <p:cNvPr id="8" name="Image 7" descr="screenshot_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39" y="169637"/>
            <a:ext cx="6440269" cy="398044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359927" y="714781"/>
            <a:ext cx="6797478" cy="5824815"/>
            <a:chOff x="359927" y="714781"/>
            <a:chExt cx="6502742" cy="5824815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9927" y="714781"/>
              <a:ext cx="6502742" cy="5824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554990" y="1163232"/>
              <a:ext cx="4226466" cy="1830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ZoneTexte 7"/>
          <p:cNvSpPr/>
          <p:nvPr/>
        </p:nvSpPr>
        <p:spPr>
          <a:xfrm>
            <a:off x="182858" y="611589"/>
            <a:ext cx="8779898" cy="59386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457200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Read the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following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headlines. Complete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them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with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the </a:t>
            </a:r>
          </a:p>
          <a:p>
            <a:pPr algn="r" defTabSz="457200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correct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word</a:t>
            </a:r>
            <a:r>
              <a:rPr lang="fr-FR" sz="1600" b="1" spc="-1" dirty="0" err="1">
                <a:solidFill>
                  <a:schemeClr val="dk1"/>
                </a:solidFill>
                <a:latin typeface="Century Gothic"/>
              </a:rPr>
              <a:t>s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(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some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words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can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be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used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more </a:t>
            </a:r>
            <a:r>
              <a:rPr lang="fr-FR" sz="1600" b="1" strike="noStrike" spc="-1" dirty="0" err="1">
                <a:solidFill>
                  <a:schemeClr val="dk1"/>
                </a:solidFill>
                <a:latin typeface="Century Gothic"/>
              </a:rPr>
              <a:t>than</a:t>
            </a:r>
            <a:r>
              <a:rPr lang="fr-FR" sz="1600" b="1" strike="noStrike" spc="-1" dirty="0">
                <a:solidFill>
                  <a:schemeClr val="dk1"/>
                </a:solidFill>
                <a:latin typeface="Century Gothic"/>
              </a:rPr>
              <a:t> once):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r" defTabSz="4572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n-US" sz="2400" b="1" strike="noStrike" cap="all" spc="-1" dirty="0">
                <a:solidFill>
                  <a:schemeClr val="dk1"/>
                </a:solidFill>
                <a:latin typeface="Century Gothic"/>
              </a:rPr>
              <a:t>DIVERSITY / ASIAN / INVISIBLE /  OSCARS / </a:t>
            </a:r>
          </a:p>
          <a:p>
            <a:pPr algn="ctr" defTabSz="457200">
              <a:lnSpc>
                <a:spcPct val="100000"/>
              </a:lnSpc>
            </a:pPr>
            <a:r>
              <a:rPr lang="en-US" sz="2400" b="1" strike="noStrike" cap="all" spc="-1" dirty="0">
                <a:solidFill>
                  <a:schemeClr val="dk1"/>
                </a:solidFill>
                <a:latin typeface="Century Gothic"/>
              </a:rPr>
              <a:t>HOLLYWOOD / NETFLIX / STEREOTYPES / STUDY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buFont typeface="Wingdings" charset="2"/>
              <a:buChar char="q"/>
            </a:pPr>
            <a:endParaRPr lang="fr-FR" sz="1600" b="0" strike="noStrike" spc="-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fontAlgn="base">
              <a:buFont typeface="Wingdings" charset="2"/>
              <a:buChar char="q"/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  <a:cs typeface="Century Gothic"/>
              </a:rPr>
              <a:t> « </a:t>
            </a:r>
            <a:r>
              <a:rPr lang="fr-FR" sz="1600" dirty="0">
                <a:latin typeface="Century Gothic"/>
                <a:cs typeface="Century Gothic"/>
              </a:rPr>
              <a:t>Michelle </a:t>
            </a:r>
            <a:r>
              <a:rPr lang="fr-FR" sz="1600" dirty="0" err="1">
                <a:latin typeface="Century Gothic"/>
                <a:cs typeface="Century Gothic"/>
              </a:rPr>
              <a:t>Yeoh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Makes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History</a:t>
            </a:r>
            <a:r>
              <a:rPr lang="fr-FR" sz="1600" dirty="0">
                <a:latin typeface="Century Gothic"/>
                <a:cs typeface="Century Gothic"/>
              </a:rPr>
              <a:t> as the First ......................................... Best </a:t>
            </a:r>
            <a:r>
              <a:rPr lang="fr-FR" sz="1600" dirty="0" err="1">
                <a:latin typeface="Century Gothic"/>
                <a:cs typeface="Century Gothic"/>
              </a:rPr>
              <a:t>Actress</a:t>
            </a:r>
            <a:r>
              <a:rPr lang="fr-FR" sz="1600" dirty="0">
                <a:latin typeface="Century Gothic"/>
                <a:cs typeface="Century Gothic"/>
              </a:rPr>
              <a:t> Winner at the .........................................  », </a:t>
            </a:r>
            <a:r>
              <a:rPr lang="fr-FR" sz="1400" dirty="0">
                <a:latin typeface="Century Gothic"/>
                <a:cs typeface="Century Gothic"/>
              </a:rPr>
              <a:t>The New York Times, by Nicole Sperling March 12, 2023</a:t>
            </a:r>
            <a:endParaRPr lang="fr-FR" sz="1400" b="1" dirty="0">
              <a:latin typeface="Century Gothic"/>
              <a:cs typeface="Century Gothic"/>
            </a:endParaRPr>
          </a:p>
          <a:p>
            <a:pPr fontAlgn="base">
              <a:buFont typeface="Wingdings" charset="2"/>
              <a:buChar char="q"/>
            </a:pPr>
            <a:endParaRPr lang="fr-FR" sz="1600" b="1" dirty="0">
              <a:latin typeface="Century Gothic"/>
              <a:cs typeface="Century Gothic"/>
            </a:endParaRPr>
          </a:p>
          <a:p>
            <a:pPr>
              <a:buFont typeface="Wingdings" charset="2"/>
              <a:buChar char="q"/>
            </a:pPr>
            <a:r>
              <a:rPr lang="fr-FR" sz="1600" dirty="0">
                <a:latin typeface="Century Gothic"/>
                <a:cs typeface="Century Gothic"/>
              </a:rPr>
              <a:t> « </a:t>
            </a:r>
            <a:r>
              <a:rPr lang="fr-FR" sz="1600" dirty="0" err="1">
                <a:latin typeface="Century Gothic"/>
                <a:cs typeface="Century Gothic"/>
              </a:rPr>
              <a:t>What</a:t>
            </a:r>
            <a:r>
              <a:rPr lang="fr-FR" sz="1600" dirty="0">
                <a:latin typeface="Century Gothic"/>
                <a:cs typeface="Century Gothic"/>
              </a:rPr>
              <a:t> ......................................... </a:t>
            </a:r>
            <a:r>
              <a:rPr lang="fr-FR" sz="1600" dirty="0" err="1">
                <a:latin typeface="Century Gothic"/>
                <a:cs typeface="Century Gothic"/>
              </a:rPr>
              <a:t>movies</a:t>
            </a:r>
            <a:r>
              <a:rPr lang="fr-FR" sz="1600" dirty="0">
                <a:latin typeface="Century Gothic"/>
                <a:cs typeface="Century Gothic"/>
              </a:rPr>
              <a:t> do to </a:t>
            </a:r>
            <a:r>
              <a:rPr lang="fr-FR" sz="1600" dirty="0" err="1">
                <a:latin typeface="Century Gothic"/>
                <a:cs typeface="Century Gothic"/>
              </a:rPr>
              <a:t>perpetuate</a:t>
            </a:r>
            <a:r>
              <a:rPr lang="fr-FR" sz="1600" dirty="0">
                <a:latin typeface="Century Gothic"/>
                <a:cs typeface="Century Gothic"/>
              </a:rPr>
              <a:t> racial .........................................  », </a:t>
            </a:r>
            <a:r>
              <a:rPr lang="fr-FR" sz="1400" dirty="0">
                <a:latin typeface="Century Gothic"/>
                <a:cs typeface="Century Gothic"/>
              </a:rPr>
              <a:t>DW article,  by </a:t>
            </a:r>
            <a:r>
              <a:rPr lang="fr-FR" sz="1400" dirty="0" err="1">
                <a:latin typeface="Century Gothic"/>
                <a:cs typeface="Century Gothic"/>
              </a:rPr>
              <a:t>Kira</a:t>
            </a:r>
            <a:r>
              <a:rPr lang="fr-FR" sz="1400" dirty="0">
                <a:latin typeface="Century Gothic"/>
                <a:cs typeface="Century Gothic"/>
              </a:rPr>
              <a:t> Schacht 02/21/2019</a:t>
            </a:r>
          </a:p>
          <a:p>
            <a:endParaRPr lang="fr-FR" sz="1600" b="1" dirty="0">
              <a:latin typeface="Century Gothic"/>
              <a:cs typeface="Century Gothic"/>
            </a:endParaRPr>
          </a:p>
          <a:p>
            <a:pPr>
              <a:buFont typeface="Wingdings" charset="2"/>
              <a:buChar char="q"/>
            </a:pPr>
            <a:r>
              <a:rPr lang="fr-FR" sz="1600" dirty="0">
                <a:latin typeface="Century Gothic"/>
                <a:cs typeface="Century Gothic"/>
              </a:rPr>
              <a:t> « Latinos continue to </a:t>
            </a:r>
            <a:r>
              <a:rPr lang="fr-FR" sz="1600" dirty="0" err="1">
                <a:latin typeface="Century Gothic"/>
                <a:cs typeface="Century Gothic"/>
              </a:rPr>
              <a:t>be</a:t>
            </a:r>
            <a:r>
              <a:rPr lang="fr-FR" sz="1600" dirty="0">
                <a:latin typeface="Century Gothic"/>
                <a:cs typeface="Century Gothic"/>
              </a:rPr>
              <a:t> ......................................... in .........................................  and the media, a new report </a:t>
            </a:r>
            <a:r>
              <a:rPr lang="fr-FR" sz="1600" dirty="0" err="1">
                <a:latin typeface="Century Gothic"/>
                <a:cs typeface="Century Gothic"/>
              </a:rPr>
              <a:t>finds</a:t>
            </a:r>
            <a:r>
              <a:rPr lang="fr-FR" sz="1600" dirty="0">
                <a:latin typeface="Century Gothic"/>
                <a:cs typeface="Century Gothic"/>
              </a:rPr>
              <a:t> », </a:t>
            </a:r>
            <a:r>
              <a:rPr lang="fr-FR" sz="1400" dirty="0">
                <a:latin typeface="Century Gothic"/>
                <a:cs typeface="Century Gothic"/>
              </a:rPr>
              <a:t>NPR news by </a:t>
            </a:r>
            <a:r>
              <a:rPr lang="fr-FR" sz="1400" dirty="0" err="1">
                <a:latin typeface="Century Gothic"/>
                <a:cs typeface="Century Gothic"/>
              </a:rPr>
              <a:t>Mandalit</a:t>
            </a:r>
            <a:r>
              <a:rPr lang="fr-FR" sz="1400" dirty="0">
                <a:latin typeface="Century Gothic"/>
                <a:cs typeface="Century Gothic"/>
              </a:rPr>
              <a:t> del Barco </a:t>
            </a:r>
            <a:r>
              <a:rPr lang="fr-FR" sz="1400" dirty="0" err="1">
                <a:latin typeface="Century Gothic"/>
                <a:cs typeface="Century Gothic"/>
              </a:rPr>
              <a:t>October</a:t>
            </a:r>
            <a:r>
              <a:rPr lang="fr-FR" sz="1400" cap="all" dirty="0">
                <a:latin typeface="Century Gothic"/>
                <a:cs typeface="Century Gothic"/>
              </a:rPr>
              <a:t> 6, 2022</a:t>
            </a:r>
            <a:endParaRPr lang="fr-FR" sz="1400" dirty="0">
              <a:latin typeface="Century Gothic"/>
              <a:cs typeface="Century Gothic"/>
            </a:endParaRPr>
          </a:p>
          <a:p>
            <a:pPr fontAlgn="base"/>
            <a:endParaRPr lang="fr-FR" sz="1600" dirty="0">
              <a:latin typeface="Century Gothic"/>
              <a:cs typeface="Century Gothic"/>
            </a:endParaRPr>
          </a:p>
          <a:p>
            <a:pPr fontAlgn="base">
              <a:buFont typeface="Wingdings" charset="2"/>
              <a:buChar char="q"/>
            </a:pPr>
            <a:r>
              <a:rPr lang="fr-FR" sz="1600" dirty="0">
                <a:latin typeface="Century Gothic"/>
                <a:cs typeface="Century Gothic"/>
              </a:rPr>
              <a:t> « ......................................... has made 'no </a:t>
            </a:r>
            <a:r>
              <a:rPr lang="fr-FR" sz="1600" dirty="0" err="1">
                <a:latin typeface="Century Gothic"/>
                <a:cs typeface="Century Gothic"/>
              </a:rPr>
              <a:t>progress</a:t>
            </a:r>
            <a:r>
              <a:rPr lang="fr-FR" sz="1600" dirty="0">
                <a:latin typeface="Century Gothic"/>
                <a:cs typeface="Century Gothic"/>
              </a:rPr>
              <a:t>' in </a:t>
            </a:r>
            <a:r>
              <a:rPr lang="fr-FR" sz="1600" dirty="0" err="1">
                <a:latin typeface="Century Gothic"/>
                <a:cs typeface="Century Gothic"/>
              </a:rPr>
              <a:t>on-screen</a:t>
            </a:r>
            <a:r>
              <a:rPr lang="fr-FR" sz="1600" dirty="0">
                <a:latin typeface="Century Gothic"/>
                <a:cs typeface="Century Gothic"/>
              </a:rPr>
              <a:t>  ........................................, report </a:t>
            </a:r>
            <a:r>
              <a:rPr lang="fr-FR" sz="1600" dirty="0" err="1">
                <a:latin typeface="Century Gothic"/>
                <a:cs typeface="Century Gothic"/>
              </a:rPr>
              <a:t>finds</a:t>
            </a:r>
            <a:r>
              <a:rPr lang="fr-FR" sz="1600" dirty="0">
                <a:latin typeface="Century Gothic"/>
                <a:cs typeface="Century Gothic"/>
              </a:rPr>
              <a:t> », </a:t>
            </a:r>
            <a:r>
              <a:rPr lang="fr-FR" sz="1400" dirty="0">
                <a:latin typeface="Century Gothic"/>
                <a:cs typeface="Century Gothic"/>
              </a:rPr>
              <a:t>The Guardian, by Sam Levin, Tue 31 </a:t>
            </a:r>
            <a:r>
              <a:rPr lang="fr-FR" sz="1400" dirty="0" err="1">
                <a:latin typeface="Century Gothic"/>
                <a:cs typeface="Century Gothic"/>
              </a:rPr>
              <a:t>Jul</a:t>
            </a:r>
            <a:r>
              <a:rPr lang="fr-FR" sz="1400" dirty="0">
                <a:latin typeface="Century Gothic"/>
                <a:cs typeface="Century Gothic"/>
              </a:rPr>
              <a:t> 2018 </a:t>
            </a:r>
          </a:p>
          <a:p>
            <a:pPr fontAlgn="base"/>
            <a:endParaRPr lang="fr-FR" sz="1600" dirty="0">
              <a:latin typeface="Century Gothic"/>
              <a:cs typeface="Century Gothic"/>
            </a:endParaRPr>
          </a:p>
          <a:p>
            <a:pPr fontAlgn="base">
              <a:buFont typeface="Wingdings" charset="2"/>
              <a:buChar char="q"/>
            </a:pPr>
            <a:r>
              <a:rPr lang="fr-FR" sz="1600" dirty="0">
                <a:latin typeface="Century Gothic"/>
                <a:cs typeface="Century Gothic"/>
              </a:rPr>
              <a:t> « </a:t>
            </a:r>
            <a:r>
              <a:rPr lang="fr-FR" sz="1600" dirty="0" err="1">
                <a:latin typeface="Century Gothic"/>
                <a:cs typeface="Century Gothic"/>
              </a:rPr>
              <a:t>Nine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years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after</a:t>
            </a:r>
            <a:r>
              <a:rPr lang="fr-FR" sz="1600" dirty="0">
                <a:latin typeface="Century Gothic"/>
                <a:cs typeface="Century Gothic"/>
              </a:rPr>
              <a:t> #......................................... </a:t>
            </a:r>
            <a:r>
              <a:rPr lang="fr-FR" sz="1600" dirty="0" err="1">
                <a:latin typeface="Century Gothic"/>
                <a:cs typeface="Century Gothic"/>
              </a:rPr>
              <a:t>SoWhite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hashtag</a:t>
            </a:r>
            <a:r>
              <a:rPr lang="fr-FR" sz="1600" dirty="0">
                <a:latin typeface="Century Gothic"/>
                <a:cs typeface="Century Gothic"/>
              </a:rPr>
              <a:t> and </a:t>
            </a:r>
            <a:r>
              <a:rPr lang="fr-FR" sz="1600" dirty="0" err="1">
                <a:latin typeface="Century Gothic"/>
                <a:cs typeface="Century Gothic"/>
              </a:rPr>
              <a:t>movement</a:t>
            </a:r>
            <a:r>
              <a:rPr lang="fr-FR" sz="1600" dirty="0">
                <a:latin typeface="Century Gothic"/>
                <a:cs typeface="Century Gothic"/>
              </a:rPr>
              <a:t>, a look at </a:t>
            </a:r>
            <a:r>
              <a:rPr lang="fr-FR" sz="1600" dirty="0" err="1">
                <a:latin typeface="Century Gothic"/>
                <a:cs typeface="Century Gothic"/>
              </a:rPr>
              <a:t>what’s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changed</a:t>
            </a:r>
            <a:r>
              <a:rPr lang="fr-FR" sz="1600" dirty="0">
                <a:latin typeface="Century Gothic"/>
                <a:cs typeface="Century Gothic"/>
              </a:rPr>
              <a:t> », The </a:t>
            </a:r>
            <a:r>
              <a:rPr lang="fr-FR" sz="1400" dirty="0">
                <a:latin typeface="Century Gothic"/>
                <a:cs typeface="Century Gothic"/>
              </a:rPr>
              <a:t>Conversation, 14 March 2024</a:t>
            </a:r>
          </a:p>
          <a:p>
            <a:pPr fontAlgn="base"/>
            <a:endParaRPr lang="fr-FR" sz="1600" dirty="0">
              <a:latin typeface="Century Gothic"/>
              <a:cs typeface="Century Gothic"/>
            </a:endParaRPr>
          </a:p>
          <a:p>
            <a:pPr fontAlgn="base">
              <a:buFont typeface="Wingdings" charset="2"/>
              <a:buChar char="q"/>
            </a:pPr>
            <a:r>
              <a:rPr lang="fr-FR" sz="1600" dirty="0">
                <a:latin typeface="Century Gothic"/>
                <a:cs typeface="Century Gothic"/>
              </a:rPr>
              <a:t> « ......................................... Productions Are More Diverse </a:t>
            </a:r>
            <a:r>
              <a:rPr lang="fr-FR" sz="1600" dirty="0" err="1">
                <a:latin typeface="Century Gothic"/>
                <a:cs typeface="Century Gothic"/>
              </a:rPr>
              <a:t>Than</a:t>
            </a:r>
            <a:r>
              <a:rPr lang="fr-FR" sz="1600" dirty="0">
                <a:latin typeface="Century Gothic"/>
                <a:cs typeface="Century Gothic"/>
              </a:rPr>
              <a:t> Studio Films, ......................................... Shows », </a:t>
            </a:r>
            <a:r>
              <a:rPr lang="fr-FR" sz="1400" dirty="0">
                <a:latin typeface="Century Gothic"/>
                <a:cs typeface="Century Gothic"/>
              </a:rPr>
              <a:t>The New York Times, by Nicole Sperling </a:t>
            </a:r>
            <a:r>
              <a:rPr lang="fr-FR" sz="1400" dirty="0" err="1">
                <a:latin typeface="Century Gothic"/>
                <a:cs typeface="Century Gothic"/>
              </a:rPr>
              <a:t>Feb</a:t>
            </a:r>
            <a:r>
              <a:rPr lang="fr-FR" sz="1400" dirty="0">
                <a:latin typeface="Century Gothic"/>
                <a:cs typeface="Century Gothic"/>
              </a:rPr>
              <a:t>. 26, 2021</a:t>
            </a:r>
          </a:p>
        </p:txBody>
      </p:sp>
      <p:pic>
        <p:nvPicPr>
          <p:cNvPr id="76" name="Picture 2" descr="Four newspaper pile stock vector. Illustration of generic - 2234218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75" t="2639" b="12254"/>
          <a:stretch/>
        </p:blipFill>
        <p:spPr>
          <a:xfrm>
            <a:off x="0" y="0"/>
            <a:ext cx="1170000" cy="143064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2"/>
          <p:cNvPicPr/>
          <p:nvPr/>
        </p:nvPicPr>
        <p:blipFill>
          <a:blip r:embed="rId4"/>
          <a:stretch/>
        </p:blipFill>
        <p:spPr>
          <a:xfrm>
            <a:off x="1107540" y="95709"/>
            <a:ext cx="4878000" cy="5158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ollywood-Diversit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12" y="1382185"/>
            <a:ext cx="7113913" cy="400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4024" y="766703"/>
            <a:ext cx="6440269" cy="624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</a:pPr>
            <a:endParaRPr lang="fr-FR" sz="1600" dirty="0">
              <a:latin typeface="Century Gothic"/>
              <a:ea typeface="Cambria"/>
              <a:cs typeface="Century Gothic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What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do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you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think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role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of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cinema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in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representing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different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cultures and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ethnicities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Can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you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think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of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any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films or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filmmakers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that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highlight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multiculturalism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or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ethnic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diversity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? How are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they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received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by audiences?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Why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do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you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think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diversity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in front of the camera (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actors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)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important?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What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about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behind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the camera (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directors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writers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producers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)?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Do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you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believe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that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historically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movies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have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helped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promote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ethnic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diversity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and inclusion? On the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contrary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, do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you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think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movie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industry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has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lagged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behind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society’s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evolution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in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dealing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with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multiculturalism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? 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Over the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past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few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years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which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efforts have been made to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bring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about changes in the film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industry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? Can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you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give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examples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of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recent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films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including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people of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colour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in the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leading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roles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?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Speak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about the Hollywood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movie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industry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as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well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as the French film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industry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Today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, are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cable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television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and streaming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platforms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such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as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Netflix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better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at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portraying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embracing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ethnic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diversity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?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Give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examples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How do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you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think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portrayal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of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Asian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characters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in Western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cinema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has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changed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over the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years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?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What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more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needs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to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done</a:t>
            </a:r>
            <a:r>
              <a:rPr lang="fr-FR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?</a:t>
            </a:r>
          </a:p>
          <a:p>
            <a:endParaRPr lang="fr-FR" sz="1600" dirty="0">
              <a:latin typeface="Century Gothic"/>
              <a:cs typeface="Century Gothic"/>
            </a:endParaRPr>
          </a:p>
        </p:txBody>
      </p:sp>
      <p:pic>
        <p:nvPicPr>
          <p:cNvPr id="9" name="Image 8" descr="hypable.com_-702x336.jpg"/>
          <p:cNvPicPr>
            <a:picLocks noChangeAspect="1"/>
          </p:cNvPicPr>
          <p:nvPr/>
        </p:nvPicPr>
        <p:blipFill>
          <a:blip r:embed="rId2"/>
          <a:srcRect b="28731"/>
          <a:stretch>
            <a:fillRect/>
          </a:stretch>
        </p:blipFill>
        <p:spPr>
          <a:xfrm rot="16200000">
            <a:off x="-2260738" y="2262095"/>
            <a:ext cx="6862342" cy="2340863"/>
          </a:xfrm>
          <a:prstGeom prst="rect">
            <a:avLst/>
          </a:prstGeom>
        </p:spPr>
      </p:pic>
      <p:pic>
        <p:nvPicPr>
          <p:cNvPr id="4" name="Image 3" descr="screenshot_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025" y="368659"/>
            <a:ext cx="6440269" cy="39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55" y="215901"/>
            <a:ext cx="6391657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u="sng" dirty="0">
                <a:latin typeface="Century Gothic"/>
                <a:cs typeface="Century Gothic"/>
              </a:rPr>
              <a:t>QUIZZ – HOLLYWOOD DIVERSITY</a:t>
            </a:r>
          </a:p>
          <a:p>
            <a:pPr marL="0" indent="0">
              <a:buNone/>
            </a:pPr>
            <a:r>
              <a:rPr lang="en-US" sz="2300" b="1" dirty="0">
                <a:latin typeface="Century Gothic"/>
                <a:cs typeface="Century Gothic"/>
              </a:rPr>
              <a:t>Read the following multiple-choice questions and choose the correct answer : 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441755" y="1711909"/>
            <a:ext cx="5176827" cy="448686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r>
              <a:rPr lang="en-GB" sz="1600" b="1" cap="all" dirty="0">
                <a:latin typeface="Century Gothic"/>
                <a:cs typeface="Century Gothic"/>
              </a:rPr>
              <a:t>Question 1 </a:t>
            </a:r>
            <a:r>
              <a:rPr lang="fr-FR" sz="1600" dirty="0" err="1">
                <a:latin typeface="Century Gothic"/>
                <a:cs typeface="Century Gothic"/>
              </a:rPr>
              <a:t>Which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controversial</a:t>
            </a:r>
            <a:r>
              <a:rPr lang="fr-FR" sz="1600" dirty="0">
                <a:latin typeface="Century Gothic"/>
                <a:cs typeface="Century Gothic"/>
              </a:rPr>
              <a:t> film </a:t>
            </a:r>
            <a:r>
              <a:rPr lang="fr-FR" sz="1600" dirty="0" err="1">
                <a:latin typeface="Century Gothic"/>
                <a:cs typeface="Century Gothic"/>
              </a:rPr>
              <a:t>released</a:t>
            </a:r>
            <a:r>
              <a:rPr lang="fr-FR" sz="1600" dirty="0">
                <a:latin typeface="Century Gothic"/>
                <a:cs typeface="Century Gothic"/>
              </a:rPr>
              <a:t> in 1915 </a:t>
            </a:r>
            <a:r>
              <a:rPr lang="fr-FR" sz="1600" dirty="0" err="1">
                <a:latin typeface="Century Gothic"/>
                <a:cs typeface="Century Gothic"/>
              </a:rPr>
              <a:t>glorified</a:t>
            </a:r>
            <a:r>
              <a:rPr lang="fr-FR" sz="1600" dirty="0">
                <a:latin typeface="Century Gothic"/>
                <a:cs typeface="Century Gothic"/>
              </a:rPr>
              <a:t> the Ku Klux Klan and </a:t>
            </a:r>
            <a:r>
              <a:rPr lang="fr-FR" sz="1600" dirty="0" err="1">
                <a:latin typeface="Century Gothic"/>
                <a:cs typeface="Century Gothic"/>
              </a:rPr>
              <a:t>influenced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racism</a:t>
            </a:r>
            <a:r>
              <a:rPr lang="fr-FR" sz="1600" dirty="0">
                <a:latin typeface="Century Gothic"/>
                <a:cs typeface="Century Gothic"/>
              </a:rPr>
              <a:t> in the U.S.?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a) </a:t>
            </a:r>
            <a:r>
              <a:rPr lang="fr-FR" sz="1600" dirty="0" err="1">
                <a:latin typeface="Century Gothic"/>
                <a:cs typeface="Century Gothic"/>
              </a:rPr>
              <a:t>Birth</a:t>
            </a:r>
            <a:r>
              <a:rPr lang="fr-FR" sz="1600" dirty="0">
                <a:latin typeface="Century Gothic"/>
                <a:cs typeface="Century Gothic"/>
              </a:rPr>
              <a:t> of a Nation</a:t>
            </a:r>
          </a:p>
          <a:p>
            <a:r>
              <a:rPr lang="fr-FR" sz="1600" dirty="0">
                <a:latin typeface="Century Gothic"/>
                <a:cs typeface="Century Gothic"/>
              </a:rPr>
              <a:t>b) The Jazz Singer</a:t>
            </a:r>
          </a:p>
          <a:p>
            <a:r>
              <a:rPr lang="fr-FR" sz="1600" dirty="0">
                <a:latin typeface="Century Gothic"/>
                <a:cs typeface="Century Gothic"/>
              </a:rPr>
              <a:t>c) Gone </a:t>
            </a:r>
            <a:r>
              <a:rPr lang="fr-FR" sz="1600" dirty="0" err="1">
                <a:latin typeface="Century Gothic"/>
                <a:cs typeface="Century Gothic"/>
              </a:rPr>
              <a:t>with</a:t>
            </a:r>
            <a:r>
              <a:rPr lang="fr-FR" sz="1600" dirty="0">
                <a:latin typeface="Century Gothic"/>
                <a:cs typeface="Century Gothic"/>
              </a:rPr>
              <a:t> the Wind</a:t>
            </a:r>
          </a:p>
          <a:p>
            <a:endParaRPr lang="en-GB" sz="1600" b="1" cap="all" dirty="0">
              <a:latin typeface="Century Gothic"/>
              <a:cs typeface="Century Gothic"/>
            </a:endParaRPr>
          </a:p>
          <a:p>
            <a:r>
              <a:rPr lang="en-GB" sz="1600" b="1" cap="all" dirty="0">
                <a:latin typeface="Century Gothic"/>
                <a:cs typeface="Century Gothic"/>
              </a:rPr>
              <a:t>Question 2 </a:t>
            </a:r>
            <a:r>
              <a:rPr lang="fr-FR" sz="1600" dirty="0">
                <a:latin typeface="Century Gothic"/>
                <a:cs typeface="Century Gothic"/>
              </a:rPr>
              <a:t>In </a:t>
            </a:r>
            <a:r>
              <a:rPr lang="fr-FR" sz="1600" dirty="0" err="1">
                <a:latin typeface="Century Gothic"/>
                <a:cs typeface="Century Gothic"/>
              </a:rPr>
              <a:t>what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year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did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Hattie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McDaniel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become</a:t>
            </a:r>
            <a:r>
              <a:rPr lang="fr-FR" sz="1600" dirty="0">
                <a:latin typeface="Century Gothic"/>
                <a:cs typeface="Century Gothic"/>
              </a:rPr>
              <a:t> the first </a:t>
            </a:r>
            <a:r>
              <a:rPr lang="fr-FR" sz="1600" dirty="0" err="1">
                <a:latin typeface="Century Gothic"/>
                <a:cs typeface="Century Gothic"/>
              </a:rPr>
              <a:t>African</a:t>
            </a:r>
            <a:r>
              <a:rPr lang="fr-FR" sz="1600" dirty="0">
                <a:latin typeface="Century Gothic"/>
                <a:cs typeface="Century Gothic"/>
              </a:rPr>
              <a:t> American to </a:t>
            </a:r>
            <a:r>
              <a:rPr lang="fr-FR" sz="1600" dirty="0" err="1">
                <a:latin typeface="Century Gothic"/>
                <a:cs typeface="Century Gothic"/>
              </a:rPr>
              <a:t>win</a:t>
            </a:r>
            <a:r>
              <a:rPr lang="fr-FR" sz="1600" dirty="0">
                <a:latin typeface="Century Gothic"/>
                <a:cs typeface="Century Gothic"/>
              </a:rPr>
              <a:t> an Oscar?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a) 1927</a:t>
            </a:r>
          </a:p>
          <a:p>
            <a:r>
              <a:rPr lang="fr-FR" sz="1600" dirty="0">
                <a:latin typeface="Century Gothic"/>
                <a:cs typeface="Century Gothic"/>
              </a:rPr>
              <a:t>b) 1940</a:t>
            </a:r>
          </a:p>
          <a:p>
            <a:r>
              <a:rPr lang="fr-FR" sz="1600" dirty="0">
                <a:latin typeface="Century Gothic"/>
                <a:cs typeface="Century Gothic"/>
              </a:rPr>
              <a:t>c) 1960</a:t>
            </a:r>
          </a:p>
          <a:p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8" name="Image 7" descr="Hollywood-Diversit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655" y="215901"/>
            <a:ext cx="1463936" cy="823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52" y="3872752"/>
            <a:ext cx="3383455" cy="18947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82" y="1711909"/>
            <a:ext cx="3269753" cy="18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55" y="215901"/>
            <a:ext cx="6391657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u="sng" dirty="0">
                <a:latin typeface="Century Gothic"/>
                <a:cs typeface="Century Gothic"/>
              </a:rPr>
              <a:t>QUIZZ – HOLLYWOOD DIVERSITY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441755" y="1711909"/>
            <a:ext cx="5176827" cy="448686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r>
              <a:rPr lang="en-GB" sz="1600" b="1" cap="all" dirty="0">
                <a:latin typeface="Century Gothic"/>
                <a:cs typeface="Century Gothic"/>
              </a:rPr>
              <a:t>Question 3 </a:t>
            </a:r>
            <a:r>
              <a:rPr lang="fr-FR" sz="1600" dirty="0" err="1">
                <a:latin typeface="Century Gothic"/>
                <a:cs typeface="Century Gothic"/>
              </a:rPr>
              <a:t>What</a:t>
            </a:r>
            <a:r>
              <a:rPr lang="fr-FR" sz="1600" dirty="0">
                <a:latin typeface="Century Gothic"/>
                <a:cs typeface="Century Gothic"/>
              </a:rPr>
              <a:t> 1973 film </a:t>
            </a:r>
            <a:r>
              <a:rPr lang="fr-FR" sz="1600" dirty="0" err="1">
                <a:latin typeface="Century Gothic"/>
                <a:cs typeface="Century Gothic"/>
              </a:rPr>
              <a:t>starring</a:t>
            </a:r>
            <a:r>
              <a:rPr lang="fr-FR" sz="1600" dirty="0">
                <a:latin typeface="Century Gothic"/>
                <a:cs typeface="Century Gothic"/>
              </a:rPr>
              <a:t> Bruce Lee </a:t>
            </a:r>
            <a:r>
              <a:rPr lang="fr-FR" sz="1600" dirty="0" err="1">
                <a:latin typeface="Century Gothic"/>
                <a:cs typeface="Century Gothic"/>
              </a:rPr>
              <a:t>marked</a:t>
            </a:r>
            <a:r>
              <a:rPr lang="fr-FR" sz="1600" dirty="0">
                <a:latin typeface="Century Gothic"/>
                <a:cs typeface="Century Gothic"/>
              </a:rPr>
              <a:t> a shift in the </a:t>
            </a:r>
            <a:r>
              <a:rPr lang="fr-FR" sz="1600" dirty="0" err="1">
                <a:latin typeface="Century Gothic"/>
                <a:cs typeface="Century Gothic"/>
              </a:rPr>
              <a:t>portrayal</a:t>
            </a:r>
            <a:r>
              <a:rPr lang="fr-FR" sz="1600" dirty="0">
                <a:latin typeface="Century Gothic"/>
                <a:cs typeface="Century Gothic"/>
              </a:rPr>
              <a:t> of </a:t>
            </a:r>
            <a:r>
              <a:rPr lang="fr-FR" sz="1600" dirty="0" err="1">
                <a:latin typeface="Century Gothic"/>
                <a:cs typeface="Century Gothic"/>
              </a:rPr>
              <a:t>Asian</a:t>
            </a:r>
            <a:r>
              <a:rPr lang="fr-FR" sz="1600" dirty="0">
                <a:latin typeface="Century Gothic"/>
                <a:cs typeface="Century Gothic"/>
              </a:rPr>
              <a:t> men in Hollywood?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a) The Jazz Singer</a:t>
            </a:r>
          </a:p>
          <a:p>
            <a:r>
              <a:rPr lang="fr-FR" sz="1600" dirty="0">
                <a:latin typeface="Century Gothic"/>
                <a:cs typeface="Century Gothic"/>
              </a:rPr>
              <a:t>b) Enter the Dragon</a:t>
            </a:r>
          </a:p>
          <a:p>
            <a:r>
              <a:rPr lang="fr-FR" sz="1600" dirty="0">
                <a:latin typeface="Century Gothic"/>
                <a:cs typeface="Century Gothic"/>
              </a:rPr>
              <a:t>c) Do the Right </a:t>
            </a:r>
            <a:r>
              <a:rPr lang="fr-FR" sz="1600" dirty="0" err="1">
                <a:latin typeface="Century Gothic"/>
                <a:cs typeface="Century Gothic"/>
              </a:rPr>
              <a:t>Thing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</a:p>
          <a:p>
            <a:endParaRPr lang="en-GB" sz="1600" b="1" cap="all" dirty="0">
              <a:latin typeface="Century Gothic"/>
              <a:cs typeface="Century Gothic"/>
            </a:endParaRPr>
          </a:p>
          <a:p>
            <a:r>
              <a:rPr lang="en-GB" sz="1600" b="1" cap="all" dirty="0">
                <a:latin typeface="Century Gothic"/>
                <a:cs typeface="Century Gothic"/>
              </a:rPr>
              <a:t>Question 4 </a:t>
            </a:r>
            <a:r>
              <a:rPr lang="fr-FR" sz="1600" dirty="0" err="1">
                <a:latin typeface="Century Gothic"/>
                <a:cs typeface="Century Gothic"/>
              </a:rPr>
              <a:t>What</a:t>
            </a:r>
            <a:r>
              <a:rPr lang="fr-FR" sz="1600" dirty="0">
                <a:latin typeface="Century Gothic"/>
                <a:cs typeface="Century Gothic"/>
              </a:rPr>
              <a:t> film </a:t>
            </a:r>
            <a:r>
              <a:rPr lang="fr-FR" sz="1600" dirty="0" err="1">
                <a:latin typeface="Century Gothic"/>
                <a:cs typeface="Century Gothic"/>
              </a:rPr>
              <a:t>became</a:t>
            </a:r>
            <a:r>
              <a:rPr lang="fr-FR" sz="1600" dirty="0">
                <a:latin typeface="Century Gothic"/>
                <a:cs typeface="Century Gothic"/>
              </a:rPr>
              <a:t> the first Black LGBTQ+ </a:t>
            </a:r>
            <a:r>
              <a:rPr lang="fr-FR" sz="1600" dirty="0" err="1">
                <a:latin typeface="Century Gothic"/>
                <a:cs typeface="Century Gothic"/>
              </a:rPr>
              <a:t>movie</a:t>
            </a:r>
            <a:r>
              <a:rPr lang="fr-FR" sz="1600" dirty="0">
                <a:latin typeface="Century Gothic"/>
                <a:cs typeface="Century Gothic"/>
              </a:rPr>
              <a:t> to </a:t>
            </a:r>
            <a:r>
              <a:rPr lang="fr-FR" sz="1600" dirty="0" err="1">
                <a:latin typeface="Century Gothic"/>
                <a:cs typeface="Century Gothic"/>
              </a:rPr>
              <a:t>win</a:t>
            </a:r>
            <a:r>
              <a:rPr lang="fr-FR" sz="1600" dirty="0">
                <a:latin typeface="Century Gothic"/>
                <a:cs typeface="Century Gothic"/>
              </a:rPr>
              <a:t> the Best Picture </a:t>
            </a:r>
            <a:r>
              <a:rPr lang="fr-FR" sz="1600" dirty="0" err="1">
                <a:latin typeface="Century Gothic"/>
                <a:cs typeface="Century Gothic"/>
              </a:rPr>
              <a:t>award</a:t>
            </a:r>
            <a:r>
              <a:rPr lang="fr-FR" sz="1600" dirty="0">
                <a:latin typeface="Century Gothic"/>
                <a:cs typeface="Century Gothic"/>
              </a:rPr>
              <a:t> in 2017?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a) Black </a:t>
            </a:r>
            <a:r>
              <a:rPr lang="fr-FR" sz="1600" dirty="0" err="1">
                <a:latin typeface="Century Gothic"/>
                <a:cs typeface="Century Gothic"/>
              </a:rPr>
              <a:t>Panther</a:t>
            </a:r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b) Do the Right </a:t>
            </a:r>
            <a:r>
              <a:rPr lang="fr-FR" sz="1600" dirty="0" err="1">
                <a:latin typeface="Century Gothic"/>
                <a:cs typeface="Century Gothic"/>
              </a:rPr>
              <a:t>Thing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</a:p>
          <a:p>
            <a:r>
              <a:rPr lang="fr-FR" sz="1600" dirty="0">
                <a:latin typeface="Century Gothic"/>
                <a:cs typeface="Century Gothic"/>
              </a:rPr>
              <a:t>c) </a:t>
            </a:r>
            <a:r>
              <a:rPr lang="fr-FR" sz="1600" dirty="0" err="1">
                <a:latin typeface="Century Gothic"/>
                <a:cs typeface="Century Gothic"/>
              </a:rPr>
              <a:t>Moonlight</a:t>
            </a:r>
            <a:endParaRPr lang="fr-FR" sz="1600" dirty="0">
              <a:latin typeface="Century Gothic"/>
              <a:cs typeface="Century Gothic"/>
            </a:endParaRPr>
          </a:p>
          <a:p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8" name="Image 7" descr="Hollywood-Diversit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655" y="215901"/>
            <a:ext cx="1463936" cy="8234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17" y="1711909"/>
            <a:ext cx="2993179" cy="16761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216" y="3874673"/>
            <a:ext cx="2993179" cy="19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55" y="215901"/>
            <a:ext cx="6391657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u="sng" dirty="0">
                <a:latin typeface="Century Gothic"/>
                <a:cs typeface="Century Gothic"/>
              </a:rPr>
              <a:t>QUIZZ – HOLLYWOOD DIVERSITY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441755" y="1711909"/>
            <a:ext cx="5176827" cy="448686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r>
              <a:rPr lang="en-GB" sz="1600" b="1" cap="all" dirty="0">
                <a:latin typeface="Century Gothic"/>
                <a:cs typeface="Century Gothic"/>
              </a:rPr>
              <a:t>Question 5 </a:t>
            </a:r>
            <a:r>
              <a:rPr lang="fr-FR" sz="1600" dirty="0" err="1">
                <a:latin typeface="Century Gothic"/>
                <a:cs typeface="Century Gothic"/>
              </a:rPr>
              <a:t>What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was</a:t>
            </a:r>
            <a:r>
              <a:rPr lang="fr-FR" sz="1600" dirty="0">
                <a:latin typeface="Century Gothic"/>
                <a:cs typeface="Century Gothic"/>
              </a:rPr>
              <a:t> the </a:t>
            </a:r>
            <a:r>
              <a:rPr lang="fr-FR" sz="1600" dirty="0" err="1">
                <a:latin typeface="Century Gothic"/>
                <a:cs typeface="Century Gothic"/>
              </a:rPr>
              <a:t>name</a:t>
            </a:r>
            <a:r>
              <a:rPr lang="fr-FR" sz="1600" dirty="0">
                <a:latin typeface="Century Gothic"/>
                <a:cs typeface="Century Gothic"/>
              </a:rPr>
              <a:t> of the code, in </a:t>
            </a:r>
            <a:r>
              <a:rPr lang="fr-FR" sz="1600" dirty="0" err="1">
                <a:latin typeface="Century Gothic"/>
                <a:cs typeface="Century Gothic"/>
              </a:rPr>
              <a:t>effect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from</a:t>
            </a:r>
            <a:r>
              <a:rPr lang="fr-FR" sz="1600" dirty="0">
                <a:latin typeface="Century Gothic"/>
                <a:cs typeface="Century Gothic"/>
              </a:rPr>
              <a:t> 1934 to 1966, </a:t>
            </a:r>
            <a:r>
              <a:rPr lang="fr-FR" sz="1600" dirty="0" err="1">
                <a:latin typeface="Century Gothic"/>
                <a:cs typeface="Century Gothic"/>
              </a:rPr>
              <a:t>that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condemned</a:t>
            </a:r>
            <a:r>
              <a:rPr lang="fr-FR" sz="1600" dirty="0">
                <a:latin typeface="Century Gothic"/>
                <a:cs typeface="Century Gothic"/>
              </a:rPr>
              <a:t> interracial </a:t>
            </a:r>
            <a:r>
              <a:rPr lang="fr-FR" sz="1600" dirty="0" err="1">
                <a:latin typeface="Century Gothic"/>
                <a:cs typeface="Century Gothic"/>
              </a:rPr>
              <a:t>relationships</a:t>
            </a:r>
            <a:r>
              <a:rPr lang="fr-FR" sz="1600" dirty="0">
                <a:latin typeface="Century Gothic"/>
                <a:cs typeface="Century Gothic"/>
              </a:rPr>
              <a:t> in Hollywood films?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a) The Motion Picture Production Code</a:t>
            </a:r>
          </a:p>
          <a:p>
            <a:r>
              <a:rPr lang="fr-FR" sz="1600" dirty="0">
                <a:latin typeface="Century Gothic"/>
                <a:cs typeface="Century Gothic"/>
              </a:rPr>
              <a:t>b) The McCarthy Commission</a:t>
            </a:r>
          </a:p>
          <a:p>
            <a:r>
              <a:rPr lang="fr-FR" sz="1600" dirty="0">
                <a:latin typeface="Century Gothic"/>
                <a:cs typeface="Century Gothic"/>
              </a:rPr>
              <a:t>c) The Hays Code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endParaRPr lang="en-GB" sz="1600" b="1" cap="all" dirty="0">
              <a:latin typeface="Century Gothic"/>
              <a:cs typeface="Century Gothic"/>
            </a:endParaRPr>
          </a:p>
          <a:p>
            <a:r>
              <a:rPr lang="en-GB" sz="1600" b="1" cap="all" dirty="0">
                <a:latin typeface="Century Gothic"/>
                <a:cs typeface="Century Gothic"/>
              </a:rPr>
              <a:t>Question 6 </a:t>
            </a:r>
            <a:r>
              <a:rPr lang="fr-FR" sz="1600" dirty="0" err="1">
                <a:latin typeface="Century Gothic"/>
                <a:cs typeface="Century Gothic"/>
              </a:rPr>
              <a:t>Which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actress</a:t>
            </a:r>
            <a:r>
              <a:rPr lang="fr-FR" sz="1600" dirty="0">
                <a:latin typeface="Century Gothic"/>
                <a:cs typeface="Century Gothic"/>
              </a:rPr>
              <a:t>, </a:t>
            </a:r>
            <a:r>
              <a:rPr lang="fr-FR" sz="1600" dirty="0" err="1">
                <a:latin typeface="Century Gothic"/>
                <a:cs typeface="Century Gothic"/>
              </a:rPr>
              <a:t>born</a:t>
            </a:r>
            <a:r>
              <a:rPr lang="fr-FR" sz="1600" dirty="0">
                <a:latin typeface="Century Gothic"/>
                <a:cs typeface="Century Gothic"/>
              </a:rPr>
              <a:t> in </a:t>
            </a:r>
            <a:r>
              <a:rPr lang="fr-FR" sz="1600" dirty="0" err="1">
                <a:latin typeface="Century Gothic"/>
                <a:cs typeface="Century Gothic"/>
              </a:rPr>
              <a:t>Puerto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Rico</a:t>
            </a:r>
            <a:r>
              <a:rPr lang="fr-FR" sz="1600" dirty="0">
                <a:latin typeface="Century Gothic"/>
                <a:cs typeface="Century Gothic"/>
              </a:rPr>
              <a:t>, won an Oscar for </a:t>
            </a:r>
            <a:r>
              <a:rPr lang="fr-FR" sz="1600" dirty="0" err="1">
                <a:latin typeface="Century Gothic"/>
                <a:cs typeface="Century Gothic"/>
              </a:rPr>
              <a:t>her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role</a:t>
            </a:r>
            <a:r>
              <a:rPr lang="fr-FR" sz="1600" dirty="0">
                <a:latin typeface="Century Gothic"/>
                <a:cs typeface="Century Gothic"/>
              </a:rPr>
              <a:t> in the 1962 film “West </a:t>
            </a:r>
            <a:r>
              <a:rPr lang="fr-FR" sz="1600" dirty="0" err="1">
                <a:latin typeface="Century Gothic"/>
                <a:cs typeface="Century Gothic"/>
              </a:rPr>
              <a:t>Side</a:t>
            </a:r>
            <a:r>
              <a:rPr lang="fr-FR" sz="1600" dirty="0">
                <a:latin typeface="Century Gothic"/>
                <a:cs typeface="Century Gothic"/>
              </a:rPr>
              <a:t> Story”?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a) Rita Moreno</a:t>
            </a:r>
          </a:p>
          <a:p>
            <a:r>
              <a:rPr lang="fr-FR" sz="1600" dirty="0">
                <a:latin typeface="Century Gothic"/>
                <a:cs typeface="Century Gothic"/>
              </a:rPr>
              <a:t>b) Natalie Wood</a:t>
            </a:r>
          </a:p>
          <a:p>
            <a:r>
              <a:rPr lang="fr-FR" sz="1600" dirty="0">
                <a:latin typeface="Century Gothic"/>
                <a:cs typeface="Century Gothic"/>
              </a:rPr>
              <a:t>c) Halle Berry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8" name="Image 7" descr="Hollywood-Diversit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655" y="215901"/>
            <a:ext cx="1463936" cy="8234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183" y="4087319"/>
            <a:ext cx="2979408" cy="18739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rcRect b="19501"/>
          <a:stretch>
            <a:fillRect/>
          </a:stretch>
        </p:blipFill>
        <p:spPr>
          <a:xfrm>
            <a:off x="6008183" y="1711909"/>
            <a:ext cx="2979408" cy="17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55" y="215901"/>
            <a:ext cx="6391657" cy="200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u="sng" dirty="0">
                <a:latin typeface="Century Gothic"/>
                <a:cs typeface="Century Gothic"/>
              </a:rPr>
              <a:t>QUIZZ – HOLLYWOOD DIVERSITY</a:t>
            </a: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D215FE3-C003-4554-B49E-00275E751788}"/>
              </a:ext>
            </a:extLst>
          </p:cNvPr>
          <p:cNvSpPr txBox="1">
            <a:spLocks/>
          </p:cNvSpPr>
          <p:nvPr/>
        </p:nvSpPr>
        <p:spPr>
          <a:xfrm>
            <a:off x="441755" y="1711909"/>
            <a:ext cx="5176827" cy="448686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r>
              <a:rPr lang="en-GB" sz="1600" b="1" cap="all" dirty="0">
                <a:latin typeface="Century Gothic"/>
                <a:cs typeface="Century Gothic"/>
              </a:rPr>
              <a:t>Question 7 </a:t>
            </a:r>
            <a:r>
              <a:rPr lang="fr-FR" sz="1600" dirty="0" err="1">
                <a:latin typeface="Century Gothic"/>
                <a:cs typeface="Century Gothic"/>
              </a:rPr>
              <a:t>Which</a:t>
            </a:r>
            <a:r>
              <a:rPr lang="fr-FR" sz="1600" dirty="0">
                <a:latin typeface="Century Gothic"/>
                <a:cs typeface="Century Gothic"/>
              </a:rPr>
              <a:t> film </a:t>
            </a:r>
            <a:r>
              <a:rPr lang="fr-FR" sz="1600" dirty="0" err="1">
                <a:latin typeface="Century Gothic"/>
                <a:cs typeface="Century Gothic"/>
              </a:rPr>
              <a:t>featured</a:t>
            </a:r>
            <a:r>
              <a:rPr lang="fr-FR" sz="1600" dirty="0">
                <a:latin typeface="Century Gothic"/>
                <a:cs typeface="Century Gothic"/>
              </a:rPr>
              <a:t> the first interracial </a:t>
            </a:r>
            <a:r>
              <a:rPr lang="fr-FR" sz="1600" dirty="0" err="1">
                <a:latin typeface="Century Gothic"/>
                <a:cs typeface="Century Gothic"/>
              </a:rPr>
              <a:t>kiss</a:t>
            </a:r>
            <a:r>
              <a:rPr lang="fr-FR" sz="1600" dirty="0">
                <a:latin typeface="Century Gothic"/>
                <a:cs typeface="Century Gothic"/>
              </a:rPr>
              <a:t> in American </a:t>
            </a:r>
            <a:r>
              <a:rPr lang="fr-FR" sz="1600" dirty="0" err="1">
                <a:latin typeface="Century Gothic"/>
                <a:cs typeface="Century Gothic"/>
              </a:rPr>
              <a:t>cinema</a:t>
            </a:r>
            <a:r>
              <a:rPr lang="fr-FR" sz="1600" dirty="0">
                <a:latin typeface="Century Gothic"/>
                <a:cs typeface="Century Gothic"/>
              </a:rPr>
              <a:t> in 1967?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a) </a:t>
            </a:r>
            <a:r>
              <a:rPr lang="fr-FR" sz="1600" dirty="0" err="1">
                <a:latin typeface="Century Gothic"/>
                <a:cs typeface="Century Gothic"/>
              </a:rPr>
              <a:t>Guess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Who’s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Coming</a:t>
            </a:r>
            <a:r>
              <a:rPr lang="fr-FR" sz="1600" dirty="0">
                <a:latin typeface="Century Gothic"/>
                <a:cs typeface="Century Gothic"/>
              </a:rPr>
              <a:t> for </a:t>
            </a:r>
            <a:r>
              <a:rPr lang="fr-FR" sz="1600" dirty="0" err="1">
                <a:latin typeface="Century Gothic"/>
                <a:cs typeface="Century Gothic"/>
              </a:rPr>
              <a:t>Dinner</a:t>
            </a:r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b) The Man</a:t>
            </a:r>
          </a:p>
          <a:p>
            <a:r>
              <a:rPr lang="fr-FR" sz="1600" dirty="0">
                <a:latin typeface="Century Gothic"/>
                <a:cs typeface="Century Gothic"/>
              </a:rPr>
              <a:t>c) Do the Right </a:t>
            </a:r>
            <a:r>
              <a:rPr lang="fr-FR" sz="1600" dirty="0" err="1">
                <a:latin typeface="Century Gothic"/>
                <a:cs typeface="Century Gothic"/>
              </a:rPr>
              <a:t>Thing</a:t>
            </a:r>
            <a:r>
              <a:rPr lang="fr-FR" sz="1600">
                <a:latin typeface="Century Gothic"/>
                <a:cs typeface="Century Gothic"/>
              </a:rPr>
              <a:t> 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endParaRPr lang="en-GB" sz="1600" b="1" cap="all" dirty="0">
              <a:latin typeface="Century Gothic"/>
              <a:cs typeface="Century Gothic"/>
            </a:endParaRPr>
          </a:p>
          <a:p>
            <a:r>
              <a:rPr lang="en-GB" sz="1600" b="1" cap="all" dirty="0">
                <a:latin typeface="Century Gothic"/>
                <a:cs typeface="Century Gothic"/>
              </a:rPr>
              <a:t>Question 8 </a:t>
            </a:r>
            <a:r>
              <a:rPr lang="fr-FR" sz="1600" dirty="0" err="1">
                <a:latin typeface="Century Gothic"/>
                <a:cs typeface="Century Gothic"/>
              </a:rPr>
              <a:t>Who</a:t>
            </a:r>
            <a:r>
              <a:rPr lang="fr-FR" sz="1600" dirty="0">
                <a:latin typeface="Century Gothic"/>
                <a:cs typeface="Century Gothic"/>
              </a:rPr>
              <a:t> </a:t>
            </a:r>
            <a:r>
              <a:rPr lang="fr-FR" sz="1600" dirty="0" err="1">
                <a:latin typeface="Century Gothic"/>
                <a:cs typeface="Century Gothic"/>
              </a:rPr>
              <a:t>became</a:t>
            </a:r>
            <a:r>
              <a:rPr lang="fr-FR" sz="1600" dirty="0">
                <a:latin typeface="Century Gothic"/>
                <a:cs typeface="Century Gothic"/>
              </a:rPr>
              <a:t> the first </a:t>
            </a:r>
            <a:r>
              <a:rPr lang="fr-FR" sz="1600" dirty="0" err="1">
                <a:latin typeface="Century Gothic"/>
                <a:cs typeface="Century Gothic"/>
              </a:rPr>
              <a:t>woman</a:t>
            </a:r>
            <a:r>
              <a:rPr lang="fr-FR" sz="1600" dirty="0">
                <a:latin typeface="Century Gothic"/>
                <a:cs typeface="Century Gothic"/>
              </a:rPr>
              <a:t> of </a:t>
            </a:r>
            <a:r>
              <a:rPr lang="fr-FR" sz="1600" dirty="0" err="1">
                <a:latin typeface="Century Gothic"/>
                <a:cs typeface="Century Gothic"/>
              </a:rPr>
              <a:t>color</a:t>
            </a:r>
            <a:r>
              <a:rPr lang="fr-FR" sz="1600" dirty="0">
                <a:latin typeface="Century Gothic"/>
                <a:cs typeface="Century Gothic"/>
              </a:rPr>
              <a:t> to </a:t>
            </a:r>
            <a:r>
              <a:rPr lang="fr-FR" sz="1600" dirty="0" err="1">
                <a:latin typeface="Century Gothic"/>
                <a:cs typeface="Century Gothic"/>
              </a:rPr>
              <a:t>win</a:t>
            </a:r>
            <a:r>
              <a:rPr lang="fr-FR" sz="1600" dirty="0">
                <a:latin typeface="Century Gothic"/>
                <a:cs typeface="Century Gothic"/>
              </a:rPr>
              <a:t> the Best </a:t>
            </a:r>
            <a:r>
              <a:rPr lang="fr-FR" sz="1600" dirty="0" err="1">
                <a:latin typeface="Century Gothic"/>
                <a:cs typeface="Century Gothic"/>
              </a:rPr>
              <a:t>Director</a:t>
            </a:r>
            <a:r>
              <a:rPr lang="fr-FR" sz="1600" dirty="0">
                <a:latin typeface="Century Gothic"/>
                <a:cs typeface="Century Gothic"/>
              </a:rPr>
              <a:t> Oscar in 2021?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r>
              <a:rPr lang="fr-FR" sz="1600" dirty="0">
                <a:latin typeface="Century Gothic"/>
                <a:cs typeface="Century Gothic"/>
              </a:rPr>
              <a:t>a) Chloé Zhao</a:t>
            </a:r>
          </a:p>
          <a:p>
            <a:r>
              <a:rPr lang="fr-FR" sz="1600" dirty="0">
                <a:latin typeface="Century Gothic"/>
                <a:cs typeface="Century Gothic"/>
              </a:rPr>
              <a:t>b) Lucie Lu</a:t>
            </a:r>
          </a:p>
          <a:p>
            <a:r>
              <a:rPr lang="fr-FR" sz="1600" dirty="0">
                <a:latin typeface="Century Gothic"/>
                <a:cs typeface="Century Gothic"/>
              </a:rPr>
              <a:t>c) Ang Lee</a:t>
            </a:r>
          </a:p>
          <a:p>
            <a:endParaRPr lang="fr-FR" sz="1600" dirty="0">
              <a:latin typeface="Century Gothic"/>
              <a:cs typeface="Century Gothic"/>
            </a:endParaRPr>
          </a:p>
          <a:p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8" name="Image 7" descr="Hollywood-Diversit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655" y="215901"/>
            <a:ext cx="1463936" cy="8234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t="7148" b="7395"/>
          <a:stretch>
            <a:fillRect/>
          </a:stretch>
        </p:blipFill>
        <p:spPr>
          <a:xfrm>
            <a:off x="6008183" y="1711909"/>
            <a:ext cx="2979408" cy="17860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347" y="3763731"/>
            <a:ext cx="2983243" cy="16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4975" y="1327820"/>
            <a:ext cx="6630623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en-GB" sz="1600" b="1" dirty="0">
                <a:latin typeface="Century Gothic"/>
                <a:ea typeface="Cambria"/>
                <a:cs typeface="Century Gothic"/>
              </a:rPr>
              <a:t>1830’s &amp; 1840’s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- before the invention of cinema,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“Minstrel shows”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gained popularity, with blackface and white actors representing other ethnicities </a:t>
            </a:r>
          </a:p>
          <a:p>
            <a:pPr marL="342900" lvl="0" indent="-342900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1912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–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first film with an all-Black cast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is shot by female French filmmaker Alice Guy </a:t>
            </a:r>
            <a:r>
              <a:rPr lang="en-GB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Blaché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, “ A Fool and his Money”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1915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– the film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« Birth of a Nation »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 is released. The first major motion picture and super-production, it celebrated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Ku Klux Klan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and influenced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growth of racism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 the United States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1922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- under the leadership of Alvaro </a:t>
            </a:r>
            <a:r>
              <a:rPr lang="en-GB" sz="1600" dirty="0" err="1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Obrador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,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Mexico bans Hollywood films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that portray Mexicans in a derogatory way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1927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– The « 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Jazz Singer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 » , one of the first « talkies » is released with other examples of white actors using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blackface 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1940 Hattie McDaniel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is the first ever African American to win an Oscar for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Best Actress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 a Supporting Role for « Gone with the Wind »</a:t>
            </a:r>
          </a:p>
          <a:p>
            <a:pPr marL="342900" indent="-342900"/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1934 to 1966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–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Hays Code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is adopted and enforced. Among other things, it condemns the </a:t>
            </a:r>
            <a:r>
              <a:rPr lang="en-GB" sz="1600" b="1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interbreeding </a:t>
            </a:r>
            <a:r>
              <a:rPr lang="en-GB" sz="1600" dirty="0">
                <a:solidFill>
                  <a:srgbClr val="000000"/>
                </a:solidFill>
                <a:latin typeface="Century Gothic"/>
                <a:ea typeface="Cambria"/>
                <a:cs typeface="Century Gothic"/>
              </a:rPr>
              <a:t>of people who are considered to be of different races or ethnic backgrounds. </a:t>
            </a:r>
          </a:p>
        </p:txBody>
      </p:sp>
      <p:pic>
        <p:nvPicPr>
          <p:cNvPr id="5" name="Image 4" descr="screenshot_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9" y="169637"/>
            <a:ext cx="6440269" cy="398044"/>
          </a:xfrm>
          <a:prstGeom prst="rect">
            <a:avLst/>
          </a:prstGeom>
        </p:spPr>
      </p:pic>
      <p:pic>
        <p:nvPicPr>
          <p:cNvPr id="6" name="Image 5" descr="screenshot_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83" y="567681"/>
            <a:ext cx="4697001" cy="621512"/>
          </a:xfrm>
          <a:prstGeom prst="rect">
            <a:avLst/>
          </a:prstGeom>
        </p:spPr>
      </p:pic>
      <p:pic>
        <p:nvPicPr>
          <p:cNvPr id="8" name="Image 7" descr="IMG_6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028" y="3678859"/>
            <a:ext cx="1353556" cy="1007177"/>
          </a:xfrm>
          <a:prstGeom prst="rect">
            <a:avLst/>
          </a:prstGeom>
        </p:spPr>
      </p:pic>
      <p:pic>
        <p:nvPicPr>
          <p:cNvPr id="10" name="Image 9" descr="images.jpeg"/>
          <p:cNvPicPr>
            <a:picLocks noChangeAspect="1"/>
          </p:cNvPicPr>
          <p:nvPr/>
        </p:nvPicPr>
        <p:blipFill>
          <a:blip r:embed="rId5"/>
          <a:srcRect l="4930" t="3172" r="4560" b="3051"/>
          <a:stretch>
            <a:fillRect/>
          </a:stretch>
        </p:blipFill>
        <p:spPr>
          <a:xfrm>
            <a:off x="7497028" y="1485340"/>
            <a:ext cx="1353556" cy="2043318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7028" y="4882936"/>
            <a:ext cx="1353556" cy="12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1308</Words>
  <Application>Microsoft Office PowerPoint</Application>
  <PresentationFormat>Affichage à l'écran (4:3)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Brulin</dc:creator>
  <cp:lastModifiedBy>Arnaud Roy</cp:lastModifiedBy>
  <cp:revision>31</cp:revision>
  <dcterms:created xsi:type="dcterms:W3CDTF">2024-11-05T11:05:57Z</dcterms:created>
  <dcterms:modified xsi:type="dcterms:W3CDTF">2024-11-14T09:56:58Z</dcterms:modified>
</cp:coreProperties>
</file>