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360" r:id="rId3"/>
    <p:sldId id="271" r:id="rId4"/>
    <p:sldId id="367" r:id="rId5"/>
    <p:sldId id="368" r:id="rId6"/>
    <p:sldId id="369" r:id="rId7"/>
    <p:sldId id="370" r:id="rId8"/>
    <p:sldId id="371" r:id="rId9"/>
    <p:sldId id="372" r:id="rId10"/>
    <p:sldId id="373" r:id="rId11"/>
    <p:sldId id="374" r:id="rId12"/>
    <p:sldId id="375" r:id="rId13"/>
    <p:sldId id="376"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822"/>
    <p:restoredTop sz="93651"/>
  </p:normalViewPr>
  <p:slideViewPr>
    <p:cSldViewPr snapToGrid="0" snapToObjects="1">
      <p:cViewPr varScale="1">
        <p:scale>
          <a:sx n="96" d="100"/>
          <a:sy n="96" d="100"/>
        </p:scale>
        <p:origin x="17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193616-33F7-C44E-AD48-AB11931C5960}" type="datetimeFigureOut">
              <a:rPr lang="fr-FR" smtClean="0"/>
              <a:t>20/10/2024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7FA1BF-D8FD-7443-A121-ED3BC7D9502D}" type="slidenum">
              <a:rPr lang="fr-FR" smtClean="0"/>
              <a:t>‹N°›</a:t>
            </a:fld>
            <a:endParaRPr lang="fr-FR"/>
          </a:p>
        </p:txBody>
      </p:sp>
    </p:spTree>
    <p:extLst>
      <p:ext uri="{BB962C8B-B14F-4D97-AF65-F5344CB8AC3E}">
        <p14:creationId xmlns:p14="http://schemas.microsoft.com/office/powerpoint/2010/main" val="47772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A3AAFA-3E1D-634C-B411-6F04488B4A8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7484360-3661-9546-8C71-50F75D9AEB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61EB205-B1C3-4F4A-8B36-646D00A44186}"/>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5" name="Espace réservé du pied de page 4">
            <a:extLst>
              <a:ext uri="{FF2B5EF4-FFF2-40B4-BE49-F238E27FC236}">
                <a16:creationId xmlns:a16="http://schemas.microsoft.com/office/drawing/2014/main" id="{5B0E1A5A-7617-9647-9160-10D578B3304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81F6E5E-A9C2-BA48-809B-0C2B22A29505}"/>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285717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852907-FF40-0F4A-953D-BDB20F92942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0F6DE60-8523-0E45-B584-5675B336AE5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0FE511-D317-A14E-9FA4-751B231002C7}"/>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5" name="Espace réservé du pied de page 4">
            <a:extLst>
              <a:ext uri="{FF2B5EF4-FFF2-40B4-BE49-F238E27FC236}">
                <a16:creationId xmlns:a16="http://schemas.microsoft.com/office/drawing/2014/main" id="{A2357909-AF85-F641-89DD-87689D23703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5CADC3-D464-8948-860D-33E8EA60038C}"/>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106584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3343FEB-B04B-074F-88FE-2DABE3AC8CD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FC39657-9179-B341-B64F-6DD88B1EBD5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60225FD-BE94-6446-A03A-41E32341EF76}"/>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5" name="Espace réservé du pied de page 4">
            <a:extLst>
              <a:ext uri="{FF2B5EF4-FFF2-40B4-BE49-F238E27FC236}">
                <a16:creationId xmlns:a16="http://schemas.microsoft.com/office/drawing/2014/main" id="{AFF14BCE-E1C6-0B46-8EB0-A14A3984390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06C8CCA-9AA8-0642-B1AD-FFC4B948F364}"/>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3072755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F2E2CF-54BA-3640-9628-0250086CF5D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C4DD7A7-52E0-FF42-AB83-12F66C8C5BA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B1D9919-6EE5-F740-814B-91E4AD0F9532}"/>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5" name="Espace réservé du pied de page 4">
            <a:extLst>
              <a:ext uri="{FF2B5EF4-FFF2-40B4-BE49-F238E27FC236}">
                <a16:creationId xmlns:a16="http://schemas.microsoft.com/office/drawing/2014/main" id="{555F5E9A-EBE6-5345-A251-99C0D022832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3F861CD-7287-2049-9739-820EC0A61872}"/>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337936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AD6C65-6EE4-4F4F-81D7-4CFF7D4E797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84DCA79-60D9-884F-8DDB-960A95DA03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22F8DC7-6E16-2346-947B-B8B55C03B1A7}"/>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5" name="Espace réservé du pied de page 4">
            <a:extLst>
              <a:ext uri="{FF2B5EF4-FFF2-40B4-BE49-F238E27FC236}">
                <a16:creationId xmlns:a16="http://schemas.microsoft.com/office/drawing/2014/main" id="{B7C9CF46-EC58-D745-8318-65E180A46A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655E5D-FA5A-A649-AB98-863978BA9FEA}"/>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03728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1411A2-A689-9443-8407-B9EB25DC714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EC5A2BB-1AD3-014D-8DA3-FD27DEA4538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32CA763-C8A7-FF44-80D8-AF9C9732ADC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B6E1833-B189-DB46-9367-A537FB0E01F9}"/>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6" name="Espace réservé du pied de page 5">
            <a:extLst>
              <a:ext uri="{FF2B5EF4-FFF2-40B4-BE49-F238E27FC236}">
                <a16:creationId xmlns:a16="http://schemas.microsoft.com/office/drawing/2014/main" id="{BB2937A6-DD62-CA4D-B609-C80EE26CC18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979AAD7-888A-6042-9872-584EBE731FF9}"/>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182431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0062B3-3DC6-8F4E-885C-AD7252370B1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EB5F094-D8FF-9F49-9254-128D3AB4A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0696065-AC78-5448-8B84-E1A243EC63F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B50E663-13AA-8049-83D7-8B749161FC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E9814C9-4856-3A4D-B162-8ED39EBAD89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DAEA2CB-AA43-5C48-88C8-099CBB341D11}"/>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8" name="Espace réservé du pied de page 7">
            <a:extLst>
              <a:ext uri="{FF2B5EF4-FFF2-40B4-BE49-F238E27FC236}">
                <a16:creationId xmlns:a16="http://schemas.microsoft.com/office/drawing/2014/main" id="{90FEA104-C068-2D47-ABE7-74F77276DDD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64ED410-FD31-CF4C-9FE3-685086B9E5D4}"/>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160842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3722E8-8D5E-224D-83D3-CBF20E13998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A624455-95A4-B34B-91FD-F4181DAF83E9}"/>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4" name="Espace réservé du pied de page 3">
            <a:extLst>
              <a:ext uri="{FF2B5EF4-FFF2-40B4-BE49-F238E27FC236}">
                <a16:creationId xmlns:a16="http://schemas.microsoft.com/office/drawing/2014/main" id="{3F420521-C82F-B249-B99A-7326F0988C3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A6C303B-9C06-E844-A188-267F5D60F7E6}"/>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1877363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6650458-27F7-E44B-813A-1C7BDF5209D3}"/>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3" name="Espace réservé du pied de page 2">
            <a:extLst>
              <a:ext uri="{FF2B5EF4-FFF2-40B4-BE49-F238E27FC236}">
                <a16:creationId xmlns:a16="http://schemas.microsoft.com/office/drawing/2014/main" id="{4193C635-A8E8-5A4A-AD18-80C9EBE1823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433C7D1-F590-0747-80FD-5E222F382983}"/>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255091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36FA3F-95D9-7F4E-B210-03EA75DD850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804A832-A21A-B148-9882-89A03F5F7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4133C1F-A0E4-7C4B-994A-AD2B0FABB6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B1C4775-136C-1A46-8BFC-2782BA8275DB}"/>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6" name="Espace réservé du pied de page 5">
            <a:extLst>
              <a:ext uri="{FF2B5EF4-FFF2-40B4-BE49-F238E27FC236}">
                <a16:creationId xmlns:a16="http://schemas.microsoft.com/office/drawing/2014/main" id="{FA074DD6-E2C2-784B-AFE1-B36866FD79D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7640566-14A0-204C-873B-8C1D1194C118}"/>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301360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35AB26-D6B9-304A-AE6A-39D00F8CC85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9F1C7E0-F1B4-884B-94C3-C29774ADBE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D4687AB-7DE6-2F48-87AC-9EE37C5E4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8AD7591-0650-9A4A-9A98-4A831EBD85A4}"/>
              </a:ext>
            </a:extLst>
          </p:cNvPr>
          <p:cNvSpPr>
            <a:spLocks noGrp="1"/>
          </p:cNvSpPr>
          <p:nvPr>
            <p:ph type="dt" sz="half" idx="10"/>
          </p:nvPr>
        </p:nvSpPr>
        <p:spPr/>
        <p:txBody>
          <a:bodyPr/>
          <a:lstStyle/>
          <a:p>
            <a:fld id="{199DA861-4CB9-AB45-9420-6EBBF322F8E4}" type="datetimeFigureOut">
              <a:rPr lang="fr-FR" smtClean="0"/>
              <a:t>20/10/2024</a:t>
            </a:fld>
            <a:endParaRPr lang="fr-FR"/>
          </a:p>
        </p:txBody>
      </p:sp>
      <p:sp>
        <p:nvSpPr>
          <p:cNvPr id="6" name="Espace réservé du pied de page 5">
            <a:extLst>
              <a:ext uri="{FF2B5EF4-FFF2-40B4-BE49-F238E27FC236}">
                <a16:creationId xmlns:a16="http://schemas.microsoft.com/office/drawing/2014/main" id="{05D6AE67-0AC7-4848-98A4-0349ED5B8AB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8494E3C-BAFA-074D-8893-9945910F4DA3}"/>
              </a:ext>
            </a:extLst>
          </p:cNvPr>
          <p:cNvSpPr>
            <a:spLocks noGrp="1"/>
          </p:cNvSpPr>
          <p:nvPr>
            <p:ph type="sldNum" sz="quarter" idx="12"/>
          </p:nvPr>
        </p:nvSpPr>
        <p:spPr/>
        <p:txBody>
          <a:bodyPr/>
          <a:lstStyle/>
          <a:p>
            <a:fld id="{14918E00-9836-9E4B-8609-3E678B41C383}" type="slidenum">
              <a:rPr lang="fr-FR" smtClean="0"/>
              <a:t>‹N°›</a:t>
            </a:fld>
            <a:endParaRPr lang="fr-FR"/>
          </a:p>
        </p:txBody>
      </p:sp>
    </p:spTree>
    <p:extLst>
      <p:ext uri="{BB962C8B-B14F-4D97-AF65-F5344CB8AC3E}">
        <p14:creationId xmlns:p14="http://schemas.microsoft.com/office/powerpoint/2010/main" val="2365525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6DD24F8-04D3-FF44-93B0-A3446467EC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3C9CB20-FCE1-E54B-AEF2-391C8C8FB8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BEF005-AD59-D040-A3CD-D09CB9B4B67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DA861-4CB9-AB45-9420-6EBBF322F8E4}" type="datetimeFigureOut">
              <a:rPr lang="fr-FR" smtClean="0"/>
              <a:t>20/10/2024</a:t>
            </a:fld>
            <a:endParaRPr lang="fr-FR"/>
          </a:p>
        </p:txBody>
      </p:sp>
      <p:sp>
        <p:nvSpPr>
          <p:cNvPr id="5" name="Espace réservé du pied de page 4">
            <a:extLst>
              <a:ext uri="{FF2B5EF4-FFF2-40B4-BE49-F238E27FC236}">
                <a16:creationId xmlns:a16="http://schemas.microsoft.com/office/drawing/2014/main" id="{2225B0B3-F715-9D42-8D0F-1F97B7FDDC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02000C8-4D5C-814E-AE11-F5D3F5232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918E00-9836-9E4B-8609-3E678B41C383}" type="slidenum">
              <a:rPr lang="fr-FR" smtClean="0"/>
              <a:t>‹N°›</a:t>
            </a:fld>
            <a:endParaRPr lang="fr-FR"/>
          </a:p>
        </p:txBody>
      </p:sp>
    </p:spTree>
    <p:extLst>
      <p:ext uri="{BB962C8B-B14F-4D97-AF65-F5344CB8AC3E}">
        <p14:creationId xmlns:p14="http://schemas.microsoft.com/office/powerpoint/2010/main" val="1304402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ulguillibert@gmail.com"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age 4" descr="Une image contenant montagne, extérieur, nature, coteau&#10;&#10;Description générée automatiquement">
            <a:extLst>
              <a:ext uri="{FF2B5EF4-FFF2-40B4-BE49-F238E27FC236}">
                <a16:creationId xmlns:a16="http://schemas.microsoft.com/office/drawing/2014/main" id="{A96FCD26-F522-0246-A765-E11CCE80B197}"/>
              </a:ext>
            </a:extLst>
          </p:cNvPr>
          <p:cNvPicPr>
            <a:picLocks noChangeAspect="1"/>
          </p:cNvPicPr>
          <p:nvPr/>
        </p:nvPicPr>
        <p:blipFill rotWithShape="1">
          <a:blip r:embed="rId2"/>
          <a:srcRect t="7227" b="17773"/>
          <a:stretch/>
        </p:blipFill>
        <p:spPr>
          <a:xfrm>
            <a:off x="20" y="10"/>
            <a:ext cx="12191980" cy="6857990"/>
          </a:xfrm>
          <a:prstGeom prst="rect">
            <a:avLst/>
          </a:prstGeom>
        </p:spPr>
      </p:pic>
      <p:sp>
        <p:nvSpPr>
          <p:cNvPr id="23"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re 1">
            <a:extLst>
              <a:ext uri="{FF2B5EF4-FFF2-40B4-BE49-F238E27FC236}">
                <a16:creationId xmlns:a16="http://schemas.microsoft.com/office/drawing/2014/main" id="{009040A8-1A8B-E54B-A96B-CC13DEE3333E}"/>
              </a:ext>
            </a:extLst>
          </p:cNvPr>
          <p:cNvSpPr>
            <a:spLocks noGrp="1"/>
          </p:cNvSpPr>
          <p:nvPr>
            <p:ph type="ctrTitle"/>
          </p:nvPr>
        </p:nvSpPr>
        <p:spPr>
          <a:xfrm>
            <a:off x="8022021" y="3231931"/>
            <a:ext cx="3852041" cy="1834056"/>
          </a:xfrm>
        </p:spPr>
        <p:txBody>
          <a:bodyPr>
            <a:normAutofit/>
          </a:bodyPr>
          <a:lstStyle/>
          <a:p>
            <a:r>
              <a:rPr lang="fr-FR" sz="2200" b="1" dirty="0">
                <a:latin typeface="Garamond" panose="02020404030301010803" pitchFamily="18" charset="0"/>
              </a:rPr>
              <a:t>Éthique de l’environnement</a:t>
            </a:r>
            <a:br>
              <a:rPr lang="fr-FR" sz="2200" b="1" dirty="0">
                <a:latin typeface="Garamond" panose="02020404030301010803" pitchFamily="18" charset="0"/>
              </a:rPr>
            </a:br>
            <a:br>
              <a:rPr lang="fr-FR" sz="2200" b="1" dirty="0">
                <a:latin typeface="Garamond" panose="02020404030301010803" pitchFamily="18" charset="0"/>
              </a:rPr>
            </a:br>
            <a:br>
              <a:rPr lang="fr-FR" sz="2200" b="1" dirty="0">
                <a:latin typeface="Garamond" panose="02020404030301010803" pitchFamily="18" charset="0"/>
              </a:rPr>
            </a:br>
            <a:r>
              <a:rPr lang="fr-FR" sz="2200" b="1" dirty="0">
                <a:latin typeface="Garamond" panose="02020404030301010803" pitchFamily="18" charset="0"/>
              </a:rPr>
              <a:t>Enseignant : Paul </a:t>
            </a:r>
            <a:r>
              <a:rPr lang="fr-FR" sz="2200" b="1" dirty="0" err="1">
                <a:latin typeface="Garamond" panose="02020404030301010803" pitchFamily="18" charset="0"/>
              </a:rPr>
              <a:t>Guillibert</a:t>
            </a:r>
            <a:r>
              <a:rPr lang="fr-FR" sz="2200" b="1" dirty="0">
                <a:latin typeface="Garamond" panose="02020404030301010803" pitchFamily="18" charset="0"/>
              </a:rPr>
              <a:t> </a:t>
            </a:r>
          </a:p>
        </p:txBody>
      </p:sp>
      <p:sp>
        <p:nvSpPr>
          <p:cNvPr id="3" name="Sous-titre 2">
            <a:extLst>
              <a:ext uri="{FF2B5EF4-FFF2-40B4-BE49-F238E27FC236}">
                <a16:creationId xmlns:a16="http://schemas.microsoft.com/office/drawing/2014/main" id="{F58E3F70-B192-ED4E-B924-97D12811982B}"/>
              </a:ext>
            </a:extLst>
          </p:cNvPr>
          <p:cNvSpPr>
            <a:spLocks noGrp="1"/>
          </p:cNvSpPr>
          <p:nvPr>
            <p:ph type="subTitle" idx="1"/>
          </p:nvPr>
        </p:nvSpPr>
        <p:spPr>
          <a:xfrm>
            <a:off x="7782910" y="5242675"/>
            <a:ext cx="4330262" cy="683284"/>
          </a:xfrm>
        </p:spPr>
        <p:txBody>
          <a:bodyPr>
            <a:normAutofit/>
          </a:bodyPr>
          <a:lstStyle/>
          <a:p>
            <a:r>
              <a:rPr lang="fr-FR" sz="2000" dirty="0">
                <a:hlinkClick r:id="rId3"/>
              </a:rPr>
              <a:t>paulguillibert@gmail.com</a:t>
            </a:r>
            <a:endParaRPr lang="fr-FR" sz="2000" dirty="0"/>
          </a:p>
        </p:txBody>
      </p:sp>
      <p:cxnSp>
        <p:nvCxnSpPr>
          <p:cNvPr id="24" name="Straight Connector 11">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4178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6B6BCE1-F3BB-D9B0-F958-35D4F2C6305D}"/>
              </a:ext>
            </a:extLst>
          </p:cNvPr>
          <p:cNvSpPr txBox="1"/>
          <p:nvPr/>
        </p:nvSpPr>
        <p:spPr>
          <a:xfrm>
            <a:off x="702365" y="1311965"/>
            <a:ext cx="8441635" cy="4204356"/>
          </a:xfrm>
          <a:prstGeom prst="rect">
            <a:avLst/>
          </a:prstGeom>
          <a:noFill/>
        </p:spPr>
        <p:txBody>
          <a:bodyPr wrap="square">
            <a:spAutoFit/>
          </a:bodyPr>
          <a:lstStyle/>
          <a:p>
            <a:pPr lvl="0" algn="just">
              <a:lnSpc>
                <a:spcPct val="150000"/>
              </a:lnSpc>
            </a:pPr>
            <a:r>
              <a:rPr lang="fr-FR" sz="1800" b="1" dirty="0">
                <a:effectLst/>
                <a:latin typeface="Calibri" panose="020F0502020204030204" pitchFamily="34" charset="0"/>
                <a:ea typeface="Calibri" panose="020F0502020204030204" pitchFamily="34" charset="0"/>
                <a:cs typeface="Times New Roman" panose="02020603050405020304" pitchFamily="18" charset="0"/>
              </a:rPr>
              <a:t>L’écosophie de </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Nass</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 3 thèses philosophiques</a:t>
            </a:r>
          </a:p>
          <a:p>
            <a:pPr marL="342900" lvl="0" indent="-342900" algn="just">
              <a:lnSpc>
                <a:spcPct val="150000"/>
              </a:lnSpc>
              <a:buFont typeface="+mj-lt"/>
              <a:buAutoNum type="arabicPeriod"/>
            </a:pPr>
            <a:r>
              <a:rPr lang="fr-FR" sz="1800" b="1" dirty="0">
                <a:effectLst/>
                <a:latin typeface="Calibri" panose="020F0502020204030204" pitchFamily="34" charset="0"/>
                <a:ea typeface="Calibri" panose="020F0502020204030204" pitchFamily="34" charset="0"/>
                <a:cs typeface="Times New Roman" panose="02020603050405020304" pitchFamily="18" charset="0"/>
              </a:rPr>
              <a:t>Thèse de l’identification</a:t>
            </a:r>
            <a:r>
              <a:rPr lang="fr-FR" sz="1800" dirty="0">
                <a:effectLst/>
                <a:latin typeface="Calibri" panose="020F0502020204030204" pitchFamily="34" charset="0"/>
                <a:ea typeface="Calibri" panose="020F0502020204030204" pitchFamily="34" charset="0"/>
                <a:cs typeface="Times New Roman" panose="02020603050405020304" pitchFamily="18" charset="0"/>
              </a:rPr>
              <a:t> : l’acquisition de sa propre identité implique de repousser les limites traditionnelles de l’individuation personnelle et conduit à une identification avec toutes les autres formes de vie. </a:t>
            </a:r>
          </a:p>
          <a:p>
            <a:pPr marL="342900" lvl="0" indent="-342900" algn="just">
              <a:lnSpc>
                <a:spcPct val="150000"/>
              </a:lnSpc>
              <a:buFont typeface="+mj-lt"/>
              <a:buAutoNum type="arabicPeriod"/>
            </a:pPr>
            <a:r>
              <a:rPr lang="fr-FR" sz="1800" b="1" dirty="0">
                <a:effectLst/>
                <a:latin typeface="Calibri" panose="020F0502020204030204" pitchFamily="34" charset="0"/>
                <a:ea typeface="Calibri" panose="020F0502020204030204" pitchFamily="34" charset="0"/>
                <a:cs typeface="Times New Roman" panose="02020603050405020304" pitchFamily="18" charset="0"/>
              </a:rPr>
              <a:t>Thèse de la réalisation de Soi</a:t>
            </a:r>
            <a:r>
              <a:rPr lang="fr-FR" sz="1800" dirty="0">
                <a:effectLst/>
                <a:latin typeface="Calibri" panose="020F0502020204030204" pitchFamily="34" charset="0"/>
                <a:ea typeface="Calibri" panose="020F0502020204030204" pitchFamily="34" charset="0"/>
                <a:cs typeface="Times New Roman" panose="02020603050405020304" pitchFamily="18" charset="0"/>
              </a:rPr>
              <a:t> : cet élargissement de la conscience par lequel chacun s’éprouve lui-même comme un élément de la vie universelle correspond à une réalisation de Soi comprise comme développement de ses propres potentialités. </a:t>
            </a:r>
          </a:p>
          <a:p>
            <a:pPr marL="342900" lvl="0" indent="-342900" algn="just">
              <a:lnSpc>
                <a:spcPct val="150000"/>
              </a:lnSpc>
              <a:buFont typeface="+mj-lt"/>
              <a:buAutoNum type="arabicPeriod"/>
            </a:pPr>
            <a:r>
              <a:rPr lang="fr-FR" sz="1800" b="1" kern="0" dirty="0">
                <a:effectLst/>
                <a:latin typeface="Calibri" panose="020F0502020204030204" pitchFamily="34" charset="0"/>
                <a:ea typeface="Calibri" panose="020F0502020204030204" pitchFamily="34" charset="0"/>
                <a:cs typeface="Times New Roman" panose="02020603050405020304" pitchFamily="18" charset="0"/>
              </a:rPr>
              <a:t>Thèse du holisme métaphysique</a:t>
            </a:r>
            <a:r>
              <a:rPr lang="fr-FR" sz="1800" kern="0" dirty="0">
                <a:effectLst/>
                <a:latin typeface="Calibri" panose="020F0502020204030204" pitchFamily="34" charset="0"/>
                <a:ea typeface="Calibri" panose="020F0502020204030204" pitchFamily="34" charset="0"/>
                <a:cs typeface="Times New Roman" panose="02020603050405020304" pitchFamily="18" charset="0"/>
              </a:rPr>
              <a:t> : l’interdépendance constitutive de toute chose chose implique de rejeter toutes les approches analytiques de la réalité qui </a:t>
            </a:r>
            <a:r>
              <a:rPr lang="fr-FR" sz="1800" kern="0" dirty="0" err="1">
                <a:effectLst/>
                <a:latin typeface="Calibri" panose="020F0502020204030204" pitchFamily="34" charset="0"/>
                <a:ea typeface="Calibri" panose="020F0502020204030204" pitchFamily="34" charset="0"/>
                <a:cs typeface="Times New Roman" panose="02020603050405020304" pitchFamily="18" charset="0"/>
              </a:rPr>
              <a:t>concoivent</a:t>
            </a:r>
            <a:r>
              <a:rPr lang="fr-FR" sz="1800" kern="0" dirty="0">
                <a:effectLst/>
                <a:latin typeface="Calibri" panose="020F0502020204030204" pitchFamily="34" charset="0"/>
                <a:ea typeface="Calibri" panose="020F0502020204030204" pitchFamily="34" charset="0"/>
                <a:cs typeface="Times New Roman" panose="02020603050405020304" pitchFamily="18" charset="0"/>
              </a:rPr>
              <a:t> </a:t>
            </a:r>
            <a:endParaRPr lang="fr-FR" dirty="0"/>
          </a:p>
        </p:txBody>
      </p:sp>
    </p:spTree>
    <p:extLst>
      <p:ext uri="{BB962C8B-B14F-4D97-AF65-F5344CB8AC3E}">
        <p14:creationId xmlns:p14="http://schemas.microsoft.com/office/powerpoint/2010/main" val="726259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990BBF9-D3AF-375A-1BB2-3CA3A63F7593}"/>
              </a:ext>
            </a:extLst>
          </p:cNvPr>
          <p:cNvSpPr txBox="1"/>
          <p:nvPr/>
        </p:nvSpPr>
        <p:spPr>
          <a:xfrm>
            <a:off x="424070" y="288686"/>
            <a:ext cx="6096000" cy="880369"/>
          </a:xfrm>
          <a:prstGeom prst="rect">
            <a:avLst/>
          </a:prstGeom>
          <a:noFill/>
        </p:spPr>
        <p:txBody>
          <a:bodyPr wrap="square">
            <a:spAutoFit/>
          </a:bodyPr>
          <a:lstStyle/>
          <a:p>
            <a:pPr lvl="0" algn="just">
              <a:lnSpc>
                <a:spcPct val="150000"/>
              </a:lnSpc>
            </a:pPr>
            <a:r>
              <a:rPr lang="fr-FR"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3. Du Soi écologique au </a:t>
            </a:r>
            <a:r>
              <a:rPr lang="fr-FR" sz="1800" b="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néo-malthusiannisme</a:t>
            </a:r>
            <a:r>
              <a:rPr lang="fr-FR"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 : limites politiques de la </a:t>
            </a:r>
            <a:r>
              <a:rPr lang="fr-FR" sz="1800" b="1" i="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Deep </a:t>
            </a:r>
            <a:r>
              <a:rPr lang="fr-FR" sz="1800" b="1" i="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Ecology</a:t>
            </a:r>
            <a:endParaRPr lang="fr-FR"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ZoneTexte 3">
            <a:extLst>
              <a:ext uri="{FF2B5EF4-FFF2-40B4-BE49-F238E27FC236}">
                <a16:creationId xmlns:a16="http://schemas.microsoft.com/office/drawing/2014/main" id="{5780A0A4-2774-E48C-54B9-20C145623A33}"/>
              </a:ext>
            </a:extLst>
          </p:cNvPr>
          <p:cNvSpPr txBox="1"/>
          <p:nvPr/>
        </p:nvSpPr>
        <p:spPr>
          <a:xfrm>
            <a:off x="2676939" y="2981739"/>
            <a:ext cx="184731" cy="369332"/>
          </a:xfrm>
          <a:prstGeom prst="rect">
            <a:avLst/>
          </a:prstGeom>
          <a:noFill/>
        </p:spPr>
        <p:txBody>
          <a:bodyPr wrap="none" rtlCol="0">
            <a:spAutoFit/>
          </a:bodyPr>
          <a:lstStyle/>
          <a:p>
            <a:endParaRPr lang="fr-FR" dirty="0"/>
          </a:p>
        </p:txBody>
      </p:sp>
      <p:sp>
        <p:nvSpPr>
          <p:cNvPr id="6" name="ZoneTexte 5">
            <a:extLst>
              <a:ext uri="{FF2B5EF4-FFF2-40B4-BE49-F238E27FC236}">
                <a16:creationId xmlns:a16="http://schemas.microsoft.com/office/drawing/2014/main" id="{9A596939-FB03-E6B8-B203-BB6538FA9129}"/>
              </a:ext>
            </a:extLst>
          </p:cNvPr>
          <p:cNvSpPr txBox="1"/>
          <p:nvPr/>
        </p:nvSpPr>
        <p:spPr>
          <a:xfrm>
            <a:off x="304800" y="1351722"/>
            <a:ext cx="11582400" cy="5078313"/>
          </a:xfrm>
          <a:prstGeom prst="rect">
            <a:avLst/>
          </a:prstGeom>
          <a:noFill/>
        </p:spPr>
        <p:txBody>
          <a:bodyPr wrap="square">
            <a:spAutoFit/>
          </a:bodyPr>
          <a:lstStyle/>
          <a:p>
            <a:pPr algn="just"/>
            <a:r>
              <a:rPr lang="fr-FR" dirty="0">
                <a:effectLst/>
                <a:latin typeface="Helvetica Neue" panose="02000503000000020004" pitchFamily="2" charset="0"/>
              </a:rPr>
              <a:t>« Pour le dire de manière abrupte, la </a:t>
            </a:r>
            <a:r>
              <a:rPr lang="fr-FR" i="1" dirty="0" err="1">
                <a:effectLst/>
                <a:latin typeface="Helvetica Neue" panose="02000503000000020004" pitchFamily="2" charset="0"/>
              </a:rPr>
              <a:t>deep</a:t>
            </a:r>
            <a:r>
              <a:rPr lang="fr-FR" i="1" dirty="0">
                <a:effectLst/>
                <a:latin typeface="Helvetica Neue" panose="02000503000000020004" pitchFamily="2" charset="0"/>
              </a:rPr>
              <a:t> </a:t>
            </a:r>
            <a:r>
              <a:rPr lang="fr-FR" i="1" dirty="0" err="1">
                <a:effectLst/>
                <a:latin typeface="Helvetica Neue" panose="02000503000000020004" pitchFamily="2" charset="0"/>
              </a:rPr>
              <a:t>ecology</a:t>
            </a:r>
            <a:r>
              <a:rPr lang="fr-FR" i="1" dirty="0">
                <a:effectLst/>
                <a:latin typeface="Helvetica Neue" panose="02000503000000020004" pitchFamily="2" charset="0"/>
              </a:rPr>
              <a:t>, </a:t>
            </a:r>
            <a:r>
              <a:rPr lang="fr-FR" dirty="0">
                <a:effectLst/>
                <a:latin typeface="Helvetica Neue" panose="02000503000000020004" pitchFamily="2" charset="0"/>
              </a:rPr>
              <a:t>en dépit de toute sa rhétorique sociale, n’a pas vraiment pris conscience de l’enracinement de nos problèmes écologiques dans la société et dans les problèmes sociaux. Elle prêche un évangile où il est question de sortir du pêché originel dont serait responsable une espèce aux contours mal dessinés appelée « humanité » - comme s’il n’y avait pas de distinction à faire entre les hommes de couleur et les hommes blancs, entre les hommes et les femmes, entre le Tiers-Monde et les pays développés, entre les pauvres et les riches, entre ceux qui exploitent et ceux qui sont exploités. Cette humanité indifférenciée aux contours flous est vue à la manière d’un </a:t>
            </a:r>
            <a:r>
              <a:rPr lang="fr-FR" dirty="0" err="1">
                <a:effectLst/>
                <a:latin typeface="Helvetica Neue" panose="02000503000000020004" pitchFamily="2" charset="0"/>
              </a:rPr>
              <a:t>abomindable</a:t>
            </a:r>
            <a:r>
              <a:rPr lang="fr-FR" dirty="0">
                <a:effectLst/>
                <a:latin typeface="Helvetica Neue" panose="02000503000000020004" pitchFamily="2" charset="0"/>
              </a:rPr>
              <a:t> chose « anthropocentrique » - probablement le fruit pourri de l’évolution naturelle – qui est en train de « surpeupler » la planète, de « dévorer » ses ressources, en détruisant la vie sauvage et la biosphère […]. La « </a:t>
            </a:r>
            <a:r>
              <a:rPr lang="fr-FR" dirty="0" err="1">
                <a:effectLst/>
                <a:latin typeface="Helvetica Neue" panose="02000503000000020004" pitchFamily="2" charset="0"/>
              </a:rPr>
              <a:t>zoologisation</a:t>
            </a:r>
            <a:r>
              <a:rPr lang="fr-FR" dirty="0">
                <a:effectLst/>
                <a:latin typeface="Helvetica Neue" panose="02000503000000020004" pitchFamily="2" charset="0"/>
              </a:rPr>
              <a:t> » des êtres humains et de la société a de sinistres répercussions. La dynamique du « marche ou crève » de l’économie de marché capitaliste – qui ne manquerait pas de dévorer la biosphère qu’il y ait 10 millions d’habitants sur terre ou 10 milliards – est purement et simplement noyée dans un spiritualisme sirupeux. La piété taoïste et la piété bouddhiste se substituent aux exigences d’une analyse sociale et économique, et la complaisance de groupes communiant dans une même foi se substitue aux exigences d’une organisation et d’une action politiques. »</a:t>
            </a:r>
          </a:p>
          <a:p>
            <a:pPr algn="just"/>
            <a:endParaRPr lang="fr-FR" dirty="0">
              <a:latin typeface="Helvetica Neue" panose="02000503000000020004" pitchFamily="2" charset="0"/>
            </a:endParaRPr>
          </a:p>
          <a:p>
            <a:pPr algn="just"/>
            <a:r>
              <a:rPr lang="fr-FR" dirty="0">
                <a:effectLst/>
                <a:latin typeface="Helvetica Neue" panose="02000503000000020004" pitchFamily="2" charset="0"/>
              </a:rPr>
              <a:t>Texte : Murray </a:t>
            </a:r>
            <a:r>
              <a:rPr lang="fr-FR" dirty="0" err="1">
                <a:effectLst/>
                <a:latin typeface="Helvetica Neue" panose="02000503000000020004" pitchFamily="2" charset="0"/>
              </a:rPr>
              <a:t>Bookchin</a:t>
            </a:r>
            <a:r>
              <a:rPr lang="fr-FR" dirty="0">
                <a:effectLst/>
                <a:latin typeface="Helvetica Neue" panose="02000503000000020004" pitchFamily="2" charset="0"/>
              </a:rPr>
              <a:t>, « Écologie sociale vs. Écologie profonde », </a:t>
            </a:r>
            <a:r>
              <a:rPr lang="fr-FR" i="1" dirty="0">
                <a:effectLst/>
                <a:latin typeface="Helvetica Neue" panose="02000503000000020004" pitchFamily="2" charset="0"/>
              </a:rPr>
              <a:t>In </a:t>
            </a:r>
            <a:r>
              <a:rPr lang="fr-FR" dirty="0">
                <a:effectLst/>
                <a:latin typeface="Helvetica Neue" panose="02000503000000020004" pitchFamily="2" charset="0"/>
              </a:rPr>
              <a:t>Émilie Hache, </a:t>
            </a:r>
            <a:r>
              <a:rPr lang="fr-FR" i="1" dirty="0">
                <a:effectLst/>
                <a:latin typeface="Helvetica Neue" panose="02000503000000020004" pitchFamily="2" charset="0"/>
              </a:rPr>
              <a:t>Écologie politique : Cosmos, communauté, milieu, </a:t>
            </a:r>
            <a:r>
              <a:rPr lang="fr-FR" dirty="0">
                <a:effectLst/>
                <a:latin typeface="Helvetica Neue" panose="02000503000000020004" pitchFamily="2" charset="0"/>
              </a:rPr>
              <a:t>Amsterdam, 2012, p. [365] dans Ecologie communauté et style de vie</a:t>
            </a:r>
          </a:p>
          <a:p>
            <a:pPr algn="just"/>
            <a:endParaRPr lang="fr-FR" dirty="0">
              <a:effectLst/>
              <a:latin typeface="Helvetica Neue" panose="02000503000000020004" pitchFamily="2" charset="0"/>
            </a:endParaRPr>
          </a:p>
        </p:txBody>
      </p:sp>
    </p:spTree>
    <p:extLst>
      <p:ext uri="{BB962C8B-B14F-4D97-AF65-F5344CB8AC3E}">
        <p14:creationId xmlns:p14="http://schemas.microsoft.com/office/powerpoint/2010/main" val="1940691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6C2123A-9BA5-345F-6DC8-BC56B2F1393A}"/>
              </a:ext>
            </a:extLst>
          </p:cNvPr>
          <p:cNvSpPr txBox="1"/>
          <p:nvPr/>
        </p:nvSpPr>
        <p:spPr>
          <a:xfrm>
            <a:off x="106017" y="0"/>
            <a:ext cx="11794435" cy="4939814"/>
          </a:xfrm>
          <a:prstGeom prst="rect">
            <a:avLst/>
          </a:prstGeom>
          <a:noFill/>
        </p:spPr>
        <p:txBody>
          <a:bodyPr wrap="square">
            <a:spAutoFit/>
          </a:bodyPr>
          <a:lstStyle/>
          <a:p>
            <a:pPr algn="just">
              <a:lnSpc>
                <a:spcPct val="150000"/>
              </a:lnSpc>
            </a:pPr>
            <a:r>
              <a:rPr lang="fr-FR" sz="1800" b="1" u="sng" dirty="0">
                <a:effectLst/>
                <a:latin typeface="Garamond" panose="02020404030301010803" pitchFamily="18" charset="0"/>
                <a:ea typeface="Calibri" panose="020F0502020204030204" pitchFamily="34" charset="0"/>
                <a:cs typeface="Calibri" panose="020F0502020204030204" pitchFamily="34" charset="0"/>
              </a:rPr>
              <a:t>Texte 4 </a:t>
            </a:r>
            <a:r>
              <a:rPr lang="fr-FR" sz="1800" b="1" dirty="0">
                <a:effectLst/>
                <a:latin typeface="Garamond" panose="02020404030301010803" pitchFamily="18" charset="0"/>
                <a:ea typeface="Calibri" panose="020F0502020204030204" pitchFamily="34" charset="0"/>
                <a:cs typeface="Calibri" panose="020F0502020204030204" pitchFamily="34" charset="0"/>
              </a:rPr>
              <a:t>: Arne </a:t>
            </a:r>
            <a:r>
              <a:rPr lang="fr-FR" sz="1800" b="1" dirty="0" err="1">
                <a:effectLst/>
                <a:latin typeface="Garamond" panose="02020404030301010803" pitchFamily="18" charset="0"/>
                <a:ea typeface="Calibri" panose="020F0502020204030204" pitchFamily="34" charset="0"/>
                <a:cs typeface="Calibri" panose="020F0502020204030204" pitchFamily="34" charset="0"/>
              </a:rPr>
              <a:t>Naess</a:t>
            </a:r>
            <a:r>
              <a:rPr lang="fr-FR" sz="1800" b="1" dirty="0">
                <a:effectLst/>
                <a:latin typeface="Garamond" panose="02020404030301010803" pitchFamily="18" charset="0"/>
                <a:ea typeface="Calibri" panose="020F0502020204030204" pitchFamily="34" charset="0"/>
                <a:cs typeface="Calibri" panose="020F0502020204030204" pitchFamily="34" charset="0"/>
              </a:rPr>
              <a:t>, « La crise environnementale et le mouvement d’écologie profonde », </a:t>
            </a:r>
            <a:r>
              <a:rPr lang="fr-FR" sz="1800" b="1" i="1" dirty="0">
                <a:effectLst/>
                <a:latin typeface="Garamond" panose="02020404030301010803" pitchFamily="18" charset="0"/>
                <a:ea typeface="Calibri" panose="020F0502020204030204" pitchFamily="34" charset="0"/>
                <a:cs typeface="Calibri" panose="020F0502020204030204" pitchFamily="34" charset="0"/>
              </a:rPr>
              <a:t>In Écologie, communauté et style de vie</a:t>
            </a:r>
            <a:r>
              <a:rPr lang="fr-FR" sz="1800" b="1" dirty="0">
                <a:effectLst/>
                <a:latin typeface="Garamond" panose="02020404030301010803" pitchFamily="18" charset="0"/>
                <a:ea typeface="Calibri" panose="020F0502020204030204" pitchFamily="34" charset="0"/>
                <a:cs typeface="Calibri" panose="020F0502020204030204" pitchFamily="34" charset="0"/>
              </a:rPr>
              <a:t>, </a:t>
            </a:r>
            <a:r>
              <a:rPr lang="fr-FR" sz="1800" b="1" i="1" dirty="0">
                <a:effectLst/>
                <a:latin typeface="Garamond" panose="02020404030301010803" pitchFamily="18" charset="0"/>
                <a:ea typeface="Calibri" panose="020F0502020204030204" pitchFamily="34" charset="0"/>
                <a:cs typeface="Calibri" panose="020F0502020204030204" pitchFamily="34" charset="0"/>
              </a:rPr>
              <a:t>op.cit., </a:t>
            </a:r>
            <a:r>
              <a:rPr lang="fr-FR" sz="1800" b="1" dirty="0">
                <a:effectLst/>
                <a:latin typeface="Garamond" panose="02020404030301010803" pitchFamily="18" charset="0"/>
                <a:ea typeface="Calibri" panose="020F0502020204030204" pitchFamily="34" charset="0"/>
                <a:cs typeface="Calibri" panose="020F0502020204030204" pitchFamily="34" charset="0"/>
              </a:rPr>
              <a:t>p. 60. </a:t>
            </a:r>
            <a:endParaRPr lang="fr-FR" sz="1800" dirty="0">
              <a:effectLst/>
              <a:latin typeface="Garamond" panose="02020404030301010803" pitchFamily="18" charset="0"/>
              <a:ea typeface="Calibri" panose="020F0502020204030204" pitchFamily="34" charset="0"/>
              <a:cs typeface="Times New Roman" panose="02020603050405020304" pitchFamily="18" charset="0"/>
            </a:endParaRPr>
          </a:p>
          <a:p>
            <a:pPr algn="just"/>
            <a:r>
              <a:rPr lang="fr-FR" sz="1800" dirty="0">
                <a:effectLst/>
                <a:latin typeface="Garamond" panose="02020404030301010803" pitchFamily="18" charset="0"/>
                <a:ea typeface="Calibri" panose="020F0502020204030204" pitchFamily="34" charset="0"/>
                <a:cs typeface="Calibri" panose="020F0502020204030204" pitchFamily="34" charset="0"/>
              </a:rPr>
              <a:t>« 5. L’épanouissement de la vie humaine et des cultures est compatible avec une baisse substantielle de la population humaine. L’épanouissement de la vie non humaine nécessite une telle baisse. » </a:t>
            </a:r>
          </a:p>
          <a:p>
            <a:pPr algn="just">
              <a:lnSpc>
                <a:spcPct val="150000"/>
              </a:lnSpc>
            </a:pPr>
            <a:endParaRPr lang="fr-FR" sz="1800" dirty="0">
              <a:effectLst/>
              <a:latin typeface="Garamond" panose="02020404030301010803" pitchFamily="18" charset="0"/>
              <a:ea typeface="Calibri" panose="020F0502020204030204" pitchFamily="34" charset="0"/>
              <a:cs typeface="Times New Roman" panose="02020603050405020304" pitchFamily="18" charset="0"/>
            </a:endParaRPr>
          </a:p>
          <a:p>
            <a:pPr algn="just">
              <a:lnSpc>
                <a:spcPct val="150000"/>
              </a:lnSpc>
            </a:pPr>
            <a:r>
              <a:rPr lang="fr-FR" sz="1800" b="1" u="sng" dirty="0">
                <a:effectLst/>
                <a:latin typeface="Garamond" panose="02020404030301010803" pitchFamily="18" charset="0"/>
                <a:ea typeface="Calibri" panose="020F0502020204030204" pitchFamily="34" charset="0"/>
                <a:cs typeface="Calibri" panose="020F0502020204030204" pitchFamily="34" charset="0"/>
              </a:rPr>
              <a:t>Texte 5 </a:t>
            </a:r>
            <a:r>
              <a:rPr lang="fr-FR" sz="1800" b="1" dirty="0">
                <a:effectLst/>
                <a:latin typeface="Garamond" panose="02020404030301010803" pitchFamily="18" charset="0"/>
                <a:ea typeface="Calibri" panose="020F0502020204030204" pitchFamily="34" charset="0"/>
                <a:cs typeface="Calibri" panose="020F0502020204030204" pitchFamily="34" charset="0"/>
              </a:rPr>
              <a:t>: Arne </a:t>
            </a:r>
            <a:r>
              <a:rPr lang="fr-FR" sz="1800" b="1" dirty="0" err="1">
                <a:effectLst/>
                <a:latin typeface="Garamond" panose="02020404030301010803" pitchFamily="18" charset="0"/>
                <a:ea typeface="Calibri" panose="020F0502020204030204" pitchFamily="34" charset="0"/>
                <a:cs typeface="Calibri" panose="020F0502020204030204" pitchFamily="34" charset="0"/>
              </a:rPr>
              <a:t>Naess</a:t>
            </a:r>
            <a:r>
              <a:rPr lang="fr-FR" sz="1800" b="1" dirty="0">
                <a:effectLst/>
                <a:latin typeface="Garamond" panose="02020404030301010803" pitchFamily="18" charset="0"/>
                <a:ea typeface="Calibri" panose="020F0502020204030204" pitchFamily="34" charset="0"/>
                <a:cs typeface="Calibri" panose="020F0502020204030204" pitchFamily="34" charset="0"/>
              </a:rPr>
              <a:t>, « La crise environnementale et le mouvement d’écologie profonde », </a:t>
            </a:r>
            <a:r>
              <a:rPr lang="fr-FR" sz="1800" b="1" i="1" dirty="0">
                <a:effectLst/>
                <a:latin typeface="Garamond" panose="02020404030301010803" pitchFamily="18" charset="0"/>
                <a:ea typeface="Calibri" panose="020F0502020204030204" pitchFamily="34" charset="0"/>
                <a:cs typeface="Calibri" panose="020F0502020204030204" pitchFamily="34" charset="0"/>
              </a:rPr>
              <a:t>In Écologie, communauté et style de vie</a:t>
            </a:r>
            <a:r>
              <a:rPr lang="fr-FR" sz="1800" b="1" dirty="0">
                <a:effectLst/>
                <a:latin typeface="Garamond" panose="02020404030301010803" pitchFamily="18" charset="0"/>
                <a:ea typeface="Calibri" panose="020F0502020204030204" pitchFamily="34" charset="0"/>
                <a:cs typeface="Calibri" panose="020F0502020204030204" pitchFamily="34" charset="0"/>
              </a:rPr>
              <a:t>, </a:t>
            </a:r>
            <a:r>
              <a:rPr lang="fr-FR" sz="1800" b="1" i="1" dirty="0">
                <a:effectLst/>
                <a:latin typeface="Garamond" panose="02020404030301010803" pitchFamily="18" charset="0"/>
                <a:ea typeface="Calibri" panose="020F0502020204030204" pitchFamily="34" charset="0"/>
                <a:cs typeface="Calibri" panose="020F0502020204030204" pitchFamily="34" charset="0"/>
              </a:rPr>
              <a:t>op.cit., </a:t>
            </a:r>
            <a:r>
              <a:rPr lang="fr-FR" sz="1800" b="1" dirty="0">
                <a:effectLst/>
                <a:latin typeface="Garamond" panose="02020404030301010803" pitchFamily="18" charset="0"/>
                <a:ea typeface="Calibri" panose="020F0502020204030204" pitchFamily="34" charset="0"/>
                <a:cs typeface="Calibri" panose="020F0502020204030204" pitchFamily="34" charset="0"/>
              </a:rPr>
              <a:t>p. 51-52. </a:t>
            </a:r>
            <a:endParaRPr lang="fr-FR" sz="1800" dirty="0">
              <a:effectLst/>
              <a:latin typeface="Garamond" panose="02020404030301010803" pitchFamily="18" charset="0"/>
              <a:ea typeface="Calibri" panose="020F0502020204030204" pitchFamily="34" charset="0"/>
              <a:cs typeface="Times New Roman" panose="02020603050405020304" pitchFamily="18" charset="0"/>
            </a:endParaRPr>
          </a:p>
          <a:p>
            <a:pPr algn="just"/>
            <a:r>
              <a:rPr lang="fr-FR" sz="1800" dirty="0">
                <a:effectLst/>
                <a:latin typeface="Garamond" panose="02020404030301010803" pitchFamily="18" charset="0"/>
                <a:ea typeface="Calibri" panose="020F0502020204030204" pitchFamily="34" charset="0"/>
                <a:cs typeface="Times New Roman" panose="02020603050405020304" pitchFamily="18" charset="0"/>
              </a:rPr>
              <a:t>Le genre humain est la première espèce sur Terre capable de se fixer consciemment l’objectif de réduire le nombre de ses membres et de vivre dans un équilibre durable et dynamique avec les autres formes de vie. […] Pour la première fois dans l’histoire de l’humanité, nous sommes confrontés à un choix qui s’impose à nous parce que la négligence avec laquelle nous avons laissé croitre la production des choses et la reproduction des êtres humains a fini par nous rattraper. […] La situation actuelle est rendue particulièrement critique du fait de la combinaison de deux facteurs, d’une part, une aggravation accélérée, et partiellement ou globalement irréversible, de la détérioration ou de la dévastation environnementale rendue possible par les moyens de production et les modes de consommation bien établies, et d’autre part, l’absence de toute politique adéquate touchant l’augmentation de la population humaine.</a:t>
            </a:r>
          </a:p>
        </p:txBody>
      </p:sp>
    </p:spTree>
    <p:extLst>
      <p:ext uri="{BB962C8B-B14F-4D97-AF65-F5344CB8AC3E}">
        <p14:creationId xmlns:p14="http://schemas.microsoft.com/office/powerpoint/2010/main" val="1069838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387BBF2-2D33-E5A1-9CA0-E925F2F20B43}"/>
              </a:ext>
            </a:extLst>
          </p:cNvPr>
          <p:cNvSpPr txBox="1"/>
          <p:nvPr/>
        </p:nvSpPr>
        <p:spPr>
          <a:xfrm>
            <a:off x="92765" y="0"/>
            <a:ext cx="12099235" cy="5312352"/>
          </a:xfrm>
          <a:prstGeom prst="rect">
            <a:avLst/>
          </a:prstGeom>
          <a:noFill/>
        </p:spPr>
        <p:txBody>
          <a:bodyPr wrap="square">
            <a:spAutoFit/>
          </a:bodyPr>
          <a:lstStyle/>
          <a:p>
            <a:pPr indent="431800" algn="just"/>
            <a:r>
              <a:rPr lang="fr-FR" sz="1800" b="1" dirty="0">
                <a:effectLst/>
                <a:latin typeface="Calibri" panose="020F0502020204030204" pitchFamily="34" charset="0"/>
                <a:ea typeface="Calibri" panose="020F0502020204030204" pitchFamily="34" charset="0"/>
                <a:cs typeface="Calibri" panose="020F0502020204030204" pitchFamily="34" charset="0"/>
              </a:rPr>
              <a:t>Texte : Val </a:t>
            </a:r>
            <a:r>
              <a:rPr lang="fr-FR" sz="1800" b="1" dirty="0" err="1">
                <a:effectLst/>
                <a:latin typeface="Calibri" panose="020F0502020204030204" pitchFamily="34" charset="0"/>
                <a:ea typeface="Calibri" panose="020F0502020204030204" pitchFamily="34" charset="0"/>
                <a:cs typeface="Calibri" panose="020F0502020204030204" pitchFamily="34" charset="0"/>
              </a:rPr>
              <a:t>Plumwood</a:t>
            </a:r>
            <a:r>
              <a:rPr lang="fr-FR" sz="1800" b="1" dirty="0">
                <a:effectLst/>
                <a:latin typeface="Calibri" panose="020F0502020204030204" pitchFamily="34" charset="0"/>
                <a:ea typeface="Calibri" panose="020F0502020204030204" pitchFamily="34" charset="0"/>
                <a:cs typeface="Calibri" panose="020F0502020204030204" pitchFamily="34" charset="0"/>
              </a:rPr>
              <a:t>, « Nature, self, and </a:t>
            </a:r>
            <a:r>
              <a:rPr lang="fr-FR" sz="1800" b="1" dirty="0" err="1">
                <a:effectLst/>
                <a:latin typeface="Calibri" panose="020F0502020204030204" pitchFamily="34" charset="0"/>
                <a:ea typeface="Calibri" panose="020F0502020204030204" pitchFamily="34" charset="0"/>
                <a:cs typeface="Calibri" panose="020F0502020204030204" pitchFamily="34" charset="0"/>
              </a:rPr>
              <a:t>Gender</a:t>
            </a:r>
            <a:r>
              <a:rPr lang="fr-FR" sz="1800" b="1"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err="1">
                <a:effectLst/>
                <a:latin typeface="Calibri" panose="020F0502020204030204" pitchFamily="34" charset="0"/>
                <a:ea typeface="Calibri" panose="020F0502020204030204" pitchFamily="34" charset="0"/>
                <a:cs typeface="Calibri" panose="020F0502020204030204" pitchFamily="34" charset="0"/>
              </a:rPr>
              <a:t>Feminism</a:t>
            </a:r>
            <a:r>
              <a:rPr lang="fr-FR" sz="1800" b="1"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err="1">
                <a:effectLst/>
                <a:latin typeface="Calibri" panose="020F0502020204030204" pitchFamily="34" charset="0"/>
                <a:ea typeface="Calibri" panose="020F0502020204030204" pitchFamily="34" charset="0"/>
                <a:cs typeface="Calibri" panose="020F0502020204030204" pitchFamily="34" charset="0"/>
              </a:rPr>
              <a:t>Environmental</a:t>
            </a:r>
            <a:r>
              <a:rPr lang="fr-FR" sz="1800" b="1"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err="1">
                <a:effectLst/>
                <a:latin typeface="Calibri" panose="020F0502020204030204" pitchFamily="34" charset="0"/>
                <a:ea typeface="Calibri" panose="020F0502020204030204" pitchFamily="34" charset="0"/>
                <a:cs typeface="Calibri" panose="020F0502020204030204" pitchFamily="34" charset="0"/>
              </a:rPr>
              <a:t>philosophy</a:t>
            </a:r>
            <a:r>
              <a:rPr lang="fr-FR" sz="1800" b="1" dirty="0">
                <a:effectLst/>
                <a:latin typeface="Calibri" panose="020F0502020204030204" pitchFamily="34" charset="0"/>
                <a:ea typeface="Calibri" panose="020F0502020204030204" pitchFamily="34" charset="0"/>
                <a:cs typeface="Calibri" panose="020F0502020204030204" pitchFamily="34" charset="0"/>
              </a:rPr>
              <a:t> and the Critique of </a:t>
            </a:r>
            <a:r>
              <a:rPr lang="fr-FR" sz="1800" b="1" dirty="0" err="1">
                <a:effectLst/>
                <a:latin typeface="Calibri" panose="020F0502020204030204" pitchFamily="34" charset="0"/>
                <a:ea typeface="Calibri" panose="020F0502020204030204" pitchFamily="34" charset="0"/>
                <a:cs typeface="Calibri" panose="020F0502020204030204" pitchFamily="34" charset="0"/>
              </a:rPr>
              <a:t>Rationalism</a:t>
            </a:r>
            <a:r>
              <a:rPr lang="fr-FR" sz="1800" b="1" dirty="0">
                <a:effectLst/>
                <a:latin typeface="Calibri" panose="020F0502020204030204" pitchFamily="34" charset="0"/>
                <a:ea typeface="Calibri" panose="020F0502020204030204" pitchFamily="34" charset="0"/>
                <a:cs typeface="Calibri" panose="020F0502020204030204" pitchFamily="34" charset="0"/>
              </a:rPr>
              <a:t>”, </a:t>
            </a:r>
            <a:r>
              <a:rPr lang="fr-FR" sz="1800" b="1" i="1" dirty="0" err="1">
                <a:effectLst/>
                <a:latin typeface="Calibri" panose="020F0502020204030204" pitchFamily="34" charset="0"/>
                <a:ea typeface="Calibri" panose="020F0502020204030204" pitchFamily="34" charset="0"/>
                <a:cs typeface="Calibri" panose="020F0502020204030204" pitchFamily="34" charset="0"/>
              </a:rPr>
              <a:t>Hypathia</a:t>
            </a:r>
            <a:r>
              <a:rPr lang="fr-FR" sz="1800" b="1" i="1"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a:effectLst/>
                <a:latin typeface="Calibri" panose="020F0502020204030204" pitchFamily="34" charset="0"/>
                <a:ea typeface="Calibri" panose="020F0502020204030204" pitchFamily="34" charset="0"/>
                <a:cs typeface="Calibri" panose="020F0502020204030204" pitchFamily="34" charset="0"/>
              </a:rPr>
              <a:t>n°6, 1991, p. 10-11 ;</a:t>
            </a:r>
            <a:r>
              <a:rPr lang="fr-FR" sz="1800" dirty="0">
                <a:effectLst/>
                <a:latin typeface="Calibri" panose="020F0502020204030204" pitchFamily="34" charset="0"/>
                <a:ea typeface="Calibri" panose="020F0502020204030204" pitchFamily="34" charset="0"/>
                <a:cs typeface="Calibri" panose="020F0502020204030204" pitchFamily="34" charset="0"/>
              </a:rPr>
              <a:t>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traduit en français par H.-S. </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Afeissa</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dans </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Naess</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Écologie, communauté et style de vie,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Bellevaux, Dehors, 2013, p. 355. </a:t>
            </a:r>
          </a:p>
          <a:p>
            <a:pPr indent="431800" algn="just"/>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indent="431800" algn="just">
              <a:lnSpc>
                <a:spcPct val="150000"/>
              </a:lnSpc>
            </a:pPr>
            <a:r>
              <a:rPr lang="fr-FR" sz="1800" dirty="0">
                <a:effectLst/>
                <a:latin typeface="Calibri" panose="020F0502020204030204" pitchFamily="34" charset="0"/>
                <a:ea typeface="Calibri" panose="020F0502020204030204" pitchFamily="34" charset="0"/>
                <a:cs typeface="Times New Roman" panose="02020603050405020304" pitchFamily="18" charset="0"/>
              </a:rPr>
              <a:t>« L’enjeu n’est pas seulement de critiquer certaines restrictions effectuées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au sein </a:t>
            </a:r>
            <a:r>
              <a:rPr lang="fr-FR" sz="1800" dirty="0">
                <a:effectLst/>
                <a:latin typeface="Calibri" panose="020F0502020204030204" pitchFamily="34" charset="0"/>
                <a:ea typeface="Calibri" panose="020F0502020204030204" pitchFamily="34" charset="0"/>
                <a:cs typeface="Times New Roman" panose="02020603050405020304" pitchFamily="18" charset="0"/>
              </a:rPr>
              <a:t>de l’éthique, mais aussi de critiquer la restriction de la philosophie environnementale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à</a:t>
            </a:r>
            <a:r>
              <a:rPr lang="fr-FR" sz="1800" dirty="0">
                <a:effectLst/>
                <a:latin typeface="Calibri" panose="020F0502020204030204" pitchFamily="34" charset="0"/>
                <a:ea typeface="Calibri" panose="020F0502020204030204" pitchFamily="34" charset="0"/>
                <a:cs typeface="Times New Roman" panose="02020603050405020304" pitchFamily="18" charset="0"/>
              </a:rPr>
              <a:t> une entreprise éthique. La plupart des philosophes de l’environnement contemporains continuent de penser que l’éthique est au centre de toute philosophie environnementale. […] Moyennant quoi on néglige quelques-uns des aspects fondamentaux du problème pris dans son ensemble, à savoir le fait que la séparation d’avec la nature serve à définir le moi humain, le fait qu’il existe un lien entre cette définition et la perspective instrumentale dans laquelle la nature est vue, et enfin le fait que la critique de l’instrumentalisme comporte des aspects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politiques</a:t>
            </a:r>
            <a:r>
              <a:rPr lang="fr-FR" sz="1800" dirty="0">
                <a:effectLst/>
                <a:latin typeface="Calibri" panose="020F0502020204030204" pitchFamily="34" charset="0"/>
                <a:ea typeface="Calibri" panose="020F0502020204030204" pitchFamily="34" charset="0"/>
                <a:cs typeface="Times New Roman" panose="02020603050405020304" pitchFamily="18" charset="0"/>
              </a:rPr>
              <a:t> plus généraux. </a:t>
            </a:r>
          </a:p>
          <a:p>
            <a:pPr indent="431800" algn="just">
              <a:lnSpc>
                <a:spcPct val="150000"/>
              </a:lnSpc>
            </a:pPr>
            <a:r>
              <a:rPr lang="fr-FR" sz="1800" dirty="0">
                <a:effectLst/>
                <a:latin typeface="Calibri" panose="020F0502020204030204" pitchFamily="34" charset="0"/>
                <a:ea typeface="Calibri" panose="020F0502020204030204" pitchFamily="34" charset="0"/>
                <a:cs typeface="Times New Roman" panose="02020603050405020304" pitchFamily="18" charset="0"/>
              </a:rPr>
              <a:t>[…] Bien que le problème de la discontinuité soit généralement négligé en philosophie morale, il faut signaler que, au sein de la philosophie environnementale, il existe une exception significative à cette règle, à savoir la </a:t>
            </a: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deep</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err="1">
                <a:effectLst/>
                <a:latin typeface="Calibri" panose="020F0502020204030204" pitchFamily="34" charset="0"/>
                <a:ea typeface="Calibri" panose="020F0502020204030204" pitchFamily="34" charset="0"/>
                <a:cs typeface="Times New Roman" panose="02020603050405020304" pitchFamily="18" charset="0"/>
              </a:rPr>
              <a:t>ecology</a:t>
            </a:r>
            <a:r>
              <a:rPr lang="fr-FR" sz="1800" i="1"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a:effectLst/>
                <a:latin typeface="Calibri" panose="020F0502020204030204" pitchFamily="34" charset="0"/>
                <a:ea typeface="Calibri" panose="020F0502020204030204" pitchFamily="34" charset="0"/>
                <a:cs typeface="Times New Roman" panose="02020603050405020304" pitchFamily="18" charset="0"/>
              </a:rPr>
              <a:t>dont l’une des originalités est précisément de critiquer la façon dont les problèmes sont posés en matière éthique. »</a:t>
            </a:r>
          </a:p>
        </p:txBody>
      </p:sp>
    </p:spTree>
    <p:extLst>
      <p:ext uri="{BB962C8B-B14F-4D97-AF65-F5344CB8AC3E}">
        <p14:creationId xmlns:p14="http://schemas.microsoft.com/office/powerpoint/2010/main" val="2448504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A9FFCC-49EE-B269-FE84-837A6BF99EBE}"/>
              </a:ext>
            </a:extLst>
          </p:cNvPr>
          <p:cNvSpPr>
            <a:spLocks noGrp="1"/>
          </p:cNvSpPr>
          <p:nvPr>
            <p:ph type="title"/>
          </p:nvPr>
        </p:nvSpPr>
        <p:spPr/>
        <p:txBody>
          <a:bodyPr>
            <a:normAutofit fontScale="90000"/>
          </a:bodyPr>
          <a:lstStyle/>
          <a:p>
            <a:r>
              <a:rPr lang="fr-FR" sz="4400" b="1" dirty="0">
                <a:latin typeface="Calibri" panose="020F0502020204030204" pitchFamily="34" charset="0"/>
                <a:cs typeface="Calibri" panose="020F0502020204030204" pitchFamily="34" charset="0"/>
              </a:rPr>
              <a:t>Introduction : </a:t>
            </a:r>
            <a:r>
              <a:rPr lang="fr-FR" sz="4400" b="1" dirty="0" err="1">
                <a:latin typeface="Calibri" panose="020F0502020204030204" pitchFamily="34" charset="0"/>
                <a:cs typeface="Calibri" panose="020F0502020204030204" pitchFamily="34" charset="0"/>
              </a:rPr>
              <a:t>deep</a:t>
            </a:r>
            <a:r>
              <a:rPr lang="fr-FR" sz="4400" b="1" dirty="0">
                <a:latin typeface="Calibri" panose="020F0502020204030204" pitchFamily="34" charset="0"/>
                <a:cs typeface="Calibri" panose="020F0502020204030204" pitchFamily="34" charset="0"/>
              </a:rPr>
              <a:t> </a:t>
            </a:r>
            <a:r>
              <a:rPr lang="fr-FR" sz="4400" b="1" dirty="0" err="1">
                <a:latin typeface="Calibri" panose="020F0502020204030204" pitchFamily="34" charset="0"/>
                <a:cs typeface="Calibri" panose="020F0502020204030204" pitchFamily="34" charset="0"/>
              </a:rPr>
              <a:t>ecology</a:t>
            </a:r>
            <a:r>
              <a:rPr lang="fr-FR" sz="4400" b="1" dirty="0">
                <a:latin typeface="Calibri" panose="020F0502020204030204" pitchFamily="34" charset="0"/>
                <a:cs typeface="Calibri" panose="020F0502020204030204" pitchFamily="34" charset="0"/>
              </a:rPr>
              <a:t> et naturalisation du social</a:t>
            </a:r>
            <a:br>
              <a:rPr lang="fr-FR" sz="3600" dirty="0">
                <a:latin typeface="Garamond" panose="02020404030301010803" pitchFamily="18" charset="0"/>
              </a:rPr>
            </a:br>
            <a:endParaRPr lang="fr-FR" dirty="0"/>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0" y="1272208"/>
            <a:ext cx="12192000" cy="5585791"/>
          </a:xfrm>
        </p:spPr>
        <p:txBody>
          <a:bodyPr>
            <a:normAutofit/>
          </a:bodyPr>
          <a:lstStyle/>
          <a:p>
            <a:pPr marL="0" indent="0">
              <a:buNone/>
            </a:pP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Wilhelm Dilthey, </a:t>
            </a:r>
            <a:r>
              <a:rPr lang="fr-FR" sz="1800" b="1" i="1" kern="100" dirty="0">
                <a:effectLst/>
                <a:latin typeface="Calibri" panose="020F0502020204030204" pitchFamily="34" charset="0"/>
                <a:ea typeface="Calibri" panose="020F0502020204030204" pitchFamily="34" charset="0"/>
                <a:cs typeface="Times New Roman" panose="02020603050405020304" pitchFamily="18" charset="0"/>
              </a:rPr>
              <a:t>Introduction à l'étude des sciences humaines</a:t>
            </a:r>
            <a:r>
              <a:rPr lang="fr-FR" sz="1800" b="1" kern="100" dirty="0">
                <a:effectLst/>
                <a:latin typeface="Calibri" panose="020F0502020204030204" pitchFamily="34" charset="0"/>
                <a:ea typeface="Calibri" panose="020F0502020204030204" pitchFamily="34" charset="0"/>
                <a:cs typeface="Times New Roman" panose="02020603050405020304" pitchFamily="18" charset="0"/>
              </a:rPr>
              <a:t>, 1883.</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Toutes ces constatations impriment à notre connaissance du social certains caractères fondamentaux qui la font totalement différer de notre connaissance de la nature. Les concordances que nous pouvons enregistrer dans le domaine social restent quant au nombre, à la signification et à la précision, bien loin derrière celles que nous constatons dans la nature en partant de la base solide des rapports dans l'espace et des propriétés du mouvement. Le mouvement des astres – non seulement dans notre système planétaire, mais même celui d'étoiles dont la lumière ne parvient à nos yeux qu'après des années et des années – se révèle soumis à la loi, pourtant bien simple, de la gravitation, et nous pouvons le calculer longtemps à l'avance. Les sciences sociales ne pourraient apporter à l'intelligence de pareilles satisfactions. Les difficultés que pose la connaissance d'une simple entité psychique se trouvent multipliées par la variété infinie, les caractères singuliers de ces entités, telles qu'elles agissent en commun dans la société, de même que par la complexité des conditions naturelles auxquelles leur action est liée, par l'addition des réactions qui s'amassent au cours de nombreuses générations – addition qui nous empêche de déduire directement de la nature humaine, telle que nous la connaissons aujourd'hui, les traits qui étaient propres à des temps antérieurs, ou de déduire logiquement l'état actuel de la société de certains caractères généraux de la nature humaine. </a:t>
            </a:r>
          </a:p>
          <a:p>
            <a:pPr algn="just"/>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fr-FR" sz="1800" kern="100" dirty="0">
                <a:effectLst/>
                <a:latin typeface="Calibri" panose="020F0502020204030204" pitchFamily="34" charset="0"/>
                <a:ea typeface="Calibri" panose="020F0502020204030204" pitchFamily="34" charset="0"/>
                <a:cs typeface="Times New Roman" panose="02020603050405020304" pitchFamily="18" charset="0"/>
              </a:rPr>
              <a:t>[…] Le jeu de la causalité inanimée se trouve remplacé par le jeu de représentations, de sentiments, de mobiles. Et l'on n'aperçoit pas de limite à la richesse des caractères particuliers qui se manifestent dans ce jeu de réactions. Une chute d'eau se compose de molécules homogènes juxtaposées ; mais une simple phrase, qui n'est pourtant qu'un souffle sorti de notre bouche, peut ébranler toute l'âme d'une société et tout un continent, en suscitant des motifs d'action dans des entités psychiques pourtant bien individuelles.</a:t>
            </a:r>
          </a:p>
          <a:p>
            <a:pPr marL="0" indent="0" algn="just">
              <a:buNone/>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sp>
        <p:nvSpPr>
          <p:cNvPr id="4" name="ZoneTexte 3">
            <a:extLst>
              <a:ext uri="{FF2B5EF4-FFF2-40B4-BE49-F238E27FC236}">
                <a16:creationId xmlns:a16="http://schemas.microsoft.com/office/drawing/2014/main" id="{BC3141DC-755C-3F48-B343-F6D04971EFB7}"/>
              </a:ext>
            </a:extLst>
          </p:cNvPr>
          <p:cNvSpPr txBox="1"/>
          <p:nvPr/>
        </p:nvSpPr>
        <p:spPr>
          <a:xfrm>
            <a:off x="6500191" y="735496"/>
            <a:ext cx="184731" cy="369332"/>
          </a:xfrm>
          <a:prstGeom prst="rect">
            <a:avLst/>
          </a:prstGeom>
          <a:noFill/>
        </p:spPr>
        <p:txBody>
          <a:bodyPr wrap="none" rtlCol="0">
            <a:spAutoFit/>
          </a:bodyPr>
          <a:lstStyle/>
          <a:p>
            <a:endParaRPr lang="fr-FR" dirty="0"/>
          </a:p>
        </p:txBody>
      </p:sp>
    </p:spTree>
    <p:extLst>
      <p:ext uri="{BB962C8B-B14F-4D97-AF65-F5344CB8AC3E}">
        <p14:creationId xmlns:p14="http://schemas.microsoft.com/office/powerpoint/2010/main" val="2202930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 name="Rectangle 64">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D953706-34F2-AC42-93CA-0640E1B676E1}"/>
              </a:ext>
            </a:extLst>
          </p:cNvPr>
          <p:cNvSpPr>
            <a:spLocks noGrp="1"/>
          </p:cNvSpPr>
          <p:nvPr>
            <p:ph type="title"/>
          </p:nvPr>
        </p:nvSpPr>
        <p:spPr>
          <a:xfrm>
            <a:off x="838200" y="365125"/>
            <a:ext cx="10515600" cy="1325563"/>
          </a:xfrm>
        </p:spPr>
        <p:txBody>
          <a:bodyPr>
            <a:normAutofit/>
          </a:bodyPr>
          <a:lstStyle/>
          <a:p>
            <a:r>
              <a:rPr lang="fr-FR" sz="3200" b="1" dirty="0">
                <a:solidFill>
                  <a:srgbClr val="FFFFFF"/>
                </a:solidFill>
                <a:latin typeface="Garamond" panose="02020404030301010803" pitchFamily="18" charset="0"/>
              </a:rPr>
              <a:t>Séance 5 – Plan</a:t>
            </a:r>
          </a:p>
        </p:txBody>
      </p:sp>
      <p:sp>
        <p:nvSpPr>
          <p:cNvPr id="3" name="Espace réservé du contenu 2">
            <a:extLst>
              <a:ext uri="{FF2B5EF4-FFF2-40B4-BE49-F238E27FC236}">
                <a16:creationId xmlns:a16="http://schemas.microsoft.com/office/drawing/2014/main" id="{398DECB3-931D-0E44-B10A-094ED85FD8FA}"/>
              </a:ext>
            </a:extLst>
          </p:cNvPr>
          <p:cNvSpPr>
            <a:spLocks noGrp="1"/>
          </p:cNvSpPr>
          <p:nvPr>
            <p:ph idx="1"/>
          </p:nvPr>
        </p:nvSpPr>
        <p:spPr>
          <a:xfrm>
            <a:off x="838200" y="2438400"/>
            <a:ext cx="10515600" cy="3738562"/>
          </a:xfrm>
        </p:spPr>
        <p:txBody>
          <a:bodyPr>
            <a:normAutofit/>
          </a:bodyPr>
          <a:lstStyle/>
          <a:p>
            <a:pPr marL="0" indent="0">
              <a:buNone/>
            </a:pPr>
            <a:r>
              <a:rPr lang="fr-FR" sz="3200" b="1" dirty="0">
                <a:latin typeface="Calibri" panose="020F0502020204030204" pitchFamily="34" charset="0"/>
                <a:cs typeface="Calibri" panose="020F0502020204030204" pitchFamily="34" charset="0"/>
              </a:rPr>
              <a:t>Plan de la séance</a:t>
            </a:r>
          </a:p>
          <a:p>
            <a:pPr marL="342900" lvl="0" indent="-342900" algn="just">
              <a:lnSpc>
                <a:spcPct val="150000"/>
              </a:lnSpc>
              <a:buFont typeface="+mj-lt"/>
              <a:buAutoNum type="arabicPeriod"/>
            </a:pPr>
            <a:r>
              <a:rPr lang="fr-FR"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De la philosophie de la nature à l’éthique environnementale : la réalisation du Soi écologique</a:t>
            </a:r>
          </a:p>
          <a:p>
            <a:pPr marL="342900" lvl="0" indent="-342900" algn="just">
              <a:lnSpc>
                <a:spcPct val="150000"/>
              </a:lnSpc>
              <a:buFont typeface="+mj-lt"/>
              <a:buAutoNum type="arabicPeriod"/>
            </a:pPr>
            <a:r>
              <a:rPr lang="fr-FR"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La </a:t>
            </a:r>
            <a:r>
              <a:rPr lang="fr-FR" sz="2400" b="1" i="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Deep </a:t>
            </a:r>
            <a:r>
              <a:rPr lang="fr-FR" sz="2400" b="1" i="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ecology</a:t>
            </a:r>
            <a:r>
              <a:rPr lang="fr-FR"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 et l’éthique spinoziste</a:t>
            </a:r>
          </a:p>
          <a:p>
            <a:pPr marL="342900" lvl="0" indent="-342900" algn="just">
              <a:lnSpc>
                <a:spcPct val="150000"/>
              </a:lnSpc>
              <a:buFont typeface="+mj-lt"/>
              <a:buAutoNum type="arabicPeriod"/>
            </a:pPr>
            <a:r>
              <a:rPr lang="fr-FR"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Du Soi écologique au </a:t>
            </a:r>
            <a:r>
              <a:rPr lang="fr-FR" sz="2400" b="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néo-malthusiannisme</a:t>
            </a:r>
            <a:r>
              <a:rPr lang="fr-FR"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 : enjeux politiques de la </a:t>
            </a:r>
            <a:r>
              <a:rPr lang="fr-FR" sz="2400" b="1" i="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Deep </a:t>
            </a:r>
            <a:r>
              <a:rPr lang="fr-FR" sz="2400" b="1" i="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Ecology</a:t>
            </a:r>
            <a:endParaRPr lang="fr-FR"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endParaRPr lang="en-US" sz="2600" dirty="0">
              <a:latin typeface="Garamond" panose="02020404030301010803" pitchFamily="18" charset="0"/>
            </a:endParaRPr>
          </a:p>
          <a:p>
            <a:endParaRPr lang="fr-FR" sz="2600" dirty="0">
              <a:latin typeface="Garamond" panose="02020404030301010803" pitchFamily="18" charset="0"/>
            </a:endParaRPr>
          </a:p>
          <a:p>
            <a:endParaRPr lang="fr-FR" dirty="0">
              <a:latin typeface="Garamond" panose="02020404030301010803" pitchFamily="18" charset="0"/>
            </a:endParaRPr>
          </a:p>
          <a:p>
            <a:pPr marL="0" indent="0">
              <a:buNone/>
            </a:pPr>
            <a:endParaRPr lang="fr-FR" sz="2600" dirty="0">
              <a:latin typeface="Garamond" panose="02020404030301010803" pitchFamily="18" charset="0"/>
            </a:endParaRPr>
          </a:p>
          <a:p>
            <a:endParaRPr lang="fr-FR" sz="2600" dirty="0">
              <a:latin typeface="Garamond" panose="02020404030301010803" pitchFamily="18" charset="0"/>
            </a:endParaRPr>
          </a:p>
        </p:txBody>
      </p:sp>
    </p:spTree>
    <p:extLst>
      <p:ext uri="{BB962C8B-B14F-4D97-AF65-F5344CB8AC3E}">
        <p14:creationId xmlns:p14="http://schemas.microsoft.com/office/powerpoint/2010/main" val="4044145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2D87458-8483-E2BC-B8D5-64D956D5E7A7}"/>
              </a:ext>
            </a:extLst>
          </p:cNvPr>
          <p:cNvSpPr txBox="1"/>
          <p:nvPr/>
        </p:nvSpPr>
        <p:spPr>
          <a:xfrm>
            <a:off x="0" y="-1"/>
            <a:ext cx="12192000" cy="7017306"/>
          </a:xfrm>
          <a:prstGeom prst="rect">
            <a:avLst/>
          </a:prstGeom>
          <a:noFill/>
        </p:spPr>
        <p:txBody>
          <a:bodyPr wrap="square">
            <a:spAutoFit/>
          </a:bodyPr>
          <a:lstStyle/>
          <a:p>
            <a:pPr indent="431800" algn="just"/>
            <a:r>
              <a:rPr lang="fr-FR" sz="1800" b="1" u="sng" dirty="0">
                <a:effectLst/>
                <a:latin typeface="Calibri" panose="020F0502020204030204" pitchFamily="34" charset="0"/>
                <a:ea typeface="Calibri" panose="020F0502020204030204" pitchFamily="34" charset="0"/>
                <a:cs typeface="Times New Roman" panose="02020603050405020304" pitchFamily="18" charset="0"/>
              </a:rPr>
              <a:t>Texte 1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Arne </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Naess</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 Le mouvement d’écologie superficielle et le mouvement d’écologie profonde de longue portée. Une présentation », in H.-S. </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Afeissa</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Éthique de l’environnement. Nature, valeur, respect</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Paris, Librairie philosophique J. Vrin, 2007, p. 51-52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indent="431800" algn="just"/>
            <a:r>
              <a:rPr lang="fr-FR" sz="1800" u="sng" dirty="0">
                <a:effectLst/>
                <a:latin typeface="Calibri" panose="020F0502020204030204" pitchFamily="34" charset="0"/>
                <a:ea typeface="Calibri" panose="020F0502020204030204" pitchFamily="34" charset="0"/>
                <a:cs typeface="Times New Roman" panose="02020603050405020304" pitchFamily="18" charset="0"/>
              </a:rPr>
              <a:t>« LE MOUVEMENT D’ÉCOLOGIE SUPERFICIELLE </a:t>
            </a:r>
            <a:r>
              <a:rPr lang="fr-FR" sz="1800" dirty="0">
                <a:effectLst/>
                <a:latin typeface="Calibri" panose="020F0502020204030204" pitchFamily="34" charset="0"/>
                <a:ea typeface="Calibri" panose="020F0502020204030204" pitchFamily="34" charset="0"/>
                <a:cs typeface="Times New Roman" panose="02020603050405020304" pitchFamily="18" charset="0"/>
              </a:rPr>
              <a:t>: Lutter contre la pollution et l’épuisement des ressources. Objectif central : la santé et l’affluence des populations dans les pays développés.</a:t>
            </a:r>
          </a:p>
          <a:p>
            <a:pPr indent="431800" algn="just"/>
            <a:r>
              <a:rPr lang="fr-FR" sz="1800" u="sng" dirty="0">
                <a:effectLst/>
                <a:latin typeface="Calibri" panose="020F0502020204030204" pitchFamily="34" charset="0"/>
                <a:ea typeface="Calibri" panose="020F0502020204030204" pitchFamily="34" charset="0"/>
                <a:cs typeface="Times New Roman" panose="02020603050405020304" pitchFamily="18" charset="0"/>
              </a:rPr>
              <a:t>LE MOUVEMENT DE LA </a:t>
            </a:r>
            <a:r>
              <a:rPr lang="fr-FR" sz="1800" i="1" u="sng" dirty="0">
                <a:effectLst/>
                <a:latin typeface="Calibri" panose="020F0502020204030204" pitchFamily="34" charset="0"/>
                <a:ea typeface="Calibri" panose="020F0502020204030204" pitchFamily="34" charset="0"/>
                <a:cs typeface="Times New Roman" panose="02020603050405020304" pitchFamily="18" charset="0"/>
              </a:rPr>
              <a:t>DEEP ECOLOGY :</a:t>
            </a:r>
            <a:endParaRPr lang="fr-FR" sz="1800" u="sng"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eriod"/>
            </a:pPr>
            <a:r>
              <a:rPr lang="fr-FR" sz="1800" dirty="0">
                <a:effectLst/>
                <a:latin typeface="Calibri" panose="020F0502020204030204" pitchFamily="34" charset="0"/>
                <a:ea typeface="Calibri" panose="020F0502020204030204" pitchFamily="34" charset="0"/>
                <a:cs typeface="Times New Roman" panose="02020603050405020304" pitchFamily="18" charset="0"/>
              </a:rPr>
              <a:t>Rejet de l’image de l’</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homme-au-sein-de-l’environnement</a:t>
            </a:r>
            <a:r>
              <a:rPr lang="fr-FR" sz="1800" dirty="0">
                <a:effectLst/>
                <a:latin typeface="Calibri" panose="020F0502020204030204" pitchFamily="34" charset="0"/>
                <a:ea typeface="Calibri" panose="020F0502020204030204" pitchFamily="34" charset="0"/>
                <a:cs typeface="Times New Roman" panose="02020603050405020304" pitchFamily="18" charset="0"/>
              </a:rPr>
              <a:t> en faveur de l’</a:t>
            </a:r>
            <a:r>
              <a:rPr lang="fr-FR" sz="1800" i="1" dirty="0">
                <a:effectLst/>
                <a:latin typeface="Calibri" panose="020F0502020204030204" pitchFamily="34" charset="0"/>
                <a:ea typeface="Calibri" panose="020F0502020204030204" pitchFamily="34" charset="0"/>
                <a:cs typeface="Times New Roman" panose="02020603050405020304" pitchFamily="18" charset="0"/>
              </a:rPr>
              <a:t>image relationnelle de champ de vue total. </a:t>
            </a:r>
            <a:r>
              <a:rPr lang="fr-FR" sz="1800" dirty="0">
                <a:effectLst/>
                <a:latin typeface="Calibri" panose="020F0502020204030204" pitchFamily="34" charset="0"/>
                <a:ea typeface="Calibri" panose="020F0502020204030204" pitchFamily="34" charset="0"/>
                <a:cs typeface="Times New Roman" panose="02020603050405020304" pitchFamily="18" charset="0"/>
              </a:rPr>
              <a:t>Les organismes sont des nœuds au sein du réseau ou du champ de la biosphère, où chaque être soutient avec l’autre des relations intrinsèques. Une relation intrinsèque entre deux choses A et B est telle que la relation appartient aux définitions ou aux constitutions fondamentales de A et de B, si bien qu’en l’absence de cette relation, A et B cessent d’être ce qu’ils sont. Le modèle du champ de vue total ne dissout pas seulement le concept de l’</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homme-au-sein-de-l’environnement</a:t>
            </a:r>
            <a:r>
              <a:rPr lang="fr-FR" sz="1800" dirty="0">
                <a:effectLst/>
                <a:latin typeface="Calibri" panose="020F0502020204030204" pitchFamily="34" charset="0"/>
                <a:ea typeface="Calibri" panose="020F0502020204030204" pitchFamily="34" charset="0"/>
                <a:cs typeface="Times New Roman" panose="02020603050405020304" pitchFamily="18" charset="0"/>
              </a:rPr>
              <a:t>, mais tout concept d’une chose comprise comme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chose-compacte-au-sein-d’un-milieu</a:t>
            </a:r>
            <a:r>
              <a:rPr lang="fr-FR" sz="1800" dirty="0">
                <a:effectLst/>
                <a:latin typeface="Calibri" panose="020F0502020204030204" pitchFamily="34" charset="0"/>
                <a:ea typeface="Calibri" panose="020F0502020204030204" pitchFamily="34" charset="0"/>
                <a:cs typeface="Times New Roman" panose="02020603050405020304" pitchFamily="18" charset="0"/>
              </a:rPr>
              <a:t> – sauf lorsque l’on parle en se situant à un niveau d’échange verbal superficiel ou préliminaire. </a:t>
            </a:r>
          </a:p>
          <a:p>
            <a:pPr marL="342900" lvl="0" indent="-342900" algn="just">
              <a:buFont typeface="+mj-lt"/>
              <a:buAutoNum type="arabicPeriod"/>
            </a:pPr>
            <a:r>
              <a:rPr lang="fr-FR" sz="1800" i="1" dirty="0">
                <a:effectLst/>
                <a:latin typeface="Calibri" panose="020F0502020204030204" pitchFamily="34" charset="0"/>
                <a:ea typeface="Calibri" panose="020F0502020204030204" pitchFamily="34" charset="0"/>
                <a:cs typeface="Times New Roman" panose="02020603050405020304" pitchFamily="18" charset="0"/>
              </a:rPr>
              <a:t>Égalitarisme biosphérique </a:t>
            </a:r>
            <a:r>
              <a:rPr lang="fr-FR" sz="1800" dirty="0">
                <a:effectLst/>
                <a:latin typeface="Calibri" panose="020F0502020204030204" pitchFamily="34" charset="0"/>
                <a:ea typeface="Calibri" panose="020F0502020204030204" pitchFamily="34" charset="0"/>
                <a:cs typeface="Times New Roman" panose="02020603050405020304" pitchFamily="18" charset="0"/>
              </a:rPr>
              <a:t>– ce dernier étant de principe. L’ajout de cette clause (« de principe ») est indispensable car toute praxis réaliste nécessite, dans une certaine mesure, le meurtre, l’exploitation et la suppression. La pratique de l’écologiste de terrain le conduit à éprouver un respect profond, voire une vénération, pour les différentes formes et modes de vie. Il acquiert une connaissance de l’intérieur, une sorte de connaissance que les autres hommes réservent d’ordinaire à leurs semblables, et qui est au reste fort limitée puisqu’elle n’embrasse généralement qu’un nombre restreint de formes et de modes de vie. L’écologiste de terrain tient que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le droit égal pour tous de vivre et de s’épanouir</a:t>
            </a:r>
            <a:r>
              <a:rPr lang="fr-FR" sz="1800" dirty="0">
                <a:effectLst/>
                <a:latin typeface="Calibri" panose="020F0502020204030204" pitchFamily="34" charset="0"/>
                <a:ea typeface="Calibri" panose="020F0502020204030204" pitchFamily="34" charset="0"/>
                <a:cs typeface="Times New Roman" panose="02020603050405020304" pitchFamily="18" charset="0"/>
              </a:rPr>
              <a:t> est un axiome de valeur évident et intuitivement clair. </a:t>
            </a:r>
          </a:p>
          <a:p>
            <a:pPr indent="431800" algn="just"/>
            <a:r>
              <a:rPr lang="fr-FR" sz="1800" dirty="0">
                <a:effectLst/>
                <a:latin typeface="Calibri" panose="020F0502020204030204" pitchFamily="34" charset="0"/>
                <a:ea typeface="Calibri" panose="020F0502020204030204" pitchFamily="34" charset="0"/>
                <a:cs typeface="Times New Roman" panose="02020603050405020304" pitchFamily="18" charset="0"/>
              </a:rPr>
              <a:t>La restriction de cet axiome aux hommes est le fait d’un anthropocentrisme dont les effets préjudiciables s’exercent sur la qualité de vie des hommes eux-mêmes. Cette qualité de vie dépend en partie de la satisfaction et du plaisir profonds que nous éprouvons à vivre en association étroite avec les autres formes de vie. La tentative visant à ignorer notre dépendance et à établir une distribution des rôles entre, d’une part, un maître et, d’autre part, un esclave, a contribué à l’aliénation de l’homme lui-même. »</a:t>
            </a:r>
          </a:p>
        </p:txBody>
      </p:sp>
    </p:spTree>
    <p:extLst>
      <p:ext uri="{BB962C8B-B14F-4D97-AF65-F5344CB8AC3E}">
        <p14:creationId xmlns:p14="http://schemas.microsoft.com/office/powerpoint/2010/main" val="2593936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95C84DFC-5D44-02C1-EDB6-DD54948BF833}"/>
              </a:ext>
            </a:extLst>
          </p:cNvPr>
          <p:cNvSpPr txBox="1"/>
          <p:nvPr/>
        </p:nvSpPr>
        <p:spPr>
          <a:xfrm>
            <a:off x="901147" y="844323"/>
            <a:ext cx="10787269" cy="3970318"/>
          </a:xfrm>
          <a:prstGeom prst="rect">
            <a:avLst/>
          </a:prstGeom>
          <a:noFill/>
        </p:spPr>
        <p:txBody>
          <a:bodyPr wrap="square">
            <a:spAutoFit/>
          </a:bodyPr>
          <a:lstStyle/>
          <a:p>
            <a:r>
              <a:rPr lang="fr-FR" sz="2400" b="1" u="sng" kern="0" dirty="0">
                <a:effectLst/>
                <a:latin typeface="Calibri" panose="020F0502020204030204" pitchFamily="34" charset="0"/>
                <a:ea typeface="Calibri" panose="020F0502020204030204" pitchFamily="34" charset="0"/>
                <a:cs typeface="Times New Roman" panose="02020603050405020304" pitchFamily="18" charset="0"/>
              </a:rPr>
              <a:t>La symbiose</a:t>
            </a:r>
            <a:r>
              <a:rPr lang="fr-FR" sz="2400" kern="0" dirty="0">
                <a:effectLst/>
                <a:latin typeface="Calibri" panose="020F0502020204030204" pitchFamily="34" charset="0"/>
                <a:ea typeface="Calibri" panose="020F0502020204030204" pitchFamily="34" charset="0"/>
                <a:cs typeface="Times New Roman" panose="02020603050405020304" pitchFamily="18" charset="0"/>
              </a:rPr>
              <a:t> désigne une interaction mutuellement bénéfique et durable entre deux ou plusieurs êtres vivants qui vont utiliser les capacités respectives de chacun pour répondre à leur propre besoin. </a:t>
            </a:r>
          </a:p>
          <a:p>
            <a:endParaRPr lang="fr-FR" sz="2400" kern="0" dirty="0">
              <a:latin typeface="Calibri" panose="020F0502020204030204" pitchFamily="34" charset="0"/>
              <a:cs typeface="Times New Roman" panose="02020603050405020304" pitchFamily="18" charset="0"/>
            </a:endParaRPr>
          </a:p>
          <a:p>
            <a:endParaRPr lang="fr-FR" sz="2400" kern="0" dirty="0">
              <a:latin typeface="Calibri" panose="020F0502020204030204" pitchFamily="34" charset="0"/>
              <a:cs typeface="Times New Roman" panose="02020603050405020304" pitchFamily="18" charset="0"/>
            </a:endParaRPr>
          </a:p>
          <a:p>
            <a:r>
              <a:rPr lang="fr-FR" sz="2400" kern="0" dirty="0">
                <a:effectLst/>
                <a:latin typeface="Calibri" panose="020F0502020204030204" pitchFamily="34" charset="0"/>
                <a:ea typeface="Calibri" panose="020F0502020204030204" pitchFamily="34" charset="0"/>
                <a:cs typeface="Times New Roman" panose="02020603050405020304" pitchFamily="18" charset="0"/>
              </a:rPr>
              <a:t>« L’identification est un processus spontané, non rationnel, mais pas non plus irrationnel, par lequel l’intérêt ou les intérêts d’un autre être nous sont tout aussi sensibles que s’il s’agissait des nôtres » </a:t>
            </a:r>
          </a:p>
          <a:p>
            <a:endParaRPr lang="fr-FR" kern="0" dirty="0">
              <a:latin typeface="Calibri" panose="020F0502020204030204" pitchFamily="34" charset="0"/>
              <a:ea typeface="Calibri" panose="020F0502020204030204" pitchFamily="34" charset="0"/>
              <a:cs typeface="Times New Roman" panose="02020603050405020304" pitchFamily="18" charset="0"/>
            </a:endParaRPr>
          </a:p>
          <a:p>
            <a:r>
              <a:rPr lang="fr-FR" sz="1800" kern="0" dirty="0" err="1">
                <a:effectLst/>
                <a:latin typeface="Calibri" panose="020F0502020204030204" pitchFamily="34" charset="0"/>
                <a:ea typeface="Calibri" panose="020F0502020204030204" pitchFamily="34" charset="0"/>
                <a:cs typeface="Times New Roman" panose="02020603050405020304" pitchFamily="18" charset="0"/>
              </a:rPr>
              <a:t>Naess</a:t>
            </a:r>
            <a:r>
              <a:rPr lang="fr-FR" sz="1800" kern="0" dirty="0">
                <a:effectLst/>
                <a:latin typeface="Calibri" panose="020F0502020204030204" pitchFamily="34" charset="0"/>
                <a:ea typeface="Calibri" panose="020F0502020204030204" pitchFamily="34" charset="0"/>
                <a:cs typeface="Times New Roman" panose="02020603050405020304" pitchFamily="18" charset="0"/>
              </a:rPr>
              <a:t>, « Identification as a Source of a Deep </a:t>
            </a:r>
            <a:r>
              <a:rPr lang="fr-FR" sz="1800" kern="0" dirty="0" err="1">
                <a:effectLst/>
                <a:latin typeface="Calibri" panose="020F0502020204030204" pitchFamily="34" charset="0"/>
                <a:ea typeface="Calibri" panose="020F0502020204030204" pitchFamily="34" charset="0"/>
                <a:cs typeface="Times New Roman" panose="02020603050405020304" pitchFamily="18" charset="0"/>
              </a:rPr>
              <a:t>Ecological</a:t>
            </a:r>
            <a:r>
              <a:rPr lang="fr-FR" sz="1800" kern="0" dirty="0">
                <a:effectLst/>
                <a:latin typeface="Calibri" panose="020F0502020204030204" pitchFamily="34" charset="0"/>
                <a:ea typeface="Calibri" panose="020F0502020204030204" pitchFamily="34" charset="0"/>
                <a:cs typeface="Times New Roman" panose="02020603050405020304" pitchFamily="18" charset="0"/>
              </a:rPr>
              <a:t> Attitudes », In </a:t>
            </a:r>
            <a:r>
              <a:rPr lang="fr-FR" sz="1800" i="1" kern="0" dirty="0">
                <a:effectLst/>
                <a:latin typeface="Calibri" panose="020F0502020204030204" pitchFamily="34" charset="0"/>
                <a:ea typeface="Calibri" panose="020F0502020204030204" pitchFamily="34" charset="0"/>
                <a:cs typeface="Times New Roman" panose="02020603050405020304" pitchFamily="18" charset="0"/>
              </a:rPr>
              <a:t>Deep </a:t>
            </a:r>
            <a:r>
              <a:rPr lang="fr-FR" sz="1800" i="1" kern="0" dirty="0" err="1">
                <a:effectLst/>
                <a:latin typeface="Calibri" panose="020F0502020204030204" pitchFamily="34" charset="0"/>
                <a:ea typeface="Calibri" panose="020F0502020204030204" pitchFamily="34" charset="0"/>
                <a:cs typeface="Times New Roman" panose="02020603050405020304" pitchFamily="18" charset="0"/>
              </a:rPr>
              <a:t>Ecology</a:t>
            </a:r>
            <a:r>
              <a:rPr lang="fr-FR" sz="1800" i="1" kern="0" dirty="0">
                <a:effectLst/>
                <a:latin typeface="Calibri" panose="020F0502020204030204" pitchFamily="34" charset="0"/>
                <a:ea typeface="Calibri" panose="020F0502020204030204" pitchFamily="34" charset="0"/>
                <a:cs typeface="Times New Roman" panose="02020603050405020304" pitchFamily="18" charset="0"/>
              </a:rPr>
              <a:t>, </a:t>
            </a:r>
            <a:r>
              <a:rPr lang="fr-FR" sz="1800" kern="0" dirty="0">
                <a:effectLst/>
                <a:latin typeface="Calibri" panose="020F0502020204030204" pitchFamily="34" charset="0"/>
                <a:ea typeface="Calibri" panose="020F0502020204030204" pitchFamily="34" charset="0"/>
                <a:cs typeface="Times New Roman" panose="02020603050405020304" pitchFamily="18" charset="0"/>
              </a:rPr>
              <a:t>M. Tobias (éd.), San Marco, Avant Books, 1984, p. 261.</a:t>
            </a:r>
            <a:r>
              <a:rPr lang="fr-FR" sz="2400" dirty="0">
                <a:effectLst/>
              </a:rPr>
              <a:t> </a:t>
            </a:r>
            <a:endParaRPr lang="fr-FR" sz="2400" dirty="0"/>
          </a:p>
        </p:txBody>
      </p:sp>
    </p:spTree>
    <p:extLst>
      <p:ext uri="{BB962C8B-B14F-4D97-AF65-F5344CB8AC3E}">
        <p14:creationId xmlns:p14="http://schemas.microsoft.com/office/powerpoint/2010/main" val="2710111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7E368EB9-6A78-2D67-05A8-22220B3AEEDE}"/>
              </a:ext>
            </a:extLst>
          </p:cNvPr>
          <p:cNvSpPr txBox="1"/>
          <p:nvPr/>
        </p:nvSpPr>
        <p:spPr>
          <a:xfrm>
            <a:off x="808383" y="477078"/>
            <a:ext cx="10986052" cy="5113387"/>
          </a:xfrm>
          <a:prstGeom prst="rect">
            <a:avLst/>
          </a:prstGeom>
          <a:noFill/>
        </p:spPr>
        <p:txBody>
          <a:bodyPr wrap="square">
            <a:spAutoFit/>
          </a:bodyPr>
          <a:lstStyle/>
          <a:p>
            <a:pPr indent="431800" algn="just">
              <a:lnSpc>
                <a:spcPct val="150000"/>
              </a:lnSpc>
              <a:spcBef>
                <a:spcPts val="600"/>
              </a:spcBef>
              <a:spcAft>
                <a:spcPts val="600"/>
              </a:spcAft>
            </a:pPr>
            <a:r>
              <a:rPr lang="fr-FR" sz="2400" dirty="0">
                <a:effectLst/>
                <a:latin typeface="Calibri" panose="020F0502020204030204" pitchFamily="34" charset="0"/>
                <a:ea typeface="Calibri" panose="020F0502020204030204" pitchFamily="34" charset="0"/>
                <a:cs typeface="Times New Roman" panose="02020603050405020304" pitchFamily="18" charset="0"/>
              </a:rPr>
              <a:t>« Toutes les formes de vie sont intimement liées les unes aux autres au sein du Soi élargi, et de cette intime connexion découlent la capacité à s’identifier avec tout ce qui est, et la pratique de la non-violence au titre de conséquence naturelle. Aucun effort de moralisation n’est requis, pas davantage que nous n’avons besoin de morale pour respirer. » </a:t>
            </a:r>
          </a:p>
          <a:p>
            <a:pPr indent="431800" algn="just">
              <a:lnSpc>
                <a:spcPct val="150000"/>
              </a:lnSpc>
              <a:spcBef>
                <a:spcPts val="600"/>
              </a:spcBef>
              <a:spcAft>
                <a:spcPts val="600"/>
              </a:spcAft>
            </a:pP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indent="431800" algn="just">
              <a:lnSpc>
                <a:spcPct val="150000"/>
              </a:lnSpc>
              <a:spcBef>
                <a:spcPts val="600"/>
              </a:spcBef>
              <a:spcAft>
                <a:spcPts val="600"/>
              </a:spcAft>
            </a:pPr>
            <a:r>
              <a:rPr lang="fr-FR" sz="1600" b="1" dirty="0">
                <a:effectLst/>
                <a:latin typeface="Calibri" panose="020F0502020204030204" pitchFamily="34" charset="0"/>
                <a:ea typeface="Calibri" panose="020F0502020204030204" pitchFamily="34" charset="0"/>
                <a:cs typeface="Times New Roman" panose="02020603050405020304" pitchFamily="18" charset="0"/>
              </a:rPr>
              <a:t>Arne </a:t>
            </a:r>
            <a:r>
              <a:rPr lang="fr-FR" sz="1600" b="1" dirty="0" err="1">
                <a:effectLst/>
                <a:latin typeface="Calibri" panose="020F0502020204030204" pitchFamily="34" charset="0"/>
                <a:ea typeface="Calibri" panose="020F0502020204030204" pitchFamily="34" charset="0"/>
                <a:cs typeface="Times New Roman" panose="02020603050405020304" pitchFamily="18" charset="0"/>
              </a:rPr>
              <a:t>Naess</a:t>
            </a:r>
            <a:r>
              <a:rPr lang="fr-FR" sz="1600" b="1" dirty="0">
                <a:effectLst/>
                <a:latin typeface="Calibri" panose="020F0502020204030204" pitchFamily="34" charset="0"/>
                <a:ea typeface="Calibri" panose="020F0502020204030204" pitchFamily="34" charset="0"/>
                <a:cs typeface="Times New Roman" panose="02020603050405020304" pitchFamily="18" charset="0"/>
              </a:rPr>
              <a:t> : « Self-</a:t>
            </a:r>
            <a:r>
              <a:rPr lang="fr-FR" sz="1600" b="1" dirty="0" err="1">
                <a:effectLst/>
                <a:latin typeface="Calibri" panose="020F0502020204030204" pitchFamily="34" charset="0"/>
                <a:ea typeface="Calibri" panose="020F0502020204030204" pitchFamily="34" charset="0"/>
                <a:cs typeface="Times New Roman" panose="02020603050405020304" pitchFamily="18" charset="0"/>
              </a:rPr>
              <a:t>Realization</a:t>
            </a:r>
            <a:r>
              <a:rPr lang="fr-FR" sz="1600" b="1" dirty="0">
                <a:effectLst/>
                <a:latin typeface="Calibri" panose="020F0502020204030204" pitchFamily="34" charset="0"/>
                <a:ea typeface="Calibri" panose="020F0502020204030204" pitchFamily="34" charset="0"/>
                <a:cs typeface="Times New Roman" panose="02020603050405020304" pitchFamily="18" charset="0"/>
              </a:rPr>
              <a:t> : An </a:t>
            </a:r>
            <a:r>
              <a:rPr lang="fr-FR" sz="1600" b="1" dirty="0" err="1">
                <a:effectLst/>
                <a:latin typeface="Calibri" panose="020F0502020204030204" pitchFamily="34" charset="0"/>
                <a:ea typeface="Calibri" panose="020F0502020204030204" pitchFamily="34" charset="0"/>
                <a:cs typeface="Times New Roman" panose="02020603050405020304" pitchFamily="18" charset="0"/>
              </a:rPr>
              <a:t>Ecological</a:t>
            </a:r>
            <a:r>
              <a:rPr lang="fr-FR" sz="1600" b="1" dirty="0">
                <a:effectLst/>
                <a:latin typeface="Calibri" panose="020F0502020204030204" pitchFamily="34" charset="0"/>
                <a:ea typeface="Calibri" panose="020F0502020204030204" pitchFamily="34" charset="0"/>
                <a:cs typeface="Times New Roman" panose="02020603050405020304" pitchFamily="18" charset="0"/>
              </a:rPr>
              <a:t> </a:t>
            </a:r>
            <a:r>
              <a:rPr lang="fr-FR" sz="1600" b="1" dirty="0" err="1">
                <a:effectLst/>
                <a:latin typeface="Calibri" panose="020F0502020204030204" pitchFamily="34" charset="0"/>
                <a:ea typeface="Calibri" panose="020F0502020204030204" pitchFamily="34" charset="0"/>
                <a:cs typeface="Times New Roman" panose="02020603050405020304" pitchFamily="18" charset="0"/>
              </a:rPr>
              <a:t>Approach</a:t>
            </a:r>
            <a:r>
              <a:rPr lang="fr-FR" sz="1600" b="1" dirty="0">
                <a:effectLst/>
                <a:latin typeface="Calibri" panose="020F0502020204030204" pitchFamily="34" charset="0"/>
                <a:ea typeface="Calibri" panose="020F0502020204030204" pitchFamily="34" charset="0"/>
                <a:cs typeface="Times New Roman" panose="02020603050405020304" pitchFamily="18" charset="0"/>
              </a:rPr>
              <a:t> to </a:t>
            </a:r>
            <a:r>
              <a:rPr lang="fr-FR" sz="1600" b="1" dirty="0" err="1">
                <a:effectLst/>
                <a:latin typeface="Calibri" panose="020F0502020204030204" pitchFamily="34" charset="0"/>
                <a:ea typeface="Calibri" panose="020F0502020204030204" pitchFamily="34" charset="0"/>
                <a:cs typeface="Times New Roman" panose="02020603050405020304" pitchFamily="18" charset="0"/>
              </a:rPr>
              <a:t>Being</a:t>
            </a:r>
            <a:r>
              <a:rPr lang="fr-FR" sz="1600" b="1" dirty="0">
                <a:effectLst/>
                <a:latin typeface="Calibri" panose="020F0502020204030204" pitchFamily="34" charset="0"/>
                <a:ea typeface="Calibri" panose="020F0502020204030204" pitchFamily="34" charset="0"/>
                <a:cs typeface="Times New Roman" panose="02020603050405020304" pitchFamily="18" charset="0"/>
              </a:rPr>
              <a:t> in the World”, </a:t>
            </a:r>
            <a:r>
              <a:rPr lang="fr-FR" sz="1600" b="1" i="1" dirty="0" err="1">
                <a:effectLst/>
                <a:latin typeface="Calibri" panose="020F0502020204030204" pitchFamily="34" charset="0"/>
                <a:ea typeface="Calibri" panose="020F0502020204030204" pitchFamily="34" charset="0"/>
                <a:cs typeface="Times New Roman" panose="02020603050405020304" pitchFamily="18" charset="0"/>
              </a:rPr>
              <a:t>Trumpeter</a:t>
            </a:r>
            <a:r>
              <a:rPr lang="fr-FR" sz="1600" b="1" i="1" dirty="0">
                <a:effectLst/>
                <a:latin typeface="Calibri" panose="020F0502020204030204" pitchFamily="34" charset="0"/>
                <a:ea typeface="Calibri" panose="020F0502020204030204" pitchFamily="34" charset="0"/>
                <a:cs typeface="Times New Roman" panose="02020603050405020304" pitchFamily="18" charset="0"/>
              </a:rPr>
              <a:t>, </a:t>
            </a:r>
            <a:r>
              <a:rPr lang="fr-FR" sz="1600" b="1" dirty="0">
                <a:effectLst/>
                <a:latin typeface="Calibri" panose="020F0502020204030204" pitchFamily="34" charset="0"/>
                <a:ea typeface="Calibri" panose="020F0502020204030204" pitchFamily="34" charset="0"/>
                <a:cs typeface="Times New Roman" panose="02020603050405020304" pitchFamily="18" charset="0"/>
              </a:rPr>
              <a:t>n°4, 1987, p 35-42, 36 ; traduit par H.-S. </a:t>
            </a:r>
            <a:r>
              <a:rPr lang="fr-FR" sz="1600" b="1" dirty="0" err="1">
                <a:effectLst/>
                <a:latin typeface="Calibri" panose="020F0502020204030204" pitchFamily="34" charset="0"/>
                <a:ea typeface="Calibri" panose="020F0502020204030204" pitchFamily="34" charset="0"/>
                <a:cs typeface="Times New Roman" panose="02020603050405020304" pitchFamily="18" charset="0"/>
              </a:rPr>
              <a:t>Afeissa</a:t>
            </a:r>
            <a:r>
              <a:rPr lang="fr-FR" sz="1600" b="1" dirty="0">
                <a:effectLst/>
                <a:latin typeface="Calibri" panose="020F0502020204030204" pitchFamily="34" charset="0"/>
                <a:ea typeface="Calibri" panose="020F0502020204030204" pitchFamily="34" charset="0"/>
                <a:cs typeface="Times New Roman" panose="02020603050405020304" pitchFamily="18" charset="0"/>
              </a:rPr>
              <a:t> dans </a:t>
            </a:r>
            <a:r>
              <a:rPr lang="fr-FR" sz="1600" b="1" dirty="0" err="1">
                <a:effectLst/>
                <a:latin typeface="Calibri" panose="020F0502020204030204" pitchFamily="34" charset="0"/>
                <a:ea typeface="Calibri" panose="020F0502020204030204" pitchFamily="34" charset="0"/>
                <a:cs typeface="Times New Roman" panose="02020603050405020304" pitchFamily="18" charset="0"/>
              </a:rPr>
              <a:t>Naess</a:t>
            </a:r>
            <a:r>
              <a:rPr lang="fr-FR" sz="1600" b="1" dirty="0">
                <a:effectLst/>
                <a:latin typeface="Calibri" panose="020F0502020204030204" pitchFamily="34" charset="0"/>
                <a:ea typeface="Calibri" panose="020F0502020204030204" pitchFamily="34" charset="0"/>
                <a:cs typeface="Times New Roman" panose="02020603050405020304" pitchFamily="18" charset="0"/>
              </a:rPr>
              <a:t>, </a:t>
            </a:r>
            <a:r>
              <a:rPr lang="fr-FR" sz="1600" b="1" i="1" dirty="0">
                <a:effectLst/>
                <a:latin typeface="Calibri" panose="020F0502020204030204" pitchFamily="34" charset="0"/>
                <a:ea typeface="Calibri" panose="020F0502020204030204" pitchFamily="34" charset="0"/>
                <a:cs typeface="Times New Roman" panose="02020603050405020304" pitchFamily="18" charset="0"/>
              </a:rPr>
              <a:t>Écologie, communauté et style de vie, </a:t>
            </a:r>
            <a:r>
              <a:rPr lang="fr-FR" sz="1600" b="1" dirty="0">
                <a:effectLst/>
                <a:latin typeface="Calibri" panose="020F0502020204030204" pitchFamily="34" charset="0"/>
                <a:ea typeface="Calibri" panose="020F0502020204030204" pitchFamily="34" charset="0"/>
                <a:cs typeface="Times New Roman" panose="02020603050405020304" pitchFamily="18" charset="0"/>
              </a:rPr>
              <a:t>Bellevaux, Dehors, 2013, p. 354 : </a:t>
            </a:r>
            <a:endParaRPr lang="fr-FR" sz="1600" b="1" dirty="0">
              <a:latin typeface="Calibri" panose="020F0502020204030204" pitchFamily="34" charset="0"/>
              <a:ea typeface="Calibri" panose="020F0502020204030204" pitchFamily="34" charset="0"/>
              <a:cs typeface="Times New Roman" panose="02020603050405020304" pitchFamily="18" charset="0"/>
            </a:endParaRPr>
          </a:p>
          <a:p>
            <a:pPr indent="431800" algn="just">
              <a:lnSpc>
                <a:spcPct val="150000"/>
              </a:lnSpc>
              <a:spcBef>
                <a:spcPts val="600"/>
              </a:spcBef>
              <a:spcAft>
                <a:spcPts val="600"/>
              </a:spcAft>
            </a:pPr>
            <a:endParaRPr lang="fr-F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481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EC920C89-B4CA-86EE-AC4D-74A5FB0226BC}"/>
              </a:ext>
            </a:extLst>
          </p:cNvPr>
          <p:cNvSpPr txBox="1"/>
          <p:nvPr/>
        </p:nvSpPr>
        <p:spPr>
          <a:xfrm>
            <a:off x="172278" y="106016"/>
            <a:ext cx="12019722" cy="5450851"/>
          </a:xfrm>
          <a:prstGeom prst="rect">
            <a:avLst/>
          </a:prstGeom>
          <a:noFill/>
        </p:spPr>
        <p:txBody>
          <a:bodyPr wrap="square">
            <a:spAutoFit/>
          </a:bodyPr>
          <a:lstStyle/>
          <a:p>
            <a:pPr indent="431800" algn="just">
              <a:lnSpc>
                <a:spcPct val="150000"/>
              </a:lnSpc>
            </a:pPr>
            <a:endParaRPr lang="fr-FR" b="1" u="sng" dirty="0">
              <a:latin typeface="Calibri" panose="020F0502020204030204" pitchFamily="34" charset="0"/>
              <a:ea typeface="Calibri" panose="020F0502020204030204" pitchFamily="34" charset="0"/>
              <a:cs typeface="Times New Roman" panose="02020603050405020304" pitchFamily="18" charset="0"/>
            </a:endParaRPr>
          </a:p>
          <a:p>
            <a:pPr indent="431800" algn="just">
              <a:lnSpc>
                <a:spcPct val="150000"/>
              </a:lnSpc>
            </a:pPr>
            <a:r>
              <a:rPr lang="fr-FR" sz="1800" dirty="0">
                <a:effectLst/>
                <a:latin typeface="Calibri" panose="020F0502020204030204" pitchFamily="34" charset="0"/>
                <a:ea typeface="Calibri" panose="020F0502020204030204" pitchFamily="34" charset="0"/>
                <a:cs typeface="Times New Roman" panose="02020603050405020304" pitchFamily="18" charset="0"/>
              </a:rPr>
              <a:t>Les partisans d’une écologie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transpersonnelle</a:t>
            </a:r>
            <a:r>
              <a:rPr lang="fr-FR" sz="1800" dirty="0">
                <a:effectLst/>
                <a:latin typeface="Calibri" panose="020F0502020204030204" pitchFamily="34" charset="0"/>
                <a:ea typeface="Calibri" panose="020F0502020204030204" pitchFamily="34" charset="0"/>
                <a:cs typeface="Times New Roman" panose="02020603050405020304" pitchFamily="18" charset="0"/>
              </a:rPr>
              <a:t> déclarent que l’écologie et, de manière plus générale, la science moderne, apportent des preuves irréfutables de notre interconnexion avec le monde. […] L’analyse à laquelle ils soumettent l’identité les conduit à dire que si l’on parvient à comprendre en profondeur ce que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sont</a:t>
            </a:r>
            <a:r>
              <a:rPr lang="fr-FR" sz="1800" dirty="0">
                <a:effectLst/>
                <a:latin typeface="Calibri" panose="020F0502020204030204" pitchFamily="34" charset="0"/>
                <a:ea typeface="Calibri" panose="020F0502020204030204" pitchFamily="34" charset="0"/>
                <a:cs typeface="Times New Roman" panose="02020603050405020304" pitchFamily="18" charset="0"/>
              </a:rPr>
              <a:t> les choses (c’est-à-dire, si on parvient à éprouver jusque dans sa chair, par empathie, que nous ne faisons qu’un avec l’ensemble des entités de ce monde, et que nous tous faisons partie d’une seule réalité en développement), alors on ne manquera pas d’</a:t>
            </a:r>
            <a:r>
              <a:rPr lang="fr-FR" sz="1800" i="1" dirty="0">
                <a:effectLst/>
                <a:latin typeface="Calibri" panose="020F0502020204030204" pitchFamily="34" charset="0"/>
                <a:ea typeface="Calibri" panose="020F0502020204030204" pitchFamily="34" charset="0"/>
                <a:cs typeface="Times New Roman" panose="02020603050405020304" pitchFamily="18" charset="0"/>
              </a:rPr>
              <a:t>être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i="1" dirty="0">
                <a:effectLst/>
                <a:latin typeface="Calibri" panose="020F0502020204030204" pitchFamily="34" charset="0"/>
                <a:ea typeface="Calibri" panose="020F0502020204030204" pitchFamily="34" charset="0"/>
                <a:cs typeface="Times New Roman" panose="02020603050405020304" pitchFamily="18" charset="0"/>
              </a:rPr>
              <a:t>enclin</a:t>
            </a:r>
            <a:r>
              <a:rPr lang="fr-FR" sz="1800" dirty="0">
                <a:effectLst/>
                <a:latin typeface="Calibri" panose="020F0502020204030204" pitchFamily="34" charset="0"/>
                <a:ea typeface="Calibri" panose="020F0502020204030204" pitchFamily="34" charset="0"/>
                <a:cs typeface="Times New Roman" panose="02020603050405020304" pitchFamily="18" charset="0"/>
              </a:rPr>
              <a:t> […] naturellement à prendre soin du développement du monde sous tous ses aspects […] C’est pourquoi les partisans de l’écologie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transpersonnelle</a:t>
            </a:r>
            <a:r>
              <a:rPr lang="fr-FR" sz="1800" dirty="0">
                <a:effectLst/>
                <a:latin typeface="Calibri" panose="020F0502020204030204" pitchFamily="34" charset="0"/>
                <a:ea typeface="Calibri" panose="020F0502020204030204" pitchFamily="34" charset="0"/>
                <a:cs typeface="Times New Roman" panose="02020603050405020304" pitchFamily="18" charset="0"/>
              </a:rPr>
              <a:t> déclarent de temps à autre que l’éthique n’est pas tant leur affaire que l’ontologie ou la cosmologie. </a:t>
            </a:r>
          </a:p>
          <a:p>
            <a:pPr indent="431800" algn="just">
              <a:lnSpc>
                <a:spcPct val="150000"/>
              </a:lnSpc>
            </a:pPr>
            <a:endParaRPr lang="fr-FR" dirty="0">
              <a:latin typeface="Calibri" panose="020F0502020204030204" pitchFamily="34" charset="0"/>
              <a:ea typeface="Calibri" panose="020F0502020204030204" pitchFamily="34" charset="0"/>
              <a:cs typeface="Times New Roman" panose="02020603050405020304" pitchFamily="18" charset="0"/>
            </a:endParaRPr>
          </a:p>
          <a:p>
            <a:pPr indent="431800" algn="just">
              <a:lnSpc>
                <a:spcPct val="150000"/>
              </a:lnSpc>
            </a:pPr>
            <a:r>
              <a:rPr lang="fr-FR" sz="1800" b="1" dirty="0">
                <a:effectLst/>
                <a:latin typeface="Calibri" panose="020F0502020204030204" pitchFamily="34" charset="0"/>
                <a:ea typeface="Calibri" panose="020F0502020204030204" pitchFamily="34" charset="0"/>
                <a:cs typeface="Times New Roman" panose="02020603050405020304" pitchFamily="18" charset="0"/>
              </a:rPr>
              <a:t>Warwick Fox : </a:t>
            </a:r>
            <a:r>
              <a:rPr lang="fr-FR" sz="1800" b="1" i="1" dirty="0" err="1">
                <a:effectLst/>
                <a:latin typeface="Calibri" panose="020F0502020204030204" pitchFamily="34" charset="0"/>
                <a:ea typeface="Calibri" panose="020F0502020204030204" pitchFamily="34" charset="0"/>
                <a:cs typeface="Times New Roman" panose="02020603050405020304" pitchFamily="18" charset="0"/>
              </a:rPr>
              <a:t>Toward</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 a </a:t>
            </a:r>
            <a:r>
              <a:rPr lang="fr-FR" sz="1800" b="1" i="1" dirty="0" err="1">
                <a:effectLst/>
                <a:latin typeface="Calibri" panose="020F0502020204030204" pitchFamily="34" charset="0"/>
                <a:ea typeface="Calibri" panose="020F0502020204030204" pitchFamily="34" charset="0"/>
                <a:cs typeface="Times New Roman" panose="02020603050405020304" pitchFamily="18" charset="0"/>
              </a:rPr>
              <a:t>Transpersonnal</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i="1" dirty="0" err="1">
                <a:effectLst/>
                <a:latin typeface="Calibri" panose="020F0502020204030204" pitchFamily="34" charset="0"/>
                <a:ea typeface="Calibri" panose="020F0502020204030204" pitchFamily="34" charset="0"/>
                <a:cs typeface="Times New Roman" panose="02020603050405020304" pitchFamily="18" charset="0"/>
              </a:rPr>
              <a:t>Ecology</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i="1" dirty="0" err="1">
                <a:effectLst/>
                <a:latin typeface="Calibri" panose="020F0502020204030204" pitchFamily="34" charset="0"/>
                <a:ea typeface="Calibri" panose="020F0502020204030204" pitchFamily="34" charset="0"/>
                <a:cs typeface="Times New Roman" panose="02020603050405020304" pitchFamily="18" charset="0"/>
              </a:rPr>
              <a:t>Developing</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 New </a:t>
            </a:r>
            <a:r>
              <a:rPr lang="fr-FR" sz="1800" b="1" i="1" dirty="0" err="1">
                <a:effectLst/>
                <a:latin typeface="Calibri" panose="020F0502020204030204" pitchFamily="34" charset="0"/>
                <a:ea typeface="Calibri" panose="020F0502020204030204" pitchFamily="34" charset="0"/>
                <a:cs typeface="Times New Roman" panose="02020603050405020304" pitchFamily="18" charset="0"/>
              </a:rPr>
              <a:t>Foundatinos</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 for </a:t>
            </a:r>
            <a:r>
              <a:rPr lang="fr-FR" sz="1800" b="1" i="1" dirty="0" err="1">
                <a:effectLst/>
                <a:latin typeface="Calibri" panose="020F0502020204030204" pitchFamily="34" charset="0"/>
                <a:ea typeface="Calibri" panose="020F0502020204030204" pitchFamily="34" charset="0"/>
                <a:cs typeface="Times New Roman" panose="02020603050405020304" pitchFamily="18" charset="0"/>
              </a:rPr>
              <a:t>Environmentalism</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Boston et Londres, </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Shambhala</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1990, p. 246-247 ; traduit en français par H.-S. </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Afeissa</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dans </a:t>
            </a:r>
            <a:r>
              <a:rPr lang="fr-FR" sz="1800" b="1" dirty="0" err="1">
                <a:effectLst/>
                <a:latin typeface="Calibri" panose="020F0502020204030204" pitchFamily="34" charset="0"/>
                <a:ea typeface="Calibri" panose="020F0502020204030204" pitchFamily="34" charset="0"/>
                <a:cs typeface="Times New Roman" panose="02020603050405020304" pitchFamily="18" charset="0"/>
              </a:rPr>
              <a:t>Naess</a:t>
            </a:r>
            <a:r>
              <a:rPr lang="fr-FR" sz="1800" b="1" dirty="0">
                <a:effectLst/>
                <a:latin typeface="Calibri" panose="020F0502020204030204" pitchFamily="34" charset="0"/>
                <a:ea typeface="Calibri" panose="020F0502020204030204" pitchFamily="34" charset="0"/>
                <a:cs typeface="Times New Roman" panose="02020603050405020304" pitchFamily="18" charset="0"/>
              </a:rPr>
              <a:t>, </a:t>
            </a:r>
            <a:r>
              <a:rPr lang="fr-FR" sz="1800" b="1" i="1" dirty="0">
                <a:effectLst/>
                <a:latin typeface="Calibri" panose="020F0502020204030204" pitchFamily="34" charset="0"/>
                <a:ea typeface="Calibri" panose="020F0502020204030204" pitchFamily="34" charset="0"/>
                <a:cs typeface="Times New Roman" panose="02020603050405020304" pitchFamily="18" charset="0"/>
              </a:rPr>
              <a:t>Écologie, communauté et style de vie, </a:t>
            </a:r>
            <a:r>
              <a:rPr lang="fr-FR" sz="1800" b="1" dirty="0">
                <a:effectLst/>
                <a:latin typeface="Calibri" panose="020F0502020204030204" pitchFamily="34" charset="0"/>
                <a:ea typeface="Calibri" panose="020F0502020204030204" pitchFamily="34" charset="0"/>
                <a:cs typeface="Times New Roman" panose="02020603050405020304" pitchFamily="18" charset="0"/>
              </a:rPr>
              <a:t>Bellevaux, Dehors, 2013, p. 355. </a:t>
            </a:r>
          </a:p>
          <a:p>
            <a:pPr indent="431800" algn="just">
              <a:lnSpc>
                <a:spcPct val="150000"/>
              </a:lnSpc>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9754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7459DC3-4B70-B2B1-557D-14990E1C3855}"/>
              </a:ext>
            </a:extLst>
          </p:cNvPr>
          <p:cNvSpPr txBox="1"/>
          <p:nvPr/>
        </p:nvSpPr>
        <p:spPr>
          <a:xfrm>
            <a:off x="967409" y="801235"/>
            <a:ext cx="6096000" cy="464871"/>
          </a:xfrm>
          <a:prstGeom prst="rect">
            <a:avLst/>
          </a:prstGeom>
          <a:noFill/>
        </p:spPr>
        <p:txBody>
          <a:bodyPr wrap="square">
            <a:spAutoFit/>
          </a:bodyPr>
          <a:lstStyle/>
          <a:p>
            <a:pPr lvl="0" algn="just">
              <a:lnSpc>
                <a:spcPct val="150000"/>
              </a:lnSpc>
            </a:pPr>
            <a:r>
              <a:rPr lang="fr-FR"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2. La </a:t>
            </a:r>
            <a:r>
              <a:rPr lang="fr-FR" sz="1800" b="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deep</a:t>
            </a:r>
            <a:r>
              <a:rPr lang="fr-FR"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fr-FR" sz="1800" b="1" dirty="0" err="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ecology</a:t>
            </a:r>
            <a:r>
              <a:rPr lang="fr-FR"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rPr>
              <a:t> et l’éthique de Spinoza</a:t>
            </a:r>
          </a:p>
        </p:txBody>
      </p:sp>
      <p:sp>
        <p:nvSpPr>
          <p:cNvPr id="4" name="ZoneTexte 3">
            <a:extLst>
              <a:ext uri="{FF2B5EF4-FFF2-40B4-BE49-F238E27FC236}">
                <a16:creationId xmlns:a16="http://schemas.microsoft.com/office/drawing/2014/main" id="{F5ADB7F5-B703-B482-F749-65624B2F42F9}"/>
              </a:ext>
            </a:extLst>
          </p:cNvPr>
          <p:cNvSpPr txBox="1"/>
          <p:nvPr/>
        </p:nvSpPr>
        <p:spPr>
          <a:xfrm>
            <a:off x="622852" y="1266106"/>
            <a:ext cx="10058400" cy="4616648"/>
          </a:xfrm>
          <a:prstGeom prst="rect">
            <a:avLst/>
          </a:prstGeom>
          <a:noFill/>
        </p:spPr>
        <p:txBody>
          <a:bodyPr wrap="square" rtlCol="0">
            <a:spAutoFit/>
          </a:bodyPr>
          <a:lstStyle/>
          <a:p>
            <a:r>
              <a:rPr lang="fr-FR" sz="2400" kern="0" dirty="0">
                <a:effectLst/>
                <a:latin typeface="Calibri" panose="020F0502020204030204" pitchFamily="34" charset="0"/>
                <a:ea typeface="Calibri" panose="020F0502020204030204" pitchFamily="34" charset="0"/>
                <a:cs typeface="Times New Roman" panose="02020603050405020304" pitchFamily="18" charset="0"/>
              </a:rPr>
              <a:t>« Aucun grand philosophe n’a autant à offrir dans l’entreprise de clarification et d’articulation des attitudes écologiques fondamentales que Baruch Spinoza »</a:t>
            </a:r>
          </a:p>
          <a:p>
            <a:endParaRPr lang="fr-FR" kern="0" dirty="0">
              <a:latin typeface="Calibri" panose="020F0502020204030204" pitchFamily="34" charset="0"/>
              <a:ea typeface="Calibri" panose="020F0502020204030204" pitchFamily="34" charset="0"/>
              <a:cs typeface="Times New Roman" panose="02020603050405020304" pitchFamily="18" charset="0"/>
            </a:endParaRPr>
          </a:p>
          <a:p>
            <a:pPr lvl="2"/>
            <a:r>
              <a:rPr lang="fr-FR" dirty="0"/>
              <a:t>NÆSS Arne et WETLESEN Jon (1967), </a:t>
            </a:r>
            <a:r>
              <a:rPr lang="fr-FR" i="1" dirty="0"/>
              <a:t>Conation and Cognition in </a:t>
            </a:r>
            <a:r>
              <a:rPr lang="fr-FR" i="1" dirty="0" err="1"/>
              <a:t>Spinoza’s</a:t>
            </a:r>
            <a:r>
              <a:rPr lang="fr-FR" i="1" dirty="0"/>
              <a:t> Theory of </a:t>
            </a:r>
            <a:r>
              <a:rPr lang="fr-FR" dirty="0"/>
              <a:t>Affects</a:t>
            </a:r>
            <a:r>
              <a:rPr lang="fr-FR" i="1" dirty="0"/>
              <a:t>, a Reconstruction</a:t>
            </a:r>
            <a:r>
              <a:rPr lang="fr-FR" dirty="0"/>
              <a:t>. The Institute of </a:t>
            </a:r>
            <a:r>
              <a:rPr lang="fr-FR" dirty="0" err="1"/>
              <a:t>Philosophy</a:t>
            </a:r>
            <a:r>
              <a:rPr lang="fr-FR" dirty="0"/>
              <a:t> of Oslo, Oslo.</a:t>
            </a:r>
          </a:p>
          <a:p>
            <a:endParaRPr lang="fr-FR" dirty="0"/>
          </a:p>
          <a:p>
            <a:r>
              <a:rPr lang="fr-FR" sz="2400" kern="0" dirty="0">
                <a:latin typeface="Calibri" panose="020F0502020204030204" pitchFamily="34" charset="0"/>
                <a:ea typeface="Calibri" panose="020F0502020204030204" pitchFamily="34" charset="0"/>
                <a:cs typeface="Times New Roman" panose="02020603050405020304" pitchFamily="18" charset="0"/>
              </a:rPr>
              <a:t>D</a:t>
            </a:r>
            <a:r>
              <a:rPr lang="fr-FR" sz="2400" kern="0" dirty="0">
                <a:effectLst/>
                <a:latin typeface="Calibri" panose="020F0502020204030204" pitchFamily="34" charset="0"/>
                <a:ea typeface="Calibri" panose="020F0502020204030204" pitchFamily="34" charset="0"/>
                <a:cs typeface="Times New Roman" panose="02020603050405020304" pitchFamily="18" charset="0"/>
              </a:rPr>
              <a:t>ans l’ontologie de Spinoza, « les choses particulières sont toujours des parties isolées plus ou moins arbitrairement (fortuitement) d’unités plus compréhensives (elles aussi isolées plus ou moins fortuitement), qui forment ensemble la totalité de la nature. » </a:t>
            </a:r>
          </a:p>
          <a:p>
            <a:endParaRPr lang="fr-FR" sz="2400" kern="0" dirty="0">
              <a:latin typeface="Calibri" panose="020F0502020204030204" pitchFamily="34" charset="0"/>
              <a:cs typeface="Times New Roman" panose="02020603050405020304" pitchFamily="18" charset="0"/>
            </a:endParaRPr>
          </a:p>
          <a:p>
            <a:pPr lvl="2"/>
            <a:r>
              <a:rPr lang="fr-FR" dirty="0"/>
              <a:t>NÆSS Arne (2005), « Freedom, Emotion and Self-</a:t>
            </a:r>
            <a:r>
              <a:rPr lang="fr-FR" dirty="0" err="1"/>
              <a:t>Subsistence</a:t>
            </a:r>
            <a:r>
              <a:rPr lang="fr-FR" dirty="0"/>
              <a:t> » (1975) dans </a:t>
            </a:r>
            <a:r>
              <a:rPr lang="fr-FR" i="1" dirty="0" err="1"/>
              <a:t>Selected</a:t>
            </a:r>
            <a:r>
              <a:rPr lang="fr-FR" i="1" dirty="0"/>
              <a:t> Works of Arne </a:t>
            </a:r>
            <a:r>
              <a:rPr lang="fr-FR" i="1" dirty="0" err="1"/>
              <a:t>Naess</a:t>
            </a:r>
            <a:r>
              <a:rPr lang="fr-FR" dirty="0"/>
              <a:t>, Vol. VI, édité par GLASSER Harold et DRENGSON Alan, Dordrecht, Springer, p. 31.</a:t>
            </a:r>
            <a:endParaRPr lang="fr-FR" kern="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66831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2A28A66-2448-FA62-40D2-41E5AA9D05EC}"/>
              </a:ext>
            </a:extLst>
          </p:cNvPr>
          <p:cNvSpPr txBox="1"/>
          <p:nvPr/>
        </p:nvSpPr>
        <p:spPr>
          <a:xfrm>
            <a:off x="808382" y="768625"/>
            <a:ext cx="11158331" cy="5632311"/>
          </a:xfrm>
          <a:prstGeom prst="rect">
            <a:avLst/>
          </a:prstGeom>
          <a:noFill/>
        </p:spPr>
        <p:txBody>
          <a:bodyPr wrap="square" rtlCol="0">
            <a:spAutoFit/>
          </a:bodyPr>
          <a:lstStyle/>
          <a:p>
            <a:r>
              <a:rPr lang="fr-FR" sz="1800" kern="0" dirty="0">
                <a:effectLst/>
                <a:latin typeface="Calibri" panose="020F0502020204030204" pitchFamily="34" charset="0"/>
                <a:ea typeface="Calibri" panose="020F0502020204030204" pitchFamily="34" charset="0"/>
                <a:cs typeface="Times New Roman" panose="02020603050405020304" pitchFamily="18" charset="0"/>
              </a:rPr>
              <a:t>« En dernière instance, l’ensemble de la nature est un tout. Une gradation de totalités comme une gradation de gestalts semble justifiée ; si elle ne l’était pas, Spinoza se verrait obligé d’affirmer que l’homme n’a jamais de conceptions adéquates, puisqu’il ne pourrait jamais « contempler » la nature comme un tout (absolument complet). »</a:t>
            </a:r>
            <a:r>
              <a:rPr lang="fr-FR" dirty="0">
                <a:effectLst/>
              </a:rPr>
              <a:t> </a:t>
            </a:r>
            <a:endParaRPr lang="fr-FR" dirty="0"/>
          </a:p>
          <a:p>
            <a:pPr lvl="3"/>
            <a:r>
              <a:rPr lang="fr-FR" dirty="0"/>
              <a:t>NÆSS Arne (2017.4), « Spinoza et le mouvement de l’écologie profonde » dans </a:t>
            </a:r>
            <a:r>
              <a:rPr lang="fr-FR" i="1" dirty="0"/>
              <a:t>La réalisation de soi, </a:t>
            </a:r>
            <a:r>
              <a:rPr lang="fr-FR" dirty="0"/>
              <a:t>traduit par P. Madelin, Marseille, </a:t>
            </a:r>
            <a:r>
              <a:rPr lang="fr-FR" dirty="0" err="1"/>
              <a:t>Wildproject</a:t>
            </a:r>
            <a:r>
              <a:rPr lang="fr-FR" dirty="0"/>
              <a:t>, 2017, p. 128.</a:t>
            </a:r>
          </a:p>
          <a:p>
            <a:pPr lvl="3"/>
            <a:endParaRPr lang="fr-FR" dirty="0"/>
          </a:p>
          <a:p>
            <a:r>
              <a:rPr lang="fr-FR" sz="1800" kern="0" dirty="0">
                <a:effectLst/>
                <a:latin typeface="Calibri" panose="020F0502020204030204" pitchFamily="34" charset="0"/>
                <a:ea typeface="Calibri" panose="020F0502020204030204" pitchFamily="34" charset="0"/>
                <a:cs typeface="Times New Roman" panose="02020603050405020304" pitchFamily="18" charset="0"/>
              </a:rPr>
              <a:t>« Nous sentons qu’un certain corps est affecté de beaucoup de manières. »</a:t>
            </a:r>
            <a:r>
              <a:rPr lang="fr-FR" dirty="0">
                <a:effectLst/>
              </a:rPr>
              <a:t> </a:t>
            </a:r>
            <a:endParaRPr lang="fr-FR" dirty="0"/>
          </a:p>
          <a:p>
            <a:pPr lvl="3"/>
            <a:r>
              <a:rPr lang="fr-FR" dirty="0"/>
              <a:t>Spinoza, </a:t>
            </a:r>
            <a:r>
              <a:rPr lang="fr-FR" i="1" dirty="0"/>
              <a:t>Éthique, </a:t>
            </a:r>
            <a:r>
              <a:rPr lang="fr-FR" dirty="0"/>
              <a:t>II, axiome 4, traduit par B. </a:t>
            </a:r>
            <a:r>
              <a:rPr lang="fr-FR" dirty="0" err="1"/>
              <a:t>Pautrat</a:t>
            </a:r>
            <a:r>
              <a:rPr lang="fr-FR" dirty="0"/>
              <a:t>, Paris, Point, 1999, p. 97. </a:t>
            </a:r>
          </a:p>
          <a:p>
            <a:pPr lvl="3"/>
            <a:endParaRPr lang="fr-FR" dirty="0"/>
          </a:p>
          <a:p>
            <a:r>
              <a:rPr lang="fr-FR" dirty="0"/>
              <a:t>« </a:t>
            </a:r>
            <a:r>
              <a:rPr lang="fr-FR" kern="0" dirty="0">
                <a:latin typeface="Calibri" panose="020F0502020204030204" pitchFamily="34" charset="0"/>
                <a:cs typeface="Times New Roman" panose="02020603050405020304" pitchFamily="18" charset="0"/>
              </a:rPr>
              <a:t>I</a:t>
            </a:r>
            <a:r>
              <a:rPr lang="fr-FR" sz="1800" kern="0" dirty="0">
                <a:effectLst/>
                <a:latin typeface="Calibri" panose="020F0502020204030204" pitchFamily="34" charset="0"/>
                <a:ea typeface="Calibri" panose="020F0502020204030204" pitchFamily="34" charset="0"/>
                <a:cs typeface="Times New Roman" panose="02020603050405020304" pitchFamily="18" charset="0"/>
              </a:rPr>
              <a:t>l ne peut se faire que l’homme ne soit pas une partie de la Nature, et puisse ne pâtir d’autres changements que ceux qui peuvent se comprendre par sa seule nature et dont il est cause adéquate. »</a:t>
            </a:r>
            <a:r>
              <a:rPr lang="fr-FR" dirty="0">
                <a:effectLst/>
              </a:rPr>
              <a:t> </a:t>
            </a:r>
            <a:endParaRPr lang="fr-FR" dirty="0"/>
          </a:p>
          <a:p>
            <a:pPr lvl="3"/>
            <a:r>
              <a:rPr lang="fr-FR" dirty="0"/>
              <a:t>Spinoza, </a:t>
            </a:r>
            <a:r>
              <a:rPr lang="fr-FR" i="1" dirty="0"/>
              <a:t>Éthique, </a:t>
            </a:r>
            <a:r>
              <a:rPr lang="fr-FR" dirty="0"/>
              <a:t>IV, Proposition 4, traduit par B. </a:t>
            </a:r>
            <a:r>
              <a:rPr lang="fr-FR" dirty="0" err="1"/>
              <a:t>Pautrat</a:t>
            </a:r>
            <a:r>
              <a:rPr lang="fr-FR" dirty="0"/>
              <a:t>, Paris, Point, 1999, p. 349.</a:t>
            </a:r>
          </a:p>
          <a:p>
            <a:endParaRPr lang="fr-FR" dirty="0"/>
          </a:p>
          <a:p>
            <a:r>
              <a:rPr lang="fr-FR" sz="1800" kern="0" dirty="0">
                <a:effectLst/>
                <a:latin typeface="Calibri" panose="020F0502020204030204" pitchFamily="34" charset="0"/>
                <a:ea typeface="Calibri" panose="020F0502020204030204" pitchFamily="34" charset="0"/>
                <a:cs typeface="Times New Roman" panose="02020603050405020304" pitchFamily="18" charset="0"/>
              </a:rPr>
              <a:t>« L’organisme et l’environnement doivent plutôt être considérés comme les deux pôles d’une même unité en interaction, de telle manière que cette unité comprend un nombre indéfini d’organismes et leur interaction mutuelle les uns avec les autres » </a:t>
            </a:r>
          </a:p>
          <a:p>
            <a:pPr lvl="3"/>
            <a:r>
              <a:rPr lang="fr-FR" kern="0" dirty="0" err="1">
                <a:effectLst/>
                <a:latin typeface="Calibri" panose="020F0502020204030204" pitchFamily="34" charset="0"/>
                <a:ea typeface="Calibri" panose="020F0502020204030204" pitchFamily="34" charset="0"/>
                <a:cs typeface="Times New Roman" panose="02020603050405020304" pitchFamily="18" charset="0"/>
              </a:rPr>
              <a:t>Naess</a:t>
            </a:r>
            <a:r>
              <a:rPr lang="fr-FR" kern="0" dirty="0">
                <a:effectLst/>
                <a:latin typeface="Calibri" panose="020F0502020204030204" pitchFamily="34" charset="0"/>
                <a:ea typeface="Calibri" panose="020F0502020204030204" pitchFamily="34" charset="0"/>
                <a:cs typeface="Times New Roman" panose="02020603050405020304" pitchFamily="18" charset="0"/>
              </a:rPr>
              <a:t>, </a:t>
            </a:r>
            <a:r>
              <a:rPr lang="fr-FR" i="1" dirty="0"/>
              <a:t>Conation and Cognition in </a:t>
            </a:r>
            <a:r>
              <a:rPr lang="fr-FR" i="1" dirty="0" err="1"/>
              <a:t>Spinoza’s</a:t>
            </a:r>
            <a:r>
              <a:rPr lang="fr-FR" i="1" dirty="0"/>
              <a:t> Theory of </a:t>
            </a:r>
            <a:r>
              <a:rPr lang="fr-FR" dirty="0"/>
              <a:t>Affects</a:t>
            </a:r>
            <a:r>
              <a:rPr lang="fr-FR" i="1" dirty="0"/>
              <a:t>, a Reconstruction</a:t>
            </a:r>
            <a:r>
              <a:rPr lang="fr-FR" dirty="0"/>
              <a:t>. The Institute of </a:t>
            </a:r>
            <a:r>
              <a:rPr lang="fr-FR" dirty="0" err="1"/>
              <a:t>Philosophy</a:t>
            </a:r>
            <a:r>
              <a:rPr lang="fr-FR" dirty="0"/>
              <a:t> of Oslo, Oslo, p. 80. </a:t>
            </a:r>
          </a:p>
          <a:p>
            <a:pPr lvl="3"/>
            <a:endParaRPr lang="fr-FR" dirty="0"/>
          </a:p>
        </p:txBody>
      </p:sp>
    </p:spTree>
    <p:extLst>
      <p:ext uri="{BB962C8B-B14F-4D97-AF65-F5344CB8AC3E}">
        <p14:creationId xmlns:p14="http://schemas.microsoft.com/office/powerpoint/2010/main" val="38431276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4470</TotalTime>
  <Words>2616</Words>
  <Application>Microsoft Macintosh PowerPoint</Application>
  <PresentationFormat>Grand écran</PresentationFormat>
  <Paragraphs>73</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Garamond</vt:lpstr>
      <vt:lpstr>Helvetica Neue</vt:lpstr>
      <vt:lpstr>Thème Office</vt:lpstr>
      <vt:lpstr>Éthique de l’environnement   Enseignant : Paul Guillibert </vt:lpstr>
      <vt:lpstr>Introduction : deep ecology et naturalisation du social </vt:lpstr>
      <vt:lpstr>Séance 5 – Plan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Philosophie de l’environnement Licence 3  Enseignante: Daria Saburova </dc:title>
  <dc:creator>Daria Saburova</dc:creator>
  <cp:lastModifiedBy>Paul Guillibert</cp:lastModifiedBy>
  <cp:revision>129</cp:revision>
  <dcterms:created xsi:type="dcterms:W3CDTF">2021-01-19T23:34:04Z</dcterms:created>
  <dcterms:modified xsi:type="dcterms:W3CDTF">2024-10-21T09:32:01Z</dcterms:modified>
</cp:coreProperties>
</file>