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71" r:id="rId3"/>
    <p:sldId id="361" r:id="rId4"/>
    <p:sldId id="377" r:id="rId5"/>
    <p:sldId id="379" r:id="rId6"/>
    <p:sldId id="380" r:id="rId7"/>
    <p:sldId id="381" r:id="rId8"/>
    <p:sldId id="362" r:id="rId9"/>
    <p:sldId id="382" r:id="rId10"/>
    <p:sldId id="378" r:id="rId11"/>
    <p:sldId id="365"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822"/>
    <p:restoredTop sz="93615"/>
  </p:normalViewPr>
  <p:slideViewPr>
    <p:cSldViewPr snapToGrid="0" snapToObjects="1">
      <p:cViewPr varScale="1">
        <p:scale>
          <a:sx n="96" d="100"/>
          <a:sy n="96" d="100"/>
        </p:scale>
        <p:origin x="17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193616-33F7-C44E-AD48-AB11931C5960}" type="datetimeFigureOut">
              <a:rPr lang="fr-FR" smtClean="0"/>
              <a:t>03/11/2024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7FA1BF-D8FD-7443-A121-ED3BC7D9502D}" type="slidenum">
              <a:rPr lang="fr-FR" smtClean="0"/>
              <a:t>‹N°›</a:t>
            </a:fld>
            <a:endParaRPr lang="fr-FR"/>
          </a:p>
        </p:txBody>
      </p:sp>
    </p:spTree>
    <p:extLst>
      <p:ext uri="{BB962C8B-B14F-4D97-AF65-F5344CB8AC3E}">
        <p14:creationId xmlns:p14="http://schemas.microsoft.com/office/powerpoint/2010/main" val="47772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A3AAFA-3E1D-634C-B411-6F04488B4A8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7484360-3661-9546-8C71-50F75D9AEB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61EB205-B1C3-4F4A-8B36-646D00A44186}"/>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5" name="Espace réservé du pied de page 4">
            <a:extLst>
              <a:ext uri="{FF2B5EF4-FFF2-40B4-BE49-F238E27FC236}">
                <a16:creationId xmlns:a16="http://schemas.microsoft.com/office/drawing/2014/main" id="{5B0E1A5A-7617-9647-9160-10D578B3304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81F6E5E-A9C2-BA48-809B-0C2B22A29505}"/>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28571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852907-FF40-0F4A-953D-BDB20F92942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0F6DE60-8523-0E45-B584-5675B336AE5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0FE511-D317-A14E-9FA4-751B231002C7}"/>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5" name="Espace réservé du pied de page 4">
            <a:extLst>
              <a:ext uri="{FF2B5EF4-FFF2-40B4-BE49-F238E27FC236}">
                <a16:creationId xmlns:a16="http://schemas.microsoft.com/office/drawing/2014/main" id="{A2357909-AF85-F641-89DD-87689D23703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5CADC3-D464-8948-860D-33E8EA60038C}"/>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10658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3343FEB-B04B-074F-88FE-2DABE3AC8CD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FC39657-9179-B341-B64F-6DD88B1EBD5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60225FD-BE94-6446-A03A-41E32341EF76}"/>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5" name="Espace réservé du pied de page 4">
            <a:extLst>
              <a:ext uri="{FF2B5EF4-FFF2-40B4-BE49-F238E27FC236}">
                <a16:creationId xmlns:a16="http://schemas.microsoft.com/office/drawing/2014/main" id="{AFF14BCE-E1C6-0B46-8EB0-A14A3984390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06C8CCA-9AA8-0642-B1AD-FFC4B948F364}"/>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3072755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F2E2CF-54BA-3640-9628-0250086CF5D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C4DD7A7-52E0-FF42-AB83-12F66C8C5BA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B1D9919-6EE5-F740-814B-91E4AD0F9532}"/>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5" name="Espace réservé du pied de page 4">
            <a:extLst>
              <a:ext uri="{FF2B5EF4-FFF2-40B4-BE49-F238E27FC236}">
                <a16:creationId xmlns:a16="http://schemas.microsoft.com/office/drawing/2014/main" id="{555F5E9A-EBE6-5345-A251-99C0D02283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F861CD-7287-2049-9739-820EC0A61872}"/>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337936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AD6C65-6EE4-4F4F-81D7-4CFF7D4E797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84DCA79-60D9-884F-8DDB-960A95DA03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22F8DC7-6E16-2346-947B-B8B55C03B1A7}"/>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5" name="Espace réservé du pied de page 4">
            <a:extLst>
              <a:ext uri="{FF2B5EF4-FFF2-40B4-BE49-F238E27FC236}">
                <a16:creationId xmlns:a16="http://schemas.microsoft.com/office/drawing/2014/main" id="{B7C9CF46-EC58-D745-8318-65E180A46A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655E5D-FA5A-A649-AB98-863978BA9FEA}"/>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03728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1411A2-A689-9443-8407-B9EB25DC714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EC5A2BB-1AD3-014D-8DA3-FD27DEA4538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32CA763-C8A7-FF44-80D8-AF9C9732ADC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B6E1833-B189-DB46-9367-A537FB0E01F9}"/>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6" name="Espace réservé du pied de page 5">
            <a:extLst>
              <a:ext uri="{FF2B5EF4-FFF2-40B4-BE49-F238E27FC236}">
                <a16:creationId xmlns:a16="http://schemas.microsoft.com/office/drawing/2014/main" id="{BB2937A6-DD62-CA4D-B609-C80EE26CC18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979AAD7-888A-6042-9872-584EBE731FF9}"/>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182431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0062B3-3DC6-8F4E-885C-AD7252370B1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EB5F094-D8FF-9F49-9254-128D3AB4A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0696065-AC78-5448-8B84-E1A243EC63F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B50E663-13AA-8049-83D7-8B749161FC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E9814C9-4856-3A4D-B162-8ED39EBAD89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DAEA2CB-AA43-5C48-88C8-099CBB341D11}"/>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8" name="Espace réservé du pied de page 7">
            <a:extLst>
              <a:ext uri="{FF2B5EF4-FFF2-40B4-BE49-F238E27FC236}">
                <a16:creationId xmlns:a16="http://schemas.microsoft.com/office/drawing/2014/main" id="{90FEA104-C068-2D47-ABE7-74F77276DDD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64ED410-FD31-CF4C-9FE3-685086B9E5D4}"/>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160842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3722E8-8D5E-224D-83D3-CBF20E13998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A624455-95A4-B34B-91FD-F4181DAF83E9}"/>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4" name="Espace réservé du pied de page 3">
            <a:extLst>
              <a:ext uri="{FF2B5EF4-FFF2-40B4-BE49-F238E27FC236}">
                <a16:creationId xmlns:a16="http://schemas.microsoft.com/office/drawing/2014/main" id="{3F420521-C82F-B249-B99A-7326F0988C3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6C303B-9C06-E844-A188-267F5D60F7E6}"/>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1877363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6650458-27F7-E44B-813A-1C7BDF5209D3}"/>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3" name="Espace réservé du pied de page 2">
            <a:extLst>
              <a:ext uri="{FF2B5EF4-FFF2-40B4-BE49-F238E27FC236}">
                <a16:creationId xmlns:a16="http://schemas.microsoft.com/office/drawing/2014/main" id="{4193C635-A8E8-5A4A-AD18-80C9EBE1823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433C7D1-F590-0747-80FD-5E222F382983}"/>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255091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36FA3F-95D9-7F4E-B210-03EA75DD850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804A832-A21A-B148-9882-89A03F5F7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4133C1F-A0E4-7C4B-994A-AD2B0FABB6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B1C4775-136C-1A46-8BFC-2782BA8275DB}"/>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6" name="Espace réservé du pied de page 5">
            <a:extLst>
              <a:ext uri="{FF2B5EF4-FFF2-40B4-BE49-F238E27FC236}">
                <a16:creationId xmlns:a16="http://schemas.microsoft.com/office/drawing/2014/main" id="{FA074DD6-E2C2-784B-AFE1-B36866FD79D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7640566-14A0-204C-873B-8C1D1194C118}"/>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301360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35AB26-D6B9-304A-AE6A-39D00F8CC85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9F1C7E0-F1B4-884B-94C3-C29774ADBE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D4687AB-7DE6-2F48-87AC-9EE37C5E4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8AD7591-0650-9A4A-9A98-4A831EBD85A4}"/>
              </a:ext>
            </a:extLst>
          </p:cNvPr>
          <p:cNvSpPr>
            <a:spLocks noGrp="1"/>
          </p:cNvSpPr>
          <p:nvPr>
            <p:ph type="dt" sz="half" idx="10"/>
          </p:nvPr>
        </p:nvSpPr>
        <p:spPr/>
        <p:txBody>
          <a:bodyPr/>
          <a:lstStyle/>
          <a:p>
            <a:fld id="{199DA861-4CB9-AB45-9420-6EBBF322F8E4}" type="datetimeFigureOut">
              <a:rPr lang="fr-FR" smtClean="0"/>
              <a:t>03/11/2024</a:t>
            </a:fld>
            <a:endParaRPr lang="fr-FR"/>
          </a:p>
        </p:txBody>
      </p:sp>
      <p:sp>
        <p:nvSpPr>
          <p:cNvPr id="6" name="Espace réservé du pied de page 5">
            <a:extLst>
              <a:ext uri="{FF2B5EF4-FFF2-40B4-BE49-F238E27FC236}">
                <a16:creationId xmlns:a16="http://schemas.microsoft.com/office/drawing/2014/main" id="{05D6AE67-0AC7-4848-98A4-0349ED5B8AB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8494E3C-BAFA-074D-8893-9945910F4DA3}"/>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365525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DD24F8-04D3-FF44-93B0-A3446467EC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3C9CB20-FCE1-E54B-AEF2-391C8C8FB8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BEF005-AD59-D040-A3CD-D09CB9B4B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DA861-4CB9-AB45-9420-6EBBF322F8E4}" type="datetimeFigureOut">
              <a:rPr lang="fr-FR" smtClean="0"/>
              <a:t>03/11/2024</a:t>
            </a:fld>
            <a:endParaRPr lang="fr-FR"/>
          </a:p>
        </p:txBody>
      </p:sp>
      <p:sp>
        <p:nvSpPr>
          <p:cNvPr id="5" name="Espace réservé du pied de page 4">
            <a:extLst>
              <a:ext uri="{FF2B5EF4-FFF2-40B4-BE49-F238E27FC236}">
                <a16:creationId xmlns:a16="http://schemas.microsoft.com/office/drawing/2014/main" id="{2225B0B3-F715-9D42-8D0F-1F97B7FDDC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02000C8-4D5C-814E-AE11-F5D3F5232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918E00-9836-9E4B-8609-3E678B41C383}" type="slidenum">
              <a:rPr lang="fr-FR" smtClean="0"/>
              <a:t>‹N°›</a:t>
            </a:fld>
            <a:endParaRPr lang="fr-FR"/>
          </a:p>
        </p:txBody>
      </p:sp>
    </p:spTree>
    <p:extLst>
      <p:ext uri="{BB962C8B-B14F-4D97-AF65-F5344CB8AC3E}">
        <p14:creationId xmlns:p14="http://schemas.microsoft.com/office/powerpoint/2010/main" val="1304402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ulguillibert@gmail.com"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 4" descr="Une image contenant montagne, extérieur, nature, coteau&#10;&#10;Description générée automatiquement">
            <a:extLst>
              <a:ext uri="{FF2B5EF4-FFF2-40B4-BE49-F238E27FC236}">
                <a16:creationId xmlns:a16="http://schemas.microsoft.com/office/drawing/2014/main" id="{A96FCD26-F522-0246-A765-E11CCE80B197}"/>
              </a:ext>
            </a:extLst>
          </p:cNvPr>
          <p:cNvPicPr>
            <a:picLocks noChangeAspect="1"/>
          </p:cNvPicPr>
          <p:nvPr/>
        </p:nvPicPr>
        <p:blipFill rotWithShape="1">
          <a:blip r:embed="rId2"/>
          <a:srcRect t="7227" b="17773"/>
          <a:stretch/>
        </p:blipFill>
        <p:spPr>
          <a:xfrm>
            <a:off x="20" y="10"/>
            <a:ext cx="12191980" cy="6857990"/>
          </a:xfrm>
          <a:prstGeom prst="rect">
            <a:avLst/>
          </a:prstGeom>
        </p:spPr>
      </p:pic>
      <p:sp>
        <p:nvSpPr>
          <p:cNvPr id="23"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re 1">
            <a:extLst>
              <a:ext uri="{FF2B5EF4-FFF2-40B4-BE49-F238E27FC236}">
                <a16:creationId xmlns:a16="http://schemas.microsoft.com/office/drawing/2014/main" id="{009040A8-1A8B-E54B-A96B-CC13DEE3333E}"/>
              </a:ext>
            </a:extLst>
          </p:cNvPr>
          <p:cNvSpPr>
            <a:spLocks noGrp="1"/>
          </p:cNvSpPr>
          <p:nvPr>
            <p:ph type="ctrTitle"/>
          </p:nvPr>
        </p:nvSpPr>
        <p:spPr>
          <a:xfrm>
            <a:off x="8022021" y="3231931"/>
            <a:ext cx="3852041" cy="1834056"/>
          </a:xfrm>
        </p:spPr>
        <p:txBody>
          <a:bodyPr>
            <a:normAutofit/>
          </a:bodyPr>
          <a:lstStyle/>
          <a:p>
            <a:r>
              <a:rPr lang="fr-FR" sz="2200" b="1" dirty="0">
                <a:latin typeface="Garamond" panose="02020404030301010803" pitchFamily="18" charset="0"/>
              </a:rPr>
              <a:t>Éthique de l’environnement</a:t>
            </a:r>
            <a:br>
              <a:rPr lang="fr-FR" sz="2200" b="1" dirty="0">
                <a:latin typeface="Garamond" panose="02020404030301010803" pitchFamily="18" charset="0"/>
              </a:rPr>
            </a:br>
            <a:br>
              <a:rPr lang="fr-FR" sz="2200" b="1" dirty="0">
                <a:latin typeface="Garamond" panose="02020404030301010803" pitchFamily="18" charset="0"/>
              </a:rPr>
            </a:br>
            <a:br>
              <a:rPr lang="fr-FR" sz="2200" b="1" dirty="0">
                <a:latin typeface="Garamond" panose="02020404030301010803" pitchFamily="18" charset="0"/>
              </a:rPr>
            </a:br>
            <a:r>
              <a:rPr lang="fr-FR" sz="2200" b="1" dirty="0">
                <a:latin typeface="Garamond" panose="02020404030301010803" pitchFamily="18" charset="0"/>
              </a:rPr>
              <a:t>Enseignant : Paul </a:t>
            </a:r>
            <a:r>
              <a:rPr lang="fr-FR" sz="2200" b="1" dirty="0" err="1">
                <a:latin typeface="Garamond" panose="02020404030301010803" pitchFamily="18" charset="0"/>
              </a:rPr>
              <a:t>Guillibert</a:t>
            </a:r>
            <a:r>
              <a:rPr lang="fr-FR" sz="2200" b="1" dirty="0">
                <a:latin typeface="Garamond" panose="02020404030301010803" pitchFamily="18" charset="0"/>
              </a:rPr>
              <a:t> </a:t>
            </a:r>
          </a:p>
        </p:txBody>
      </p:sp>
      <p:sp>
        <p:nvSpPr>
          <p:cNvPr id="3" name="Sous-titre 2">
            <a:extLst>
              <a:ext uri="{FF2B5EF4-FFF2-40B4-BE49-F238E27FC236}">
                <a16:creationId xmlns:a16="http://schemas.microsoft.com/office/drawing/2014/main" id="{F58E3F70-B192-ED4E-B924-97D12811982B}"/>
              </a:ext>
            </a:extLst>
          </p:cNvPr>
          <p:cNvSpPr>
            <a:spLocks noGrp="1"/>
          </p:cNvSpPr>
          <p:nvPr>
            <p:ph type="subTitle" idx="1"/>
          </p:nvPr>
        </p:nvSpPr>
        <p:spPr>
          <a:xfrm>
            <a:off x="7782910" y="5242675"/>
            <a:ext cx="4330262" cy="683284"/>
          </a:xfrm>
        </p:spPr>
        <p:txBody>
          <a:bodyPr>
            <a:normAutofit/>
          </a:bodyPr>
          <a:lstStyle/>
          <a:p>
            <a:r>
              <a:rPr lang="fr-FR" sz="2000" dirty="0">
                <a:hlinkClick r:id="rId3"/>
              </a:rPr>
              <a:t>paulguillibert@gmail.com</a:t>
            </a:r>
            <a:endParaRPr lang="fr-FR" sz="2000" dirty="0"/>
          </a:p>
        </p:txBody>
      </p:sp>
      <p:cxnSp>
        <p:nvCxnSpPr>
          <p:cNvPr id="24" name="Straight Connector 11">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178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0" y="1911350"/>
            <a:ext cx="9100344" cy="4946650"/>
          </a:xfrm>
        </p:spPr>
        <p:txBody>
          <a:bodyPr>
            <a:normAutofit/>
          </a:bodyPr>
          <a:lstStyle/>
          <a:p>
            <a:pPr marL="0" indent="0">
              <a:buNone/>
            </a:pPr>
            <a:endParaRPr lang="fr-FR" b="1" u="sng" dirty="0"/>
          </a:p>
          <a:p>
            <a:pPr marL="514350" indent="-514350">
              <a:buFont typeface="+mj-lt"/>
              <a:buAutoNum type="arabicPeriod"/>
            </a:pPr>
            <a:r>
              <a:rPr lang="fr-FR" u="sng" dirty="0"/>
              <a:t>Le </a:t>
            </a:r>
            <a:r>
              <a:rPr lang="fr-FR" u="sng" dirty="0" err="1"/>
              <a:t>biocentrisme</a:t>
            </a:r>
            <a:r>
              <a:rPr lang="fr-FR" u="sng" dirty="0"/>
              <a:t> hiérarchique</a:t>
            </a:r>
            <a:r>
              <a:rPr lang="fr-FR" dirty="0"/>
              <a:t> (</a:t>
            </a:r>
            <a:r>
              <a:rPr lang="fr-FR" dirty="0" err="1"/>
              <a:t>Atfield</a:t>
            </a:r>
            <a:r>
              <a:rPr lang="fr-FR" dirty="0"/>
              <a:t>) : tous les êtres naturels sont dignes de considération morale mais leur signification morale varie en fonction de </a:t>
            </a:r>
          </a:p>
          <a:p>
            <a:pPr marL="971550" lvl="1" indent="-514350">
              <a:buFont typeface="+mj-lt"/>
              <a:buAutoNum type="alphaLcParenR"/>
            </a:pPr>
            <a:r>
              <a:rPr lang="en-US" sz="2200" dirty="0" err="1">
                <a:latin typeface="Calibri" panose="020F0502020204030204" pitchFamily="34" charset="0"/>
                <a:cs typeface="Calibri" panose="020F0502020204030204" pitchFamily="34" charset="0"/>
              </a:rPr>
              <a:t>Leurs</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intérêts</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basiques</a:t>
            </a:r>
            <a:endParaRPr lang="en-US" sz="2200" dirty="0">
              <a:latin typeface="Calibri" panose="020F0502020204030204" pitchFamily="34" charset="0"/>
              <a:cs typeface="Calibri" panose="020F0502020204030204" pitchFamily="34" charset="0"/>
            </a:endParaRPr>
          </a:p>
          <a:p>
            <a:pPr marL="971550" lvl="1" indent="-514350">
              <a:buFont typeface="+mj-lt"/>
              <a:buAutoNum type="alphaLcParenR"/>
            </a:pPr>
            <a:r>
              <a:rPr lang="en-US" sz="2200" dirty="0" err="1">
                <a:latin typeface="Calibri" panose="020F0502020204030204" pitchFamily="34" charset="0"/>
                <a:cs typeface="Calibri" panose="020F0502020204030204" pitchFamily="34" charset="0"/>
              </a:rPr>
              <a:t>Leurs</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intérêts</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sérieux</a:t>
            </a:r>
            <a:endParaRPr lang="en-US" sz="2200" dirty="0">
              <a:latin typeface="Calibri" panose="020F0502020204030204" pitchFamily="34" charset="0"/>
              <a:cs typeface="Calibri" panose="020F0502020204030204" pitchFamily="34" charset="0"/>
            </a:endParaRPr>
          </a:p>
          <a:p>
            <a:pPr marL="971550" lvl="1" indent="-514350">
              <a:buFont typeface="+mj-lt"/>
              <a:buAutoNum type="alphaLcParenR"/>
            </a:pPr>
            <a:r>
              <a:rPr lang="en-US" sz="2200" dirty="0" err="1">
                <a:latin typeface="Calibri" panose="020F0502020204030204" pitchFamily="34" charset="0"/>
                <a:cs typeface="Calibri" panose="020F0502020204030204" pitchFamily="34" charset="0"/>
              </a:rPr>
              <a:t>Leurs</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intérêts</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périphériques</a:t>
            </a:r>
            <a:endParaRPr lang="en-US" sz="2200" dirty="0">
              <a:latin typeface="Calibri" panose="020F0502020204030204" pitchFamily="34" charset="0"/>
              <a:cs typeface="Calibri" panose="020F0502020204030204" pitchFamily="34" charset="0"/>
            </a:endParaRPr>
          </a:p>
          <a:p>
            <a:pPr marL="457200" lvl="1" indent="0">
              <a:buNone/>
            </a:pPr>
            <a:endParaRPr lang="en-US" sz="2200" dirty="0">
              <a:latin typeface="Calibri" panose="020F0502020204030204" pitchFamily="34" charset="0"/>
              <a:cs typeface="Calibri" panose="020F0502020204030204" pitchFamily="34" charset="0"/>
            </a:endParaRPr>
          </a:p>
          <a:p>
            <a:pPr marL="514350" indent="-514350">
              <a:buFont typeface="+mj-lt"/>
              <a:buAutoNum type="arabicPeriod"/>
            </a:pPr>
            <a:r>
              <a:rPr lang="en-US" sz="2600" b="1" u="sng" dirty="0">
                <a:latin typeface="Calibri" panose="020F0502020204030204" pitchFamily="34" charset="0"/>
                <a:cs typeface="Calibri" panose="020F0502020204030204" pitchFamily="34" charset="0"/>
              </a:rPr>
              <a:t>Le </a:t>
            </a:r>
            <a:r>
              <a:rPr lang="en-US" sz="2600" b="1" u="sng" dirty="0" err="1">
                <a:latin typeface="Calibri" panose="020F0502020204030204" pitchFamily="34" charset="0"/>
                <a:cs typeface="Calibri" panose="020F0502020204030204" pitchFamily="34" charset="0"/>
              </a:rPr>
              <a:t>biocentrisme</a:t>
            </a:r>
            <a:r>
              <a:rPr lang="en-US" sz="2600" b="1" u="sng" dirty="0">
                <a:latin typeface="Calibri" panose="020F0502020204030204" pitchFamily="34" charset="0"/>
                <a:cs typeface="Calibri" panose="020F0502020204030204" pitchFamily="34" charset="0"/>
              </a:rPr>
              <a:t> </a:t>
            </a:r>
            <a:r>
              <a:rPr lang="en-US" sz="2600" b="1" u="sng" dirty="0" err="1">
                <a:latin typeface="Calibri" panose="020F0502020204030204" pitchFamily="34" charset="0"/>
                <a:cs typeface="Calibri" panose="020F0502020204030204" pitchFamily="34" charset="0"/>
              </a:rPr>
              <a:t>égalitariste</a:t>
            </a:r>
            <a:r>
              <a:rPr lang="en-US" sz="2600" b="1" u="sng" dirty="0">
                <a:latin typeface="Calibri" panose="020F0502020204030204" pitchFamily="34" charset="0"/>
                <a:cs typeface="Calibri" panose="020F0502020204030204" pitchFamily="34" charset="0"/>
              </a:rPr>
              <a:t> :  Paul Taylor, </a:t>
            </a:r>
            <a:r>
              <a:rPr lang="en-US" sz="2600" b="1" i="1" u="sng" dirty="0">
                <a:latin typeface="Calibri" panose="020F0502020204030204" pitchFamily="34" charset="0"/>
                <a:cs typeface="Calibri" panose="020F0502020204030204" pitchFamily="34" charset="0"/>
              </a:rPr>
              <a:t>Respect for nature, </a:t>
            </a:r>
            <a:r>
              <a:rPr lang="en-US" sz="2600" b="1" u="sng" dirty="0">
                <a:latin typeface="Calibri" panose="020F0502020204030204" pitchFamily="34" charset="0"/>
                <a:cs typeface="Calibri" panose="020F0502020204030204" pitchFamily="34" charset="0"/>
              </a:rPr>
              <a:t>1986</a:t>
            </a:r>
          </a:p>
          <a:p>
            <a:endParaRPr lang="fr-FR" sz="2600" dirty="0">
              <a:latin typeface="Garamond" panose="02020404030301010803" pitchFamily="18" charset="0"/>
            </a:endParaRPr>
          </a:p>
          <a:p>
            <a:endParaRPr lang="fr-FR" dirty="0">
              <a:latin typeface="Garamond" panose="02020404030301010803"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pic>
        <p:nvPicPr>
          <p:cNvPr id="5" name="Image 4">
            <a:extLst>
              <a:ext uri="{FF2B5EF4-FFF2-40B4-BE49-F238E27FC236}">
                <a16:creationId xmlns:a16="http://schemas.microsoft.com/office/drawing/2014/main" id="{430312AE-2FB8-0140-B1C3-85317F71144B}"/>
              </a:ext>
            </a:extLst>
          </p:cNvPr>
          <p:cNvPicPr>
            <a:picLocks noChangeAspect="1"/>
          </p:cNvPicPr>
          <p:nvPr/>
        </p:nvPicPr>
        <p:blipFill>
          <a:blip r:embed="rId2"/>
          <a:stretch>
            <a:fillRect/>
          </a:stretch>
        </p:blipFill>
        <p:spPr>
          <a:xfrm>
            <a:off x="9100344" y="1911350"/>
            <a:ext cx="3091656" cy="4946650"/>
          </a:xfrm>
          <a:prstGeom prst="rect">
            <a:avLst/>
          </a:prstGeom>
        </p:spPr>
      </p:pic>
    </p:spTree>
    <p:extLst>
      <p:ext uri="{BB962C8B-B14F-4D97-AF65-F5344CB8AC3E}">
        <p14:creationId xmlns:p14="http://schemas.microsoft.com/office/powerpoint/2010/main" val="166778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166EE6-0796-0047-9640-AB92B6BC2393}"/>
              </a:ext>
            </a:extLst>
          </p:cNvPr>
          <p:cNvSpPr/>
          <p:nvPr/>
        </p:nvSpPr>
        <p:spPr>
          <a:xfrm>
            <a:off x="0" y="0"/>
            <a:ext cx="12192000" cy="7186583"/>
          </a:xfrm>
          <a:prstGeom prst="rect">
            <a:avLst/>
          </a:prstGeom>
        </p:spPr>
        <p:txBody>
          <a:bodyPr wrap="square" numCol="1">
            <a:spAutoFit/>
          </a:bodyPr>
          <a:lstStyle/>
          <a:p>
            <a:r>
              <a:rPr lang="fr-FR" sz="1700" dirty="0"/>
              <a:t>« J’avancerai dans ce qui suit l’argument selon lequel, en fin de compte, c’est le bien (bien-être, prospérité) des organismes individuels, considérés comme des entités possédant une valeur inhérente, qui détermine nos relations morales avec les communautés de vie sauvage présentes sur Terre. </a:t>
            </a:r>
          </a:p>
          <a:p>
            <a:r>
              <a:rPr lang="fr-FR" sz="1700" dirty="0"/>
              <a:t>En annonçant son caractère </a:t>
            </a:r>
            <a:r>
              <a:rPr lang="fr-FR" sz="1700" dirty="0" err="1"/>
              <a:t>biocentrique</a:t>
            </a:r>
            <a:r>
              <a:rPr lang="fr-FR" sz="1700" dirty="0"/>
              <a:t>, je cherche à montrer combien cette théorie contraste avec toutes celles qui sont de type anthropocentrique. Selon ces dernières, en effet, les actions des hommes qui affectent l’environnement naturel et ses résident non humains, sont justes (ou répréhensibles) en vertu de l’un des deux critères suivants : elles ont des conséquences qui sont favorables (ou défavorables) au bien-être humain, ou elles sont compatibles (ou incompatibles) avec le système de normes qui </a:t>
            </a:r>
            <a:r>
              <a:rPr lang="fr-FR" sz="1700" dirty="0" err="1"/>
              <a:t>protégent</a:t>
            </a:r>
            <a:r>
              <a:rPr lang="fr-FR" sz="1700" dirty="0"/>
              <a:t> et garantissent l’application des droits humains. </a:t>
            </a:r>
          </a:p>
          <a:p>
            <a:r>
              <a:rPr lang="fr-FR" sz="1700" dirty="0"/>
              <a:t>Dans cette perspective anthropocentrique, les hommes sont, en dernière instance, les seuls êtres à l’endroit desquels il est possible de se reconnaître un quelconque devoir. Il se peut que nous ayons des responsabilités </a:t>
            </a:r>
            <a:r>
              <a:rPr lang="fr-FR" sz="1700" i="1" dirty="0"/>
              <a:t>à l’égard</a:t>
            </a:r>
            <a:r>
              <a:rPr lang="fr-FR" sz="1700" dirty="0"/>
              <a:t> des écosystèmes naturels et des communautés biotiques de notre planète, mais ces responsabilités sont à chaque fois fondées sur le fait contingent que la manière dont nous les traitons peut favoriser la réalisation des valeurs humaines et / ou des droits humains. Nous n’avons aucune obligation de promouvoir ou de protéger le bien des êtres non humains, indépendamment de ce fait contingent. </a:t>
            </a:r>
          </a:p>
          <a:p>
            <a:r>
              <a:rPr lang="fr-FR" sz="1700" dirty="0"/>
              <a:t>C’est précisément sur ce point qu’un système d’éthique environnementale </a:t>
            </a:r>
            <a:r>
              <a:rPr lang="fr-FR" sz="1700" dirty="0" err="1"/>
              <a:t>biocentrique</a:t>
            </a:r>
            <a:r>
              <a:rPr lang="fr-FR" sz="1700" dirty="0"/>
              <a:t> s’oppose à ceux qui sont de type anthropocentrique. Dans la perspective d’une théorie </a:t>
            </a:r>
            <a:r>
              <a:rPr lang="fr-FR" sz="1700" dirty="0" err="1"/>
              <a:t>biocentrique</a:t>
            </a:r>
            <a:r>
              <a:rPr lang="fr-FR" sz="1700" dirty="0"/>
              <a:t>, nous avons des obligations morales </a:t>
            </a:r>
            <a:r>
              <a:rPr lang="fr-FR" sz="1700" i="1" dirty="0"/>
              <a:t>prima </a:t>
            </a:r>
            <a:r>
              <a:rPr lang="fr-FR" sz="1700" i="1" dirty="0" err="1"/>
              <a:t>facie</a:t>
            </a:r>
            <a:r>
              <a:rPr lang="fr-FR" sz="1700" dirty="0"/>
              <a:t> à l’endroit des plantes et des animaux sauvages eux-mêmes en tant que membres de la communauté biotique de la Terre. Nous sommes moralement tenus (toutes choses égales par ailleurs) de protéger et de promouvoir leur bien </a:t>
            </a:r>
            <a:r>
              <a:rPr lang="fr-FR" sz="1700" i="1" dirty="0"/>
              <a:t>pour le compte</a:t>
            </a:r>
            <a:r>
              <a:rPr lang="fr-FR" sz="1700" dirty="0"/>
              <a:t> des animaux et des plantes sauvages. Le devoir de respecter l’intégrité des écosystèmes naturels, de préserver les espèces en danger, et d’éviter la pollution environnementale, provient du fait que ce sont là autant de façons que nous avons de rendre possible pour les populations d’espèces sauvages la poursuite et le maintien d’une existence saine dans un environnement naturel. De telles obligations nous incombent dans notre rapport à ces êtres vivants indépendamment de la reconnaissance de leur valeur inhérente. </a:t>
            </a:r>
          </a:p>
          <a:p>
            <a:r>
              <a:rPr lang="fr-FR" sz="1700" dirty="0"/>
              <a:t>Ces obligations viennent s’ajouter à celles qui nous incombent dans notre rapport à nos compagnons d’humanité, et leur sont indépendantes. Bien que plusieurs des actions qui satisfont un ensemble d’obligations puissent également satisfaire l’autre, deux fondements différents d’obligation sont impliqués. Leur bien-être, tout comme celui des hommes, est quelque chose qui demande à être réalisé comme une </a:t>
            </a:r>
            <a:r>
              <a:rPr lang="fr-FR" sz="1700" i="1" dirty="0"/>
              <a:t>fin en soi.</a:t>
            </a:r>
            <a:r>
              <a:rPr lang="fr-FR" sz="1700" dirty="0"/>
              <a:t> »  </a:t>
            </a:r>
            <a:r>
              <a:rPr lang="fr-FR" b="1" dirty="0"/>
              <a:t>Paul W. Taylor, « L’éthique du respect de la nature », dans </a:t>
            </a:r>
            <a:r>
              <a:rPr lang="fr-FR" b="1" i="1" dirty="0"/>
              <a:t>Ethique de l’environnement. Nature, valeur, respect, </a:t>
            </a:r>
            <a:r>
              <a:rPr lang="fr-FR" b="1" dirty="0"/>
              <a:t>H.-S. </a:t>
            </a:r>
            <a:r>
              <a:rPr lang="fr-FR" b="1" dirty="0" err="1"/>
              <a:t>Afeissa</a:t>
            </a:r>
            <a:r>
              <a:rPr lang="fr-FR" b="1" dirty="0"/>
              <a:t>, Librairie philosophique J. </a:t>
            </a:r>
            <a:r>
              <a:rPr lang="fr-FR" b="1" dirty="0" err="1"/>
              <a:t>Vrin</a:t>
            </a:r>
            <a:r>
              <a:rPr lang="fr-FR" b="1" dirty="0"/>
              <a:t>, 2007, p. 111-152, p. 112 </a:t>
            </a:r>
            <a:r>
              <a:rPr lang="fr-FR" sz="1600" dirty="0"/>
              <a:t> </a:t>
            </a:r>
            <a:endParaRPr lang="fr-FR" sz="1700" dirty="0"/>
          </a:p>
        </p:txBody>
      </p:sp>
    </p:spTree>
    <p:extLst>
      <p:ext uri="{BB962C8B-B14F-4D97-AF65-F5344CB8AC3E}">
        <p14:creationId xmlns:p14="http://schemas.microsoft.com/office/powerpoint/2010/main" val="243012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4">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6 – Plan</a:t>
            </a:r>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838200" y="2438400"/>
            <a:ext cx="10515600" cy="3738562"/>
          </a:xfrm>
        </p:spPr>
        <p:txBody>
          <a:bodyPr>
            <a:normAutofit/>
          </a:bodyPr>
          <a:lstStyle/>
          <a:p>
            <a:pPr marL="0" indent="0">
              <a:buNone/>
            </a:pPr>
            <a:r>
              <a:rPr lang="fr-FR" sz="3200" b="1" dirty="0">
                <a:latin typeface="Calibri" panose="020F0502020204030204" pitchFamily="34" charset="0"/>
                <a:cs typeface="Calibri" panose="020F0502020204030204" pitchFamily="34" charset="0"/>
              </a:rPr>
              <a:t>Plan de la séance</a:t>
            </a:r>
          </a:p>
          <a:p>
            <a:pPr marL="342900" lvl="0" indent="-342900" algn="just">
              <a:lnSpc>
                <a:spcPct val="150000"/>
              </a:lnSpc>
              <a:buFont typeface="+mj-lt"/>
              <a:buAutoNum type="arabicPeriod"/>
            </a:pPr>
            <a:r>
              <a:rPr lang="fr-FR"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Le fondement anthropocentrique de la morale kantienne</a:t>
            </a:r>
          </a:p>
          <a:p>
            <a:pPr marL="342900" lvl="0" indent="-342900" algn="just">
              <a:lnSpc>
                <a:spcPct val="150000"/>
              </a:lnSpc>
              <a:buFont typeface="+mj-lt"/>
              <a:buAutoNum type="arabicPeriod"/>
            </a:pPr>
            <a:r>
              <a:rPr lang="fr-FR"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La fondation biocentrique d’une morale déontologique</a:t>
            </a:r>
          </a:p>
          <a:p>
            <a:pPr marL="342900" lvl="0" indent="-342900" algn="just">
              <a:lnSpc>
                <a:spcPct val="150000"/>
              </a:lnSpc>
              <a:buFont typeface="+mj-lt"/>
              <a:buAutoNum type="arabicPeriod"/>
            </a:pPr>
            <a:r>
              <a:rPr lang="fr-FR"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Biocentrisme égalitariste et biocentrisme hiérarchique</a:t>
            </a:r>
          </a:p>
          <a:p>
            <a:pPr marL="0" indent="0">
              <a:buNone/>
            </a:pPr>
            <a:endParaRPr lang="en-US" sz="2600" dirty="0">
              <a:latin typeface="Garamond" panose="02020404030301010803" pitchFamily="18" charset="0"/>
            </a:endParaRPr>
          </a:p>
          <a:p>
            <a:endParaRPr lang="fr-FR" sz="2600" dirty="0">
              <a:latin typeface="Garamond" panose="02020404030301010803" pitchFamily="18" charset="0"/>
            </a:endParaRPr>
          </a:p>
          <a:p>
            <a:endParaRPr lang="fr-FR" dirty="0">
              <a:latin typeface="Garamond" panose="02020404030301010803"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spTree>
    <p:extLst>
      <p:ext uri="{BB962C8B-B14F-4D97-AF65-F5344CB8AC3E}">
        <p14:creationId xmlns:p14="http://schemas.microsoft.com/office/powerpoint/2010/main" val="404414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166EE6-0796-0047-9640-AB92B6BC2393}"/>
              </a:ext>
            </a:extLst>
          </p:cNvPr>
          <p:cNvSpPr/>
          <p:nvPr/>
        </p:nvSpPr>
        <p:spPr>
          <a:xfrm>
            <a:off x="0" y="-24063"/>
            <a:ext cx="12192000" cy="7294305"/>
          </a:xfrm>
          <a:prstGeom prst="rect">
            <a:avLst/>
          </a:prstGeom>
        </p:spPr>
        <p:txBody>
          <a:bodyPr wrap="square">
            <a:spAutoFit/>
          </a:bodyPr>
          <a:lstStyle/>
          <a:p>
            <a:r>
              <a:rPr lang="fr-FR" sz="2400" b="1" dirty="0"/>
              <a:t>Emmanuel Kant, </a:t>
            </a:r>
            <a:r>
              <a:rPr lang="fr-FR" sz="2400" b="1" i="1" dirty="0"/>
              <a:t>Fondements de la métaphysique des mœurs, </a:t>
            </a:r>
            <a:r>
              <a:rPr lang="fr-FR" sz="2400" b="1" dirty="0"/>
              <a:t>tr. </a:t>
            </a:r>
            <a:r>
              <a:rPr lang="fr-FR" sz="2400" b="1" dirty="0" err="1"/>
              <a:t>fr.</a:t>
            </a:r>
            <a:r>
              <a:rPr lang="fr-FR" sz="2400" b="1" dirty="0"/>
              <a:t> Victor </a:t>
            </a:r>
            <a:r>
              <a:rPr lang="fr-FR" sz="2400" b="1" dirty="0" err="1"/>
              <a:t>Delbos</a:t>
            </a:r>
            <a:r>
              <a:rPr lang="fr-FR" sz="2400" b="1" dirty="0"/>
              <a:t>, Delagrave, Paris, 1999, p. 148-149 :</a:t>
            </a:r>
            <a:r>
              <a:rPr lang="fr-FR" sz="2400" b="1" i="1" dirty="0"/>
              <a:t> </a:t>
            </a:r>
          </a:p>
          <a:p>
            <a:endParaRPr lang="fr-FR" sz="2400" dirty="0"/>
          </a:p>
          <a:p>
            <a:pPr algn="just"/>
            <a:r>
              <a:rPr lang="fr-FR" sz="2400" dirty="0"/>
              <a:t>« Mais supposé qu’il y ait quelque chose </a:t>
            </a:r>
            <a:r>
              <a:rPr lang="fr-FR" sz="2400" i="1" dirty="0"/>
              <a:t>dont l’existence en soi-même </a:t>
            </a:r>
            <a:r>
              <a:rPr lang="fr-FR" sz="2400" dirty="0"/>
              <a:t>ait une valeur absolue, quelque chose qui, comme fin en soi, pourrait être un principe de lois déterminées […] Or je dis : l’homme, et en général tout être raisonnable, existe comme fin en soi, et </a:t>
            </a:r>
            <a:r>
              <a:rPr lang="fr-FR" sz="2400" i="1" dirty="0"/>
              <a:t>non pas simplement</a:t>
            </a:r>
            <a:r>
              <a:rPr lang="fr-FR" sz="2400" dirty="0"/>
              <a:t> comme moyen dont telle ou telle volonté puisse user à son gré ; dans toutes ses actions, aussi bien dans celles qui concernent d’autres êtres raisonnables, il doit toujours être considéré </a:t>
            </a:r>
            <a:r>
              <a:rPr lang="fr-FR" sz="2400" i="1" dirty="0"/>
              <a:t>en même temps comme fin</a:t>
            </a:r>
            <a:r>
              <a:rPr lang="fr-FR" sz="2400" dirty="0"/>
              <a:t> […] Les êtres dont l’existence dépend, à vrai dire, non pas de notre volonté, mais de la nature, n’ont cependant, quand ce sont des êtres dépourvus de raison, qu’une valeur relative, celle de moyens, et voilà pourquoi on les nomme des </a:t>
            </a:r>
            <a:r>
              <a:rPr lang="fr-FR" sz="2400" i="1" dirty="0"/>
              <a:t>choses ; </a:t>
            </a:r>
            <a:r>
              <a:rPr lang="fr-FR" sz="2400" dirty="0"/>
              <a:t>au contraire, les êtres raisonnables sont appelés des personnes, parce que leur nature les désigne déjà comme des fins en soi, c’est-à-dire comme quelque chose qui ne peut pas être employé simplement comme moyen, quelque chose qui par suite limite d’autant toute faculté d’agir comme bon nous semble (et qui est un objet de respect). Ce ne sont donc pas là des fins simplement subjectives, dont l’existence, comme effet de notre action, a une valeur </a:t>
            </a:r>
            <a:r>
              <a:rPr lang="fr-FR" sz="2400" i="1" dirty="0"/>
              <a:t>pour nous</a:t>
            </a:r>
            <a:r>
              <a:rPr lang="fr-FR" sz="2400" dirty="0"/>
              <a:t> ; mais ce sont des </a:t>
            </a:r>
            <a:r>
              <a:rPr lang="fr-FR" sz="2400" i="1" dirty="0"/>
              <a:t>fins objectives</a:t>
            </a:r>
            <a:r>
              <a:rPr lang="fr-FR" sz="2400" dirty="0"/>
              <a:t>, c’est-à-dire des choses dont l’existence est une fin en soi-même. »</a:t>
            </a:r>
          </a:p>
          <a:p>
            <a:r>
              <a:rPr lang="fr-FR" dirty="0"/>
              <a:t> </a:t>
            </a:r>
          </a:p>
          <a:p>
            <a:endParaRPr lang="fr-FR" dirty="0"/>
          </a:p>
        </p:txBody>
      </p:sp>
    </p:spTree>
    <p:extLst>
      <p:ext uri="{BB962C8B-B14F-4D97-AF65-F5344CB8AC3E}">
        <p14:creationId xmlns:p14="http://schemas.microsoft.com/office/powerpoint/2010/main" val="2103721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4</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1. Le fondement anthropocentrique de la morale kantienne</a:t>
            </a:r>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0" y="1911350"/>
            <a:ext cx="12192000" cy="4946650"/>
          </a:xfrm>
        </p:spPr>
        <p:txBody>
          <a:bodyPr>
            <a:normAutofit/>
          </a:bodyPr>
          <a:lstStyle/>
          <a:p>
            <a:pPr marL="0" indent="0">
              <a:buNone/>
            </a:pPr>
            <a:endParaRPr lang="fr-FR" b="1" u="sng" dirty="0"/>
          </a:p>
          <a:p>
            <a:r>
              <a:rPr lang="fr-FR" b="1" dirty="0"/>
              <a:t>Valeur relative : </a:t>
            </a:r>
            <a:r>
              <a:rPr lang="fr-FR" dirty="0"/>
              <a:t>ce qui n’a de valeur qu’en relation avec autre chose, c’est-à-dire par dépendance d’avec une chose extérieure et différente de soi.</a:t>
            </a:r>
          </a:p>
          <a:p>
            <a:r>
              <a:rPr lang="fr-FR" b="1" dirty="0"/>
              <a:t>Valeur absolue : </a:t>
            </a:r>
            <a:r>
              <a:rPr lang="fr-FR" dirty="0"/>
              <a:t>ce qui a de l’importance en soi et par soi, et non pas relativement à autre chose.</a:t>
            </a:r>
            <a:endParaRPr lang="en-US" sz="2600" dirty="0">
              <a:latin typeface="Calibri" panose="020F0502020204030204" pitchFamily="34" charset="0"/>
              <a:cs typeface="Calibri" panose="020F0502020204030204" pitchFamily="34" charset="0"/>
            </a:endParaRPr>
          </a:p>
          <a:p>
            <a:endParaRPr lang="fr-FR" sz="2600" dirty="0">
              <a:latin typeface="Garamond" panose="02020404030301010803" pitchFamily="18" charset="0"/>
            </a:endParaRPr>
          </a:p>
          <a:p>
            <a:endParaRPr lang="fr-FR" dirty="0">
              <a:latin typeface="Garamond" panose="02020404030301010803"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spTree>
    <p:extLst>
      <p:ext uri="{BB962C8B-B14F-4D97-AF65-F5344CB8AC3E}">
        <p14:creationId xmlns:p14="http://schemas.microsoft.com/office/powerpoint/2010/main" val="3603919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166EE6-0796-0047-9640-AB92B6BC2393}"/>
              </a:ext>
            </a:extLst>
          </p:cNvPr>
          <p:cNvSpPr/>
          <p:nvPr/>
        </p:nvSpPr>
        <p:spPr>
          <a:xfrm>
            <a:off x="0" y="-24063"/>
            <a:ext cx="12192000" cy="7017306"/>
          </a:xfrm>
          <a:prstGeom prst="rect">
            <a:avLst/>
          </a:prstGeom>
        </p:spPr>
        <p:txBody>
          <a:bodyPr wrap="square">
            <a:spAutoFit/>
          </a:bodyPr>
          <a:lstStyle/>
          <a:p>
            <a:r>
              <a:rPr lang="fr-FR" dirty="0"/>
              <a:t>« Une chauve-souris femelle, un mammifère tout comme nous, peut, en se dirigeant au moyen de son sonar dans la pénombre la plus totale, trouver son chemin dans la grotte de </a:t>
            </a:r>
            <a:r>
              <a:rPr lang="fr-FR" dirty="0" err="1"/>
              <a:t>Bracken</a:t>
            </a:r>
            <a:r>
              <a:rPr lang="fr-FR" dirty="0"/>
              <a:t> Cave (Texas), prendre dans ses ailes une moyenne de 500 à 1000 insectes à l’heure, et retourner auprès de sa progéniture pour la nourrir. Voilà qui témoigne du fait que la chauve-souris est capable de valoriser quelque chose : en l’occurrence, les insectes et la progéniture. </a:t>
            </a:r>
          </a:p>
          <a:p>
            <a:r>
              <a:rPr lang="fr-FR" dirty="0"/>
              <a:t>En ce cas, il semble absurde de dire qu’il n’y a aucun sujet qui valorise jusqu’à l’arrivée des hommes. Les animaux ne font pas du tout des hommes la mesure de toutes choses. Rien ne témoigne mieux de l’existence de valeurs non humaines, et de l’existence d’êtres non humains qui valorisent, que la vie sauvage spontanée, la vie qui nait librement de soi-même. Les animaux rôdent et chassent, se trouvent un abri, se choisissent un territoire et des </a:t>
            </a:r>
            <a:r>
              <a:rPr lang="fr-FR" dirty="0" err="1"/>
              <a:t>congéneres</a:t>
            </a:r>
            <a:r>
              <a:rPr lang="fr-FR" dirty="0"/>
              <a:t>, se soucient de leur progéniture, se soustraient activement aux dangers, sont affamés, assoiffés, souffrent de la chaleur, de la fatigue, se montrent agités ou bien somnolents. Ils souffrent du tort qui peut leur être fait et lèchent leurs blessures. Nous sommes tout à fait convaincus, en pareil cas, que la valeur n’est pas anthropogénique – pour ne rien dire de la valeur anthropocentrique. Ces animaux sauvages défendent leur propre vie parce qu’ils ont un bien qui leur est propre. Il y a quelqu’un, là, </a:t>
            </a:r>
            <a:r>
              <a:rPr lang="fr-FR" dirty="0" err="1"/>
              <a:t>derriere</a:t>
            </a:r>
            <a:r>
              <a:rPr lang="fr-FR" dirty="0"/>
              <a:t> la fourrure ou les plumes. Notre regard nous est retourné par un animal qui ne se perd pas lui-même de vue. C’est ici que se tient la valeur, juste devant nos yeux, juste derrière ces yeux. Les animaux peuvent être valorisés, ils sont capables de valoriser un certain nombre de choses dans leur monde. </a:t>
            </a:r>
          </a:p>
          <a:p>
            <a:r>
              <a:rPr lang="fr-FR" dirty="0"/>
              <a:t>Les animaux valorisent-ils quoi que ce soit de façon intrinsèque ? Nous pourrions penser qu’ils n’ont pas la capacité, précédemment revendiquée pour le compte des hommes, de conférer une valeur intrinsèque à n’importe quel objet. Ils cherchent surtout à satisfaire leur propres besoins fondamentaux (nourriture et abri), et apportent des soins à leur progéniture. Mais pourquoi ne pas dire, en ce cas, qu’un animal valorise sa propre vie pour ce qu’elle est en elle-même, de façon intrinsèque, sans avoir à faire dépendre cette valeur de quoi que ce soit d’autre ? Si nous refusions d’admettre cette idée, nous aurions alors affaire à un monde animal empli de valeurs instrumentales et dénué de valeurs intrinsèques, tous et chacun étant naturellement portés à valoriser les ressources dont ils ont besoin, sans que rien ni personne ne se valorise jamais soi-même.</a:t>
            </a:r>
          </a:p>
          <a:p>
            <a:r>
              <a:rPr lang="fr-FR" dirty="0"/>
              <a:t>Cette hypothèse est invraisemblable. Les animaux assurent le maintien et la valorisation de l’identité qui leur est propre, tout en se mesurant au monde extérieur. La valorisation est intrinsèque à la vie animale. » Holmes </a:t>
            </a:r>
            <a:r>
              <a:rPr lang="fr-FR" dirty="0" err="1"/>
              <a:t>Rolston</a:t>
            </a:r>
            <a:r>
              <a:rPr lang="fr-FR" dirty="0"/>
              <a:t>, « La valeur dans la nature », </a:t>
            </a:r>
            <a:r>
              <a:rPr lang="fr-FR" i="1" dirty="0"/>
              <a:t>op. </a:t>
            </a:r>
            <a:r>
              <a:rPr lang="fr-FR" i="1" dirty="0" err="1"/>
              <a:t>cit</a:t>
            </a:r>
            <a:r>
              <a:rPr lang="fr-FR" i="1" dirty="0"/>
              <a:t>., </a:t>
            </a:r>
            <a:r>
              <a:rPr lang="fr-FR" dirty="0"/>
              <a:t>p. 159</a:t>
            </a:r>
          </a:p>
        </p:txBody>
      </p:sp>
    </p:spTree>
    <p:extLst>
      <p:ext uri="{BB962C8B-B14F-4D97-AF65-F5344CB8AC3E}">
        <p14:creationId xmlns:p14="http://schemas.microsoft.com/office/powerpoint/2010/main" val="109037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3 </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1. De la considération morale</a:t>
            </a:r>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0" y="1911350"/>
            <a:ext cx="12192000" cy="4946650"/>
          </a:xfrm>
        </p:spPr>
        <p:txBody>
          <a:bodyPr>
            <a:normAutofit/>
          </a:bodyPr>
          <a:lstStyle/>
          <a:p>
            <a:pPr marL="0" indent="0">
              <a:buNone/>
            </a:pPr>
            <a:endParaRPr lang="fr-FR" b="1" u="sng" dirty="0"/>
          </a:p>
          <a:p>
            <a:pPr marL="0" indent="0">
              <a:buNone/>
            </a:pPr>
            <a:r>
              <a:rPr lang="fr-FR" b="1" u="sng" dirty="0"/>
              <a:t>Premier syllogisme : les êtres vivants sont des fins en soi</a:t>
            </a:r>
          </a:p>
          <a:p>
            <a:pPr marL="0" indent="0">
              <a:buNone/>
            </a:pPr>
            <a:endParaRPr lang="fr-FR" dirty="0"/>
          </a:p>
          <a:p>
            <a:pPr marL="514350" lvl="0" indent="-514350">
              <a:buFont typeface="+mj-lt"/>
              <a:buAutoNum type="arabicPeriod"/>
            </a:pPr>
            <a:r>
              <a:rPr lang="fr-FR" dirty="0"/>
              <a:t>Tout être vivant utilise son environnement pour sa survie</a:t>
            </a:r>
          </a:p>
          <a:p>
            <a:pPr marL="514350" lvl="0" indent="-514350">
              <a:buFont typeface="+mj-lt"/>
              <a:buAutoNum type="arabicPeriod"/>
            </a:pPr>
            <a:r>
              <a:rPr lang="fr-FR" dirty="0"/>
              <a:t>Or assurer sa survie implique de se prendre soi-même comme fin de son action</a:t>
            </a:r>
          </a:p>
          <a:p>
            <a:pPr marL="514350" lvl="0" indent="-514350">
              <a:buFont typeface="+mj-lt"/>
              <a:buAutoNum type="arabicPeriod"/>
            </a:pPr>
            <a:r>
              <a:rPr lang="fr-FR" dirty="0"/>
              <a:t>Donc tout être vivant agit de telle sorte qu’il est la fin de sa propre action</a:t>
            </a:r>
          </a:p>
          <a:p>
            <a:pPr marL="514350" indent="-514350">
              <a:buFont typeface="+mj-lt"/>
              <a:buAutoNum type="arabicPeriod"/>
            </a:pPr>
            <a:endParaRPr lang="en-US" sz="2600" dirty="0">
              <a:latin typeface="Calibri" panose="020F0502020204030204" pitchFamily="34" charset="0"/>
              <a:cs typeface="Calibri" panose="020F0502020204030204" pitchFamily="34" charset="0"/>
            </a:endParaRPr>
          </a:p>
          <a:p>
            <a:endParaRPr lang="fr-FR" sz="2600" dirty="0">
              <a:latin typeface="Garamond" panose="02020404030301010803" pitchFamily="18" charset="0"/>
            </a:endParaRPr>
          </a:p>
          <a:p>
            <a:endParaRPr lang="fr-FR" dirty="0">
              <a:latin typeface="Garamond" panose="02020404030301010803"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spTree>
    <p:extLst>
      <p:ext uri="{BB962C8B-B14F-4D97-AF65-F5344CB8AC3E}">
        <p14:creationId xmlns:p14="http://schemas.microsoft.com/office/powerpoint/2010/main" val="2472179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3 </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1. De la considération morale</a:t>
            </a:r>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0" y="1911350"/>
            <a:ext cx="12192000" cy="4946650"/>
          </a:xfrm>
        </p:spPr>
        <p:txBody>
          <a:bodyPr>
            <a:normAutofit/>
          </a:bodyPr>
          <a:lstStyle/>
          <a:p>
            <a:pPr marL="0" indent="0">
              <a:buNone/>
            </a:pPr>
            <a:endParaRPr lang="fr-FR" b="1" u="sng" dirty="0"/>
          </a:p>
          <a:p>
            <a:pPr marL="0" indent="0">
              <a:buNone/>
            </a:pPr>
            <a:r>
              <a:rPr lang="fr-FR" b="1" u="sng" dirty="0"/>
              <a:t>Second syllogisme : les êtres vivants ont une valeur intrinsèque</a:t>
            </a:r>
          </a:p>
          <a:p>
            <a:pPr marL="0" indent="0">
              <a:buNone/>
            </a:pPr>
            <a:endParaRPr lang="fr-FR" dirty="0"/>
          </a:p>
          <a:p>
            <a:pPr marL="514350" lvl="0" indent="-514350">
              <a:buFont typeface="+mj-lt"/>
              <a:buAutoNum type="arabicPeriod"/>
            </a:pPr>
            <a:r>
              <a:rPr lang="fr-FR" dirty="0"/>
              <a:t>La valeur intrinsèque renvoie à la dignité d’une entité qui se reconnaît elle-même comme sa propre fin. </a:t>
            </a:r>
          </a:p>
          <a:p>
            <a:pPr marL="514350" lvl="0" indent="-514350">
              <a:buFont typeface="+mj-lt"/>
              <a:buAutoNum type="arabicPeriod"/>
            </a:pPr>
            <a:r>
              <a:rPr lang="fr-FR" dirty="0"/>
              <a:t>Or tout être vivant se reconnaît comme une fin. </a:t>
            </a:r>
          </a:p>
          <a:p>
            <a:pPr marL="514350" lvl="0" indent="-514350">
              <a:buFont typeface="+mj-lt"/>
              <a:buAutoNum type="arabicPeriod"/>
            </a:pPr>
            <a:r>
              <a:rPr lang="fr-FR" dirty="0"/>
              <a:t>Donc tout être vivant a une valeur intrinsèque</a:t>
            </a:r>
          </a:p>
          <a:p>
            <a:pPr marL="514350" indent="-514350">
              <a:buFont typeface="+mj-lt"/>
              <a:buAutoNum type="arabicPeriod"/>
            </a:pPr>
            <a:endParaRPr lang="en-US" sz="2600" dirty="0">
              <a:latin typeface="Calibri" panose="020F0502020204030204" pitchFamily="34" charset="0"/>
              <a:cs typeface="Calibri" panose="020F0502020204030204" pitchFamily="34" charset="0"/>
            </a:endParaRPr>
          </a:p>
          <a:p>
            <a:endParaRPr lang="fr-FR" sz="2600" dirty="0">
              <a:latin typeface="Garamond" panose="02020404030301010803" pitchFamily="18" charset="0"/>
            </a:endParaRPr>
          </a:p>
          <a:p>
            <a:endParaRPr lang="fr-FR" dirty="0">
              <a:latin typeface="Garamond" panose="02020404030301010803"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spTree>
    <p:extLst>
      <p:ext uri="{BB962C8B-B14F-4D97-AF65-F5344CB8AC3E}">
        <p14:creationId xmlns:p14="http://schemas.microsoft.com/office/powerpoint/2010/main" val="1834023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A97250-10D1-5049-AE8F-63A599555C7E}"/>
              </a:ext>
            </a:extLst>
          </p:cNvPr>
          <p:cNvSpPr>
            <a:spLocks noGrp="1"/>
          </p:cNvSpPr>
          <p:nvPr>
            <p:ph type="title"/>
          </p:nvPr>
        </p:nvSpPr>
        <p:spPr>
          <a:xfrm>
            <a:off x="838200" y="365126"/>
            <a:ext cx="10515600" cy="935038"/>
          </a:xfrm>
        </p:spPr>
        <p:txBody>
          <a:bodyPr>
            <a:noAutofit/>
          </a:bodyPr>
          <a:lstStyle/>
          <a:p>
            <a:r>
              <a:rPr lang="fr-FR" sz="3200" b="1" dirty="0">
                <a:solidFill>
                  <a:srgbClr val="FFFFFF"/>
                </a:solidFill>
                <a:latin typeface="Garamond" panose="02020404030301010803" pitchFamily="18" charset="0"/>
              </a:rPr>
              <a:t>Séance 3</a:t>
            </a:r>
            <a:br>
              <a:rPr lang="fr-FR" sz="3200" b="1" dirty="0">
                <a:solidFill>
                  <a:srgbClr val="FFFFFF"/>
                </a:solidFill>
                <a:latin typeface="Garamond" panose="02020404030301010803" pitchFamily="18" charset="0"/>
              </a:rPr>
            </a:br>
            <a:r>
              <a:rPr lang="fr-FR" sz="3200" b="1" dirty="0">
                <a:solidFill>
                  <a:srgbClr val="FFFFFF"/>
                </a:solidFill>
                <a:latin typeface="Garamond" panose="02020404030301010803" pitchFamily="18" charset="0"/>
              </a:rPr>
              <a:t>2. Valeur intrinsèque</a:t>
            </a:r>
          </a:p>
        </p:txBody>
      </p:sp>
      <p:sp>
        <p:nvSpPr>
          <p:cNvPr id="6" name="ZoneTexte 5">
            <a:extLst>
              <a:ext uri="{FF2B5EF4-FFF2-40B4-BE49-F238E27FC236}">
                <a16:creationId xmlns:a16="http://schemas.microsoft.com/office/drawing/2014/main" id="{CB71EE1B-BCF0-2F44-9F8C-B81E66CDCEBB}"/>
              </a:ext>
            </a:extLst>
          </p:cNvPr>
          <p:cNvSpPr txBox="1"/>
          <p:nvPr/>
        </p:nvSpPr>
        <p:spPr>
          <a:xfrm>
            <a:off x="0" y="1747840"/>
            <a:ext cx="12007516" cy="5740033"/>
          </a:xfrm>
          <a:prstGeom prst="rect">
            <a:avLst/>
          </a:prstGeom>
          <a:noFill/>
        </p:spPr>
        <p:txBody>
          <a:bodyPr wrap="square" rtlCol="0">
            <a:spAutoFit/>
          </a:bodyPr>
          <a:lstStyle/>
          <a:p>
            <a:pPr>
              <a:spcBef>
                <a:spcPts val="600"/>
              </a:spcBef>
              <a:spcAft>
                <a:spcPts val="600"/>
              </a:spcAft>
            </a:pPr>
            <a:r>
              <a:rPr lang="fr-FR" sz="3000" dirty="0"/>
              <a:t>« Les systèmes effectuent des sélections à longue portée pour le compte de l’individualité, de la diversité, des capacités d’adaptation, de la quantité et de la qualité de vie » (175)</a:t>
            </a:r>
          </a:p>
          <a:p>
            <a:pPr>
              <a:spcBef>
                <a:spcPts val="600"/>
              </a:spcBef>
              <a:spcAft>
                <a:spcPts val="600"/>
              </a:spcAft>
            </a:pPr>
            <a:r>
              <a:rPr lang="fr-FR" sz="3000" dirty="0"/>
              <a:t>La terre est « l’entité qui, entre toutes, est la plus digne d’être valorisée parce qu’elle est l’entité capable de produire toutes les valeurs terrestres » (181)</a:t>
            </a:r>
          </a:p>
          <a:p>
            <a:pPr>
              <a:spcBef>
                <a:spcPts val="600"/>
              </a:spcBef>
              <a:spcAft>
                <a:spcPts val="600"/>
              </a:spcAft>
            </a:pPr>
            <a:r>
              <a:rPr lang="fr-FR" sz="3000" dirty="0"/>
              <a:t>« La Terre pourrait être l’ultime objet de nos devoirs – après Dieu, si Dieu existe » (182)</a:t>
            </a:r>
            <a:endParaRPr lang="fr-FR" sz="3600" dirty="0"/>
          </a:p>
          <a:p>
            <a:pPr lvl="5"/>
            <a:r>
              <a:rPr lang="fr-FR" sz="2200" cap="small" dirty="0" err="1"/>
              <a:t>Rolston</a:t>
            </a:r>
            <a:r>
              <a:rPr lang="fr-FR" sz="2200" cap="small" dirty="0"/>
              <a:t> iii</a:t>
            </a:r>
            <a:r>
              <a:rPr lang="fr-FR" sz="2200" dirty="0"/>
              <a:t> Holmes, « La valeur dans la nature et la nature de la valeur », traduit par Hicham-Stéphane </a:t>
            </a:r>
            <a:r>
              <a:rPr lang="fr-FR" sz="2200" dirty="0" err="1"/>
              <a:t>Afeissa</a:t>
            </a:r>
            <a:r>
              <a:rPr lang="fr-FR" sz="2200" dirty="0"/>
              <a:t>, dans </a:t>
            </a:r>
            <a:r>
              <a:rPr lang="fr-FR" sz="2200" i="1" dirty="0"/>
              <a:t>Éthique de l’environnement. Nature, Valeur, Respect, </a:t>
            </a:r>
            <a:r>
              <a:rPr lang="fr-FR" sz="2200" dirty="0"/>
              <a:t>Hicham-Stéphane</a:t>
            </a:r>
            <a:r>
              <a:rPr lang="fr-FR" sz="2200" i="1" dirty="0"/>
              <a:t> </a:t>
            </a:r>
            <a:r>
              <a:rPr lang="fr-FR" sz="2200" dirty="0" err="1"/>
              <a:t>Afeissa</a:t>
            </a:r>
            <a:r>
              <a:rPr lang="fr-FR" sz="2200" dirty="0"/>
              <a:t> (éd.), Paris, </a:t>
            </a:r>
            <a:r>
              <a:rPr lang="fr-FR" sz="2200" dirty="0" err="1"/>
              <a:t>Vrin</a:t>
            </a:r>
            <a:r>
              <a:rPr lang="fr-FR" sz="2200" dirty="0"/>
              <a:t>, 2012.</a:t>
            </a:r>
          </a:p>
          <a:p>
            <a:endParaRPr lang="fr-FR" sz="3600" dirty="0"/>
          </a:p>
        </p:txBody>
      </p:sp>
    </p:spTree>
    <p:extLst>
      <p:ext uri="{BB962C8B-B14F-4D97-AF65-F5344CB8AC3E}">
        <p14:creationId xmlns:p14="http://schemas.microsoft.com/office/powerpoint/2010/main" val="3851388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166EE6-0796-0047-9640-AB92B6BC2393}"/>
              </a:ext>
            </a:extLst>
          </p:cNvPr>
          <p:cNvSpPr/>
          <p:nvPr/>
        </p:nvSpPr>
        <p:spPr>
          <a:xfrm>
            <a:off x="0" y="360948"/>
            <a:ext cx="12192000" cy="6617196"/>
          </a:xfrm>
          <a:prstGeom prst="rect">
            <a:avLst/>
          </a:prstGeom>
        </p:spPr>
        <p:txBody>
          <a:bodyPr wrap="square">
            <a:spAutoFit/>
          </a:bodyPr>
          <a:lstStyle/>
          <a:p>
            <a:r>
              <a:rPr lang="fr-FR" sz="2800" dirty="0"/>
              <a:t>« Les hommes ne sont pas tant ceux qui allument la valeur dans un monde de valeurs purement potentielles, que ceux qui se joignent psychologiquement à l’histoire naturelle planétaire en cours dans laquelle la valeur se trouve partout où s’affirme une créativité positive. Cette créativité peut être présente dans les sujets considérés avec leurs intérêts et leurs préférences, mais elle peut également être présente de façon objective dans les organismes vivants qui défendent leur propre vie, et dans les espèces qui défendent le maintien de leur identité à travers le temps, et dans les systèmes capables de s’auto-organiser qui livrent au monde quelques réussites résultant de l’histoire de l’évolution. L’idée d’un sujet valorisant, qui évoluerait dans un monde sans valeurs en son absence, constitue une prémisse insuffisante au regard des conclusions averties que peuvent tirer ceux qui attachent de la valeur à l’histoire naturelle ». </a:t>
            </a:r>
          </a:p>
          <a:p>
            <a:endParaRPr lang="fr-FR" sz="2800" dirty="0"/>
          </a:p>
          <a:p>
            <a:pPr lvl="3"/>
            <a:r>
              <a:rPr lang="fr-FR" sz="2000" cap="small" dirty="0" err="1"/>
              <a:t>Rolston</a:t>
            </a:r>
            <a:r>
              <a:rPr lang="fr-FR" sz="2000" cap="small" dirty="0"/>
              <a:t> iii</a:t>
            </a:r>
            <a:r>
              <a:rPr lang="fr-FR" sz="2000" dirty="0"/>
              <a:t> Holmes, « La valeur dans la nature et la nature de la valeur », traduit par Hicham-Stéphane </a:t>
            </a:r>
            <a:r>
              <a:rPr lang="fr-FR" sz="2000" dirty="0" err="1"/>
              <a:t>Afeissa</a:t>
            </a:r>
            <a:r>
              <a:rPr lang="fr-FR" sz="2000" dirty="0"/>
              <a:t>, dans </a:t>
            </a:r>
            <a:r>
              <a:rPr lang="fr-FR" sz="2000" i="1" dirty="0"/>
              <a:t>Éthique de l’environnement. Nature, Valeur, Respect, </a:t>
            </a:r>
            <a:r>
              <a:rPr lang="fr-FR" sz="2000" dirty="0"/>
              <a:t>Hicham-Stéphane</a:t>
            </a:r>
            <a:r>
              <a:rPr lang="fr-FR" sz="2000" i="1" dirty="0"/>
              <a:t> </a:t>
            </a:r>
            <a:r>
              <a:rPr lang="fr-FR" sz="2000" dirty="0" err="1"/>
              <a:t>Afeissa</a:t>
            </a:r>
            <a:r>
              <a:rPr lang="fr-FR" sz="2000" dirty="0"/>
              <a:t> (éd.), Paris, </a:t>
            </a:r>
            <a:r>
              <a:rPr lang="fr-FR" sz="2000" dirty="0" err="1"/>
              <a:t>Vrin</a:t>
            </a:r>
            <a:r>
              <a:rPr lang="fr-FR" sz="2000" dirty="0"/>
              <a:t>, 2012, 185</a:t>
            </a:r>
          </a:p>
        </p:txBody>
      </p:sp>
    </p:spTree>
    <p:extLst>
      <p:ext uri="{BB962C8B-B14F-4D97-AF65-F5344CB8AC3E}">
        <p14:creationId xmlns:p14="http://schemas.microsoft.com/office/powerpoint/2010/main" val="26819004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4476</TotalTime>
  <Words>1945</Words>
  <Application>Microsoft Macintosh PowerPoint</Application>
  <PresentationFormat>Grand écran</PresentationFormat>
  <Paragraphs>66</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Garamond</vt:lpstr>
      <vt:lpstr>Thème Office</vt:lpstr>
      <vt:lpstr>Éthique de l’environnement   Enseignant : Paul Guillibert </vt:lpstr>
      <vt:lpstr>Séance 6 – Plan</vt:lpstr>
      <vt:lpstr>Présentation PowerPoint</vt:lpstr>
      <vt:lpstr>Séance 4 1. Le fondement anthropocentrique de la morale kantienne</vt:lpstr>
      <vt:lpstr>Présentation PowerPoint</vt:lpstr>
      <vt:lpstr>Séance 3  1. De la considération morale</vt:lpstr>
      <vt:lpstr>Séance 3  1. De la considération morale</vt:lpstr>
      <vt:lpstr>Séance 3 2. Valeur intrinsèque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Philosophie de l’environnement Licence 3  Enseignante: Daria Saburova </dc:title>
  <dc:creator>Daria Saburova</dc:creator>
  <cp:lastModifiedBy>Paul Guillibert</cp:lastModifiedBy>
  <cp:revision>129</cp:revision>
  <dcterms:created xsi:type="dcterms:W3CDTF">2021-01-19T23:34:04Z</dcterms:created>
  <dcterms:modified xsi:type="dcterms:W3CDTF">2024-11-03T14:25:24Z</dcterms:modified>
</cp:coreProperties>
</file>