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4.xml" ContentType="application/vnd.openxmlformats-officedocument.drawingml.chart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92" r:id="rId1"/>
    <p:sldMasterId id="2147483805" r:id="rId2"/>
    <p:sldMasterId id="2147483827" r:id="rId3"/>
    <p:sldMasterId id="2147483840" r:id="rId4"/>
  </p:sldMasterIdLst>
  <p:notesMasterIdLst>
    <p:notesMasterId r:id="rId48"/>
  </p:notesMasterIdLst>
  <p:handoutMasterIdLst>
    <p:handoutMasterId r:id="rId49"/>
  </p:handoutMasterIdLst>
  <p:sldIdLst>
    <p:sldId id="458" r:id="rId5"/>
    <p:sldId id="407" r:id="rId6"/>
    <p:sldId id="313" r:id="rId7"/>
    <p:sldId id="291" r:id="rId8"/>
    <p:sldId id="292" r:id="rId9"/>
    <p:sldId id="293" r:id="rId10"/>
    <p:sldId id="294" r:id="rId11"/>
    <p:sldId id="295" r:id="rId12"/>
    <p:sldId id="296" r:id="rId13"/>
    <p:sldId id="297" r:id="rId14"/>
    <p:sldId id="298" r:id="rId15"/>
    <p:sldId id="299" r:id="rId16"/>
    <p:sldId id="300" r:id="rId17"/>
    <p:sldId id="301" r:id="rId18"/>
    <p:sldId id="302" r:id="rId19"/>
    <p:sldId id="443" r:id="rId20"/>
    <p:sldId id="444" r:id="rId21"/>
    <p:sldId id="303" r:id="rId22"/>
    <p:sldId id="442" r:id="rId23"/>
    <p:sldId id="305" r:id="rId24"/>
    <p:sldId id="472" r:id="rId25"/>
    <p:sldId id="309" r:id="rId26"/>
    <p:sldId id="310" r:id="rId27"/>
    <p:sldId id="466" r:id="rId28"/>
    <p:sldId id="467" r:id="rId29"/>
    <p:sldId id="468" r:id="rId30"/>
    <p:sldId id="469" r:id="rId31"/>
    <p:sldId id="471" r:id="rId32"/>
    <p:sldId id="403" r:id="rId33"/>
    <p:sldId id="395" r:id="rId34"/>
    <p:sldId id="445" r:id="rId35"/>
    <p:sldId id="446" r:id="rId36"/>
    <p:sldId id="433" r:id="rId37"/>
    <p:sldId id="451" r:id="rId38"/>
    <p:sldId id="397" r:id="rId39"/>
    <p:sldId id="405" r:id="rId40"/>
    <p:sldId id="424" r:id="rId41"/>
    <p:sldId id="452" r:id="rId42"/>
    <p:sldId id="453" r:id="rId43"/>
    <p:sldId id="425" r:id="rId44"/>
    <p:sldId id="454" r:id="rId45"/>
    <p:sldId id="427" r:id="rId46"/>
    <p:sldId id="421" r:id="rId47"/>
  </p:sldIdLst>
  <p:sldSz cx="12192000" cy="6858000"/>
  <p:notesSz cx="6889750" cy="100187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754" autoAdjust="0"/>
  </p:normalViewPr>
  <p:slideViewPr>
    <p:cSldViewPr snapToGrid="0">
      <p:cViewPr varScale="1">
        <p:scale>
          <a:sx n="63" d="100"/>
          <a:sy n="63" d="100"/>
        </p:scale>
        <p:origin x="780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GOSSELIN\Desktop\analyses%20KM\analyses%20non%20param&#233;triques%20KM\graphes%20papier%20install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Users\Mathilde\Downloads\OR-Excel.xlsx" TargetMode="External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AGOSSELIN\Desktop\analyses%20KM\analyses%20non%20param&#233;triques%20KM\graphes%20papier%20install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NVIGNIER:THESEsc:Analyse:Resultats:Tableau_resultat_refus_v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'Papier MG'!$C$142</c:f>
              <c:strCache>
                <c:ptCount val="1"/>
                <c:pt idx="0">
                  <c:v>Men</c:v>
                </c:pt>
              </c:strCache>
            </c:strRef>
          </c:tx>
          <c:spPr>
            <a:ln>
              <a:solidFill>
                <a:sysClr val="windowText" lastClr="000000"/>
              </a:solidFill>
              <a:prstDash val="dashDot"/>
            </a:ln>
          </c:spPr>
          <c:marker>
            <c:symbol val="none"/>
          </c:marker>
          <c:xVal>
            <c:numRef>
              <c:f>'Papier MG'!$C$143:$C$166</c:f>
              <c:numCache>
                <c:formatCode>General</c:formatCode>
                <c:ptCount val="2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18</c:v>
                </c:pt>
                <c:pt idx="17">
                  <c:v>19</c:v>
                </c:pt>
                <c:pt idx="18">
                  <c:v>21</c:v>
                </c:pt>
                <c:pt idx="19">
                  <c:v>22</c:v>
                </c:pt>
                <c:pt idx="20">
                  <c:v>24</c:v>
                </c:pt>
                <c:pt idx="21">
                  <c:v>26</c:v>
                </c:pt>
                <c:pt idx="22">
                  <c:v>28</c:v>
                </c:pt>
                <c:pt idx="23">
                  <c:v>31</c:v>
                </c:pt>
              </c:numCache>
            </c:numRef>
          </c:xVal>
          <c:yVal>
            <c:numRef>
              <c:f>'Papier MG'!$E$143:$E$166</c:f>
              <c:numCache>
                <c:formatCode>0%</c:formatCode>
                <c:ptCount val="24"/>
                <c:pt idx="0">
                  <c:v>0</c:v>
                </c:pt>
                <c:pt idx="1">
                  <c:v>0.11160000000000003</c:v>
                </c:pt>
                <c:pt idx="2">
                  <c:v>0.18659999999999999</c:v>
                </c:pt>
                <c:pt idx="3">
                  <c:v>0.25800000000000001</c:v>
                </c:pt>
                <c:pt idx="4">
                  <c:v>0.34840000000000004</c:v>
                </c:pt>
                <c:pt idx="5">
                  <c:v>0.41169999999999995</c:v>
                </c:pt>
                <c:pt idx="6">
                  <c:v>0.4768</c:v>
                </c:pt>
                <c:pt idx="7">
                  <c:v>0.51019999999999999</c:v>
                </c:pt>
                <c:pt idx="8">
                  <c:v>0.56740000000000002</c:v>
                </c:pt>
                <c:pt idx="9">
                  <c:v>0.58899999999999997</c:v>
                </c:pt>
                <c:pt idx="10">
                  <c:v>0.68430000000000002</c:v>
                </c:pt>
                <c:pt idx="11">
                  <c:v>0.72160000000000002</c:v>
                </c:pt>
                <c:pt idx="12">
                  <c:v>0.79069999999999996</c:v>
                </c:pt>
                <c:pt idx="13">
                  <c:v>0.83160000000000001</c:v>
                </c:pt>
                <c:pt idx="14">
                  <c:v>0.83440000000000003</c:v>
                </c:pt>
                <c:pt idx="15">
                  <c:v>0.84230000000000005</c:v>
                </c:pt>
                <c:pt idx="16">
                  <c:v>0.84230000000000005</c:v>
                </c:pt>
                <c:pt idx="17">
                  <c:v>0.86319999999999997</c:v>
                </c:pt>
                <c:pt idx="18">
                  <c:v>0.86319999999999997</c:v>
                </c:pt>
                <c:pt idx="19">
                  <c:v>0.86319999999999997</c:v>
                </c:pt>
                <c:pt idx="20">
                  <c:v>0.86319999999999997</c:v>
                </c:pt>
                <c:pt idx="21">
                  <c:v>0.86319999999999997</c:v>
                </c:pt>
                <c:pt idx="22">
                  <c:v>0.86319999999999997</c:v>
                </c:pt>
                <c:pt idx="23">
                  <c:v>0.86319999999999997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83BB-4042-948C-F17E896E6497}"/>
            </c:ext>
          </c:extLst>
        </c:ser>
        <c:ser>
          <c:idx val="1"/>
          <c:order val="1"/>
          <c:tx>
            <c:strRef>
              <c:f>'Papier MG'!$C$168</c:f>
              <c:strCache>
                <c:ptCount val="1"/>
                <c:pt idx="0">
                  <c:v>Women</c:v>
                </c:pt>
              </c:strCache>
            </c:strRef>
          </c:tx>
          <c:spPr>
            <a:ln>
              <a:solidFill>
                <a:sysClr val="windowText" lastClr="000000"/>
              </a:solidFill>
            </a:ln>
          </c:spPr>
          <c:marker>
            <c:symbol val="none"/>
          </c:marker>
          <c:xVal>
            <c:numRef>
              <c:f>'Papier MG'!$C$169:$C$190</c:f>
              <c:numCache>
                <c:formatCode>General</c:formatCode>
                <c:ptCount val="22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24</c:v>
                </c:pt>
                <c:pt idx="20">
                  <c:v>28</c:v>
                </c:pt>
                <c:pt idx="21">
                  <c:v>32</c:v>
                </c:pt>
              </c:numCache>
            </c:numRef>
          </c:xVal>
          <c:yVal>
            <c:numRef>
              <c:f>'Papier MG'!$E$169:$E$190</c:f>
              <c:numCache>
                <c:formatCode>0%</c:formatCode>
                <c:ptCount val="22"/>
                <c:pt idx="0">
                  <c:v>0</c:v>
                </c:pt>
                <c:pt idx="1">
                  <c:v>8.3600000000000008E-2</c:v>
                </c:pt>
                <c:pt idx="2">
                  <c:v>0.17559999999999998</c:v>
                </c:pt>
                <c:pt idx="3">
                  <c:v>0.26700000000000002</c:v>
                </c:pt>
                <c:pt idx="4">
                  <c:v>0.39019999999999999</c:v>
                </c:pt>
                <c:pt idx="5">
                  <c:v>0.4768</c:v>
                </c:pt>
                <c:pt idx="6">
                  <c:v>0.58779999999999999</c:v>
                </c:pt>
                <c:pt idx="7">
                  <c:v>0.62949999999999995</c:v>
                </c:pt>
                <c:pt idx="8">
                  <c:v>0.67270000000000008</c:v>
                </c:pt>
                <c:pt idx="9">
                  <c:v>0.72720000000000007</c:v>
                </c:pt>
                <c:pt idx="10">
                  <c:v>0.73580000000000001</c:v>
                </c:pt>
                <c:pt idx="11">
                  <c:v>0.77290000000000003</c:v>
                </c:pt>
                <c:pt idx="12">
                  <c:v>0.77290000000000003</c:v>
                </c:pt>
                <c:pt idx="13">
                  <c:v>0.78759999999999997</c:v>
                </c:pt>
                <c:pt idx="14">
                  <c:v>0.7974</c:v>
                </c:pt>
                <c:pt idx="15">
                  <c:v>0.7974</c:v>
                </c:pt>
                <c:pt idx="16">
                  <c:v>0.8962</c:v>
                </c:pt>
                <c:pt idx="17">
                  <c:v>0.92930000000000001</c:v>
                </c:pt>
                <c:pt idx="18">
                  <c:v>0.9446</c:v>
                </c:pt>
                <c:pt idx="19">
                  <c:v>0.9446</c:v>
                </c:pt>
                <c:pt idx="20">
                  <c:v>0.99590000000000001</c:v>
                </c:pt>
                <c:pt idx="21">
                  <c:v>0.99590000000000001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83BB-4042-948C-F17E896E64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2407808"/>
        <c:axId val="42409344"/>
      </c:scatterChart>
      <c:valAx>
        <c:axId val="42407808"/>
        <c:scaling>
          <c:orientation val="minMax"/>
          <c:max val="20"/>
        </c:scaling>
        <c:delete val="0"/>
        <c:axPos val="b"/>
        <c:numFmt formatCode="General" sourceLinked="1"/>
        <c:majorTickMark val="out"/>
        <c:minorTickMark val="none"/>
        <c:tickLblPos val="nextTo"/>
        <c:crossAx val="42409344"/>
        <c:crosses val="autoZero"/>
        <c:crossBetween val="midCat"/>
      </c:valAx>
      <c:valAx>
        <c:axId val="42409344"/>
        <c:scaling>
          <c:orientation val="minMax"/>
          <c:max val="1"/>
        </c:scaling>
        <c:delete val="0"/>
        <c:axPos val="l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42407808"/>
        <c:crosses val="autoZero"/>
        <c:crossBetween val="midCat"/>
      </c:valAx>
      <c:spPr>
        <a:noFill/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v>série1</c:v>
          </c:tx>
          <c:spPr>
            <a:noFill/>
            <a:ln w="28575">
              <a:noFill/>
            </a:ln>
          </c:spPr>
          <c:invertIfNegative val="0"/>
          <c:cat>
            <c:multiLvlStrRef>
              <c:f>'[OR-Excel.xlsx]Feuil6'!$C$41:$D$44</c:f>
              <c:multiLvlStrCache>
                <c:ptCount val="4"/>
                <c:lvl>
                  <c:pt idx="0">
                    <c:v>Own housing (ref.)</c:v>
                  </c:pt>
                  <c:pt idx="1">
                    <c:v>Association</c:v>
                  </c:pt>
                  <c:pt idx="2">
                    <c:v>Housed by family/friends</c:v>
                  </c:pt>
                  <c:pt idx="3">
                    <c:v>No stable housing</c:v>
                  </c:pt>
                </c:lvl>
                <c:lvl>
                  <c:pt idx="0">
                    <c:v>Housing situation</c:v>
                  </c:pt>
                </c:lvl>
              </c:multiLvlStrCache>
            </c:multiLvlStrRef>
          </c:cat>
          <c:val>
            <c:numRef>
              <c:f>'[OR-Excel.xlsx]Feuil6'!$E$41:$E$44</c:f>
              <c:numCache>
                <c:formatCode>General</c:formatCode>
                <c:ptCount val="4"/>
                <c:pt idx="0">
                  <c:v>1</c:v>
                </c:pt>
                <c:pt idx="1">
                  <c:v>2.48</c:v>
                </c:pt>
                <c:pt idx="2">
                  <c:v>2.58</c:v>
                </c:pt>
                <c:pt idx="3">
                  <c:v>3.94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E5-47A5-90D6-486C3FEB7A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442560"/>
        <c:axId val="43444096"/>
      </c:barChart>
      <c:scatterChart>
        <c:scatterStyle val="lineMarker"/>
        <c:varyColors val="0"/>
        <c:ser>
          <c:idx val="0"/>
          <c:order val="0"/>
          <c:tx>
            <c:strRef>
              <c:f>'[OR-Excel.xlsx]Feuil6'!$E$40</c:f>
              <c:strCache>
                <c:ptCount val="1"/>
              </c:strCache>
            </c:strRef>
          </c:tx>
          <c:spPr>
            <a:ln w="28575">
              <a:noFill/>
            </a:ln>
          </c:spPr>
          <c:marker>
            <c:symbol val="diamond"/>
            <c:size val="15"/>
          </c:marker>
          <c:dPt>
            <c:idx val="2"/>
            <c:marker>
              <c:spPr>
                <a:solidFill>
                  <a:srgbClr val="FF0000"/>
                </a:solidFill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6AE5-47A5-90D6-486C3FEB7A51}"/>
              </c:ext>
            </c:extLst>
          </c:dPt>
          <c:dPt>
            <c:idx val="3"/>
            <c:marker>
              <c:spPr>
                <a:solidFill>
                  <a:srgbClr val="FF0000"/>
                </a:solidFill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6AE5-47A5-90D6-486C3FEB7A51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F7C-424C-AACB-5545342925A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errBars>
            <c:errDir val="y"/>
            <c:errBarType val="both"/>
            <c:errValType val="cust"/>
            <c:noEndCap val="0"/>
            <c:plus>
              <c:numRef>
                <c:f>'[OR-Excel.xlsx]Feuil6'!$G$41:$G$44</c:f>
                <c:numCache>
                  <c:formatCode>General</c:formatCode>
                  <c:ptCount val="4"/>
                  <c:pt idx="1">
                    <c:v>6.26</c:v>
                  </c:pt>
                  <c:pt idx="2">
                    <c:v>2.7699999999999996</c:v>
                  </c:pt>
                  <c:pt idx="3">
                    <c:v>5.3600000000000012</c:v>
                  </c:pt>
                </c:numCache>
              </c:numRef>
            </c:plus>
            <c:minus>
              <c:numRef>
                <c:f>'[OR-Excel.xlsx]Feuil6'!$F$41:$F$44</c:f>
                <c:numCache>
                  <c:formatCode>General</c:formatCode>
                  <c:ptCount val="4"/>
                  <c:pt idx="1">
                    <c:v>1.77</c:v>
                  </c:pt>
                  <c:pt idx="2">
                    <c:v>1.34</c:v>
                  </c:pt>
                  <c:pt idx="3">
                    <c:v>2.27</c:v>
                  </c:pt>
                </c:numCache>
              </c:numRef>
            </c:minus>
          </c:errBars>
          <c:yVal>
            <c:numRef>
              <c:f>'[OR-Excel.xlsx]Feuil6'!$E$41:$E$44</c:f>
              <c:numCache>
                <c:formatCode>General</c:formatCode>
                <c:ptCount val="4"/>
                <c:pt idx="0">
                  <c:v>1</c:v>
                </c:pt>
                <c:pt idx="1">
                  <c:v>2.48</c:v>
                </c:pt>
                <c:pt idx="2">
                  <c:v>2.58</c:v>
                </c:pt>
                <c:pt idx="3">
                  <c:v>3.94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6AE5-47A5-90D6-486C3FEB7A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3442560"/>
        <c:axId val="43444096"/>
      </c:scatterChart>
      <c:catAx>
        <c:axId val="434425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43444096"/>
        <c:crosses val="autoZero"/>
        <c:auto val="1"/>
        <c:lblAlgn val="ctr"/>
        <c:lblOffset val="100"/>
        <c:noMultiLvlLbl val="0"/>
      </c:catAx>
      <c:valAx>
        <c:axId val="4344409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</c:spPr>
        <c:txPr>
          <a:bodyPr/>
          <a:lstStyle/>
          <a:p>
            <a:pPr>
              <a:defRPr sz="1200"/>
            </a:pPr>
            <a:endParaRPr lang="en-US"/>
          </a:p>
        </c:txPr>
        <c:crossAx val="43442560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'Papier MG'!$C$142</c:f>
              <c:strCache>
                <c:ptCount val="1"/>
                <c:pt idx="0">
                  <c:v>Men</c:v>
                </c:pt>
              </c:strCache>
            </c:strRef>
          </c:tx>
          <c:spPr>
            <a:ln>
              <a:solidFill>
                <a:sysClr val="windowText" lastClr="000000"/>
              </a:solidFill>
              <a:prstDash val="dashDot"/>
            </a:ln>
          </c:spPr>
          <c:marker>
            <c:symbol val="none"/>
          </c:marker>
          <c:xVal>
            <c:numRef>
              <c:f>'Papier MG'!$C$143:$C$166</c:f>
              <c:numCache>
                <c:formatCode>General</c:formatCode>
                <c:ptCount val="2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18</c:v>
                </c:pt>
                <c:pt idx="17">
                  <c:v>19</c:v>
                </c:pt>
                <c:pt idx="18">
                  <c:v>21</c:v>
                </c:pt>
                <c:pt idx="19">
                  <c:v>22</c:v>
                </c:pt>
                <c:pt idx="20">
                  <c:v>24</c:v>
                </c:pt>
                <c:pt idx="21">
                  <c:v>26</c:v>
                </c:pt>
                <c:pt idx="22">
                  <c:v>28</c:v>
                </c:pt>
                <c:pt idx="23">
                  <c:v>31</c:v>
                </c:pt>
              </c:numCache>
            </c:numRef>
          </c:xVal>
          <c:yVal>
            <c:numRef>
              <c:f>'Papier MG'!$E$143:$E$166</c:f>
              <c:numCache>
                <c:formatCode>0%</c:formatCode>
                <c:ptCount val="24"/>
                <c:pt idx="0">
                  <c:v>0</c:v>
                </c:pt>
                <c:pt idx="1">
                  <c:v>0.11160000000000003</c:v>
                </c:pt>
                <c:pt idx="2">
                  <c:v>0.18659999999999999</c:v>
                </c:pt>
                <c:pt idx="3">
                  <c:v>0.25800000000000001</c:v>
                </c:pt>
                <c:pt idx="4">
                  <c:v>0.34840000000000004</c:v>
                </c:pt>
                <c:pt idx="5">
                  <c:v>0.41169999999999995</c:v>
                </c:pt>
                <c:pt idx="6">
                  <c:v>0.4768</c:v>
                </c:pt>
                <c:pt idx="7">
                  <c:v>0.51019999999999999</c:v>
                </c:pt>
                <c:pt idx="8">
                  <c:v>0.56740000000000002</c:v>
                </c:pt>
                <c:pt idx="9">
                  <c:v>0.58899999999999997</c:v>
                </c:pt>
                <c:pt idx="10">
                  <c:v>0.68430000000000002</c:v>
                </c:pt>
                <c:pt idx="11">
                  <c:v>0.72160000000000002</c:v>
                </c:pt>
                <c:pt idx="12">
                  <c:v>0.79069999999999996</c:v>
                </c:pt>
                <c:pt idx="13">
                  <c:v>0.83160000000000001</c:v>
                </c:pt>
                <c:pt idx="14">
                  <c:v>0.83440000000000003</c:v>
                </c:pt>
                <c:pt idx="15">
                  <c:v>0.84230000000000005</c:v>
                </c:pt>
                <c:pt idx="16">
                  <c:v>0.84230000000000005</c:v>
                </c:pt>
                <c:pt idx="17">
                  <c:v>0.86319999999999997</c:v>
                </c:pt>
                <c:pt idx="18">
                  <c:v>0.86319999999999997</c:v>
                </c:pt>
                <c:pt idx="19">
                  <c:v>0.86319999999999997</c:v>
                </c:pt>
                <c:pt idx="20">
                  <c:v>0.86319999999999997</c:v>
                </c:pt>
                <c:pt idx="21">
                  <c:v>0.86319999999999997</c:v>
                </c:pt>
                <c:pt idx="22">
                  <c:v>0.86319999999999997</c:v>
                </c:pt>
                <c:pt idx="23">
                  <c:v>0.86319999999999997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903A-47AB-BFC5-D7DD66DCF6BE}"/>
            </c:ext>
          </c:extLst>
        </c:ser>
        <c:ser>
          <c:idx val="1"/>
          <c:order val="1"/>
          <c:tx>
            <c:strRef>
              <c:f>'Papier MG'!$C$168</c:f>
              <c:strCache>
                <c:ptCount val="1"/>
                <c:pt idx="0">
                  <c:v>Women</c:v>
                </c:pt>
              </c:strCache>
            </c:strRef>
          </c:tx>
          <c:spPr>
            <a:ln>
              <a:solidFill>
                <a:sysClr val="windowText" lastClr="000000"/>
              </a:solidFill>
            </a:ln>
          </c:spPr>
          <c:marker>
            <c:symbol val="none"/>
          </c:marker>
          <c:xVal>
            <c:numRef>
              <c:f>'Papier MG'!$C$169:$C$190</c:f>
              <c:numCache>
                <c:formatCode>General</c:formatCode>
                <c:ptCount val="22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24</c:v>
                </c:pt>
                <c:pt idx="20">
                  <c:v>28</c:v>
                </c:pt>
                <c:pt idx="21">
                  <c:v>32</c:v>
                </c:pt>
              </c:numCache>
            </c:numRef>
          </c:xVal>
          <c:yVal>
            <c:numRef>
              <c:f>'Papier MG'!$E$169:$E$190</c:f>
              <c:numCache>
                <c:formatCode>0%</c:formatCode>
                <c:ptCount val="22"/>
                <c:pt idx="0">
                  <c:v>0</c:v>
                </c:pt>
                <c:pt idx="1">
                  <c:v>8.3600000000000008E-2</c:v>
                </c:pt>
                <c:pt idx="2">
                  <c:v>0.17559999999999998</c:v>
                </c:pt>
                <c:pt idx="3">
                  <c:v>0.26700000000000002</c:v>
                </c:pt>
                <c:pt idx="4">
                  <c:v>0.39019999999999999</c:v>
                </c:pt>
                <c:pt idx="5">
                  <c:v>0.4768</c:v>
                </c:pt>
                <c:pt idx="6">
                  <c:v>0.58779999999999999</c:v>
                </c:pt>
                <c:pt idx="7">
                  <c:v>0.62949999999999995</c:v>
                </c:pt>
                <c:pt idx="8">
                  <c:v>0.67270000000000008</c:v>
                </c:pt>
                <c:pt idx="9">
                  <c:v>0.72720000000000007</c:v>
                </c:pt>
                <c:pt idx="10">
                  <c:v>0.73580000000000001</c:v>
                </c:pt>
                <c:pt idx="11">
                  <c:v>0.77290000000000003</c:v>
                </c:pt>
                <c:pt idx="12">
                  <c:v>0.77290000000000003</c:v>
                </c:pt>
                <c:pt idx="13">
                  <c:v>0.78759999999999997</c:v>
                </c:pt>
                <c:pt idx="14">
                  <c:v>0.7974</c:v>
                </c:pt>
                <c:pt idx="15">
                  <c:v>0.7974</c:v>
                </c:pt>
                <c:pt idx="16">
                  <c:v>0.8962</c:v>
                </c:pt>
                <c:pt idx="17">
                  <c:v>0.92930000000000001</c:v>
                </c:pt>
                <c:pt idx="18">
                  <c:v>0.9446</c:v>
                </c:pt>
                <c:pt idx="19">
                  <c:v>0.9446</c:v>
                </c:pt>
                <c:pt idx="20">
                  <c:v>0.99590000000000001</c:v>
                </c:pt>
                <c:pt idx="21">
                  <c:v>0.99590000000000001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903A-47AB-BFC5-D7DD66DCF6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3493248"/>
        <c:axId val="43494784"/>
      </c:scatterChart>
      <c:valAx>
        <c:axId val="43493248"/>
        <c:scaling>
          <c:orientation val="minMax"/>
          <c:max val="20"/>
        </c:scaling>
        <c:delete val="0"/>
        <c:axPos val="b"/>
        <c:numFmt formatCode="General" sourceLinked="1"/>
        <c:majorTickMark val="out"/>
        <c:minorTickMark val="none"/>
        <c:tickLblPos val="nextTo"/>
        <c:crossAx val="43494784"/>
        <c:crosses val="autoZero"/>
        <c:crossBetween val="midCat"/>
      </c:valAx>
      <c:valAx>
        <c:axId val="43494784"/>
        <c:scaling>
          <c:orientation val="minMax"/>
          <c:max val="1"/>
        </c:scaling>
        <c:delete val="0"/>
        <c:axPos val="l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43493248"/>
        <c:crosses val="autoZero"/>
        <c:crossBetween val="midCat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C494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multiLvlStrRef>
              <c:f>'Results (2)'!$C$9:$H$10</c:f>
              <c:multiLvlStrCache>
                <c:ptCount val="6"/>
                <c:lvl>
                  <c:pt idx="0">
                    <c:v>M</c:v>
                  </c:pt>
                  <c:pt idx="1">
                    <c:v>W</c:v>
                  </c:pt>
                  <c:pt idx="2">
                    <c:v>M</c:v>
                  </c:pt>
                  <c:pt idx="3">
                    <c:v>W</c:v>
                  </c:pt>
                  <c:pt idx="4">
                    <c:v>M</c:v>
                  </c:pt>
                  <c:pt idx="5">
                    <c:v>W</c:v>
                  </c:pt>
                </c:lvl>
                <c:lvl>
                  <c:pt idx="0">
                    <c:v>Ref. group</c:v>
                  </c:pt>
                  <c:pt idx="2">
                    <c:v>HIV group</c:v>
                  </c:pt>
                  <c:pt idx="4">
                    <c:v>CHB group</c:v>
                  </c:pt>
                </c:lvl>
              </c:multiLvlStrCache>
            </c:multiLvlStrRef>
          </c:cat>
          <c:val>
            <c:numRef>
              <c:f>'Results (2)'!$C$11:$H$11</c:f>
              <c:numCache>
                <c:formatCode>0%</c:formatCode>
                <c:ptCount val="6"/>
                <c:pt idx="0">
                  <c:v>6.0519999999999997E-2</c:v>
                </c:pt>
                <c:pt idx="1">
                  <c:v>6.2590000000000007E-2</c:v>
                </c:pt>
                <c:pt idx="2">
                  <c:v>0.1072</c:v>
                </c:pt>
                <c:pt idx="3">
                  <c:v>0.13009999999999999</c:v>
                </c:pt>
                <c:pt idx="4">
                  <c:v>8.5319999999999993E-2</c:v>
                </c:pt>
                <c:pt idx="5">
                  <c:v>0.1222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6B-4114-AD01-C083B15F10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593728"/>
        <c:axId val="43595264"/>
      </c:barChart>
      <c:catAx>
        <c:axId val="435937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43595264"/>
        <c:crosses val="autoZero"/>
        <c:auto val="1"/>
        <c:lblAlgn val="ctr"/>
        <c:lblOffset val="100"/>
        <c:noMultiLvlLbl val="0"/>
      </c:catAx>
      <c:valAx>
        <c:axId val="43595264"/>
        <c:scaling>
          <c:orientation val="minMax"/>
          <c:max val="0.3"/>
        </c:scaling>
        <c:delete val="0"/>
        <c:axPos val="l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43593728"/>
        <c:crosses val="autoZero"/>
        <c:crossBetween val="between"/>
        <c:majorUnit val="0.1"/>
      </c:valAx>
    </c:plotArea>
    <c:plotVisOnly val="1"/>
    <c:dispBlanksAs val="gap"/>
    <c:showDLblsOverMax val="0"/>
  </c:chart>
  <c:txPr>
    <a:bodyPr/>
    <a:lstStyle/>
    <a:p>
      <a:pPr>
        <a:defRPr sz="2000">
          <a:latin typeface="Century Gothic"/>
          <a:cs typeface="Century Gothic"/>
        </a:defRPr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2D29DB-2E30-44B6-859D-B544A0423387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79F34005-34AE-4C9C-97FD-983614F8CA70}">
      <dgm:prSet phldrT="[Texte]" custT="1"/>
      <dgm:spPr/>
      <dgm:t>
        <a:bodyPr/>
        <a:lstStyle/>
        <a:p>
          <a:r>
            <a:rPr lang="fr-FR" sz="3400" dirty="0" smtClean="0"/>
            <a:t>Participation</a:t>
          </a:r>
        </a:p>
        <a:p>
          <a:r>
            <a:rPr lang="fr-FR" sz="1800" dirty="0" smtClean="0"/>
            <a:t>(capacité à exprimer ses besoins, prise de parole)</a:t>
          </a:r>
          <a:endParaRPr lang="fr-FR" sz="1800" dirty="0"/>
        </a:p>
      </dgm:t>
    </dgm:pt>
    <dgm:pt modelId="{2913AAB4-9D49-47DF-B84C-9F391404C666}" type="parTrans" cxnId="{F0F53CAB-1E00-4B69-8ACE-4BEED0C11C4D}">
      <dgm:prSet/>
      <dgm:spPr/>
      <dgm:t>
        <a:bodyPr/>
        <a:lstStyle/>
        <a:p>
          <a:endParaRPr lang="fr-FR"/>
        </a:p>
      </dgm:t>
    </dgm:pt>
    <dgm:pt modelId="{34F16819-80A1-42B2-81F4-B7B5F8BD8AF3}" type="sibTrans" cxnId="{F0F53CAB-1E00-4B69-8ACE-4BEED0C11C4D}">
      <dgm:prSet/>
      <dgm:spPr/>
      <dgm:t>
        <a:bodyPr/>
        <a:lstStyle/>
        <a:p>
          <a:endParaRPr lang="fr-FR"/>
        </a:p>
      </dgm:t>
    </dgm:pt>
    <dgm:pt modelId="{363E1847-3681-4454-B0FE-E0DC766E0617}">
      <dgm:prSet phldrT="[Texte]" custT="1"/>
      <dgm:spPr/>
      <dgm:t>
        <a:bodyPr/>
        <a:lstStyle/>
        <a:p>
          <a:r>
            <a:rPr lang="fr-FR" sz="3200" dirty="0" smtClean="0"/>
            <a:t>Compétences</a:t>
          </a:r>
          <a:endParaRPr lang="fr-FR" sz="2300" dirty="0" smtClean="0"/>
        </a:p>
        <a:p>
          <a:r>
            <a:rPr lang="fr-FR" sz="1600" dirty="0" smtClean="0"/>
            <a:t>(En santé sexuelle: connaissance des ressources, de la prévention combinée accès au dépistage)</a:t>
          </a:r>
          <a:endParaRPr lang="fr-FR" sz="1600" dirty="0"/>
        </a:p>
      </dgm:t>
    </dgm:pt>
    <dgm:pt modelId="{17D6EFE6-A353-4BBA-9BD2-D45BAF5F1B20}" type="parTrans" cxnId="{DBA7CAFD-A431-4671-819F-559136D4D936}">
      <dgm:prSet/>
      <dgm:spPr/>
      <dgm:t>
        <a:bodyPr/>
        <a:lstStyle/>
        <a:p>
          <a:endParaRPr lang="fr-FR"/>
        </a:p>
      </dgm:t>
    </dgm:pt>
    <dgm:pt modelId="{6817BE4E-0DC4-468B-9350-E2170740AEF9}" type="sibTrans" cxnId="{DBA7CAFD-A431-4671-819F-559136D4D936}">
      <dgm:prSet/>
      <dgm:spPr/>
      <dgm:t>
        <a:bodyPr/>
        <a:lstStyle/>
        <a:p>
          <a:endParaRPr lang="fr-FR"/>
        </a:p>
      </dgm:t>
    </dgm:pt>
    <dgm:pt modelId="{E96DD305-399F-4B57-9AEE-5EDBC40E1366}">
      <dgm:prSet phldrT="[Texte]" custT="1"/>
      <dgm:spPr/>
      <dgm:t>
        <a:bodyPr/>
        <a:lstStyle/>
        <a:p>
          <a:r>
            <a:rPr lang="fr-FR" sz="3500" dirty="0" smtClean="0"/>
            <a:t>Estime de soi</a:t>
          </a:r>
        </a:p>
        <a:p>
          <a:r>
            <a:rPr lang="fr-FR" sz="1800" dirty="0" smtClean="0"/>
            <a:t>(autonomie dans les démarches, santé mentale, auto efficacité)</a:t>
          </a:r>
          <a:endParaRPr lang="fr-FR" sz="1800" dirty="0"/>
        </a:p>
      </dgm:t>
    </dgm:pt>
    <dgm:pt modelId="{48CA3637-7ACB-4411-81ED-D21EBC85EDB3}" type="parTrans" cxnId="{67273D4F-AE08-4403-9802-2DDB88E35952}">
      <dgm:prSet/>
      <dgm:spPr/>
      <dgm:t>
        <a:bodyPr/>
        <a:lstStyle/>
        <a:p>
          <a:endParaRPr lang="fr-FR"/>
        </a:p>
      </dgm:t>
    </dgm:pt>
    <dgm:pt modelId="{FC4374EA-A40F-4045-AB44-771A93D71526}" type="sibTrans" cxnId="{67273D4F-AE08-4403-9802-2DDB88E35952}">
      <dgm:prSet/>
      <dgm:spPr/>
      <dgm:t>
        <a:bodyPr/>
        <a:lstStyle/>
        <a:p>
          <a:endParaRPr lang="fr-FR"/>
        </a:p>
      </dgm:t>
    </dgm:pt>
    <dgm:pt modelId="{F3A16914-0537-4B7C-BD78-CED7B8351572}">
      <dgm:prSet phldrT="[Texte]" custT="1"/>
      <dgm:spPr/>
      <dgm:t>
        <a:bodyPr/>
        <a:lstStyle/>
        <a:p>
          <a:r>
            <a:rPr lang="fr-FR" sz="2900" dirty="0" smtClean="0"/>
            <a:t>Conscience critique</a:t>
          </a:r>
        </a:p>
        <a:p>
          <a:r>
            <a:rPr lang="fr-FR" sz="1800" dirty="0" smtClean="0"/>
            <a:t>Perception de l’exposition au VIH/IST</a:t>
          </a:r>
          <a:endParaRPr lang="fr-FR" sz="1800" dirty="0"/>
        </a:p>
      </dgm:t>
    </dgm:pt>
    <dgm:pt modelId="{B3490F89-1D72-4D63-848E-9F1799162889}" type="parTrans" cxnId="{066C87F7-308F-4250-B790-116AA878EDA0}">
      <dgm:prSet/>
      <dgm:spPr/>
      <dgm:t>
        <a:bodyPr/>
        <a:lstStyle/>
        <a:p>
          <a:endParaRPr lang="fr-FR"/>
        </a:p>
      </dgm:t>
    </dgm:pt>
    <dgm:pt modelId="{31603C95-573A-475F-8EEE-FAF2774F13CC}" type="sibTrans" cxnId="{066C87F7-308F-4250-B790-116AA878EDA0}">
      <dgm:prSet/>
      <dgm:spPr/>
      <dgm:t>
        <a:bodyPr/>
        <a:lstStyle/>
        <a:p>
          <a:endParaRPr lang="fr-FR"/>
        </a:p>
      </dgm:t>
    </dgm:pt>
    <dgm:pt modelId="{5CEC4F0A-8AC3-4FFD-A8E8-1183C584B9E1}" type="pres">
      <dgm:prSet presAssocID="{6A2D29DB-2E30-44B6-859D-B544A042338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4D273044-86DC-4E43-BC08-B45D01BE0F8E}" type="pres">
      <dgm:prSet presAssocID="{79F34005-34AE-4C9C-97FD-983614F8CA70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DBF22CD-7867-4CDA-95F0-1113DA231068}" type="pres">
      <dgm:prSet presAssocID="{34F16819-80A1-42B2-81F4-B7B5F8BD8AF3}" presName="sibTrans" presStyleCnt="0"/>
      <dgm:spPr/>
    </dgm:pt>
    <dgm:pt modelId="{3CB251D3-37DB-4CB8-B20F-A74FED55AB29}" type="pres">
      <dgm:prSet presAssocID="{363E1847-3681-4454-B0FE-E0DC766E061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10E5278-37FA-48C1-8B3F-A3C4AAACD96F}" type="pres">
      <dgm:prSet presAssocID="{6817BE4E-0DC4-468B-9350-E2170740AEF9}" presName="sibTrans" presStyleCnt="0"/>
      <dgm:spPr/>
    </dgm:pt>
    <dgm:pt modelId="{F49CD7E1-7B0B-4E94-BE6F-C54A37AA5E94}" type="pres">
      <dgm:prSet presAssocID="{E96DD305-399F-4B57-9AEE-5EDBC40E1366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1F6E50A-2973-4047-9780-E52630996A70}" type="pres">
      <dgm:prSet presAssocID="{FC4374EA-A40F-4045-AB44-771A93D71526}" presName="sibTrans" presStyleCnt="0"/>
      <dgm:spPr/>
    </dgm:pt>
    <dgm:pt modelId="{E343115A-E47E-4FBD-A779-8CFA3FDD5779}" type="pres">
      <dgm:prSet presAssocID="{F3A16914-0537-4B7C-BD78-CED7B8351572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25D6BA5E-BFCA-4A07-A556-2068AE167189}" type="presOf" srcId="{E96DD305-399F-4B57-9AEE-5EDBC40E1366}" destId="{F49CD7E1-7B0B-4E94-BE6F-C54A37AA5E94}" srcOrd="0" destOrd="0" presId="urn:microsoft.com/office/officeart/2005/8/layout/default"/>
    <dgm:cxn modelId="{F0F53CAB-1E00-4B69-8ACE-4BEED0C11C4D}" srcId="{6A2D29DB-2E30-44B6-859D-B544A0423387}" destId="{79F34005-34AE-4C9C-97FD-983614F8CA70}" srcOrd="0" destOrd="0" parTransId="{2913AAB4-9D49-47DF-B84C-9F391404C666}" sibTransId="{34F16819-80A1-42B2-81F4-B7B5F8BD8AF3}"/>
    <dgm:cxn modelId="{6FF20A8D-9FA9-4B90-B1EF-5FCE556FA799}" type="presOf" srcId="{F3A16914-0537-4B7C-BD78-CED7B8351572}" destId="{E343115A-E47E-4FBD-A779-8CFA3FDD5779}" srcOrd="0" destOrd="0" presId="urn:microsoft.com/office/officeart/2005/8/layout/default"/>
    <dgm:cxn modelId="{066C87F7-308F-4250-B790-116AA878EDA0}" srcId="{6A2D29DB-2E30-44B6-859D-B544A0423387}" destId="{F3A16914-0537-4B7C-BD78-CED7B8351572}" srcOrd="3" destOrd="0" parTransId="{B3490F89-1D72-4D63-848E-9F1799162889}" sibTransId="{31603C95-573A-475F-8EEE-FAF2774F13CC}"/>
    <dgm:cxn modelId="{62715AD2-39A7-4DD1-91AA-08E2D2B1F9D3}" type="presOf" srcId="{363E1847-3681-4454-B0FE-E0DC766E0617}" destId="{3CB251D3-37DB-4CB8-B20F-A74FED55AB29}" srcOrd="0" destOrd="0" presId="urn:microsoft.com/office/officeart/2005/8/layout/default"/>
    <dgm:cxn modelId="{74EB278F-6604-4F0C-922A-A434D94D926F}" type="presOf" srcId="{79F34005-34AE-4C9C-97FD-983614F8CA70}" destId="{4D273044-86DC-4E43-BC08-B45D01BE0F8E}" srcOrd="0" destOrd="0" presId="urn:microsoft.com/office/officeart/2005/8/layout/default"/>
    <dgm:cxn modelId="{F205871B-3398-45D4-AEED-CC046E0A86C6}" type="presOf" srcId="{6A2D29DB-2E30-44B6-859D-B544A0423387}" destId="{5CEC4F0A-8AC3-4FFD-A8E8-1183C584B9E1}" srcOrd="0" destOrd="0" presId="urn:microsoft.com/office/officeart/2005/8/layout/default"/>
    <dgm:cxn modelId="{67273D4F-AE08-4403-9802-2DDB88E35952}" srcId="{6A2D29DB-2E30-44B6-859D-B544A0423387}" destId="{E96DD305-399F-4B57-9AEE-5EDBC40E1366}" srcOrd="2" destOrd="0" parTransId="{48CA3637-7ACB-4411-81ED-D21EBC85EDB3}" sibTransId="{FC4374EA-A40F-4045-AB44-771A93D71526}"/>
    <dgm:cxn modelId="{DBA7CAFD-A431-4671-819F-559136D4D936}" srcId="{6A2D29DB-2E30-44B6-859D-B544A0423387}" destId="{363E1847-3681-4454-B0FE-E0DC766E0617}" srcOrd="1" destOrd="0" parTransId="{17D6EFE6-A353-4BBA-9BD2-D45BAF5F1B20}" sibTransId="{6817BE4E-0DC4-468B-9350-E2170740AEF9}"/>
    <dgm:cxn modelId="{455EFF0A-B4C7-421A-8C95-C22E83F07E84}" type="presParOf" srcId="{5CEC4F0A-8AC3-4FFD-A8E8-1183C584B9E1}" destId="{4D273044-86DC-4E43-BC08-B45D01BE0F8E}" srcOrd="0" destOrd="0" presId="urn:microsoft.com/office/officeart/2005/8/layout/default"/>
    <dgm:cxn modelId="{9E8B1846-B49B-430E-8019-FF18DB22B273}" type="presParOf" srcId="{5CEC4F0A-8AC3-4FFD-A8E8-1183C584B9E1}" destId="{ADBF22CD-7867-4CDA-95F0-1113DA231068}" srcOrd="1" destOrd="0" presId="urn:microsoft.com/office/officeart/2005/8/layout/default"/>
    <dgm:cxn modelId="{BE556C6F-852B-4F39-8AC8-AB80D807FF93}" type="presParOf" srcId="{5CEC4F0A-8AC3-4FFD-A8E8-1183C584B9E1}" destId="{3CB251D3-37DB-4CB8-B20F-A74FED55AB29}" srcOrd="2" destOrd="0" presId="urn:microsoft.com/office/officeart/2005/8/layout/default"/>
    <dgm:cxn modelId="{3A456532-C389-4960-84C8-CA2013E410EC}" type="presParOf" srcId="{5CEC4F0A-8AC3-4FFD-A8E8-1183C584B9E1}" destId="{910E5278-37FA-48C1-8B3F-A3C4AAACD96F}" srcOrd="3" destOrd="0" presId="urn:microsoft.com/office/officeart/2005/8/layout/default"/>
    <dgm:cxn modelId="{2246D4C5-EBFD-405E-BA15-6A78BE9A9BB6}" type="presParOf" srcId="{5CEC4F0A-8AC3-4FFD-A8E8-1183C584B9E1}" destId="{F49CD7E1-7B0B-4E94-BE6F-C54A37AA5E94}" srcOrd="4" destOrd="0" presId="urn:microsoft.com/office/officeart/2005/8/layout/default"/>
    <dgm:cxn modelId="{694688EB-5AF7-4A07-952C-D8CCC1E1880D}" type="presParOf" srcId="{5CEC4F0A-8AC3-4FFD-A8E8-1183C584B9E1}" destId="{51F6E50A-2973-4047-9780-E52630996A70}" srcOrd="5" destOrd="0" presId="urn:microsoft.com/office/officeart/2005/8/layout/default"/>
    <dgm:cxn modelId="{8BC6709C-B4DE-4EC8-9F38-8D44B173F625}" type="presParOf" srcId="{5CEC4F0A-8AC3-4FFD-A8E8-1183C584B9E1}" destId="{E343115A-E47E-4FBD-A779-8CFA3FDD5779}" srcOrd="6" destOrd="0" presId="urn:microsoft.com/office/officeart/2005/8/layout/default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273044-86DC-4E43-BC08-B45D01BE0F8E}">
      <dsp:nvSpPr>
        <dsp:cNvPr id="0" name=""/>
        <dsp:cNvSpPr/>
      </dsp:nvSpPr>
      <dsp:spPr>
        <a:xfrm>
          <a:off x="915" y="246770"/>
          <a:ext cx="3571316" cy="214278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400" kern="1200" dirty="0" smtClean="0"/>
            <a:t>Participation</a:t>
          </a:r>
        </a:p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(capacité à exprimer ses besoins, prise de parole)</a:t>
          </a:r>
          <a:endParaRPr lang="fr-FR" sz="1800" kern="1200" dirty="0"/>
        </a:p>
      </dsp:txBody>
      <dsp:txXfrm>
        <a:off x="915" y="246770"/>
        <a:ext cx="3571316" cy="2142789"/>
      </dsp:txXfrm>
    </dsp:sp>
    <dsp:sp modelId="{3CB251D3-37DB-4CB8-B20F-A74FED55AB29}">
      <dsp:nvSpPr>
        <dsp:cNvPr id="0" name=""/>
        <dsp:cNvSpPr/>
      </dsp:nvSpPr>
      <dsp:spPr>
        <a:xfrm>
          <a:off x="3929363" y="246770"/>
          <a:ext cx="3571316" cy="2142789"/>
        </a:xfrm>
        <a:prstGeom prst="rect">
          <a:avLst/>
        </a:prstGeom>
        <a:solidFill>
          <a:schemeClr val="accent5">
            <a:hueOff val="262483"/>
            <a:satOff val="14096"/>
            <a:lumOff val="-509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200" kern="1200" dirty="0" smtClean="0"/>
            <a:t>Compétences</a:t>
          </a:r>
          <a:endParaRPr lang="fr-FR" sz="2300" kern="1200" dirty="0" smtClean="0"/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(En santé sexuelle: connaissance des ressources, de la prévention combinée accès au dépistage)</a:t>
          </a:r>
          <a:endParaRPr lang="fr-FR" sz="1600" kern="1200" dirty="0"/>
        </a:p>
      </dsp:txBody>
      <dsp:txXfrm>
        <a:off x="3929363" y="246770"/>
        <a:ext cx="3571316" cy="2142789"/>
      </dsp:txXfrm>
    </dsp:sp>
    <dsp:sp modelId="{F49CD7E1-7B0B-4E94-BE6F-C54A37AA5E94}">
      <dsp:nvSpPr>
        <dsp:cNvPr id="0" name=""/>
        <dsp:cNvSpPr/>
      </dsp:nvSpPr>
      <dsp:spPr>
        <a:xfrm>
          <a:off x="915" y="2746691"/>
          <a:ext cx="3571316" cy="2142789"/>
        </a:xfrm>
        <a:prstGeom prst="rect">
          <a:avLst/>
        </a:prstGeom>
        <a:solidFill>
          <a:schemeClr val="accent5">
            <a:hueOff val="524966"/>
            <a:satOff val="28192"/>
            <a:lumOff val="-101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 smtClean="0"/>
            <a:t>Estime de soi</a:t>
          </a:r>
        </a:p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(autonomie dans les démarches, santé mentale, auto efficacité)</a:t>
          </a:r>
          <a:endParaRPr lang="fr-FR" sz="1800" kern="1200" dirty="0"/>
        </a:p>
      </dsp:txBody>
      <dsp:txXfrm>
        <a:off x="915" y="2746691"/>
        <a:ext cx="3571316" cy="2142789"/>
      </dsp:txXfrm>
    </dsp:sp>
    <dsp:sp modelId="{E343115A-E47E-4FBD-A779-8CFA3FDD5779}">
      <dsp:nvSpPr>
        <dsp:cNvPr id="0" name=""/>
        <dsp:cNvSpPr/>
      </dsp:nvSpPr>
      <dsp:spPr>
        <a:xfrm>
          <a:off x="3929363" y="2746691"/>
          <a:ext cx="3571316" cy="2142789"/>
        </a:xfrm>
        <a:prstGeom prst="rect">
          <a:avLst/>
        </a:prstGeom>
        <a:solidFill>
          <a:schemeClr val="accent5">
            <a:hueOff val="787450"/>
            <a:satOff val="42288"/>
            <a:lumOff val="-1529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900" kern="1200" dirty="0" smtClean="0"/>
            <a:t>Conscience critique</a:t>
          </a:r>
        </a:p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Perception de l’exposition au VIH/IST</a:t>
          </a:r>
          <a:endParaRPr lang="fr-FR" sz="1800" kern="1200" dirty="0"/>
        </a:p>
      </dsp:txBody>
      <dsp:txXfrm>
        <a:off x="3929363" y="2746691"/>
        <a:ext cx="3571316" cy="21427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0.17656</cdr:x>
      <cdr:y>0</cdr:y>
    </cdr:from>
    <cdr:to>
      <cdr:x>0.93085</cdr:x>
      <cdr:y>0.17049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774095" y="0"/>
          <a:ext cx="3307059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fr-F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fr-FR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rPr>
            <a:t>Violence sexuelle</a:t>
          </a:r>
          <a:r>
            <a:rPr kumimoji="0" lang="fr-FR" sz="1800" b="0" i="0" u="none" strike="noStrike" kern="120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rPr>
            <a:t> subie (femmes)</a:t>
          </a:r>
          <a:endParaRPr kumimoji="0" lang="fr-FR" sz="1800" b="0" i="0" u="none" strike="noStrike" kern="1200" cap="none" spc="0" normalizeH="0" baseline="0" noProof="0" dirty="0">
            <a:ln>
              <a:noFill/>
            </a:ln>
            <a:solidFill>
              <a:prstClr val="black"/>
            </a:solidFill>
            <a:effectLst/>
            <a:uLnTx/>
            <a:uFillTx/>
            <a:latin typeface="Calibri"/>
            <a:ea typeface="+mn-ea"/>
            <a:cs typeface="+mn-cs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0.1225</cdr:x>
      <cdr:y>0.03636</cdr:y>
    </cdr:from>
    <cdr:to>
      <cdr:x>0.2275</cdr:x>
      <cdr:y>0.2</cdr:y>
    </cdr:to>
    <cdr:sp macro="" textlink="">
      <cdr:nvSpPr>
        <cdr:cNvPr id="15" name="Rectangle 14"/>
        <cdr:cNvSpPr/>
      </cdr:nvSpPr>
      <cdr:spPr>
        <a:xfrm xmlns:a="http://schemas.openxmlformats.org/drawingml/2006/main">
          <a:off x="1008112" y="144016"/>
          <a:ext cx="864096" cy="648072"/>
        </a:xfrm>
        <a:prstGeom xmlns:a="http://schemas.openxmlformats.org/drawingml/2006/main" prst="rect">
          <a:avLst/>
        </a:prstGeom>
        <a:solidFill xmlns:a="http://schemas.openxmlformats.org/drawingml/2006/main">
          <a:srgbClr val="FFC000"/>
        </a:solidFill>
      </cdr:spPr>
      <cdr:style>
        <a:lnRef xmlns:a="http://schemas.openxmlformats.org/drawingml/2006/main" idx="2">
          <a:schemeClr val="accent5">
            <a:shade val="50000"/>
          </a:schemeClr>
        </a:lnRef>
        <a:fillRef xmlns:a="http://schemas.openxmlformats.org/drawingml/2006/main" idx="1">
          <a:schemeClr val="accent5"/>
        </a:fillRef>
        <a:effectRef xmlns:a="http://schemas.openxmlformats.org/drawingml/2006/main" idx="0">
          <a:schemeClr val="accent5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fr-FR"/>
        </a:p>
      </cdr:txBody>
    </cdr:sp>
  </cdr:relSizeAnchor>
  <cdr:relSizeAnchor xmlns:cdr="http://schemas.openxmlformats.org/drawingml/2006/chartDrawing">
    <cdr:from>
      <cdr:x>0.13125</cdr:x>
      <cdr:y>0.03636</cdr:y>
    </cdr:from>
    <cdr:to>
      <cdr:x>0.21884</cdr:x>
      <cdr:y>0.1909</cdr:y>
    </cdr:to>
    <cdr:sp macro="" textlink="">
      <cdr:nvSpPr>
        <cdr:cNvPr id="10" name="ZoneTexte 9"/>
        <cdr:cNvSpPr txBox="1"/>
      </cdr:nvSpPr>
      <cdr:spPr>
        <a:xfrm xmlns:a="http://schemas.openxmlformats.org/drawingml/2006/main">
          <a:off x="1080120" y="144016"/>
          <a:ext cx="720849" cy="6120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fr-FR" sz="1100" dirty="0" smtClean="0"/>
            <a:t>Dépistage </a:t>
          </a:r>
        </a:p>
        <a:p xmlns:a="http://schemas.openxmlformats.org/drawingml/2006/main">
          <a:r>
            <a:rPr lang="fr-FR" dirty="0" smtClean="0"/>
            <a:t>Dia</a:t>
          </a:r>
          <a:r>
            <a:rPr lang="fr-FR" sz="1100" dirty="0" smtClean="0"/>
            <a:t>gnostic </a:t>
          </a:r>
        </a:p>
        <a:p xmlns:a="http://schemas.openxmlformats.org/drawingml/2006/main">
          <a:r>
            <a:rPr lang="fr-FR" sz="1100" dirty="0" smtClean="0"/>
            <a:t>VIH</a:t>
          </a:r>
          <a:endParaRPr lang="fr-FR" sz="1100" dirty="0"/>
        </a:p>
      </cdr:txBody>
    </cdr:sp>
  </cdr:relSizeAnchor>
  <cdr:relSizeAnchor xmlns:cdr="http://schemas.openxmlformats.org/drawingml/2006/chartDrawing">
    <cdr:from>
      <cdr:x>0.2274</cdr:x>
      <cdr:y>5.52369E-6</cdr:y>
    </cdr:from>
    <cdr:to>
      <cdr:x>0.3674</cdr:x>
      <cdr:y>0.12729</cdr:y>
    </cdr:to>
    <cdr:sp macro="" textlink="">
      <cdr:nvSpPr>
        <cdr:cNvPr id="16" name="Rectangle 15"/>
        <cdr:cNvSpPr/>
      </cdr:nvSpPr>
      <cdr:spPr>
        <a:xfrm xmlns:a="http://schemas.openxmlformats.org/drawingml/2006/main">
          <a:off x="1871439" y="25"/>
          <a:ext cx="1152128" cy="576064"/>
        </a:xfrm>
        <a:prstGeom xmlns:a="http://schemas.openxmlformats.org/drawingml/2006/main" prst="rect">
          <a:avLst/>
        </a:prstGeom>
        <a:solidFill xmlns:a="http://schemas.openxmlformats.org/drawingml/2006/main">
          <a:srgbClr val="FFC000"/>
        </a:solidFill>
      </cdr:spPr>
      <cdr:style>
        <a:lnRef xmlns:a="http://schemas.openxmlformats.org/drawingml/2006/main" idx="2">
          <a:schemeClr val="accent5">
            <a:shade val="50000"/>
          </a:schemeClr>
        </a:lnRef>
        <a:fillRef xmlns:a="http://schemas.openxmlformats.org/drawingml/2006/main" idx="1">
          <a:schemeClr val="accent5"/>
        </a:fillRef>
        <a:effectRef xmlns:a="http://schemas.openxmlformats.org/drawingml/2006/main" idx="0">
          <a:schemeClr val="accent5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fr-FR"/>
        </a:p>
      </cdr:txBody>
    </cdr:sp>
  </cdr:relSizeAnchor>
  <cdr:relSizeAnchor xmlns:cdr="http://schemas.openxmlformats.org/drawingml/2006/chartDrawing">
    <cdr:from>
      <cdr:x>0.06116</cdr:x>
      <cdr:y>0.27273</cdr:y>
    </cdr:from>
    <cdr:to>
      <cdr:x>0.14865</cdr:x>
      <cdr:y>0.43871</cdr:y>
    </cdr:to>
    <cdr:sp macro="" textlink="">
      <cdr:nvSpPr>
        <cdr:cNvPr id="14" name="Rectangle 13"/>
        <cdr:cNvSpPr/>
      </cdr:nvSpPr>
      <cdr:spPr>
        <a:xfrm xmlns:a="http://schemas.openxmlformats.org/drawingml/2006/main">
          <a:off x="503287" y="1080120"/>
          <a:ext cx="720080" cy="657357"/>
        </a:xfrm>
        <a:prstGeom xmlns:a="http://schemas.openxmlformats.org/drawingml/2006/main" prst="rect">
          <a:avLst/>
        </a:prstGeom>
        <a:solidFill xmlns:a="http://schemas.openxmlformats.org/drawingml/2006/main">
          <a:srgbClr val="FFC000"/>
        </a:solidFill>
      </cdr:spPr>
      <cdr:style>
        <a:lnRef xmlns:a="http://schemas.openxmlformats.org/drawingml/2006/main" idx="2">
          <a:schemeClr val="accent5">
            <a:shade val="50000"/>
          </a:schemeClr>
        </a:lnRef>
        <a:fillRef xmlns:a="http://schemas.openxmlformats.org/drawingml/2006/main" idx="1">
          <a:schemeClr val="accent5"/>
        </a:fillRef>
        <a:effectRef xmlns:a="http://schemas.openxmlformats.org/drawingml/2006/main" idx="0">
          <a:schemeClr val="accent5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fr-FR"/>
        </a:p>
      </cdr:txBody>
    </cdr:sp>
  </cdr:relSizeAnchor>
  <cdr:relSizeAnchor xmlns:cdr="http://schemas.openxmlformats.org/drawingml/2006/chartDrawing">
    <cdr:from>
      <cdr:x>0.67365</cdr:x>
      <cdr:y>0.28639</cdr:y>
    </cdr:from>
    <cdr:to>
      <cdr:x>0.94132</cdr:x>
      <cdr:y>0.47093</cdr:y>
    </cdr:to>
    <cdr:grpSp>
      <cdr:nvGrpSpPr>
        <cdr:cNvPr id="2" name="Groupe 1"/>
        <cdr:cNvGrpSpPr/>
      </cdr:nvGrpSpPr>
      <cdr:grpSpPr>
        <a:xfrm xmlns:a="http://schemas.openxmlformats.org/drawingml/2006/main">
          <a:off x="7391827" y="1134230"/>
          <a:ext cx="2937089" cy="730860"/>
          <a:chOff x="7623894" y="2050975"/>
          <a:chExt cx="1445942" cy="523800"/>
        </a:xfrm>
      </cdr:grpSpPr>
      <cdr:cxnSp macro="">
        <cdr:nvCxnSpPr>
          <cdr:cNvPr id="3" name="Connecteur droit 2"/>
          <cdr:cNvCxnSpPr/>
        </cdr:nvCxnSpPr>
        <cdr:spPr>
          <a:xfrm xmlns:a="http://schemas.openxmlformats.org/drawingml/2006/main">
            <a:off x="7668344" y="2420888"/>
            <a:ext cx="401320" cy="0"/>
          </a:xfrm>
          <a:prstGeom xmlns:a="http://schemas.openxmlformats.org/drawingml/2006/main" prst="line">
            <a:avLst/>
          </a:prstGeom>
          <a:ln xmlns:a="http://schemas.openxmlformats.org/drawingml/2006/main" w="19050">
            <a:solidFill>
              <a:schemeClr val="tx1"/>
            </a:solidFill>
            <a:prstDash val="dashDot"/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  <cdr:cxnSp macro="">
        <cdr:nvCxnSpPr>
          <cdr:cNvPr id="4" name="Connecteur droit 3"/>
          <cdr:cNvCxnSpPr/>
        </cdr:nvCxnSpPr>
        <cdr:spPr>
          <a:xfrm xmlns:a="http://schemas.openxmlformats.org/drawingml/2006/main">
            <a:off x="7623894" y="2204864"/>
            <a:ext cx="445770" cy="0"/>
          </a:xfrm>
          <a:prstGeom xmlns:a="http://schemas.openxmlformats.org/drawingml/2006/main" prst="line">
            <a:avLst/>
          </a:prstGeom>
          <a:ln xmlns:a="http://schemas.openxmlformats.org/drawingml/2006/main" w="19050">
            <a:solidFill>
              <a:schemeClr val="tx1"/>
            </a:solidFill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  <cdr:sp macro="" textlink="">
        <cdr:nvSpPr>
          <cdr:cNvPr id="5" name="ZoneTexte 8"/>
          <cdr:cNvSpPr txBox="1"/>
        </cdr:nvSpPr>
        <cdr:spPr>
          <a:xfrm xmlns:a="http://schemas.openxmlformats.org/drawingml/2006/main">
            <a:off x="8172399" y="2050975"/>
            <a:ext cx="880369" cy="307777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wrap="none" rtlCol="0">
            <a:spAutoFit/>
          </a:bodyPr>
          <a:lstStyle xmlns:a="http://schemas.openxmlformats.org/drawingml/2006/main"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 xmlns:a="http://schemas.openxmlformats.org/drawingml/2006/main">
            <a:r>
              <a:rPr lang="fr-FR" sz="1400" dirty="0"/>
              <a:t>F</a:t>
            </a:r>
            <a:r>
              <a:rPr lang="fr-FR" sz="1400" dirty="0" smtClean="0"/>
              <a:t>emmes</a:t>
            </a:r>
            <a:endParaRPr lang="fr-FR" sz="1400" dirty="0"/>
          </a:p>
        </cdr:txBody>
      </cdr:sp>
      <cdr:sp macro="" textlink="">
        <cdr:nvSpPr>
          <cdr:cNvPr id="6" name="ZoneTexte 9"/>
          <cdr:cNvSpPr txBox="1"/>
        </cdr:nvSpPr>
        <cdr:spPr>
          <a:xfrm xmlns:a="http://schemas.openxmlformats.org/drawingml/2006/main">
            <a:off x="8168627" y="2266998"/>
            <a:ext cx="901209" cy="307777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wrap="none" rtlCol="0">
            <a:spAutoFit/>
          </a:bodyPr>
          <a:lstStyle xmlns:a="http://schemas.openxmlformats.org/drawingml/2006/main"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 xmlns:a="http://schemas.openxmlformats.org/drawingml/2006/main">
            <a:r>
              <a:rPr lang="fr-FR" sz="1400" dirty="0" smtClean="0"/>
              <a:t>Hommes</a:t>
            </a:r>
            <a:endParaRPr lang="fr-FR" sz="1400" dirty="0"/>
          </a:p>
        </cdr:txBody>
      </cdr:sp>
    </cdr:grpSp>
  </cdr:relSizeAnchor>
  <cdr:relSizeAnchor xmlns:cdr="http://schemas.openxmlformats.org/drawingml/2006/chartDrawing">
    <cdr:from>
      <cdr:x>0.07866</cdr:x>
      <cdr:y>0.44683</cdr:y>
    </cdr:from>
    <cdr:to>
      <cdr:x>0.13115</cdr:x>
      <cdr:y>0.78894</cdr:y>
    </cdr:to>
    <cdr:sp macro="" textlink="">
      <cdr:nvSpPr>
        <cdr:cNvPr id="7" name="Flèche vers le bas 6"/>
        <cdr:cNvSpPr/>
      </cdr:nvSpPr>
      <cdr:spPr>
        <a:xfrm xmlns:a="http://schemas.openxmlformats.org/drawingml/2006/main">
          <a:off x="647340" y="1769643"/>
          <a:ext cx="431972" cy="1354906"/>
        </a:xfrm>
        <a:prstGeom xmlns:a="http://schemas.openxmlformats.org/drawingml/2006/main" prst="downArrow">
          <a:avLst>
            <a:gd name="adj1" fmla="val 16457"/>
            <a:gd name="adj2" fmla="val 45807"/>
          </a:avLst>
        </a:prstGeom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fr-FR"/>
        </a:p>
      </cdr:txBody>
    </cdr:sp>
  </cdr:relSizeAnchor>
  <cdr:relSizeAnchor xmlns:cdr="http://schemas.openxmlformats.org/drawingml/2006/chartDrawing">
    <cdr:from>
      <cdr:x>0.13115</cdr:x>
      <cdr:y>0.2</cdr:y>
    </cdr:from>
    <cdr:to>
      <cdr:x>0.1749</cdr:x>
      <cdr:y>0.64575</cdr:y>
    </cdr:to>
    <cdr:sp macro="" textlink="">
      <cdr:nvSpPr>
        <cdr:cNvPr id="8" name="Flèche vers le bas 7"/>
        <cdr:cNvSpPr/>
      </cdr:nvSpPr>
      <cdr:spPr>
        <a:xfrm xmlns:a="http://schemas.openxmlformats.org/drawingml/2006/main">
          <a:off x="1079312" y="792087"/>
          <a:ext cx="360045" cy="1765365"/>
        </a:xfrm>
        <a:prstGeom xmlns:a="http://schemas.openxmlformats.org/drawingml/2006/main" prst="downArrow">
          <a:avLst>
            <a:gd name="adj1" fmla="val 16457"/>
            <a:gd name="adj2" fmla="val 50000"/>
          </a:avLst>
        </a:prstGeom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fr-FR"/>
        </a:p>
      </cdr:txBody>
    </cdr:sp>
  </cdr:relSizeAnchor>
  <cdr:relSizeAnchor xmlns:cdr="http://schemas.openxmlformats.org/drawingml/2006/chartDrawing">
    <cdr:from>
      <cdr:x>0.0525</cdr:x>
      <cdr:y>0.29091</cdr:y>
    </cdr:from>
    <cdr:to>
      <cdr:x>0.16361</cdr:x>
      <cdr:y>0.49294</cdr:y>
    </cdr:to>
    <cdr:sp macro="" textlink="">
      <cdr:nvSpPr>
        <cdr:cNvPr id="9" name="ZoneTexte 8"/>
        <cdr:cNvSpPr txBox="1"/>
      </cdr:nvSpPr>
      <cdr:spPr>
        <a:xfrm xmlns:a="http://schemas.openxmlformats.org/drawingml/2006/main">
          <a:off x="432048" y="1152128"/>
          <a:ext cx="914400" cy="8001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fr-FR" sz="1100" dirty="0" smtClean="0"/>
            <a:t>Accès </a:t>
          </a:r>
        </a:p>
        <a:p xmlns:a="http://schemas.openxmlformats.org/drawingml/2006/main">
          <a:pPr algn="ctr"/>
          <a:r>
            <a:rPr lang="fr-FR" sz="1100" dirty="0" smtClean="0"/>
            <a:t>couverture </a:t>
          </a:r>
        </a:p>
        <a:p xmlns:a="http://schemas.openxmlformats.org/drawingml/2006/main">
          <a:pPr algn="ctr"/>
          <a:r>
            <a:rPr lang="fr-FR" sz="1100" dirty="0" smtClean="0"/>
            <a:t>maladie</a:t>
          </a:r>
          <a:endParaRPr lang="fr-FR" sz="1100" dirty="0"/>
        </a:p>
      </cdr:txBody>
    </cdr:sp>
  </cdr:relSizeAnchor>
  <cdr:relSizeAnchor xmlns:cdr="http://schemas.openxmlformats.org/drawingml/2006/chartDrawing">
    <cdr:from>
      <cdr:x>0.2099</cdr:x>
      <cdr:y>0.12727</cdr:y>
    </cdr:from>
    <cdr:to>
      <cdr:x>0.25375</cdr:x>
      <cdr:y>0.53438</cdr:y>
    </cdr:to>
    <cdr:sp macro="" textlink="">
      <cdr:nvSpPr>
        <cdr:cNvPr id="11" name="Flèche vers le bas 10"/>
        <cdr:cNvSpPr/>
      </cdr:nvSpPr>
      <cdr:spPr>
        <a:xfrm xmlns:a="http://schemas.openxmlformats.org/drawingml/2006/main">
          <a:off x="1727393" y="504056"/>
          <a:ext cx="360839" cy="1612323"/>
        </a:xfrm>
        <a:prstGeom xmlns:a="http://schemas.openxmlformats.org/drawingml/2006/main" prst="downArrow">
          <a:avLst>
            <a:gd name="adj1" fmla="val 16457"/>
            <a:gd name="adj2" fmla="val 50000"/>
          </a:avLst>
        </a:prstGeom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fr-FR"/>
        </a:p>
      </cdr:txBody>
    </cdr:sp>
  </cdr:relSizeAnchor>
  <cdr:relSizeAnchor xmlns:cdr="http://schemas.openxmlformats.org/drawingml/2006/chartDrawing">
    <cdr:from>
      <cdr:x>0.21865</cdr:x>
      <cdr:y>0.03183</cdr:y>
    </cdr:from>
    <cdr:to>
      <cdr:x>0.32976</cdr:x>
      <cdr:y>0.23386</cdr:y>
    </cdr:to>
    <cdr:sp macro="" textlink="">
      <cdr:nvSpPr>
        <cdr:cNvPr id="13" name="ZoneTexte 12"/>
        <cdr:cNvSpPr txBox="1"/>
      </cdr:nvSpPr>
      <cdr:spPr>
        <a:xfrm xmlns:a="http://schemas.openxmlformats.org/drawingml/2006/main">
          <a:off x="1799431" y="144041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fr-FR" sz="1100" dirty="0" smtClean="0"/>
            <a:t>Diagnostic hep B</a:t>
          </a:r>
        </a:p>
        <a:p xmlns:a="http://schemas.openxmlformats.org/drawingml/2006/main">
          <a:r>
            <a:rPr lang="fr-FR" dirty="0"/>
            <a:t> </a:t>
          </a:r>
          <a:r>
            <a:rPr lang="fr-FR" dirty="0" smtClean="0"/>
            <a:t>      (hommes)</a:t>
          </a:r>
          <a:endParaRPr lang="fr-FR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6309" cy="501497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901832" y="0"/>
            <a:ext cx="2986309" cy="501497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886E15D3-7615-4CBF-8F08-CF2EAA0E464E}" type="datetimeFigureOut">
              <a:rPr lang="fr-FR" smtClean="0"/>
              <a:t>14/03/2024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517216"/>
            <a:ext cx="2986309" cy="501497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901832" y="9517216"/>
            <a:ext cx="2986309" cy="501497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B8ADC22A-7FCF-4275-8A19-FBE3B644B6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77580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5558" cy="502676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02598" y="0"/>
            <a:ext cx="2985558" cy="502676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D40649FD-FEB7-4B06-BB37-534A3BC763FF}" type="datetimeFigureOut">
              <a:rPr lang="fr-FR" smtClean="0"/>
              <a:t>14/03/2024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10275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8976" y="4821505"/>
            <a:ext cx="5511800" cy="3944869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516040"/>
            <a:ext cx="2985558" cy="502675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02598" y="9516040"/>
            <a:ext cx="2985558" cy="502675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710D1D32-9E43-4FFE-9C36-FB6B21BD809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2468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8" Type="http://schemas.openxmlformats.org/officeDocument/2006/relationships/hyperlink" Target="#_ENREF_28"/><Relationship Id="rId3" Type="http://schemas.openxmlformats.org/officeDocument/2006/relationships/hyperlink" Target="#_ENREF_8"/><Relationship Id="rId7" Type="http://schemas.openxmlformats.org/officeDocument/2006/relationships/hyperlink" Target="#_ENREF_27"/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Relationship Id="rId6" Type="http://schemas.openxmlformats.org/officeDocument/2006/relationships/hyperlink" Target="#_ENREF_26"/><Relationship Id="rId11" Type="http://schemas.openxmlformats.org/officeDocument/2006/relationships/hyperlink" Target="#_ENREF_31"/><Relationship Id="rId5" Type="http://schemas.openxmlformats.org/officeDocument/2006/relationships/hyperlink" Target="#_ENREF_25"/><Relationship Id="rId10" Type="http://schemas.openxmlformats.org/officeDocument/2006/relationships/hyperlink" Target="#_ENREF_30"/><Relationship Id="rId4" Type="http://schemas.openxmlformats.org/officeDocument/2006/relationships/hyperlink" Target="#_ENREF_24"/><Relationship Id="rId9" Type="http://schemas.openxmlformats.org/officeDocument/2006/relationships/hyperlink" Target="#_ENREF_29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D1D32-9E43-4FFE-9C36-FB6B21BD809B}" type="slidenum">
              <a:rPr lang="fr-FR" smtClean="0">
                <a:solidFill>
                  <a:prstClr val="black"/>
                </a:solidFill>
              </a:rPr>
              <a:pPr/>
              <a:t>1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1322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Enlever le trait pointillé rouge à mon avis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033E76-7373-45FF-BCCF-CE40997819DF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96499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D1D32-9E43-4FFE-9C36-FB6B21BD809B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59065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D1D32-9E43-4FFE-9C36-FB6B21BD809B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33866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D1D32-9E43-4FFE-9C36-FB6B21BD809B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68088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D1D32-9E43-4FFE-9C36-FB6B21BD809B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91835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D1D32-9E43-4FFE-9C36-FB6B21BD809B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86374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D1D32-9E43-4FFE-9C36-FB6B21BD809B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34336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D1D32-9E43-4FFE-9C36-FB6B21BD809B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26131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altLang="fr-FR" smtClean="0"/>
          </a:p>
        </p:txBody>
      </p:sp>
      <p:sp>
        <p:nvSpPr>
          <p:cNvPr id="25603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51122" indent="-288893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55573" indent="-231115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17802" indent="-231115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80031" indent="-231115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42261" indent="-23111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3004490" indent="-23111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66719" indent="-23111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928948" indent="-23111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7581F38-7EA6-4070-B8F5-A3CC66263B3F}" type="slidenum">
              <a:rPr lang="en-GB" altLang="fr-FR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GB" altLang="fr-FR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0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altLang="fr-FR" smtClean="0"/>
          </a:p>
        </p:txBody>
      </p:sp>
      <p:sp>
        <p:nvSpPr>
          <p:cNvPr id="37891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51122" indent="-288893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55573" indent="-231115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17802" indent="-231115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80031" indent="-231115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42261" indent="-23111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3004490" indent="-23111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66719" indent="-23111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928948" indent="-23111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BD20E8D-8A4E-47EC-87DF-83E30A308329}" type="slidenum">
              <a:rPr lang="en-GB" altLang="fr-FR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GB" altLang="fr-FR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D1D32-9E43-4FFE-9C36-FB6B21BD809B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62042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D1D32-9E43-4FFE-9C36-FB6B21BD809B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58681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D1D32-9E43-4FFE-9C36-FB6B21BD809B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12056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D1D32-9E43-4FFE-9C36-FB6B21BD809B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437594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68517-9ED5-4AD6-B283-BDBF67DB6D5C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52058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E56798-D6E5-48A9-8F5B-25003484F8E1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831907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E56798-D6E5-48A9-8F5B-25003484F8E1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20288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Signification de </a:t>
            </a:r>
            <a:r>
              <a:rPr lang="fr-FR" dirty="0" err="1" smtClean="0"/>
              <a:t>Makasi</a:t>
            </a:r>
            <a:endParaRPr lang="fr-FR" dirty="0" smtClean="0"/>
          </a:p>
          <a:p>
            <a:r>
              <a:rPr lang="fr-FR" dirty="0" smtClean="0"/>
              <a:t>Le pouvoir d’agir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468D57-2FA6-4202-899D-574FBA589802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136439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D1D32-9E43-4FFE-9C36-FB6B21BD809B}" type="slidenum">
              <a:rPr lang="fr-FR" smtClean="0">
                <a:solidFill>
                  <a:prstClr val="black"/>
                </a:solidFill>
              </a:rPr>
              <a:pPr/>
              <a:t>29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13227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D1D32-9E43-4FFE-9C36-FB6B21BD809B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318815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D1D32-9E43-4FFE-9C36-FB6B21BD809B}" type="slidenum">
              <a:rPr lang="fr-FR" smtClean="0"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6034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D1D32-9E43-4FFE-9C36-FB6B21BD809B}" type="slidenum">
              <a:rPr lang="fr-FR" smtClean="0">
                <a:solidFill>
                  <a:prstClr val="black"/>
                </a:solidFill>
              </a:rPr>
              <a:pPr/>
              <a:t>3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13227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458">
              <a:defRPr/>
            </a:pPr>
            <a:r>
              <a:rPr lang="fr-FR" dirty="0"/>
              <a:t>16 % des personnes ayant une faible aisance en français n’ont consulté aucun médecin (Généraliste + Dentiste + Spécialiste) au cours de l’année écoulée et 56 % n’ont pas consulté de spécialistes.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E001D7-4D30-426D-A41F-337AC9942304}" type="slidenum">
              <a:rPr lang="fr-FR" smtClean="0">
                <a:solidFill>
                  <a:prstClr val="black"/>
                </a:solidFill>
              </a:rPr>
              <a:pPr/>
              <a:t>32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88694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D1D32-9E43-4FFE-9C36-FB6B21BD809B}" type="slidenum">
              <a:rPr lang="fr-FR" smtClean="0"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787779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6425B-193C-40CC-8AED-20A296A5A5D4}" type="slidenum">
              <a:rPr lang="fr-FR" altLang="fr-FR" smtClean="0"/>
              <a:pPr/>
              <a:t>34</a:t>
            </a:fld>
            <a:endParaRPr lang="fr-FR" altLang="fr-FR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noProof="0" dirty="0"/>
              <a:t>Suivi inadéquat : moins de 50% des visites prénatales effectuées (</a:t>
            </a:r>
            <a:r>
              <a:rPr lang="fr-FR" noProof="0" dirty="0" err="1"/>
              <a:t>Adequacy</a:t>
            </a:r>
            <a:r>
              <a:rPr lang="fr-FR" noProof="0" dirty="0"/>
              <a:t> </a:t>
            </a:r>
            <a:r>
              <a:rPr lang="en-US" dirty="0"/>
              <a:t>of Prenatal Care Utilization)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2B2A0-60EF-C242-85F7-00F59825C4CC}" type="slidenum">
              <a:rPr lang="fr-FR" smtClean="0">
                <a:solidFill>
                  <a:prstClr val="black"/>
                </a:solidFill>
              </a:rPr>
              <a:pPr/>
              <a:t>35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35353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D1D32-9E43-4FFE-9C36-FB6B21BD809B}" type="slidenum">
              <a:rPr lang="fr-FR" smtClean="0">
                <a:solidFill>
                  <a:prstClr val="black"/>
                </a:solidFill>
              </a:rPr>
              <a:pPr/>
              <a:t>36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13227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39738" y="1252538"/>
            <a:ext cx="6010275" cy="338137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>
                <a:latin typeface="Arial" charset="0"/>
                <a:ea typeface="MS PGothic" pitchFamily="34" charset="-128"/>
                <a:cs typeface="MS PGothic" pitchFamily="34" charset="-128"/>
              </a:rPr>
              <a:t>Les observations pionnières d’</a:t>
            </a:r>
            <a:r>
              <a:rPr lang="fr-FR" dirty="0" err="1">
                <a:latin typeface="Arial" charset="0"/>
                <a:ea typeface="MS PGothic" pitchFamily="34" charset="-128"/>
                <a:cs typeface="MS PGothic" pitchFamily="34" charset="-128"/>
              </a:rPr>
              <a:t>Anselm</a:t>
            </a:r>
            <a:r>
              <a:rPr lang="fr-FR" dirty="0">
                <a:latin typeface="Arial" charset="0"/>
                <a:ea typeface="MS PGothic" pitchFamily="34" charset="-128"/>
                <a:cs typeface="MS PGothic" pitchFamily="34" charset="-128"/>
              </a:rPr>
              <a:t> Strauss  (sociologue américain mort en 1996, spécialiste de sociologie médicale) en 1964 montrent que le calcul par les soignants de la « social </a:t>
            </a:r>
            <a:r>
              <a:rPr lang="fr-FR" dirty="0" err="1">
                <a:latin typeface="Arial" charset="0"/>
                <a:ea typeface="MS PGothic" pitchFamily="34" charset="-128"/>
                <a:cs typeface="MS PGothic" pitchFamily="34" charset="-128"/>
              </a:rPr>
              <a:t>loss</a:t>
            </a:r>
            <a:r>
              <a:rPr lang="fr-FR" dirty="0">
                <a:latin typeface="Arial" charset="0"/>
                <a:ea typeface="MS PGothic" pitchFamily="34" charset="-128"/>
                <a:cs typeface="MS PGothic" pitchFamily="34" charset="-128"/>
              </a:rPr>
              <a:t> » qu’entrainerait le décès de leurs patients, est dépendante de facteurs tels que le groupe ethnique ou la position sociale et a un effet à la fois sur la qualité de l’accompagnement proposé et sur les soins dispensés. </a:t>
            </a:r>
          </a:p>
          <a:p>
            <a:endParaRPr lang="fr-FR" dirty="0">
              <a:latin typeface="Arial" charset="0"/>
              <a:ea typeface="MS PGothic" pitchFamily="34" charset="-128"/>
              <a:cs typeface="MS PGothic" pitchFamily="34" charset="-128"/>
            </a:endParaRPr>
          </a:p>
          <a:p>
            <a:pPr defTabSz="924458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fr-FR" dirty="0">
                <a:latin typeface="Arial" charset="0"/>
                <a:ea typeface="MS PGothic" pitchFamily="34" charset="-128"/>
                <a:cs typeface="MS PGothic" pitchFamily="34" charset="-128"/>
              </a:rPr>
              <a:t>La notion de biais implicite (BI) développée par les psychologues sociaux désigne plus précisément ce phénomène inconscient qui laisse des stéréotypes inexprimés, associations inconscientes entre appartenance à un groupe social et un attribut négatif, prédisposer les agents en situation de décider à traiter différemment des personnes issues de groupes sociaux différents (</a:t>
            </a:r>
            <a:r>
              <a:rPr lang="fr-FR" dirty="0">
                <a:latin typeface="Arial" charset="0"/>
                <a:ea typeface="MS PGothic" pitchFamily="34" charset="-128"/>
                <a:cs typeface="MS PGothic" pitchFamily="34" charset="-128"/>
                <a:hlinkClick r:id="rId3" action="ppaction://hlinkfile" tooltip="Hamilton Krieger, avril 2008 #264"/>
              </a:rPr>
              <a:t>8</a:t>
            </a:r>
            <a:r>
              <a:rPr lang="fr-FR" dirty="0">
                <a:latin typeface="Arial" charset="0"/>
                <a:ea typeface="MS PGothic" pitchFamily="34" charset="-128"/>
                <a:cs typeface="MS PGothic" pitchFamily="34" charset="-128"/>
              </a:rPr>
              <a:t>). Dans le champ médical, l’existence de BI chez les soignants (</a:t>
            </a:r>
            <a:r>
              <a:rPr lang="fr-FR" dirty="0">
                <a:latin typeface="Arial" charset="0"/>
                <a:ea typeface="MS PGothic" pitchFamily="34" charset="-128"/>
                <a:cs typeface="MS PGothic" pitchFamily="34" charset="-128"/>
                <a:hlinkClick r:id="rId4" action="ppaction://hlinkfile" tooltip="Sabin, 2008 #344"/>
              </a:rPr>
              <a:t>24</a:t>
            </a:r>
            <a:r>
              <a:rPr lang="fr-FR" dirty="0">
                <a:latin typeface="Arial" charset="0"/>
                <a:ea typeface="MS PGothic" pitchFamily="34" charset="-128"/>
                <a:cs typeface="MS PGothic" pitchFamily="34" charset="-128"/>
              </a:rPr>
              <a:t>), associée à des perceptions plus négatives de certains groupes sociaux de patients, notamment en termes d’évaluation de l’intelligence, du risque de comportement à risque et de non-adhésion aux conseil médicaux, a été mise en évidence dans des secteurs aussi variés que la cardiologie, l’accueil des urgences (</a:t>
            </a:r>
            <a:r>
              <a:rPr lang="fr-FR" dirty="0">
                <a:latin typeface="Arial" charset="0"/>
                <a:ea typeface="MS PGothic" pitchFamily="34" charset="-128"/>
                <a:cs typeface="MS PGothic" pitchFamily="34" charset="-128"/>
                <a:hlinkClick r:id="rId5" action="ppaction://hlinkfile" tooltip="van Ryn, 2000 #678"/>
              </a:rPr>
              <a:t>25</a:t>
            </a:r>
            <a:r>
              <a:rPr lang="fr-FR" dirty="0">
                <a:latin typeface="Arial" charset="0"/>
                <a:ea typeface="MS PGothic" pitchFamily="34" charset="-128"/>
                <a:cs typeface="MS PGothic" pitchFamily="34" charset="-128"/>
              </a:rPr>
              <a:t>) , la traumatologie (</a:t>
            </a:r>
            <a:r>
              <a:rPr lang="fr-FR" dirty="0">
                <a:latin typeface="Arial" charset="0"/>
                <a:ea typeface="MS PGothic" pitchFamily="34" charset="-128"/>
                <a:cs typeface="MS PGothic" pitchFamily="34" charset="-128"/>
                <a:hlinkClick r:id="rId6" action="ppaction://hlinkfile" tooltip="Haider, 2015 #274"/>
              </a:rPr>
              <a:t>26</a:t>
            </a:r>
            <a:r>
              <a:rPr lang="fr-FR" dirty="0">
                <a:latin typeface="Arial" charset="0"/>
                <a:ea typeface="MS PGothic" pitchFamily="34" charset="-128"/>
                <a:cs typeface="MS PGothic" pitchFamily="34" charset="-128"/>
              </a:rPr>
              <a:t>), la pédiatrie, la neurochirurgie (</a:t>
            </a:r>
            <a:r>
              <a:rPr lang="fr-FR" dirty="0">
                <a:latin typeface="Arial" charset="0"/>
                <a:ea typeface="MS PGothic" pitchFamily="34" charset="-128"/>
                <a:cs typeface="MS PGothic" pitchFamily="34" charset="-128"/>
                <a:hlinkClick r:id="rId7" action="ppaction://hlinkfile" tooltip="Hausmann, 2015 #679"/>
              </a:rPr>
              <a:t>27</a:t>
            </a:r>
            <a:r>
              <a:rPr lang="fr-FR" dirty="0">
                <a:latin typeface="Arial" charset="0"/>
                <a:ea typeface="MS PGothic" pitchFamily="34" charset="-128"/>
                <a:cs typeface="MS PGothic" pitchFamily="34" charset="-128"/>
              </a:rPr>
              <a:t>), la prise en charge de la douleur (</a:t>
            </a:r>
            <a:r>
              <a:rPr lang="fr-FR" dirty="0">
                <a:latin typeface="Arial" charset="0"/>
                <a:ea typeface="MS PGothic" pitchFamily="34" charset="-128"/>
                <a:cs typeface="MS PGothic" pitchFamily="34" charset="-128"/>
                <a:hlinkClick r:id="rId8" action="ppaction://hlinkfile" tooltip="Miner, 2006 #680"/>
              </a:rPr>
              <a:t>28</a:t>
            </a:r>
            <a:r>
              <a:rPr lang="fr-FR" dirty="0">
                <a:latin typeface="Arial" charset="0"/>
                <a:ea typeface="MS PGothic" pitchFamily="34" charset="-128"/>
                <a:cs typeface="MS PGothic" pitchFamily="34" charset="-128"/>
              </a:rPr>
              <a:t>, </a:t>
            </a:r>
            <a:r>
              <a:rPr lang="fr-FR" dirty="0">
                <a:latin typeface="Arial" charset="0"/>
                <a:ea typeface="MS PGothic" pitchFamily="34" charset="-128"/>
                <a:cs typeface="MS PGothic" pitchFamily="34" charset="-128"/>
                <a:hlinkClick r:id="rId9" action="ppaction://hlinkfile" tooltip="Todd, 1993 #681"/>
              </a:rPr>
              <a:t>29</a:t>
            </a:r>
            <a:r>
              <a:rPr lang="fr-FR" dirty="0">
                <a:latin typeface="Arial" charset="0"/>
                <a:ea typeface="MS PGothic" pitchFamily="34" charset="-128"/>
                <a:cs typeface="MS PGothic" pitchFamily="34" charset="-128"/>
              </a:rPr>
              <a:t>), l’orthopédie (</a:t>
            </a:r>
            <a:r>
              <a:rPr lang="fr-FR" dirty="0">
                <a:latin typeface="Arial" charset="0"/>
                <a:ea typeface="MS PGothic" pitchFamily="34" charset="-128"/>
                <a:cs typeface="MS PGothic" pitchFamily="34" charset="-128"/>
                <a:hlinkClick r:id="rId10" action="ppaction://hlinkfile" tooltip="Wright, 1995 #682"/>
              </a:rPr>
              <a:t>30</a:t>
            </a:r>
            <a:r>
              <a:rPr lang="fr-FR" dirty="0">
                <a:latin typeface="Arial" charset="0"/>
                <a:ea typeface="MS PGothic" pitchFamily="34" charset="-128"/>
                <a:cs typeface="MS PGothic" pitchFamily="34" charset="-128"/>
              </a:rPr>
              <a:t>, </a:t>
            </a:r>
            <a:r>
              <a:rPr lang="fr-FR" dirty="0">
                <a:latin typeface="Arial" charset="0"/>
                <a:ea typeface="MS PGothic" pitchFamily="34" charset="-128"/>
                <a:cs typeface="MS PGothic" pitchFamily="34" charset="-128"/>
                <a:hlinkClick r:id="rId11" action="ppaction://hlinkfile" tooltip="Youm, 2015 #683"/>
              </a:rPr>
              <a:t>31</a:t>
            </a:r>
            <a:r>
              <a:rPr lang="fr-FR" dirty="0">
                <a:latin typeface="Arial" charset="0"/>
                <a:ea typeface="MS PGothic" pitchFamily="34" charset="-128"/>
                <a:cs typeface="MS PGothic" pitchFamily="34" charset="-128"/>
              </a:rPr>
              <a:t>), ou encore l’urologie. A notre connaissance, aucune étude des biais implicites n’a été menée en France et à l’échelle mondiale, aucune recherche menée dans le domaine de la périnatalité.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6425B-193C-40CC-8AED-20A296A5A5D4}" type="slidenum">
              <a:rPr lang="fr-FR" altLang="fr-FR" smtClean="0"/>
              <a:pPr/>
              <a:t>37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10072317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39738" y="1252538"/>
            <a:ext cx="6010275" cy="338137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458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fr-FR" dirty="0" smtClean="0">
                <a:effectLst/>
              </a:rPr>
              <a:t>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6425B-193C-40CC-8AED-20A296A5A5D4}" type="slidenum">
              <a:rPr lang="fr-FR" altLang="fr-FR" smtClean="0"/>
              <a:pPr/>
              <a:t>38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64700860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D1D32-9E43-4FFE-9C36-FB6B21BD809B}" type="slidenum">
              <a:rPr lang="fr-FR" smtClean="0"/>
              <a:t>39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821596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D1D32-9E43-4FFE-9C36-FB6B21BD809B}" type="slidenum">
              <a:rPr lang="fr-FR" smtClean="0"/>
              <a:t>40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931704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39738" y="1252538"/>
            <a:ext cx="6010275" cy="3381375"/>
          </a:xfrm>
          <a:ln/>
        </p:spPr>
      </p:sp>
      <p:sp>
        <p:nvSpPr>
          <p:cNvPr id="27650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>
              <a:latin typeface="Arial" pitchFamily="34" charset="0"/>
            </a:endParaRPr>
          </a:p>
        </p:txBody>
      </p:sp>
      <p:sp>
        <p:nvSpPr>
          <p:cNvPr id="27651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51122" indent="-288893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55573" indent="-23111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17802" indent="-23111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80031" indent="-23111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42261" indent="-23111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004490" indent="-23111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66719" indent="-23111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928948" indent="-23111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AAF15973-CECD-48CE-BBE3-4E6C96D7E6A8}" type="slidenum">
              <a:rPr lang="fr-FR" altLang="fr-FR" sz="1200"/>
              <a:pPr eaLnBrk="1" hangingPunct="1"/>
              <a:t>41</a:t>
            </a:fld>
            <a:endParaRPr lang="fr-FR" altLang="fr-FR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D1D32-9E43-4FFE-9C36-FB6B21BD809B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6150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D1D32-9E43-4FFE-9C36-FB6B21BD809B}" type="slidenum">
              <a:rPr lang="fr-FR" smtClean="0"/>
              <a:t>42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932138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D1D32-9E43-4FFE-9C36-FB6B21BD809B}" type="slidenum">
              <a:rPr lang="fr-FR" smtClean="0"/>
              <a:t>43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52376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D1D32-9E43-4FFE-9C36-FB6B21BD809B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7920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affiner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033E76-7373-45FF-BCCF-CE40997819D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70843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5FF8BC-BF02-4D3A-B02B-41F65C0409E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58661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D1D32-9E43-4FFE-9C36-FB6B21BD809B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66373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D1D32-9E43-4FFE-9C36-FB6B21BD809B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1477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A9BAE-5886-4F11-BF5F-95C0F2E3D3DC}" type="datetime1">
              <a:rPr lang="fr-FR" smtClean="0"/>
              <a:t>14/03/2024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51FF5-2B13-4FF9-870C-67B9625AA3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9422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F9474-AD32-42B4-9B53-511F56E18F25}" type="datetime1">
              <a:rPr lang="fr-FR" smtClean="0"/>
              <a:t>14/03/2024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51FF5-2B13-4FF9-870C-67B9625AA3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0769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AF25E-1BFE-4E79-956C-92A476004D11}" type="datetime1">
              <a:rPr lang="fr-FR" smtClean="0"/>
              <a:t>14/03/2024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51FF5-2B13-4FF9-870C-67B9625AA3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12863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609601" y="274638"/>
            <a:ext cx="10987617" cy="58801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383969-9ED3-4E36-83CF-3120F5AC76AA}" type="slidenum">
              <a:rPr lang="fr-FR"/>
              <a:pPr>
                <a:defRPr/>
              </a:pPr>
              <a:t>‹N°›</a:t>
            </a:fld>
            <a:r>
              <a:rPr lang="fr-F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887873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A9BAE-5886-4F11-BF5F-95C0F2E3D3DC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14/03/2024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51FF5-2B13-4FF9-870C-67B9625AA38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7580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8A60E-8FFA-4509-B1E6-9EB83D9480C0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14/03/2024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51FF5-2B13-4FF9-870C-67B9625AA38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5775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2A87D-5A83-4C5F-8136-752E2652ED1E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14/03/2024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51FF5-2B13-4FF9-870C-67B9625AA38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5530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6A66D-E0E5-4A05-ACAC-B83AC737D722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14/03/2024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51FF5-2B13-4FF9-870C-67B9625AA38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5565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9EFFA-D473-45D8-814E-FB94D7A04E80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14/03/2024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51FF5-2B13-4FF9-870C-67B9625AA38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2729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0407E-B823-45C4-A8FE-7392A9485F66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14/03/2024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51FF5-2B13-4FF9-870C-67B9625AA38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9975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85108-FB46-4806-A417-FBC0CDC8752F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14/03/2024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51FF5-2B13-4FF9-870C-67B9625AA38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495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8A60E-8FFA-4509-B1E6-9EB83D9480C0}" type="datetime1">
              <a:rPr lang="fr-FR" smtClean="0"/>
              <a:t>14/03/2024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51FF5-2B13-4FF9-870C-67B9625AA3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8442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88C6A-6024-43B3-B060-2EFDAE5421EA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14/03/2024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51FF5-2B13-4FF9-870C-67B9625AA38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2406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576A4-A0F5-41E2-9CCF-EB0201B3ABF5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14/03/2024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51FF5-2B13-4FF9-870C-67B9625AA38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2133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F9474-AD32-42B4-9B53-511F56E18F25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14/03/2024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51FF5-2B13-4FF9-870C-67B9625AA38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4565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AF25E-1BFE-4E79-956C-92A476004D11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14/03/2024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51FF5-2B13-4FF9-870C-67B9625AA38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2375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609601" y="274638"/>
            <a:ext cx="10987617" cy="58801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383969-9ED3-4E36-83CF-3120F5AC76AA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r>
              <a:rPr lang="fr-FR">
                <a:solidFill>
                  <a:prstClr val="black">
                    <a:tint val="75000"/>
                  </a:prst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549926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B2988-53F6-4CFD-A294-71CA87D7C46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14/03/2024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FAB1C-948A-422A-BF21-1726DD31922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8893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B2988-53F6-4CFD-A294-71CA87D7C46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14/03/2024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FAB1C-948A-422A-BF21-1726DD31922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6790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B2988-53F6-4CFD-A294-71CA87D7C46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14/03/2024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FAB1C-948A-422A-BF21-1726DD31922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0455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B2988-53F6-4CFD-A294-71CA87D7C46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14/03/2024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FAB1C-948A-422A-BF21-1726DD31922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6558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B2988-53F6-4CFD-A294-71CA87D7C46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14/03/2024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FAB1C-948A-422A-BF21-1726DD31922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028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2A87D-5A83-4C5F-8136-752E2652ED1E}" type="datetime1">
              <a:rPr lang="fr-FR" smtClean="0"/>
              <a:t>14/03/2024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51FF5-2B13-4FF9-870C-67B9625AA3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41631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B2988-53F6-4CFD-A294-71CA87D7C46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14/03/2024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FAB1C-948A-422A-BF21-1726DD31922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2847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B2988-53F6-4CFD-A294-71CA87D7C46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14/03/2024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FAB1C-948A-422A-BF21-1726DD31922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9835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B2988-53F6-4CFD-A294-71CA87D7C46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14/03/2024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FAB1C-948A-422A-BF21-1726DD31922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0679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B2988-53F6-4CFD-A294-71CA87D7C46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14/03/2024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FAB1C-948A-422A-BF21-1726DD31922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5137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B2988-53F6-4CFD-A294-71CA87D7C46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14/03/2024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FAB1C-948A-422A-BF21-1726DD31922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3595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B2988-53F6-4CFD-A294-71CA87D7C46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14/03/2024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FAB1C-948A-422A-BF21-1726DD31922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33693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8C9588-827F-430D-AE4A-0C1654546E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BF4B259-7B3D-4ABF-ACA7-23B34720E0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153759333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9F0F47-DC98-4C10-BB76-F7ABBB3CC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71DF30E-B607-425F-B48C-AC37FFFC9A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5D8DE2C-C9C5-4FED-BEF2-C57FAC8B2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61CD20-0323-419C-87CE-DED230AF4C30}" type="datetimeFigureOut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Raleway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14/03/2024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Raleway"/>
              <a:ea typeface="+mn-ea"/>
              <a:cs typeface="+mn-cs"/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45C6E1A-39B6-4BA9-B11F-55C4E049B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Raleway"/>
              <a:ea typeface="+mn-ea"/>
              <a:cs typeface="+mn-cs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D6526E2-794B-4A00-9508-1A20AC025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DD690B-364D-404F-A7C1-39DF6DD46F71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Raleway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Raleway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069831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AA49F7-1BD7-46C4-963A-7823233C5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44905"/>
            <a:ext cx="10515600" cy="2368191"/>
          </a:xfrm>
        </p:spPr>
        <p:txBody>
          <a:bodyPr anchor="ctr" anchorCtr="0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DD28B13-806A-4397-A92E-6EE71DF6E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5148262"/>
            <a:ext cx="10515600" cy="94138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7470339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8735A8-AF85-48AB-8743-492C72DA0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B529F31-DC54-46A3-BEFE-E28CC87A42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BF86FA9-D38D-4FE8-8F85-E3A1CD1FF7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6DB5EA3-C4DC-4807-805F-E66BF0463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61CD20-0323-419C-87CE-DED230AF4C30}" type="datetimeFigureOut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Raleway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14/03/2024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Raleway"/>
              <a:ea typeface="+mn-ea"/>
              <a:cs typeface="+mn-cs"/>
            </a:endParaRP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48F0E1A-52CD-4287-9EDD-B15DF167C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Raleway"/>
              <a:ea typeface="+mn-ea"/>
              <a:cs typeface="+mn-cs"/>
            </a:endParaRP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3C7B405-7668-4539-AD2F-3753B6FA6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DD690B-364D-404F-A7C1-39DF6DD46F71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Raleway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Raleway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0081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6A66D-E0E5-4A05-ACAC-B83AC737D722}" type="datetime1">
              <a:rPr lang="fr-FR" smtClean="0"/>
              <a:t>14/03/2024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51FF5-2B13-4FF9-870C-67B9625AA3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076038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7CC1C01-E028-4795-B5B5-B9C31286A191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D8735A8-AF85-48AB-8743-492C72DA0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813" y="365125"/>
            <a:ext cx="5466665" cy="132556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B529F31-DC54-46A3-BEFE-E28CC87A42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1813" y="1825625"/>
            <a:ext cx="5466665" cy="4667250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BF86FA9-D38D-4FE8-8F85-E3A1CD1FF7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74486" y="1825625"/>
            <a:ext cx="5670596" cy="466725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97485024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8F056F-4AB8-414E-BC82-9D249931D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31A685A-F2BA-472E-87FD-2EB4A42277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8EFAE85-7BCC-4620-A6BD-F3D3E436ED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3E9AB9A-8576-4C9A-9DE2-853890F898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ADF73D9-9BD8-42DB-BAB9-97C69818E2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72A410B-791F-4C2C-910A-6248960CD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61CD20-0323-419C-87CE-DED230AF4C30}" type="datetimeFigureOut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Raleway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14/03/2024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Raleway"/>
              <a:ea typeface="+mn-ea"/>
              <a:cs typeface="+mn-cs"/>
            </a:endParaRP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6B716CE-1BFA-4AAF-AF66-5824986C7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Raleway"/>
              <a:ea typeface="+mn-ea"/>
              <a:cs typeface="+mn-cs"/>
            </a:endParaRP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C842BDE-D2D7-4D6A-A56F-5F185C728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DD690B-364D-404F-A7C1-39DF6DD46F71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Raleway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Raleway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516947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C1D43F-2708-4793-9248-B38619047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9066DC1-1B81-4B2A-8AE5-09E6A3F7A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61CD20-0323-419C-87CE-DED230AF4C30}" type="datetimeFigureOut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Raleway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14/03/2024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Raleway"/>
              <a:ea typeface="+mn-ea"/>
              <a:cs typeface="+mn-cs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1870023-85AF-408F-A7FC-F76C7923D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Raleway"/>
              <a:ea typeface="+mn-ea"/>
              <a:cs typeface="+mn-cs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A04FE39-792E-4C8D-8F10-26CF6EFD1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DD690B-364D-404F-A7C1-39DF6DD46F71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Raleway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Raleway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14631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DAD94EB-91D5-47BE-80AB-CC9804839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61CD20-0323-419C-87CE-DED230AF4C30}" type="datetimeFigureOut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Raleway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14/03/2024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Raleway"/>
              <a:ea typeface="+mn-ea"/>
              <a:cs typeface="+mn-cs"/>
            </a:endParaRP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18D0B02-5A1D-4855-BC89-589FE7240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Raleway"/>
              <a:ea typeface="+mn-ea"/>
              <a:cs typeface="+mn-cs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14794EA-24BB-4E17-8B52-30C6588BD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DD690B-364D-404F-A7C1-39DF6DD46F71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Raleway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Raleway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662560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399CD4-050E-42E1-8DD0-B8DB71E54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2441D76-FECE-483C-996C-9DFCAE214B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723277D-6732-4B09-9C44-00F7FE7862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AF4747B-AB91-4704-A9D4-25FF384A0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61CD20-0323-419C-87CE-DED230AF4C30}" type="datetimeFigureOut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Raleway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14/03/2024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Raleway"/>
              <a:ea typeface="+mn-ea"/>
              <a:cs typeface="+mn-cs"/>
            </a:endParaRP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3581047-10BA-46C2-86E2-C3BB86526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Raleway"/>
              <a:ea typeface="+mn-ea"/>
              <a:cs typeface="+mn-cs"/>
            </a:endParaRP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6EC6710-A0ED-438D-88E9-B575B80DF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DD690B-364D-404F-A7C1-39DF6DD46F71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Raleway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Raleway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467612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24E162-BC78-4D94-840E-9E89F0708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3678B7E-A96D-403B-9977-792B9F0A20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6F1B4C5-62D0-4145-B7D5-DFA3E712CC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FB63470-A835-4FAE-B3B7-73C7C6C8E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61CD20-0323-419C-87CE-DED230AF4C30}" type="datetimeFigureOut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Raleway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14/03/2024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Raleway"/>
              <a:ea typeface="+mn-ea"/>
              <a:cs typeface="+mn-cs"/>
            </a:endParaRP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24327A7-DAF5-4733-9959-5EBD19164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Raleway"/>
              <a:ea typeface="+mn-ea"/>
              <a:cs typeface="+mn-cs"/>
            </a:endParaRP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9F28097-A5A7-4CEE-AD5F-300201C91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DD690B-364D-404F-A7C1-39DF6DD46F71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Raleway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Raleway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347834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B8E402-FDB1-45DC-B1BE-765D75E98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68CE9B0-8ACE-4C62-B026-D5C073E7D2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EEEC0C2-FD18-40DE-9144-305B4EA31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61CD20-0323-419C-87CE-DED230AF4C30}" type="datetimeFigureOut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Raleway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14/03/2024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Raleway"/>
              <a:ea typeface="+mn-ea"/>
              <a:cs typeface="+mn-cs"/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4E9F11D-DA52-43C6-BB41-B52CE3E44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Raleway"/>
              <a:ea typeface="+mn-ea"/>
              <a:cs typeface="+mn-cs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91F2189-5680-4C53-9847-777BC0E5A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DD690B-364D-404F-A7C1-39DF6DD46F71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Raleway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Raleway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792580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6941F5CF-BAD0-4CFD-8379-69D1CE6F31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C4FBAD3-3032-4FBB-B173-E3542A0A61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AA26A01-EB19-415F-B062-84A7321FF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61CD20-0323-419C-87CE-DED230AF4C30}" type="datetimeFigureOut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Raleway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14/03/2024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Raleway"/>
              <a:ea typeface="+mn-ea"/>
              <a:cs typeface="+mn-cs"/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8DC6F28-C55F-46F8-A334-FA606A2B3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Raleway"/>
              <a:ea typeface="+mn-ea"/>
              <a:cs typeface="+mn-cs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11B4852-B47A-4380-9273-89115E427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DD690B-364D-404F-A7C1-39DF6DD46F71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Raleway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Raleway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144864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8"/>
          <p:cNvSpPr>
            <a:spLocks noGrp="1"/>
          </p:cNvSpPr>
          <p:nvPr>
            <p:ph sz="quarter" idx="10"/>
          </p:nvPr>
        </p:nvSpPr>
        <p:spPr>
          <a:xfrm>
            <a:off x="562709" y="1679429"/>
            <a:ext cx="10818939" cy="4222792"/>
          </a:xfrm>
          <a:prstGeom prst="rect">
            <a:avLst/>
          </a:prstGeom>
        </p:spPr>
        <p:txBody>
          <a:bodyPr/>
          <a:lstStyle>
            <a:lvl1pPr marL="457189" indent="-457189">
              <a:buClr>
                <a:schemeClr val="accent6">
                  <a:lumMod val="75000"/>
                </a:schemeClr>
              </a:buClr>
              <a:buSzPct val="70000"/>
              <a:buFont typeface="Wingdings 3" panose="05040102010807070707" pitchFamily="18" charset="2"/>
              <a:buChar char=""/>
              <a:defRPr sz="32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990575" indent="-380990">
              <a:buFont typeface="Wingdings" panose="05000000000000000000" pitchFamily="2" charset="2"/>
              <a:buChar char="§"/>
              <a:defRPr sz="27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523962" indent="-304792">
              <a:buFont typeface="Calibri" panose="020F0502020204030204" pitchFamily="34" charset="0"/>
              <a:buChar char="‒"/>
              <a:defRPr sz="27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2133547" indent="-304792">
              <a:buFont typeface="Arial" panose="020B0604020202020204" pitchFamily="34" charset="0"/>
              <a:buChar char="•"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2"/>
          </p:nvPr>
        </p:nvSpPr>
        <p:spPr>
          <a:xfrm>
            <a:off x="288735" y="6224644"/>
            <a:ext cx="3249855" cy="365125"/>
          </a:xfrm>
          <a:prstGeom prst="rect">
            <a:avLst/>
          </a:prstGeom>
        </p:spPr>
        <p:txBody>
          <a:bodyPr/>
          <a:lstStyle>
            <a:lvl1pPr>
              <a:defRPr sz="1900" spc="-67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Medium" pitchFamily="2" charset="0"/>
                <a:ea typeface="Roboto Medium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900" b="0" i="0" u="none" strike="noStrike" kern="1200" cap="none" spc="-67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Roboto Medium" pitchFamily="2" charset="0"/>
                <a:cs typeface="+mn-cs"/>
              </a:rPr>
              <a:t>10 &amp; 11 janvier 2018 - Paris</a:t>
            </a:r>
            <a:endParaRPr kumimoji="0" lang="fr-FR" sz="1900" b="0" i="0" u="none" strike="noStrike" kern="1200" cap="none" spc="-67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boto Medium" pitchFamily="2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6586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609601" y="274638"/>
            <a:ext cx="10987617" cy="58801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Raleway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383969-9ED3-4E36-83CF-3120F5AC76AA}" type="slidenum"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Raleway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Raleway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6204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9EFFA-D473-45D8-814E-FB94D7A04E80}" type="datetime1">
              <a:rPr lang="fr-FR" smtClean="0"/>
              <a:t>14/03/2024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51FF5-2B13-4FF9-870C-67B9625AA3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0356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0407E-B823-45C4-A8FE-7392A9485F66}" type="datetime1">
              <a:rPr lang="fr-FR" smtClean="0"/>
              <a:t>14/03/2024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51FF5-2B13-4FF9-870C-67B9625AA3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5658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85108-FB46-4806-A417-FBC0CDC8752F}" type="datetime1">
              <a:rPr lang="fr-FR" smtClean="0"/>
              <a:t>14/03/2024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51FF5-2B13-4FF9-870C-67B9625AA3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7366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88C6A-6024-43B3-B060-2EFDAE5421EA}" type="datetime1">
              <a:rPr lang="fr-FR" smtClean="0"/>
              <a:t>14/03/2024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51FF5-2B13-4FF9-870C-67B9625AA3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397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576A4-A0F5-41E2-9CCF-EB0201B3ABF5}" type="datetime1">
              <a:rPr lang="fr-FR" smtClean="0"/>
              <a:t>14/03/2024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51FF5-2B13-4FF9-870C-67B9625AA3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5415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700A00-E2BE-4CB1-B754-5D7A58C85A59}" type="datetime1">
              <a:rPr lang="fr-FR" smtClean="0"/>
              <a:t>14/03/2024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651FF5-2B13-4FF9-870C-67B9625AA3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5678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700A00-E2BE-4CB1-B754-5D7A58C85A59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14/03/2024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651FF5-2B13-4FF9-870C-67B9625AA38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859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  <p:sldLayoutId id="2147483817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5B2988-53F6-4CFD-A294-71CA87D7C46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14/03/2024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7FAB1C-948A-422A-BF21-1726DD31922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957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3BDB717-C520-42BF-817F-940B0114C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3398924-744B-4DF1-A4A8-EF0077CEB9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F2812BC-3839-436B-8910-421F63F444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61CD20-0323-419C-87CE-DED230AF4C30}" type="datetimeFigureOut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Raleway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14/03/2024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Raleway"/>
              <a:ea typeface="+mn-ea"/>
              <a:cs typeface="+mn-cs"/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1AD1DEA-76CF-4F9D-871A-D4B4255FE1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Raleway"/>
              <a:ea typeface="+mn-ea"/>
              <a:cs typeface="+mn-cs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5FE2339-385F-4119-9591-182C408103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DD690B-364D-404F-A7C1-39DF6DD46F71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Raleway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Raleway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6858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  <p:sldLayoutId id="2147483853" r:id="rId13"/>
    <p:sldLayoutId id="214748385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Roboto Condensed" pitchFamily="2" charset="0"/>
        <a:buChar char="›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Roboto Condensed" pitchFamily="2" charset="0"/>
        <a:buChar char="›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Roboto Condensed" pitchFamily="2" charset="0"/>
        <a:buChar char="›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2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7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9.pn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1.jpeg"/><Relationship Id="rId5" Type="http://schemas.openxmlformats.org/officeDocument/2006/relationships/hyperlink" Target="http://www.rachis-beaujon.fr/consultation.html" TargetMode="External"/><Relationship Id="rId10" Type="http://schemas.openxmlformats.org/officeDocument/2006/relationships/image" Target="../media/image27.png"/><Relationship Id="rId4" Type="http://schemas.openxmlformats.org/officeDocument/2006/relationships/image" Target="../media/image30.jpeg"/><Relationship Id="rId9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smtClean="0">
                <a:solidFill>
                  <a:schemeClr val="bg1"/>
                </a:solidFill>
                <a:latin typeface="Tw Cen MT" panose="020B0602020104020603" pitchFamily="34" charset="0"/>
              </a:rPr>
              <a:t>Atelier </a:t>
            </a:r>
            <a:r>
              <a:rPr lang="fr-FR" dirty="0">
                <a:solidFill>
                  <a:schemeClr val="bg1"/>
                </a:solidFill>
                <a:latin typeface="Tw Cen MT" panose="020B0602020104020603" pitchFamily="34" charset="0"/>
              </a:rPr>
              <a:t>SANTE ET </a:t>
            </a:r>
            <a:r>
              <a:rPr lang="fr-FR" dirty="0" smtClean="0">
                <a:solidFill>
                  <a:schemeClr val="bg1"/>
                </a:solidFill>
                <a:latin typeface="Tw Cen MT" panose="020B0602020104020603" pitchFamily="34" charset="0"/>
              </a:rPr>
              <a:t>MIGRATION</a:t>
            </a:r>
          </a:p>
          <a:p>
            <a:pPr marL="0" indent="0">
              <a:buNone/>
            </a:pPr>
            <a:endParaRPr lang="fr-FR" dirty="0">
              <a:solidFill>
                <a:schemeClr val="bg1"/>
              </a:solidFill>
              <a:latin typeface="Tw Cen MT" panose="020B0602020104020603" pitchFamily="34" charset="0"/>
            </a:endParaRPr>
          </a:p>
          <a:p>
            <a:pPr marL="0" indent="0">
              <a:buNone/>
            </a:pPr>
            <a:r>
              <a:rPr lang="fr-FR" dirty="0">
                <a:solidFill>
                  <a:schemeClr val="bg1"/>
                </a:solidFill>
                <a:latin typeface="Tw Cen MT" panose="020B0602020104020603" pitchFamily="34" charset="0"/>
              </a:rPr>
              <a:t>Séance 2 : Accès aux systèmes de santé </a:t>
            </a:r>
            <a:endParaRPr lang="fr-FR" dirty="0" smtClean="0">
              <a:solidFill>
                <a:schemeClr val="bg1"/>
              </a:solidFill>
              <a:latin typeface="Tw Cen MT" panose="020B0602020104020603" pitchFamily="34" charset="0"/>
            </a:endParaRPr>
          </a:p>
          <a:p>
            <a:pPr marL="0" indent="0">
              <a:buNone/>
            </a:pPr>
            <a:endParaRPr lang="fr-FR" dirty="0">
              <a:solidFill>
                <a:schemeClr val="bg1"/>
              </a:solidFill>
              <a:latin typeface="Tw Cen MT" panose="020B0602020104020603" pitchFamily="34" charset="0"/>
            </a:endParaRPr>
          </a:p>
          <a:p>
            <a:pPr marL="0" indent="0">
              <a:buNone/>
            </a:pPr>
            <a:r>
              <a:rPr lang="fr-FR" dirty="0" smtClean="0">
                <a:solidFill>
                  <a:schemeClr val="bg1"/>
                </a:solidFill>
                <a:latin typeface="Tw Cen MT" panose="020B0602020104020603" pitchFamily="34" charset="0"/>
              </a:rPr>
              <a:t>Mardi </a:t>
            </a:r>
            <a:r>
              <a:rPr lang="fr-FR" dirty="0" smtClean="0">
                <a:solidFill>
                  <a:schemeClr val="bg1"/>
                </a:solidFill>
                <a:latin typeface="Tw Cen MT" panose="020B0602020104020603" pitchFamily="34" charset="0"/>
              </a:rPr>
              <a:t>26 </a:t>
            </a:r>
            <a:r>
              <a:rPr lang="fr-FR" dirty="0" smtClean="0">
                <a:solidFill>
                  <a:schemeClr val="bg1"/>
                </a:solidFill>
                <a:latin typeface="Tw Cen MT" panose="020B0602020104020603" pitchFamily="34" charset="0"/>
              </a:rPr>
              <a:t>mars</a:t>
            </a:r>
          </a:p>
          <a:p>
            <a:pPr marL="0" indent="0">
              <a:buNone/>
            </a:pPr>
            <a:endParaRPr lang="fr-FR" dirty="0">
              <a:solidFill>
                <a:schemeClr val="bg1"/>
              </a:solidFill>
              <a:latin typeface="Tw Cen MT" panose="020B0602020104020603" pitchFamily="34" charset="0"/>
            </a:endParaRPr>
          </a:p>
          <a:p>
            <a:pPr marL="0" indent="0">
              <a:buNone/>
            </a:pPr>
            <a:r>
              <a:rPr lang="fr-FR" i="1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 </a:t>
            </a:r>
          </a:p>
          <a:p>
            <a:pPr marL="0" indent="0">
              <a:buNone/>
            </a:pPr>
            <a:r>
              <a:rPr lang="fr-FR" i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A. </a:t>
            </a:r>
            <a:r>
              <a:rPr lang="fr-FR" i="1" dirty="0" err="1" smtClean="0">
                <a:solidFill>
                  <a:schemeClr val="bg1"/>
                </a:solidFill>
                <a:latin typeface="Tw Cen MT" panose="020B0602020104020603" pitchFamily="34" charset="0"/>
              </a:rPr>
              <a:t>Desgrées</a:t>
            </a:r>
            <a:r>
              <a:rPr lang="fr-FR" i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 du </a:t>
            </a:r>
            <a:r>
              <a:rPr lang="fr-FR" i="1" dirty="0" err="1">
                <a:solidFill>
                  <a:schemeClr val="bg1"/>
                </a:solidFill>
                <a:latin typeface="Tw Cen MT" panose="020B0602020104020603" pitchFamily="34" charset="0"/>
              </a:rPr>
              <a:t>L</a:t>
            </a:r>
            <a:r>
              <a:rPr lang="fr-FR" i="1" dirty="0" err="1" smtClean="0">
                <a:solidFill>
                  <a:schemeClr val="bg1"/>
                </a:solidFill>
                <a:latin typeface="Tw Cen MT" panose="020B0602020104020603" pitchFamily="34" charset="0"/>
              </a:rPr>
              <a:t>oû</a:t>
            </a:r>
            <a:endParaRPr lang="fr-FR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51FF5-2B13-4FF9-870C-67B9625AA38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62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phique 3"/>
          <p:cNvGraphicFramePr/>
          <p:nvPr>
            <p:extLst>
              <p:ext uri="{D42A27DB-BD31-4B8C-83A1-F6EECF244321}">
                <p14:modId xmlns:p14="http://schemas.microsoft.com/office/powerpoint/2010/main" val="3882160363"/>
              </p:ext>
            </p:extLst>
          </p:nvPr>
        </p:nvGraphicFramePr>
        <p:xfrm>
          <a:off x="239349" y="2273279"/>
          <a:ext cx="6912768" cy="25202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35360" y="1556211"/>
            <a:ext cx="729681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Accès à l'installation (titre de séjour d’au moins un an,</a:t>
            </a:r>
            <a:r>
              <a:rPr kumimoji="0" lang="fr-FR" altLang="en-US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+ </a:t>
            </a:r>
            <a:r>
              <a:rPr kumimoji="0" lang="fr-FR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logement personnel + activité génératrice de revenus propres) selon le nombre d'années passées en France, par sexe</a:t>
            </a:r>
            <a:endParaRPr kumimoji="0" lang="fr-FR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graphicFrame>
        <p:nvGraphicFramePr>
          <p:cNvPr id="15" name="Tableau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1703699"/>
              </p:ext>
            </p:extLst>
          </p:nvPr>
        </p:nvGraphicFramePr>
        <p:xfrm>
          <a:off x="7727794" y="1628800"/>
          <a:ext cx="4075437" cy="288645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3584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84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84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9834">
                <a:tc>
                  <a:txBody>
                    <a:bodyPr/>
                    <a:lstStyle/>
                    <a:p>
                      <a:endParaRPr lang="fr-FR" sz="105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fr-FR" sz="1050" dirty="0" smtClean="0"/>
                        <a:t>Hommes</a:t>
                      </a:r>
                      <a:endParaRPr lang="fr-FR" sz="105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fr-FR" sz="1050" smtClean="0"/>
                        <a:t>Femmes</a:t>
                      </a:r>
                      <a:endParaRPr lang="fr-FR" sz="105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1654">
                <a:tc>
                  <a:txBody>
                    <a:bodyPr/>
                    <a:lstStyle/>
                    <a:p>
                      <a:r>
                        <a:rPr lang="fr-FR" sz="1050" dirty="0" smtClean="0"/>
                        <a:t>Installation</a:t>
                      </a:r>
                    </a:p>
                    <a:p>
                      <a:r>
                        <a:rPr lang="fr-FR" sz="1050" dirty="0" smtClean="0"/>
                        <a:t>(3 éléments)</a:t>
                      </a:r>
                      <a:endParaRPr lang="fr-FR" sz="1050" dirty="0"/>
                    </a:p>
                  </a:txBody>
                  <a:tcPr marL="121920" marR="12192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50" smtClean="0"/>
                        <a:t>7</a:t>
                      </a:r>
                      <a:endParaRPr lang="fr-FR" sz="1050"/>
                    </a:p>
                  </a:txBody>
                  <a:tcPr marL="121920" marR="12192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50" smtClean="0"/>
                        <a:t>6</a:t>
                      </a:r>
                      <a:endParaRPr lang="fr-FR" sz="1050"/>
                    </a:p>
                  </a:txBody>
                  <a:tcPr marL="121920" marR="12192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1654">
                <a:tc>
                  <a:txBody>
                    <a:bodyPr/>
                    <a:lstStyle/>
                    <a:p>
                      <a:r>
                        <a:rPr lang="fr-FR" sz="1050" smtClean="0"/>
                        <a:t>Premier</a:t>
                      </a:r>
                      <a:r>
                        <a:rPr lang="fr-FR" sz="1050" baseline="0" smtClean="0"/>
                        <a:t> logement personnel</a:t>
                      </a:r>
                      <a:endParaRPr lang="fr-FR" sz="1050"/>
                    </a:p>
                  </a:txBody>
                  <a:tcPr marL="121920" marR="1219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fr-FR" sz="1050" smtClean="0"/>
                        <a:t>3</a:t>
                      </a:r>
                      <a:endParaRPr lang="fr-FR" sz="1050"/>
                    </a:p>
                  </a:txBody>
                  <a:tcPr marL="121920" marR="1219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fr-FR" sz="1050" smtClean="0"/>
                        <a:t>2</a:t>
                      </a:r>
                      <a:endParaRPr lang="fr-FR" sz="1050"/>
                    </a:p>
                  </a:txBody>
                  <a:tcPr marL="121920" marR="1219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1654">
                <a:tc>
                  <a:txBody>
                    <a:bodyPr/>
                    <a:lstStyle/>
                    <a:p>
                      <a:r>
                        <a:rPr lang="fr-FR" sz="1050" smtClean="0"/>
                        <a:t>Premier titre de séjour</a:t>
                      </a:r>
                      <a:r>
                        <a:rPr lang="fr-FR" sz="1050" baseline="0" smtClean="0"/>
                        <a:t> &gt;=1an</a:t>
                      </a:r>
                      <a:endParaRPr lang="fr-FR" sz="105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fr-FR" sz="1050" smtClean="0"/>
                        <a:t>4</a:t>
                      </a:r>
                      <a:endParaRPr lang="fr-FR" sz="105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fr-FR" sz="1050" smtClean="0"/>
                        <a:t>3</a:t>
                      </a:r>
                      <a:endParaRPr lang="fr-FR" sz="105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1654">
                <a:tc>
                  <a:txBody>
                    <a:bodyPr/>
                    <a:lstStyle/>
                    <a:p>
                      <a:r>
                        <a:rPr lang="fr-FR" sz="1050" smtClean="0"/>
                        <a:t>Première</a:t>
                      </a:r>
                      <a:r>
                        <a:rPr lang="fr-FR" sz="1050" baseline="0" smtClean="0"/>
                        <a:t> activité/indepce financière </a:t>
                      </a:r>
                      <a:endParaRPr lang="fr-FR" sz="105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fr-FR" sz="1050" smtClean="0"/>
                        <a:t>2</a:t>
                      </a:r>
                      <a:endParaRPr lang="fr-FR" sz="105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fr-FR" sz="1050" smtClean="0"/>
                        <a:t>4</a:t>
                      </a:r>
                      <a:endParaRPr lang="fr-FR" sz="105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Zone de texte 5"/>
          <p:cNvSpPr txBox="1">
            <a:spLocks noChangeArrowheads="1"/>
          </p:cNvSpPr>
          <p:nvPr/>
        </p:nvSpPr>
        <p:spPr bwMode="auto">
          <a:xfrm>
            <a:off x="5135893" y="3284984"/>
            <a:ext cx="1631520" cy="496870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Hommes</a:t>
            </a:r>
            <a:endParaRPr kumimoji="0" lang="en-US" alt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Femmes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Connecteur droit 9"/>
          <p:cNvCxnSpPr/>
          <p:nvPr/>
        </p:nvCxnSpPr>
        <p:spPr>
          <a:xfrm>
            <a:off x="5231904" y="3424532"/>
            <a:ext cx="576064" cy="0"/>
          </a:xfrm>
          <a:prstGeom prst="line">
            <a:avLst/>
          </a:prstGeom>
          <a:ln w="1905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5231904" y="3568548"/>
            <a:ext cx="576064" cy="0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431371" y="4149081"/>
            <a:ext cx="67207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smtClean="0"/>
              <a:t>Nb d’années après la migration</a:t>
            </a:r>
            <a:endParaRPr lang="en-GB" sz="1200" b="1"/>
          </a:p>
        </p:txBody>
      </p:sp>
      <p:sp>
        <p:nvSpPr>
          <p:cNvPr id="17" name="ZoneTexte 16"/>
          <p:cNvSpPr txBox="1"/>
          <p:nvPr/>
        </p:nvSpPr>
        <p:spPr>
          <a:xfrm>
            <a:off x="431371" y="5301209"/>
            <a:ext cx="11137237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fr-FR" sz="1600" dirty="0" smtClean="0"/>
              <a:t>La moitié des sub-Sahariens doivent attendre au moins 6 ans (femmes) ou 7 ans (hommes) pour accéder aux éléments basiques de l’installation : un titre de séjour stable, un logement personnel, un travail (Gosselin </a:t>
            </a:r>
            <a:r>
              <a:rPr lang="fr-FR" sz="1600" i="1" dirty="0" smtClean="0"/>
              <a:t>et al. Pop et Soc</a:t>
            </a:r>
            <a:r>
              <a:rPr lang="fr-FR" sz="1600" dirty="0" smtClean="0"/>
              <a:t>, 2016 ; EJP, 2018)</a:t>
            </a:r>
            <a:endParaRPr lang="en-GB" sz="1600" dirty="0"/>
          </a:p>
        </p:txBody>
      </p:sp>
      <p:sp>
        <p:nvSpPr>
          <p:cNvPr id="12" name="ZoneTexte 11"/>
          <p:cNvSpPr txBox="1"/>
          <p:nvPr/>
        </p:nvSpPr>
        <p:spPr>
          <a:xfrm>
            <a:off x="7632171" y="1196753"/>
            <a:ext cx="43204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b="1" smtClean="0"/>
              <a:t>Nb d’années nécessaire pour avoir accès aux éléments d’installation  (médianes)</a:t>
            </a:r>
            <a:endParaRPr lang="en-GB" sz="1050" b="1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0572B-6B2F-4A1E-973A-1E8B1218735D}" type="slidenum">
              <a:rPr lang="en-GB" smtClean="0"/>
              <a:t>10</a:t>
            </a:fld>
            <a:endParaRPr lang="en-GB"/>
          </a:p>
        </p:txBody>
      </p:sp>
      <p:sp>
        <p:nvSpPr>
          <p:cNvPr id="13" name="Titre 1"/>
          <p:cNvSpPr>
            <a:spLocks noGrp="1"/>
          </p:cNvSpPr>
          <p:nvPr>
            <p:ph type="title"/>
          </p:nvPr>
        </p:nvSpPr>
        <p:spPr>
          <a:xfrm>
            <a:off x="431371" y="22385"/>
            <a:ext cx="10972800" cy="990600"/>
          </a:xfrm>
        </p:spPr>
        <p:txBody>
          <a:bodyPr>
            <a:normAutofit/>
          </a:bodyPr>
          <a:lstStyle/>
          <a:p>
            <a:r>
              <a:rPr lang="fr-FR" dirty="0" smtClean="0"/>
              <a:t>L’installation : un long processus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7232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Des expériences de précarité fréquentes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11</a:t>
            </a:fld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342900" lvl="0" indent="-342900" algn="just"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fr-FR" dirty="0"/>
              <a:t>Environ 1 </a:t>
            </a:r>
            <a:r>
              <a:rPr lang="fr-FR" dirty="0" smtClean="0"/>
              <a:t>personne </a:t>
            </a:r>
            <a:r>
              <a:rPr lang="fr-FR" dirty="0"/>
              <a:t>sur 2  déclare avoir connu une année sans titre de </a:t>
            </a:r>
            <a:r>
              <a:rPr lang="fr-FR" dirty="0" smtClean="0"/>
              <a:t>séjour</a:t>
            </a:r>
          </a:p>
          <a:p>
            <a:pPr marL="342900" lvl="0" indent="-342900" algn="just"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  <a:defRPr/>
            </a:pPr>
            <a:endParaRPr lang="fr-FR" dirty="0"/>
          </a:p>
          <a:p>
            <a:pPr marL="342900" lvl="0" indent="-342900" algn="just"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fr-FR" dirty="0"/>
              <a:t>Environ 1 </a:t>
            </a:r>
            <a:r>
              <a:rPr lang="fr-FR" dirty="0" smtClean="0"/>
              <a:t>personne </a:t>
            </a:r>
            <a:r>
              <a:rPr lang="fr-FR" dirty="0"/>
              <a:t>sur 3  déclare avoir connu une année sans logement </a:t>
            </a:r>
            <a:r>
              <a:rPr lang="fr-FR" dirty="0" smtClean="0"/>
              <a:t>stable</a:t>
            </a:r>
          </a:p>
          <a:p>
            <a:pPr marL="342900" lvl="0" indent="-342900" algn="just"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  <a:defRPr/>
            </a:pPr>
            <a:endParaRPr lang="fr-FR" dirty="0"/>
          </a:p>
          <a:p>
            <a:pPr marL="342900" lvl="0" indent="-342900" algn="just"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fr-FR" dirty="0"/>
              <a:t>1 sur  10 a connu une année sans ressources financières  </a:t>
            </a:r>
            <a:endParaRPr lang="fr-FR" dirty="0" smtClean="0"/>
          </a:p>
          <a:p>
            <a:pPr marL="342900" lvl="0" indent="-342900" algn="just"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  <a:defRPr/>
            </a:pPr>
            <a:endParaRPr lang="fr-FR" dirty="0"/>
          </a:p>
          <a:p>
            <a:pPr marL="342900" lvl="0" indent="-342900" algn="just"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fr-FR" dirty="0"/>
              <a:t> 1 </a:t>
            </a:r>
            <a:r>
              <a:rPr lang="fr-FR" dirty="0" smtClean="0"/>
              <a:t>homme sur 10 et 1 femme </a:t>
            </a:r>
            <a:r>
              <a:rPr lang="fr-FR" dirty="0"/>
              <a:t>sur 20 </a:t>
            </a:r>
            <a:r>
              <a:rPr lang="fr-FR" dirty="0" smtClean="0"/>
              <a:t> a </a:t>
            </a:r>
            <a:r>
              <a:rPr lang="fr-FR" dirty="0"/>
              <a:t>dû dormir dans la rue au moins une fois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1283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>
                <a:solidFill>
                  <a:srgbClr val="C00000"/>
                </a:solidFill>
              </a:rPr>
              <a:t>Une part importante des infections VIH </a:t>
            </a:r>
            <a:r>
              <a:rPr lang="fr-FR" dirty="0" smtClean="0">
                <a:solidFill>
                  <a:srgbClr val="C00000"/>
                </a:solidFill>
              </a:rPr>
              <a:t>a eu lieu après </a:t>
            </a:r>
            <a:r>
              <a:rPr lang="fr-FR" dirty="0">
                <a:solidFill>
                  <a:srgbClr val="C00000"/>
                </a:solidFill>
              </a:rPr>
              <a:t>l’arrivée en France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598025" y="1925255"/>
            <a:ext cx="10972800" cy="5153311"/>
          </a:xfrm>
        </p:spPr>
        <p:txBody>
          <a:bodyPr>
            <a:normAutofit/>
          </a:bodyPr>
          <a:lstStyle/>
          <a:p>
            <a:pPr marL="274320" lvl="1" indent="0">
              <a:spcAft>
                <a:spcPts val="1800"/>
              </a:spcAft>
              <a:buNone/>
            </a:pPr>
            <a:endParaRPr lang="fr-FR" sz="1800" dirty="0"/>
          </a:p>
          <a:p>
            <a:pPr lvl="1">
              <a:spcAft>
                <a:spcPts val="1800"/>
              </a:spcAft>
            </a:pPr>
            <a:r>
              <a:rPr lang="fr-FR" sz="2400" dirty="0" smtClean="0">
                <a:solidFill>
                  <a:schemeClr val="tx1"/>
                </a:solidFill>
              </a:rPr>
              <a:t>90% des PVVIH ont été diagnostiqués après l’arrivée : </a:t>
            </a:r>
            <a:r>
              <a:rPr lang="fr-FR" sz="2400" dirty="0">
                <a:solidFill>
                  <a:srgbClr val="C00000"/>
                </a:solidFill>
              </a:rPr>
              <a:t>très peu de « migration pour soin »</a:t>
            </a:r>
          </a:p>
          <a:p>
            <a:pPr lvl="1">
              <a:spcAft>
                <a:spcPts val="1800"/>
              </a:spcAft>
            </a:pPr>
            <a:r>
              <a:rPr lang="fr-FR" sz="2400" dirty="0" smtClean="0">
                <a:solidFill>
                  <a:schemeClr val="tx1"/>
                </a:solidFill>
              </a:rPr>
              <a:t>35% (estimation stricte) à 49% (estimation médiane) des infections VIH ont eu lieu après </a:t>
            </a:r>
            <a:r>
              <a:rPr lang="fr-FR" sz="2400" dirty="0">
                <a:solidFill>
                  <a:schemeClr val="tx1"/>
                </a:solidFill>
              </a:rPr>
              <a:t>l’arrivée en </a:t>
            </a:r>
            <a:r>
              <a:rPr lang="fr-FR" sz="2400" dirty="0" smtClean="0">
                <a:solidFill>
                  <a:schemeClr val="tx1"/>
                </a:solidFill>
              </a:rPr>
              <a:t>France </a:t>
            </a:r>
            <a:r>
              <a:rPr lang="fr-FR" sz="2400" dirty="0" smtClean="0">
                <a:solidFill>
                  <a:srgbClr val="C00000"/>
                </a:solidFill>
              </a:rPr>
              <a:t>:  </a:t>
            </a:r>
            <a:r>
              <a:rPr lang="fr-FR" sz="2400" dirty="0">
                <a:solidFill>
                  <a:srgbClr val="C00000"/>
                </a:solidFill>
              </a:rPr>
              <a:t>p</a:t>
            </a:r>
            <a:r>
              <a:rPr lang="fr-FR" sz="2400" dirty="0" smtClean="0">
                <a:solidFill>
                  <a:srgbClr val="C00000"/>
                </a:solidFill>
              </a:rPr>
              <a:t>as une « épidémie d’importation »</a:t>
            </a:r>
            <a:endParaRPr lang="fr-FR" sz="2400" dirty="0">
              <a:solidFill>
                <a:schemeClr val="tx1"/>
              </a:solidFill>
            </a:endParaRPr>
          </a:p>
          <a:p>
            <a:pPr lvl="1">
              <a:spcAft>
                <a:spcPts val="1800"/>
              </a:spcAft>
            </a:pPr>
            <a:r>
              <a:rPr lang="fr-FR" sz="2400" dirty="0" smtClean="0">
                <a:solidFill>
                  <a:schemeClr val="tx1"/>
                </a:solidFill>
              </a:rPr>
              <a:t>15% des femmes qui ont été infectées en France ont subi des violences sexuelles </a:t>
            </a:r>
            <a:endParaRPr lang="fr-FR" sz="2400" dirty="0">
              <a:solidFill>
                <a:schemeClr val="tx1"/>
              </a:solidFill>
            </a:endParaRPr>
          </a:p>
          <a:p>
            <a:pPr marL="274320" lvl="1" indent="0">
              <a:spcAft>
                <a:spcPts val="1800"/>
              </a:spcAft>
              <a:buNone/>
            </a:pPr>
            <a:endParaRPr lang="fr-FR" sz="2400" dirty="0" smtClean="0"/>
          </a:p>
          <a:p>
            <a:pPr lvl="1">
              <a:spcAft>
                <a:spcPts val="1800"/>
              </a:spcAft>
            </a:pPr>
            <a:endParaRPr lang="fr-FR" sz="1800" dirty="0"/>
          </a:p>
          <a:p>
            <a:pPr lvl="1"/>
            <a:endParaRPr lang="en-GB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 rotWithShape="1">
          <a:blip r:embed="rId3"/>
          <a:srcRect r="54064"/>
          <a:stretch/>
        </p:blipFill>
        <p:spPr bwMode="auto">
          <a:xfrm>
            <a:off x="10057986" y="6372512"/>
            <a:ext cx="2086687" cy="266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12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18926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106" y="55855"/>
            <a:ext cx="10515600" cy="1325563"/>
          </a:xfrm>
        </p:spPr>
        <p:txBody>
          <a:bodyPr>
            <a:normAutofit/>
          </a:bodyPr>
          <a:lstStyle/>
          <a:p>
            <a:r>
              <a:rPr lang="fr-FR" dirty="0" smtClean="0">
                <a:solidFill>
                  <a:srgbClr val="C00000"/>
                </a:solidFill>
              </a:rPr>
              <a:t>La précarité augmente l’exposition aux risques sexuels et à la violence</a:t>
            </a: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13</a:t>
            </a:fld>
            <a:endParaRPr lang="fr-BE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484785"/>
            <a:ext cx="5067355" cy="2761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Espace réservé du contenu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3621297"/>
              </p:ext>
            </p:extLst>
          </p:nvPr>
        </p:nvGraphicFramePr>
        <p:xfrm>
          <a:off x="5807968" y="4365105"/>
          <a:ext cx="5845752" cy="21662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541106" y="1595022"/>
            <a:ext cx="459478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cs typeface="Arial" pitchFamily="34" charset="0"/>
              </a:rPr>
              <a:t>L’absenc</a:t>
            </a:r>
            <a:r>
              <a:rPr kumimoji="0" lang="fr-FR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cs typeface="Arial" pitchFamily="34" charset="0"/>
              </a:rPr>
              <a:t>e de titre de séjour ou de logement personnel </a:t>
            </a: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cs typeface="Arial" pitchFamily="34" charset="0"/>
              </a:rPr>
              <a:t> augmente 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cs typeface="Arial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cs typeface="Arial" pitchFamily="34" charset="0"/>
              </a:rPr>
              <a:t>l’exposition</a:t>
            </a:r>
            <a:r>
              <a:rPr kumimoji="0" lang="fr-FR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cs typeface="Arial" pitchFamily="34" charset="0"/>
              </a:rPr>
              <a:t> aux risques sexuels 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ill Sans MT"/>
                <a:cs typeface="Arial" pitchFamily="34" charset="0"/>
              </a:rPr>
              <a:t>(Desgrees du Lou et al., AIDS 2016)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cs typeface="Arial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cs typeface="Arial" pitchFamily="34" charset="0"/>
              </a:rPr>
              <a:t>L’exposition à la violence sexuelle 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ill Sans MT"/>
                <a:cs typeface="Arial" pitchFamily="34" charset="0"/>
              </a:rPr>
              <a:t>(</a:t>
            </a:r>
            <a:r>
              <a:rPr kumimoji="0" lang="fr-F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ill Sans MT"/>
                <a:cs typeface="Arial" pitchFamily="34" charset="0"/>
              </a:rPr>
              <a:t>Pannetier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ill Sans MT"/>
                <a:cs typeface="Arial" pitchFamily="34" charset="0"/>
              </a:rPr>
              <a:t> et al., The Lancet Public </a:t>
            </a:r>
            <a:r>
              <a:rPr kumimoji="0" lang="fr-F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ill Sans MT"/>
                <a:cs typeface="Arial" pitchFamily="34" charset="0"/>
              </a:rPr>
              <a:t>Health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ill Sans MT"/>
                <a:cs typeface="Arial" pitchFamily="34" charset="0"/>
              </a:rPr>
              <a:t> 2018)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7866941" y="1196752"/>
            <a:ext cx="2010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>
                <a:solidFill>
                  <a:prstClr val="black"/>
                </a:solidFill>
                <a:latin typeface="Calibri"/>
              </a:rPr>
              <a:t>S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exe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transactionnel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077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La précarité, facteur de risque pour le VIH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14</a:t>
            </a:fld>
            <a:endParaRPr lang="fr-BE"/>
          </a:p>
        </p:txBody>
      </p:sp>
      <p:grpSp>
        <p:nvGrpSpPr>
          <p:cNvPr id="5" name="Groupe 4"/>
          <p:cNvGrpSpPr/>
          <p:nvPr/>
        </p:nvGrpSpPr>
        <p:grpSpPr>
          <a:xfrm>
            <a:off x="3108543" y="1392095"/>
            <a:ext cx="6757847" cy="5156459"/>
            <a:chOff x="2381474" y="1522767"/>
            <a:chExt cx="5228917" cy="5156459"/>
          </a:xfrm>
        </p:grpSpPr>
        <p:sp>
          <p:nvSpPr>
            <p:cNvPr id="6" name="Forme libre 5"/>
            <p:cNvSpPr/>
            <p:nvPr/>
          </p:nvSpPr>
          <p:spPr>
            <a:xfrm>
              <a:off x="4049844" y="3307346"/>
              <a:ext cx="1903233" cy="1784985"/>
            </a:xfrm>
            <a:custGeom>
              <a:avLst/>
              <a:gdLst>
                <a:gd name="connsiteX0" fmla="*/ 0 w 1784985"/>
                <a:gd name="connsiteY0" fmla="*/ 892493 h 1784985"/>
                <a:gd name="connsiteX1" fmla="*/ 892493 w 1784985"/>
                <a:gd name="connsiteY1" fmla="*/ 0 h 1784985"/>
                <a:gd name="connsiteX2" fmla="*/ 1784986 w 1784985"/>
                <a:gd name="connsiteY2" fmla="*/ 892493 h 1784985"/>
                <a:gd name="connsiteX3" fmla="*/ 892493 w 1784985"/>
                <a:gd name="connsiteY3" fmla="*/ 1784986 h 1784985"/>
                <a:gd name="connsiteX4" fmla="*/ 0 w 1784985"/>
                <a:gd name="connsiteY4" fmla="*/ 892493 h 1784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4985" h="1784985">
                  <a:moveTo>
                    <a:pt x="0" y="892493"/>
                  </a:moveTo>
                  <a:cubicBezTo>
                    <a:pt x="0" y="399583"/>
                    <a:pt x="399583" y="0"/>
                    <a:pt x="892493" y="0"/>
                  </a:cubicBezTo>
                  <a:cubicBezTo>
                    <a:pt x="1385403" y="0"/>
                    <a:pt x="1784986" y="399583"/>
                    <a:pt x="1784986" y="892493"/>
                  </a:cubicBezTo>
                  <a:cubicBezTo>
                    <a:pt x="1784986" y="1385403"/>
                    <a:pt x="1385403" y="1784986"/>
                    <a:pt x="892493" y="1784986"/>
                  </a:cubicBezTo>
                  <a:cubicBezTo>
                    <a:pt x="399583" y="1784986"/>
                    <a:pt x="0" y="1385403"/>
                    <a:pt x="0" y="892493"/>
                  </a:cubicBezTo>
                  <a:close/>
                </a:path>
              </a:pathLst>
            </a:custGeom>
            <a:solidFill>
              <a:srgbClr val="C0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72835" tIns="272835" rIns="272835" bIns="272835" numCol="1" spcCol="1270" anchor="ctr" anchorCtr="0">
              <a:noAutofit/>
            </a:bodyPr>
            <a:lstStyle/>
            <a:p>
              <a:pPr marL="0" marR="0" lvl="0" indent="0" algn="ctr" defTabSz="8001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Exposition  aux risques sexuels et</a:t>
              </a:r>
              <a:r>
                <a:rPr kumimoji="0" lang="fr-FR" sz="1800" b="0" i="0" u="none" strike="noStrike" kern="1200" cap="none" spc="0" normalizeH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à la violence</a:t>
              </a: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Flèche gauche 6"/>
            <p:cNvSpPr/>
            <p:nvPr/>
          </p:nvSpPr>
          <p:spPr>
            <a:xfrm rot="16200000">
              <a:off x="4654626" y="5076412"/>
              <a:ext cx="647500" cy="659970"/>
            </a:xfrm>
            <a:prstGeom prst="lef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Forme libre 7"/>
            <p:cNvSpPr/>
            <p:nvPr/>
          </p:nvSpPr>
          <p:spPr>
            <a:xfrm>
              <a:off x="4146560" y="5717177"/>
              <a:ext cx="1695735" cy="962049"/>
            </a:xfrm>
            <a:custGeom>
              <a:avLst/>
              <a:gdLst>
                <a:gd name="connsiteX0" fmla="*/ 0 w 1695735"/>
                <a:gd name="connsiteY0" fmla="*/ 135659 h 1356588"/>
                <a:gd name="connsiteX1" fmla="*/ 135659 w 1695735"/>
                <a:gd name="connsiteY1" fmla="*/ 0 h 1356588"/>
                <a:gd name="connsiteX2" fmla="*/ 1560076 w 1695735"/>
                <a:gd name="connsiteY2" fmla="*/ 0 h 1356588"/>
                <a:gd name="connsiteX3" fmla="*/ 1695735 w 1695735"/>
                <a:gd name="connsiteY3" fmla="*/ 135659 h 1356588"/>
                <a:gd name="connsiteX4" fmla="*/ 1695735 w 1695735"/>
                <a:gd name="connsiteY4" fmla="*/ 1220929 h 1356588"/>
                <a:gd name="connsiteX5" fmla="*/ 1560076 w 1695735"/>
                <a:gd name="connsiteY5" fmla="*/ 1356588 h 1356588"/>
                <a:gd name="connsiteX6" fmla="*/ 135659 w 1695735"/>
                <a:gd name="connsiteY6" fmla="*/ 1356588 h 1356588"/>
                <a:gd name="connsiteX7" fmla="*/ 0 w 1695735"/>
                <a:gd name="connsiteY7" fmla="*/ 1220929 h 1356588"/>
                <a:gd name="connsiteX8" fmla="*/ 0 w 1695735"/>
                <a:gd name="connsiteY8" fmla="*/ 135659 h 1356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95735" h="1356588">
                  <a:moveTo>
                    <a:pt x="0" y="135659"/>
                  </a:moveTo>
                  <a:cubicBezTo>
                    <a:pt x="0" y="60737"/>
                    <a:pt x="60737" y="0"/>
                    <a:pt x="135659" y="0"/>
                  </a:cubicBezTo>
                  <a:lnTo>
                    <a:pt x="1560076" y="0"/>
                  </a:lnTo>
                  <a:cubicBezTo>
                    <a:pt x="1634998" y="0"/>
                    <a:pt x="1695735" y="60737"/>
                    <a:pt x="1695735" y="135659"/>
                  </a:cubicBezTo>
                  <a:lnTo>
                    <a:pt x="1695735" y="1220929"/>
                  </a:lnTo>
                  <a:cubicBezTo>
                    <a:pt x="1695735" y="1295851"/>
                    <a:pt x="1634998" y="1356588"/>
                    <a:pt x="1560076" y="1356588"/>
                  </a:cubicBezTo>
                  <a:lnTo>
                    <a:pt x="135659" y="1356588"/>
                  </a:lnTo>
                  <a:cubicBezTo>
                    <a:pt x="60737" y="1356588"/>
                    <a:pt x="0" y="1295851"/>
                    <a:pt x="0" y="1220929"/>
                  </a:cubicBezTo>
                  <a:lnTo>
                    <a:pt x="0" y="135659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5928" tIns="75928" rIns="75928" bIns="75928" numCol="1" spcCol="1270" anchor="ctr" anchorCtr="0">
              <a:noAutofit/>
            </a:bodyPr>
            <a:lstStyle/>
            <a:p>
              <a:pPr marL="0" marR="0" lvl="0" indent="0" algn="ctr" defTabSz="8445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9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Infection VIH après la migration</a:t>
              </a:r>
              <a:endParaRPr kumimoji="0" lang="fr-FR" sz="1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Flèche gauche 8"/>
            <p:cNvSpPr/>
            <p:nvPr/>
          </p:nvSpPr>
          <p:spPr>
            <a:xfrm rot="14026940">
              <a:off x="3474677" y="3075232"/>
              <a:ext cx="755007" cy="508720"/>
            </a:xfrm>
            <a:prstGeom prst="lef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2340759"/>
                <a:satOff val="-2919"/>
                <a:lumOff val="686"/>
                <a:alphaOff val="0"/>
              </a:schemeClr>
            </a:fillRef>
            <a:effectRef idx="0">
              <a:schemeClr val="accent2">
                <a:hueOff val="2340759"/>
                <a:satOff val="-2919"/>
                <a:lumOff val="686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Forme libre 9"/>
            <p:cNvSpPr/>
            <p:nvPr/>
          </p:nvSpPr>
          <p:spPr>
            <a:xfrm>
              <a:off x="2381474" y="1537131"/>
              <a:ext cx="1906034" cy="1356588"/>
            </a:xfrm>
            <a:custGeom>
              <a:avLst/>
              <a:gdLst>
                <a:gd name="connsiteX0" fmla="*/ 0 w 1695735"/>
                <a:gd name="connsiteY0" fmla="*/ 135659 h 1356588"/>
                <a:gd name="connsiteX1" fmla="*/ 135659 w 1695735"/>
                <a:gd name="connsiteY1" fmla="*/ 0 h 1356588"/>
                <a:gd name="connsiteX2" fmla="*/ 1560076 w 1695735"/>
                <a:gd name="connsiteY2" fmla="*/ 0 h 1356588"/>
                <a:gd name="connsiteX3" fmla="*/ 1695735 w 1695735"/>
                <a:gd name="connsiteY3" fmla="*/ 135659 h 1356588"/>
                <a:gd name="connsiteX4" fmla="*/ 1695735 w 1695735"/>
                <a:gd name="connsiteY4" fmla="*/ 1220929 h 1356588"/>
                <a:gd name="connsiteX5" fmla="*/ 1560076 w 1695735"/>
                <a:gd name="connsiteY5" fmla="*/ 1356588 h 1356588"/>
                <a:gd name="connsiteX6" fmla="*/ 135659 w 1695735"/>
                <a:gd name="connsiteY6" fmla="*/ 1356588 h 1356588"/>
                <a:gd name="connsiteX7" fmla="*/ 0 w 1695735"/>
                <a:gd name="connsiteY7" fmla="*/ 1220929 h 1356588"/>
                <a:gd name="connsiteX8" fmla="*/ 0 w 1695735"/>
                <a:gd name="connsiteY8" fmla="*/ 135659 h 1356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95735" h="1356588">
                  <a:moveTo>
                    <a:pt x="0" y="135659"/>
                  </a:moveTo>
                  <a:cubicBezTo>
                    <a:pt x="0" y="60737"/>
                    <a:pt x="60737" y="0"/>
                    <a:pt x="135659" y="0"/>
                  </a:cubicBezTo>
                  <a:lnTo>
                    <a:pt x="1560076" y="0"/>
                  </a:lnTo>
                  <a:cubicBezTo>
                    <a:pt x="1634998" y="0"/>
                    <a:pt x="1695735" y="60737"/>
                    <a:pt x="1695735" y="135659"/>
                  </a:cubicBezTo>
                  <a:lnTo>
                    <a:pt x="1695735" y="1220929"/>
                  </a:lnTo>
                  <a:cubicBezTo>
                    <a:pt x="1695735" y="1295851"/>
                    <a:pt x="1634998" y="1356588"/>
                    <a:pt x="1560076" y="1356588"/>
                  </a:cubicBezTo>
                  <a:lnTo>
                    <a:pt x="135659" y="1356588"/>
                  </a:lnTo>
                  <a:cubicBezTo>
                    <a:pt x="60737" y="1356588"/>
                    <a:pt x="0" y="1295851"/>
                    <a:pt x="0" y="1220929"/>
                  </a:cubicBezTo>
                  <a:lnTo>
                    <a:pt x="0" y="135659"/>
                  </a:lnTo>
                  <a:close/>
                </a:path>
              </a:pathLst>
            </a:custGeom>
            <a:solidFill>
              <a:srgbClr val="FFC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2340759"/>
                <a:satOff val="-2919"/>
                <a:lumOff val="686"/>
                <a:alphaOff val="0"/>
              </a:schemeClr>
            </a:fillRef>
            <a:effectRef idx="0">
              <a:schemeClr val="accent2">
                <a:hueOff val="2340759"/>
                <a:satOff val="-2919"/>
                <a:lumOff val="686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5928" tIns="75928" rIns="75928" bIns="75928" numCol="1" spcCol="1270" anchor="ctr" anchorCtr="0">
              <a:noAutofit/>
            </a:bodyPr>
            <a:lstStyle/>
            <a:p>
              <a:pPr marL="0" marR="0" lvl="0" indent="0" algn="ctr" defTabSz="8445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9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Absence de titre de séjour</a:t>
              </a:r>
              <a:endParaRPr kumimoji="0" lang="fr-FR" sz="1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Flèche gauche 10"/>
            <p:cNvSpPr/>
            <p:nvPr/>
          </p:nvSpPr>
          <p:spPr>
            <a:xfrm rot="18558899">
              <a:off x="5686995" y="3080871"/>
              <a:ext cx="697827" cy="524833"/>
            </a:xfrm>
            <a:prstGeom prst="lef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4681519"/>
                <a:satOff val="-5839"/>
                <a:lumOff val="1373"/>
                <a:alphaOff val="0"/>
              </a:schemeClr>
            </a:fillRef>
            <a:effectRef idx="0">
              <a:schemeClr val="accent2">
                <a:hueOff val="4681519"/>
                <a:satOff val="-5839"/>
                <a:lumOff val="1373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Forme libre 11"/>
            <p:cNvSpPr/>
            <p:nvPr/>
          </p:nvSpPr>
          <p:spPr>
            <a:xfrm>
              <a:off x="5655922" y="1522767"/>
              <a:ext cx="1954469" cy="1356588"/>
            </a:xfrm>
            <a:custGeom>
              <a:avLst/>
              <a:gdLst>
                <a:gd name="connsiteX0" fmla="*/ 0 w 1695735"/>
                <a:gd name="connsiteY0" fmla="*/ 135659 h 1356588"/>
                <a:gd name="connsiteX1" fmla="*/ 135659 w 1695735"/>
                <a:gd name="connsiteY1" fmla="*/ 0 h 1356588"/>
                <a:gd name="connsiteX2" fmla="*/ 1560076 w 1695735"/>
                <a:gd name="connsiteY2" fmla="*/ 0 h 1356588"/>
                <a:gd name="connsiteX3" fmla="*/ 1695735 w 1695735"/>
                <a:gd name="connsiteY3" fmla="*/ 135659 h 1356588"/>
                <a:gd name="connsiteX4" fmla="*/ 1695735 w 1695735"/>
                <a:gd name="connsiteY4" fmla="*/ 1220929 h 1356588"/>
                <a:gd name="connsiteX5" fmla="*/ 1560076 w 1695735"/>
                <a:gd name="connsiteY5" fmla="*/ 1356588 h 1356588"/>
                <a:gd name="connsiteX6" fmla="*/ 135659 w 1695735"/>
                <a:gd name="connsiteY6" fmla="*/ 1356588 h 1356588"/>
                <a:gd name="connsiteX7" fmla="*/ 0 w 1695735"/>
                <a:gd name="connsiteY7" fmla="*/ 1220929 h 1356588"/>
                <a:gd name="connsiteX8" fmla="*/ 0 w 1695735"/>
                <a:gd name="connsiteY8" fmla="*/ 135659 h 1356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95735" h="1356588">
                  <a:moveTo>
                    <a:pt x="0" y="135659"/>
                  </a:moveTo>
                  <a:cubicBezTo>
                    <a:pt x="0" y="60737"/>
                    <a:pt x="60737" y="0"/>
                    <a:pt x="135659" y="0"/>
                  </a:cubicBezTo>
                  <a:lnTo>
                    <a:pt x="1560076" y="0"/>
                  </a:lnTo>
                  <a:cubicBezTo>
                    <a:pt x="1634998" y="0"/>
                    <a:pt x="1695735" y="60737"/>
                    <a:pt x="1695735" y="135659"/>
                  </a:cubicBezTo>
                  <a:lnTo>
                    <a:pt x="1695735" y="1220929"/>
                  </a:lnTo>
                  <a:cubicBezTo>
                    <a:pt x="1695735" y="1295851"/>
                    <a:pt x="1634998" y="1356588"/>
                    <a:pt x="1560076" y="1356588"/>
                  </a:cubicBezTo>
                  <a:lnTo>
                    <a:pt x="135659" y="1356588"/>
                  </a:lnTo>
                  <a:cubicBezTo>
                    <a:pt x="60737" y="1356588"/>
                    <a:pt x="0" y="1295851"/>
                    <a:pt x="0" y="1220929"/>
                  </a:cubicBezTo>
                  <a:lnTo>
                    <a:pt x="0" y="135659"/>
                  </a:lnTo>
                  <a:close/>
                </a:path>
              </a:pathLst>
            </a:cu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4681519"/>
                <a:satOff val="-5839"/>
                <a:lumOff val="1373"/>
                <a:alphaOff val="0"/>
              </a:schemeClr>
            </a:fillRef>
            <a:effectRef idx="0">
              <a:schemeClr val="accent2">
                <a:hueOff val="4681519"/>
                <a:satOff val="-5839"/>
                <a:lumOff val="1373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5928" tIns="75928" rIns="75928" bIns="75928" numCol="1" spcCol="1270" anchor="ctr" anchorCtr="0">
              <a:noAutofit/>
            </a:bodyPr>
            <a:lstStyle/>
            <a:p>
              <a:pPr marL="0" marR="0" lvl="0" indent="0" algn="ctr" defTabSz="8445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9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Absence de logement</a:t>
              </a:r>
              <a:endParaRPr kumimoji="0" lang="fr-FR" sz="1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727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6692040"/>
              </p:ext>
            </p:extLst>
          </p:nvPr>
        </p:nvGraphicFramePr>
        <p:xfrm>
          <a:off x="623392" y="2420889"/>
          <a:ext cx="10972800" cy="39604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0572B-6B2F-4A1E-973A-1E8B1218735D}" type="slidenum">
              <a:rPr lang="en-GB" smtClean="0"/>
              <a:t>15</a:t>
            </a:fld>
            <a:endParaRPr lang="en-GB"/>
          </a:p>
        </p:txBody>
      </p:sp>
      <p:graphicFrame>
        <p:nvGraphicFramePr>
          <p:cNvPr id="8" name="Espace réservé du contenu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1792254"/>
              </p:ext>
            </p:extLst>
          </p:nvPr>
        </p:nvGraphicFramePr>
        <p:xfrm>
          <a:off x="1583498" y="188640"/>
          <a:ext cx="9143643" cy="18928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523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843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069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effectLst/>
                        </a:rPr>
                        <a:t>Hommes</a:t>
                      </a: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effectLst/>
                        </a:rPr>
                        <a:t>Femmes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smtClean="0">
                          <a:effectLst/>
                        </a:rPr>
                        <a:t>Accès </a:t>
                      </a:r>
                      <a:r>
                        <a:rPr lang="fr-FR" sz="1200" dirty="0">
                          <a:effectLst/>
                        </a:rPr>
                        <a:t>à une couverture maladie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smtClean="0">
                          <a:effectLst/>
                        </a:rPr>
                        <a:t>1 </a:t>
                      </a:r>
                      <a:r>
                        <a:rPr lang="fr-FR" sz="1200" dirty="0">
                          <a:effectLst/>
                        </a:rPr>
                        <a:t>[1-2]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smtClean="0">
                          <a:effectLst/>
                        </a:rPr>
                        <a:t>1 </a:t>
                      </a:r>
                      <a:r>
                        <a:rPr lang="fr-FR" sz="1200" dirty="0">
                          <a:effectLst/>
                        </a:rPr>
                        <a:t>[1-2]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1</a:t>
                      </a:r>
                      <a:r>
                        <a:rPr lang="fr-FR" sz="1200" baseline="30000" dirty="0">
                          <a:effectLst/>
                        </a:rPr>
                        <a:t>er</a:t>
                      </a:r>
                      <a:r>
                        <a:rPr lang="fr-FR" sz="1200" dirty="0">
                          <a:effectLst/>
                        </a:rPr>
                        <a:t> dépistage </a:t>
                      </a:r>
                      <a:r>
                        <a:rPr lang="fr-FR" sz="1200" dirty="0" smtClean="0">
                          <a:effectLst/>
                        </a:rPr>
                        <a:t>VIH</a:t>
                      </a:r>
                    </a:p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2 [</a:t>
                      </a:r>
                      <a:r>
                        <a:rPr lang="fr-FR" sz="1200" dirty="0" smtClean="0">
                          <a:effectLst/>
                        </a:rPr>
                        <a:t>1-8]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2 [1-5]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Diagnostic VIH (groupe VIH</a:t>
                      </a:r>
                      <a:r>
                        <a:rPr lang="fr-FR" sz="1200" dirty="0" smtClean="0">
                          <a:effectLst/>
                        </a:rPr>
                        <a:t>)</a:t>
                      </a:r>
                    </a:p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2 [1-4]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2 [</a:t>
                      </a:r>
                      <a:r>
                        <a:rPr lang="fr-FR" sz="1200" dirty="0" smtClean="0">
                          <a:effectLst/>
                        </a:rPr>
                        <a:t>1-3]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Diagnostic </a:t>
                      </a:r>
                      <a:r>
                        <a:rPr lang="fr-FR" sz="1200" dirty="0" smtClean="0">
                          <a:effectLst/>
                        </a:rPr>
                        <a:t>hépatite </a:t>
                      </a:r>
                      <a:r>
                        <a:rPr lang="fr-FR" sz="1200" dirty="0">
                          <a:effectLst/>
                        </a:rPr>
                        <a:t>B </a:t>
                      </a:r>
                      <a:r>
                        <a:rPr lang="fr-FR" sz="1200" dirty="0" smtClean="0">
                          <a:effectLst/>
                        </a:rPr>
                        <a:t>Chronique</a:t>
                      </a:r>
                      <a:r>
                        <a:rPr lang="fr-FR" sz="1200" baseline="0" dirty="0" smtClean="0">
                          <a:effectLst/>
                        </a:rPr>
                        <a:t> </a:t>
                      </a:r>
                      <a:r>
                        <a:rPr lang="fr-FR" sz="1200" dirty="0" smtClean="0">
                          <a:effectLst/>
                        </a:rPr>
                        <a:t>(groupe </a:t>
                      </a:r>
                      <a:r>
                        <a:rPr lang="fr-FR" sz="1200" dirty="0">
                          <a:effectLst/>
                        </a:rPr>
                        <a:t>hep B)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4 [2-11]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2 [1-5]</a:t>
                      </a:r>
                      <a:endParaRPr lang="fr-FR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2522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204864"/>
            <a:ext cx="6705600" cy="438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re 1"/>
          <p:cNvSpPr txBox="1">
            <a:spLocks/>
          </p:cNvSpPr>
          <p:nvPr/>
        </p:nvSpPr>
        <p:spPr>
          <a:xfrm>
            <a:off x="604816" y="620688"/>
            <a:ext cx="10972800" cy="1143000"/>
          </a:xfrm>
          <a:prstGeom prst="rect">
            <a:avLst/>
          </a:prstGeom>
        </p:spPr>
        <p:txBody>
          <a:bodyPr lIns="121917" tIns="60958" rIns="121917" bIns="60958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Proportion de  personnes ayant fait un  test de dépistage du VIH selon le temps passé depuis l’arrivée – Etude PARCOURS 2012-2013 </a:t>
            </a:r>
          </a:p>
          <a:p>
            <a:r>
              <a:rPr lang="fr-FR" dirty="0" smtClean="0"/>
              <a:t>(</a:t>
            </a:r>
            <a:r>
              <a:rPr lang="fr-FR" dirty="0" err="1" smtClean="0"/>
              <a:t>Limousi</a:t>
            </a:r>
            <a:r>
              <a:rPr lang="fr-FR" dirty="0" smtClean="0"/>
              <a:t> et al. 2017)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781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Facteurs d’accès au dépistage/diagnostic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fr-FR" dirty="0" smtClean="0"/>
          </a:p>
          <a:p>
            <a:r>
              <a:rPr lang="fr-FR" dirty="0" smtClean="0"/>
              <a:t>Être une femme</a:t>
            </a:r>
          </a:p>
          <a:p>
            <a:endParaRPr lang="fr-FR" dirty="0" smtClean="0"/>
          </a:p>
          <a:p>
            <a:r>
              <a:rPr lang="fr-FR" dirty="0" smtClean="0"/>
              <a:t>Etre en situation de précarité</a:t>
            </a:r>
          </a:p>
          <a:p>
            <a:endParaRPr lang="fr-FR" dirty="0" smtClean="0"/>
          </a:p>
          <a:p>
            <a:r>
              <a:rPr lang="fr-FR" dirty="0" smtClean="0"/>
              <a:t>Etre arrivé récemment</a:t>
            </a:r>
          </a:p>
          <a:p>
            <a:endParaRPr lang="fr-FR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fr-FR" dirty="0" smtClean="0"/>
              <a:t>Nécessité de développer le dépistage pour les autres groupes : arrivés depuis plus longtemps, installés, hommes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7743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0168" y="0"/>
            <a:ext cx="10515600" cy="1325563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dirty="0" smtClean="0"/>
              <a:t>Couverture maladie au moment de l’enquête</a:t>
            </a:r>
            <a:endParaRPr lang="fr-FR" dirty="0"/>
          </a:p>
        </p:txBody>
      </p:sp>
      <p:graphicFrame>
        <p:nvGraphicFramePr>
          <p:cNvPr id="24578" name="Espace réservé du contenu 4"/>
          <p:cNvGraphicFramePr>
            <a:graphicFrameLocks noGrp="1"/>
          </p:cNvGraphicFramePr>
          <p:nvPr>
            <p:ph idx="1"/>
          </p:nvPr>
        </p:nvGraphicFramePr>
        <p:xfrm>
          <a:off x="76200" y="1217613"/>
          <a:ext cx="5607051" cy="327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0" r:id="rId4" imgW="4206605" imgH="3267739" progId="Excel.Chart.8">
                  <p:embed/>
                </p:oleObj>
              </mc:Choice>
              <mc:Fallback>
                <p:oleObj r:id="rId4" imgW="4206605" imgH="3267739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1217613"/>
                        <a:ext cx="5607051" cy="3270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79" name="Espace réservé du contenu 4"/>
          <p:cNvGraphicFramePr>
            <a:graphicFrameLocks/>
          </p:cNvGraphicFramePr>
          <p:nvPr/>
        </p:nvGraphicFramePr>
        <p:xfrm>
          <a:off x="4876801" y="1362075"/>
          <a:ext cx="4550833" cy="312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1" r:id="rId6" imgW="3414056" imgH="3127519" progId="Excel.Chart.8">
                  <p:embed/>
                </p:oleObj>
              </mc:Choice>
              <mc:Fallback>
                <p:oleObj r:id="rId6" imgW="3414056" imgH="3127519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1" y="1362075"/>
                        <a:ext cx="4550833" cy="3125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0" name="Espace réservé du contenu 4"/>
          <p:cNvGraphicFramePr>
            <a:graphicFrameLocks/>
          </p:cNvGraphicFramePr>
          <p:nvPr/>
        </p:nvGraphicFramePr>
        <p:xfrm>
          <a:off x="8333318" y="1362075"/>
          <a:ext cx="4550833" cy="312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2" r:id="rId8" imgW="3414056" imgH="3127519" progId="Excel.Chart.8">
                  <p:embed/>
                </p:oleObj>
              </mc:Choice>
              <mc:Fallback>
                <p:oleObj r:id="rId8" imgW="3414056" imgH="3127519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33318" y="1362075"/>
                        <a:ext cx="4550833" cy="3125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1967541" y="3933057"/>
            <a:ext cx="1152128" cy="393867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VIH</a:t>
            </a:r>
          </a:p>
        </p:txBody>
      </p:sp>
      <p:sp>
        <p:nvSpPr>
          <p:cNvPr id="10" name="Rectangle 9"/>
          <p:cNvSpPr/>
          <p:nvPr/>
        </p:nvSpPr>
        <p:spPr>
          <a:xfrm>
            <a:off x="5231904" y="3933057"/>
            <a:ext cx="1152128" cy="393867"/>
          </a:xfrm>
          <a:prstGeom prst="rect">
            <a:avLst/>
          </a:prstGeom>
          <a:solidFill>
            <a:srgbClr val="6600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VHB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592277" y="3933057"/>
            <a:ext cx="1152128" cy="393867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MG</a:t>
            </a:r>
          </a:p>
        </p:txBody>
      </p:sp>
    </p:spTree>
    <p:extLst>
      <p:ext uri="{BB962C8B-B14F-4D97-AF65-F5344CB8AC3E}">
        <p14:creationId xmlns:p14="http://schemas.microsoft.com/office/powerpoint/2010/main" val="55336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 smtClean="0"/>
              <a:t>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" y="1412875"/>
            <a:ext cx="10972800" cy="4743450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fr-FR" dirty="0" smtClean="0"/>
              <a:t>Accès à la couverture maladie</a:t>
            </a:r>
          </a:p>
          <a:p>
            <a:pPr marL="822960" lvl="2" fontAlgn="auto">
              <a:spcAft>
                <a:spcPts val="0"/>
              </a:spcAft>
              <a:buClr>
                <a:schemeClr val="bg1">
                  <a:shade val="50000"/>
                </a:schemeClr>
              </a:buClr>
              <a:buFont typeface="Wingdings 3"/>
              <a:buChar char=""/>
              <a:defRPr/>
            </a:pPr>
            <a:r>
              <a:rPr lang="fr-FR" dirty="0" smtClean="0"/>
              <a:t>Plus rapide après les années 2000 : </a:t>
            </a:r>
            <a:r>
              <a:rPr lang="fr-FR" dirty="0" smtClean="0">
                <a:solidFill>
                  <a:srgbClr val="FF0000"/>
                </a:solidFill>
              </a:rPr>
              <a:t>Rôle de la mise en place de l’AME et de la CMU ++</a:t>
            </a:r>
          </a:p>
          <a:p>
            <a:pPr marL="822960" lvl="2" fontAlgn="auto">
              <a:spcAft>
                <a:spcPts val="0"/>
              </a:spcAft>
              <a:buClr>
                <a:schemeClr val="bg1">
                  <a:shade val="50000"/>
                </a:schemeClr>
              </a:buClr>
              <a:buFont typeface="Wingdings 3"/>
              <a:buChar char=""/>
              <a:defRPr/>
            </a:pPr>
            <a:r>
              <a:rPr lang="fr-FR" dirty="0" smtClean="0"/>
              <a:t>Plus rapide si contact avec le système de soins</a:t>
            </a:r>
          </a:p>
          <a:p>
            <a:pPr marL="822960" lvl="2" fontAlgn="auto">
              <a:spcAft>
                <a:spcPts val="0"/>
              </a:spcAft>
              <a:buClr>
                <a:schemeClr val="bg1">
                  <a:shade val="50000"/>
                </a:schemeClr>
              </a:buClr>
              <a:buFont typeface="Wingdings 3"/>
              <a:buChar char=""/>
              <a:defRPr/>
            </a:pPr>
            <a:r>
              <a:rPr lang="fr-FR" dirty="0" smtClean="0"/>
              <a:t>Plus rapide pour les femmes ayant fait des études supérieures</a:t>
            </a:r>
          </a:p>
          <a:p>
            <a:pPr marL="548640" lvl="1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fr-FR" dirty="0" smtClean="0"/>
              <a:t>Ralenti par l’absence de titre de séjour </a:t>
            </a:r>
          </a:p>
          <a:p>
            <a:pPr marL="548640" lvl="1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fr-FR" dirty="0" smtClean="0"/>
              <a:t>Ralenti par l’absence de ressources financières  </a:t>
            </a:r>
          </a:p>
          <a:p>
            <a:pPr marL="274320" lvl="1" indent="0" fontAlgn="auto">
              <a:spcAft>
                <a:spcPts val="0"/>
              </a:spcAft>
              <a:buNone/>
              <a:defRPr/>
            </a:pPr>
            <a:endParaRPr lang="fr-FR" dirty="0" smtClean="0"/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fr-FR" dirty="0" smtClean="0"/>
              <a:t>Ruptures de couverture maladie semblent principalement déterminées par l’absence ou la perte du titre de séjour</a:t>
            </a:r>
          </a:p>
        </p:txBody>
      </p:sp>
      <p:sp>
        <p:nvSpPr>
          <p:cNvPr id="36867" name="Espace réservé du numéro de diapositive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784167" y="6237288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23904EA-3EA0-4586-ACD6-8CB3065DBD77}" type="slidenum">
              <a:rPr lang="fr-FR" altLang="fr-FR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r>
              <a:rPr lang="fr-FR" altLang="fr-FR">
                <a:solidFill>
                  <a:schemeClr val="tx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4084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Plan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556793"/>
            <a:ext cx="10515600" cy="4896543"/>
          </a:xfrm>
        </p:spPr>
        <p:txBody>
          <a:bodyPr>
            <a:normAutofit/>
          </a:bodyPr>
          <a:lstStyle/>
          <a:p>
            <a:pPr lvl="1"/>
            <a:r>
              <a:rPr lang="fr-FR" sz="3200" dirty="0" smtClean="0"/>
              <a:t>Etude de cas : L’enquête Parcours, parcours de vie et de santé chez les immigrés  subsahariens en Ile de France </a:t>
            </a:r>
          </a:p>
          <a:p>
            <a:pPr lvl="1"/>
            <a:endParaRPr lang="fr-FR" sz="3200" dirty="0" smtClean="0"/>
          </a:p>
          <a:p>
            <a:pPr lvl="1"/>
            <a:r>
              <a:rPr lang="fr-FR" sz="3200" dirty="0" smtClean="0"/>
              <a:t>Inégalités d’accès aux soins : résultats d’enquêtes</a:t>
            </a:r>
          </a:p>
          <a:p>
            <a:pPr lvl="1"/>
            <a:endParaRPr lang="fr-FR" sz="3200" dirty="0"/>
          </a:p>
          <a:p>
            <a:pPr lvl="1"/>
            <a:r>
              <a:rPr lang="fr-FR" sz="3200" dirty="0" smtClean="0"/>
              <a:t>Des « biais implicites » dans la prise en charge ?</a:t>
            </a:r>
          </a:p>
          <a:p>
            <a:pPr lvl="1"/>
            <a:endParaRPr lang="fr-FR" sz="3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51FF5-2B13-4FF9-870C-67B9625AA38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733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Expérience de refus de soin 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03012439"/>
              </p:ext>
            </p:extLst>
          </p:nvPr>
        </p:nvGraphicFramePr>
        <p:xfrm>
          <a:off x="609600" y="1219201"/>
          <a:ext cx="10972800" cy="3433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482601" y="5570538"/>
            <a:ext cx="1131570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 smtClean="0"/>
              <a:t>Premier facteur du refus de soin : avoir l’AME ou la CMU</a:t>
            </a:r>
            <a:endParaRPr lang="fr-FR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9930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2900" b="1" dirty="0" smtClean="0"/>
              <a:t>Couverture </a:t>
            </a:r>
            <a:r>
              <a:rPr lang="fr-FR" sz="2900" b="1" dirty="0"/>
              <a:t>et méthodes contraceptives parmi les femmes en besoin de contraception - </a:t>
            </a:r>
            <a:r>
              <a:rPr lang="fr-FR" sz="2900" dirty="0"/>
              <a:t>Comparaison femmes d’Afrique subsaharienne (Enquête Parcours)/population générale (enquête Fécond) (</a:t>
            </a:r>
            <a:r>
              <a:rPr lang="fr-FR" sz="2900" dirty="0" err="1"/>
              <a:t>Maraux</a:t>
            </a:r>
            <a:r>
              <a:rPr lang="fr-FR" sz="2900" dirty="0"/>
              <a:t>, 2017)</a:t>
            </a:r>
            <a:endParaRPr lang="fr-FR" dirty="0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5986" y="1600200"/>
            <a:ext cx="5510765" cy="5259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009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Conclusions : apport de l’enquête Parcours 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22</a:t>
            </a:fld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"/>
          </p:nvPr>
        </p:nvSpPr>
        <p:spPr>
          <a:xfrm>
            <a:off x="838200" y="1825625"/>
            <a:ext cx="10515600" cy="4829818"/>
          </a:xfrm>
        </p:spPr>
        <p:txBody>
          <a:bodyPr>
            <a:normAutofit fontScale="77500" lnSpcReduction="20000"/>
          </a:bodyPr>
          <a:lstStyle/>
          <a:p>
            <a:pPr lvl="1"/>
            <a:endParaRPr lang="fr-FR" dirty="0"/>
          </a:p>
          <a:p>
            <a:pPr algn="just"/>
            <a:r>
              <a:rPr lang="fr-FR" dirty="0"/>
              <a:t>En France, un système de santé accessible aux migrants, rapidement après leur arrivée, et sensibilisé à la vulnérabilité des migrants africains par rapport au VIH et à l’hépatite </a:t>
            </a:r>
            <a:r>
              <a:rPr lang="fr-FR" dirty="0" smtClean="0"/>
              <a:t>B</a:t>
            </a:r>
            <a:endParaRPr lang="fr-FR" dirty="0"/>
          </a:p>
          <a:p>
            <a:pPr marL="0" indent="0" algn="just">
              <a:buNone/>
            </a:pPr>
            <a:r>
              <a:rPr lang="fr-FR" dirty="0"/>
              <a:t>MAIS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fr-FR" dirty="0"/>
              <a:t>La précarité qui accompagne les années d’installation augmente l’exposition aux risques sexuels et au VIH, altère la santé psychique et physique, peut compliquer l’accès aux soins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fr-FR" dirty="0"/>
              <a:t>Les articulations migration/précarité/santé diffèrent selon le </a:t>
            </a:r>
            <a:r>
              <a:rPr lang="fr-FR" dirty="0" smtClean="0"/>
              <a:t>genre</a:t>
            </a:r>
          </a:p>
          <a:p>
            <a:pPr marL="0" indent="0" algn="just">
              <a:buNone/>
            </a:pPr>
            <a:endParaRPr lang="fr-FR" dirty="0"/>
          </a:p>
          <a:p>
            <a:r>
              <a:rPr lang="fr-FR" dirty="0"/>
              <a:t>Des informations spécifiques à ce groupe</a:t>
            </a:r>
          </a:p>
          <a:p>
            <a:pPr lvl="1"/>
            <a:r>
              <a:rPr lang="fr-FR" dirty="0"/>
              <a:t>Qui révisent certaines idées reçues</a:t>
            </a:r>
          </a:p>
          <a:p>
            <a:pPr lvl="1"/>
            <a:r>
              <a:rPr lang="fr-FR" dirty="0"/>
              <a:t>Qui guident l’action : développer aussi </a:t>
            </a:r>
            <a:r>
              <a:rPr lang="fr-FR" dirty="0">
                <a:solidFill>
                  <a:srgbClr val="C00000"/>
                </a:solidFill>
              </a:rPr>
              <a:t>la prévention</a:t>
            </a:r>
          </a:p>
          <a:p>
            <a:pPr lvl="1"/>
            <a:r>
              <a:rPr lang="fr-FR" dirty="0"/>
              <a:t>Qui soulignent </a:t>
            </a:r>
            <a:r>
              <a:rPr lang="fr-FR" dirty="0">
                <a:solidFill>
                  <a:srgbClr val="C00000"/>
                </a:solidFill>
              </a:rPr>
              <a:t>l’importance de l’accès à un  logement, un titre de séjour stable</a:t>
            </a:r>
            <a:r>
              <a:rPr lang="fr-FR" dirty="0"/>
              <a:t>, pour prendre soin de </a:t>
            </a:r>
            <a:r>
              <a:rPr lang="fr-FR" dirty="0" smtClean="0"/>
              <a:t>soi</a:t>
            </a:r>
          </a:p>
          <a:p>
            <a:pPr marL="457200" lvl="1" indent="0">
              <a:buNone/>
            </a:pPr>
            <a:endParaRPr lang="fr-FR" dirty="0"/>
          </a:p>
          <a:p>
            <a:r>
              <a:rPr lang="fr-FR" dirty="0" smtClean="0"/>
              <a:t>Une enquête portée, relayée et appropriée par les groupes concernés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7062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BA7E0-D4A9-4B2F-802D-1CE63648CE63}" type="slidenum">
              <a:rPr lang="fr-FR" smtClean="0"/>
              <a:t>23</a:t>
            </a:fld>
            <a:endParaRPr lang="fr-FR" dirty="0"/>
          </a:p>
        </p:txBody>
      </p:sp>
      <p:pic>
        <p:nvPicPr>
          <p:cNvPr id="3" name="Picture 2" descr="http://extranet.editis.com/it-yonixweb/IMAGES/DEC/P3/978270719645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006" y="1196752"/>
            <a:ext cx="3098953" cy="42776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816885" y="260648"/>
            <a:ext cx="10515600" cy="648072"/>
          </a:xfrm>
          <a:prstGeom prst="rect">
            <a:avLst/>
          </a:prstGeom>
          <a:solidFill>
            <a:schemeClr val="accent2"/>
          </a:solidFill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FR" sz="2900" cap="none" dirty="0" smtClean="0"/>
              <a:t>Pour aller plus loin : </a:t>
            </a:r>
          </a:p>
          <a:p>
            <a:pPr>
              <a:defRPr/>
            </a:pPr>
            <a:endParaRPr lang="fr-FR" cap="none" dirty="0"/>
          </a:p>
        </p:txBody>
      </p:sp>
      <p:sp>
        <p:nvSpPr>
          <p:cNvPr id="4" name="Rectangle 3"/>
          <p:cNvSpPr/>
          <p:nvPr/>
        </p:nvSpPr>
        <p:spPr>
          <a:xfrm>
            <a:off x="1199456" y="5733256"/>
            <a:ext cx="1046516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dirty="0"/>
              <a:t>Pour aller plus loin : </a:t>
            </a:r>
          </a:p>
          <a:p>
            <a:pPr marL="571500" indent="-571500">
              <a:buFontTx/>
              <a:buChar char="-"/>
              <a:defRPr/>
            </a:pPr>
            <a:r>
              <a:rPr lang="fr-FR" dirty="0"/>
              <a:t>un ouvrage de synthèse des résultats (</a:t>
            </a:r>
            <a:r>
              <a:rPr lang="fr-FR" dirty="0" err="1"/>
              <a:t>ed</a:t>
            </a:r>
            <a:r>
              <a:rPr lang="fr-FR" dirty="0"/>
              <a:t> La Découverte, </a:t>
            </a:r>
            <a:r>
              <a:rPr lang="fr-FR" dirty="0" smtClean="0"/>
              <a:t>2017)</a:t>
            </a:r>
          </a:p>
          <a:p>
            <a:pPr marL="571500" indent="-571500">
              <a:buFontTx/>
              <a:buChar char="-"/>
              <a:defRPr/>
            </a:pPr>
            <a:r>
              <a:rPr lang="fr-FR" dirty="0" smtClean="0"/>
              <a:t>un site web : </a:t>
            </a:r>
            <a:r>
              <a:rPr lang="fr-FR" dirty="0" smtClean="0">
                <a:solidFill>
                  <a:schemeClr val="accent1"/>
                </a:solidFill>
              </a:rPr>
              <a:t>www.ceped.org/parcours</a:t>
            </a:r>
            <a:endParaRPr lang="fr-FR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72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4480" y="324665"/>
            <a:ext cx="10708640" cy="843735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De Parcours à </a:t>
            </a:r>
            <a:r>
              <a:rPr lang="fr-FR" dirty="0" err="1" smtClean="0"/>
              <a:t>Makasi</a:t>
            </a:r>
            <a:r>
              <a:rPr lang="fr-FR" dirty="0" smtClean="0"/>
              <a:t>  </a:t>
            </a:r>
            <a:endParaRPr lang="fr-FR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6807200" y="1845519"/>
            <a:ext cx="4739640" cy="438924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Roboto Condensed" pitchFamily="2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Roboto Condensed" pitchFamily="2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Roboto Condensed" pitchFamily="2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marR="0" lvl="0" indent="-3556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Calibri" panose="020F0502020204030204" pitchFamily="34" charset="0"/>
              <a:buChar char="»"/>
              <a:tabLst/>
              <a:defRPr/>
            </a:pPr>
            <a:r>
              <a:rPr kumimoji="0" lang="fr-FR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tham Bold"/>
                <a:ea typeface="+mn-ea"/>
                <a:cs typeface="+mn-cs"/>
              </a:rPr>
              <a:t>Plus d’un tiers des personnes originaires d’Afrique subsaharienne vivant avec le VIH en France ont acquis le VIH après leur arrivée en France en lien avec des expériences de précarité</a:t>
            </a:r>
          </a:p>
          <a:p>
            <a:pPr marL="355600" marR="0" lvl="0" indent="-3556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Calibri" panose="020F0502020204030204" pitchFamily="34" charset="0"/>
              <a:buChar char="»"/>
              <a:tabLst/>
              <a:defRPr/>
            </a:pPr>
            <a:r>
              <a:rPr kumimoji="0" lang="fr-FR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tham Bold"/>
                <a:ea typeface="+mn-ea"/>
                <a:cs typeface="+mn-cs"/>
              </a:rPr>
              <a:t>Des besoins en prévention</a:t>
            </a:r>
          </a:p>
          <a:p>
            <a:pPr marL="355600" marR="0" lvl="0" indent="-3556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Calibri" panose="020F0502020204030204" pitchFamily="34" charset="0"/>
              <a:buChar char="»"/>
              <a:tabLst/>
              <a:defRPr/>
            </a:pPr>
            <a:r>
              <a:rPr kumimoji="0" lang="fr-FR" sz="2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tham Bold"/>
                <a:ea typeface="+mn-ea"/>
                <a:cs typeface="+mn-cs"/>
              </a:rPr>
              <a:t>Une restitution des résultats et une réflexion partagée avec les associations</a:t>
            </a:r>
          </a:p>
          <a:p>
            <a:pPr marL="355600" marR="0" lvl="0" indent="-3556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»"/>
              <a:tabLst/>
              <a:defRPr/>
            </a:pPr>
            <a:r>
              <a:rPr kumimoji="0" lang="fr-FR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Gotham Bold"/>
                <a:ea typeface="+mn-ea"/>
                <a:cs typeface="+mn-cs"/>
              </a:rPr>
              <a:t>Nécessité d’agir sur l’</a:t>
            </a:r>
            <a:r>
              <a:rPr kumimoji="0" lang="fr-FR" sz="21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Gotham Bold"/>
                <a:ea typeface="+mn-ea"/>
                <a:cs typeface="+mn-cs"/>
              </a:rPr>
              <a:t>empowerment</a:t>
            </a:r>
            <a:r>
              <a:rPr kumimoji="0" lang="fr-FR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Gotham Bold"/>
                <a:ea typeface="+mn-ea"/>
                <a:cs typeface="+mn-cs"/>
              </a:rPr>
              <a:t>: apporter des ressources aux individus et aux communautés pour améliorer leur capacité d’agir sur leur santé sexuelle. </a:t>
            </a:r>
            <a:endParaRPr kumimoji="0" lang="fr-FR" sz="21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Gotham Bold"/>
              <a:ea typeface="+mn-ea"/>
              <a:cs typeface="+mn-cs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5541" y="1480531"/>
            <a:ext cx="3463100" cy="47429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5541" y="5631763"/>
            <a:ext cx="3378433" cy="787114"/>
          </a:xfrm>
          <a:prstGeom prst="rect">
            <a:avLst/>
          </a:prstGeom>
        </p:spPr>
      </p:pic>
      <p:sp>
        <p:nvSpPr>
          <p:cNvPr id="7" name="Flèche vers le bas 6"/>
          <p:cNvSpPr/>
          <p:nvPr/>
        </p:nvSpPr>
        <p:spPr>
          <a:xfrm>
            <a:off x="1813875" y="2157677"/>
            <a:ext cx="1541763" cy="3271234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62849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>
                <a:latin typeface="Gotham Bold"/>
              </a:rPr>
              <a:t>Une recherche interventionnelle en Ile de France (2018-2023)</a:t>
            </a:r>
            <a:endParaRPr lang="fr-FR" dirty="0">
              <a:latin typeface="Gotham Bold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fr-FR" sz="2000" dirty="0" smtClean="0">
                <a:latin typeface="Gotham Bold"/>
              </a:rPr>
              <a:t>Recherche communautaire : ARCAT, Afrique Avenir et 3 équipes de recherche : CEPED, DIAL, ERES</a:t>
            </a:r>
          </a:p>
          <a:p>
            <a:endParaRPr lang="fr-FR" sz="2000" dirty="0" smtClean="0">
              <a:latin typeface="Gotham Bold"/>
            </a:endParaRPr>
          </a:p>
          <a:p>
            <a:r>
              <a:rPr lang="fr-FR" sz="2000" dirty="0" smtClean="0">
                <a:latin typeface="Gotham Bold"/>
              </a:rPr>
              <a:t>Co-construction d’une intervention basée sur « l’aller-vers »</a:t>
            </a:r>
          </a:p>
          <a:p>
            <a:endParaRPr lang="fr-FR" sz="2000" dirty="0" smtClean="0">
              <a:latin typeface="Gotham Bold"/>
            </a:endParaRPr>
          </a:p>
          <a:p>
            <a:r>
              <a:rPr lang="fr-FR" sz="2000" dirty="0" smtClean="0">
                <a:latin typeface="Gotham Bold"/>
              </a:rPr>
              <a:t>Objectif : améliorer l’</a:t>
            </a:r>
            <a:r>
              <a:rPr lang="fr-FR" sz="2000" dirty="0" err="1" smtClean="0">
                <a:latin typeface="Gotham Bold"/>
              </a:rPr>
              <a:t>empowerment</a:t>
            </a:r>
            <a:r>
              <a:rPr lang="fr-FR" sz="2000" dirty="0" smtClean="0">
                <a:latin typeface="Gotham Bold"/>
              </a:rPr>
              <a:t> en santé sexuelle des immigrés africains et caribéens</a:t>
            </a:r>
          </a:p>
          <a:p>
            <a:pPr marL="0" indent="0">
              <a:buNone/>
            </a:pPr>
            <a:endParaRPr lang="fr-FR" sz="2000" dirty="0">
              <a:latin typeface="Gotham Bold"/>
            </a:endParaRPr>
          </a:p>
          <a:p>
            <a:pPr marL="0" indent="0">
              <a:buNone/>
            </a:pPr>
            <a:r>
              <a:rPr lang="fr-FR" sz="2000" dirty="0" err="1" smtClean="0">
                <a:solidFill>
                  <a:srgbClr val="FF3300"/>
                </a:solidFill>
                <a:latin typeface="Gotham Bold"/>
              </a:rPr>
              <a:t>Makasi</a:t>
            </a:r>
            <a:r>
              <a:rPr lang="fr-FR" sz="2000" dirty="0" smtClean="0">
                <a:solidFill>
                  <a:srgbClr val="FF3300"/>
                </a:solidFill>
                <a:latin typeface="Gotham Bold"/>
              </a:rPr>
              <a:t> : fort, costaud, résistant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630" y="480612"/>
            <a:ext cx="4226810" cy="5875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952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823D9E-6BCE-409F-B3EC-D3067FDB903F}"/>
              </a:ext>
            </a:extLst>
          </p:cNvPr>
          <p:cNvSpPr/>
          <p:nvPr/>
        </p:nvSpPr>
        <p:spPr>
          <a:xfrm>
            <a:off x="0" y="10274"/>
            <a:ext cx="3844031" cy="6858000"/>
          </a:xfrm>
          <a:prstGeom prst="rect">
            <a:avLst/>
          </a:prstGeom>
          <a:solidFill>
            <a:srgbClr val="276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5AB2D01-3912-4EE8-B4B3-D9BE96CE0E2B}"/>
              </a:ext>
            </a:extLst>
          </p:cNvPr>
          <p:cNvSpPr txBox="1"/>
          <p:nvPr/>
        </p:nvSpPr>
        <p:spPr>
          <a:xfrm>
            <a:off x="3941685" y="515546"/>
            <a:ext cx="7599286" cy="9073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Qu’est ce que 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l’</a:t>
            </a:r>
            <a:r>
              <a:rPr kumimoji="0" lang="fr-FR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empowerment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 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?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« un processus psycho-social qui promeut la participation des personnes, des organisations et des communautés pour améliorer le contrôle exercé sur les sujets qui les concernent » (N. </a:t>
            </a:r>
            <a:r>
              <a:rPr kumimoji="0" lang="fr-F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Wallerstein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 1992)</a:t>
            </a:r>
            <a:endParaRPr kumimoji="0" lang="fr-FR" altLang="fr-F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Deux dimensions dans le terme : </a:t>
            </a:r>
          </a:p>
          <a:p>
            <a:pPr marL="914400" marR="0" lvl="1" indent="-45720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le pouvoir d’agir, la capacité d’agir ; </a:t>
            </a:r>
          </a:p>
          <a:p>
            <a:pPr marL="914400" marR="0" lvl="1" indent="-45720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le processus d’apprentissage pour accéder à ce pouvoir 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D450684-EB83-4AA0-B70F-E3038EEE4F05}"/>
              </a:ext>
            </a:extLst>
          </p:cNvPr>
          <p:cNvSpPr txBox="1"/>
          <p:nvPr/>
        </p:nvSpPr>
        <p:spPr>
          <a:xfrm>
            <a:off x="159798" y="168675"/>
            <a:ext cx="3781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 </a:t>
            </a:r>
          </a:p>
        </p:txBody>
      </p:sp>
      <p:pic>
        <p:nvPicPr>
          <p:cNvPr id="7" name="Espace réservé du contenu 4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357094" y="515546"/>
            <a:ext cx="3289642" cy="291345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360972" y="2896644"/>
            <a:ext cx="7344185" cy="106471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 panose="020B0504020202020204"/>
                <a:ea typeface="+mn-ea"/>
                <a:cs typeface="+mn-cs"/>
              </a:rPr>
              <a:t>améliorer le contrôle sur leur sexualité et leur santé sexuelle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627267" y="249935"/>
            <a:ext cx="2564733" cy="106471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 panose="020B0504020202020204"/>
                <a:ea typeface="+mn-ea"/>
                <a:cs typeface="+mn-cs"/>
              </a:rPr>
              <a:t>En santé </a:t>
            </a: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 panose="020B0504020202020204"/>
                <a:ea typeface="+mn-ea"/>
                <a:cs typeface="+mn-cs"/>
              </a:rPr>
              <a:t>sexuelle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5304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animBg="1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823D9E-6BCE-409F-B3EC-D3067FDB903F}"/>
              </a:ext>
            </a:extLst>
          </p:cNvPr>
          <p:cNvSpPr/>
          <p:nvPr/>
        </p:nvSpPr>
        <p:spPr>
          <a:xfrm>
            <a:off x="0" y="0"/>
            <a:ext cx="3844031" cy="6858000"/>
          </a:xfrm>
          <a:prstGeom prst="rect">
            <a:avLst/>
          </a:prstGeom>
          <a:solidFill>
            <a:srgbClr val="276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5AB2D01-3912-4EE8-B4B3-D9BE96CE0E2B}"/>
              </a:ext>
            </a:extLst>
          </p:cNvPr>
          <p:cNvSpPr txBox="1"/>
          <p:nvPr/>
        </p:nvSpPr>
        <p:spPr>
          <a:xfrm>
            <a:off x="3941685" y="860570"/>
            <a:ext cx="7794595" cy="7248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Un concept qui implique plusieurs niveaux:  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Individuel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Collectif 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Politique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D450684-EB83-4AA0-B70F-E3038EEE4F05}"/>
              </a:ext>
            </a:extLst>
          </p:cNvPr>
          <p:cNvSpPr txBox="1"/>
          <p:nvPr/>
        </p:nvSpPr>
        <p:spPr>
          <a:xfrm>
            <a:off x="159798" y="168675"/>
            <a:ext cx="3781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 </a:t>
            </a:r>
          </a:p>
        </p:txBody>
      </p:sp>
      <p:pic>
        <p:nvPicPr>
          <p:cNvPr id="7" name="Espace réservé du contenu 4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92290" y="545465"/>
            <a:ext cx="2731850" cy="4157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85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5"/>
          <p:cNvSpPr txBox="1">
            <a:spLocks/>
          </p:cNvSpPr>
          <p:nvPr/>
        </p:nvSpPr>
        <p:spPr>
          <a:xfrm>
            <a:off x="3111063" y="289777"/>
            <a:ext cx="8719380" cy="1093808"/>
          </a:xfrm>
          <a:prstGeom prst="rect">
            <a:avLst/>
          </a:prstGeom>
        </p:spPr>
        <p:txBody>
          <a:bodyPr vert="horz" lIns="121917" tIns="60958" rIns="121917" bIns="60958" rtlCol="0" anchor="ctr">
            <a:no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ts val="46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800" b="1" i="0" u="none" strike="noStrike" kern="1200" cap="none" spc="-133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Raleway"/>
                <a:ea typeface="+mn-ea"/>
                <a:cs typeface="+mn-cs"/>
              </a:rPr>
              <a:t>L’intervention </a:t>
            </a:r>
            <a:r>
              <a:rPr kumimoji="0" lang="fr-FR" sz="4800" b="1" i="0" u="none" strike="noStrike" kern="1200" cap="none" spc="-133" normalizeH="0" baseline="0" noProof="0" dirty="0" err="1">
                <a:ln>
                  <a:noFill/>
                </a:ln>
                <a:solidFill>
                  <a:srgbClr val="2683C6">
                    <a:lumMod val="75000"/>
                  </a:srgbClr>
                </a:solidFill>
                <a:effectLst/>
                <a:uLnTx/>
                <a:uFillTx/>
                <a:latin typeface="Raleway"/>
                <a:ea typeface="+mn-ea"/>
                <a:cs typeface="+mn-cs"/>
              </a:rPr>
              <a:t>Makasi</a:t>
            </a:r>
            <a:endParaRPr kumimoji="0" lang="fr-FR" sz="4800" b="1" i="0" u="none" strike="noStrike" kern="1200" cap="none" spc="-200" normalizeH="0" baseline="0" noProof="0" dirty="0">
              <a:ln>
                <a:noFill/>
              </a:ln>
              <a:solidFill>
                <a:srgbClr val="2683C6">
                  <a:lumMod val="75000"/>
                </a:srgbClr>
              </a:solidFill>
              <a:effectLst/>
              <a:uLnTx/>
              <a:uFillTx/>
              <a:latin typeface="Raleway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7828" y="1700395"/>
            <a:ext cx="4051019" cy="4842347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 Bold"/>
                <a:ea typeface="+mn-ea"/>
                <a:cs typeface="+mn-cs"/>
              </a:rPr>
              <a:t>- L’objectif 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 Bold"/>
                <a:ea typeface="+mn-ea"/>
                <a:cs typeface="+mn-cs"/>
              </a:rPr>
              <a:t>général du projet est de 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 Bold"/>
                <a:ea typeface="+mn-ea"/>
                <a:cs typeface="+mn-cs"/>
              </a:rPr>
              <a:t>renforcer l’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 Bold"/>
                <a:ea typeface="+mn-ea"/>
                <a:cs typeface="+mn-cs"/>
              </a:rPr>
              <a:t>empowerment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 Bold"/>
                <a:ea typeface="+mn-ea"/>
                <a:cs typeface="+mn-cs"/>
              </a:rPr>
              <a:t> en santé sexuelle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 Bold"/>
                <a:ea typeface="+mn-ea"/>
                <a:cs typeface="+mn-cs"/>
              </a:rPr>
              <a:t> des personnes immigrées d’Afrique subsaharienne et des Caraïbes en Ile-de-France, souvent éloignées du système de soin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 Bold"/>
                <a:ea typeface="+mn-ea"/>
                <a:cs typeface="+mn-cs"/>
              </a:rPr>
              <a:t>- En 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 Bold"/>
                <a:ea typeface="+mn-ea"/>
                <a:cs typeface="+mn-cs"/>
              </a:rPr>
              <a:t>permettant aux personnes de se saisir plus efficacement des outils et dispositifs sociaux et sanitaires existants et ainsi 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 Bold"/>
                <a:ea typeface="+mn-ea"/>
                <a:cs typeface="+mn-cs"/>
              </a:rPr>
              <a:t>améliorer leur pouvoir d’agir et leur capacité  de protection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 Bold"/>
                <a:ea typeface="+mn-ea"/>
                <a:cs typeface="+mn-cs"/>
              </a:rPr>
              <a:t> dans les interactions sexuelles et relationnelles. </a:t>
            </a:r>
          </a:p>
        </p:txBody>
      </p:sp>
      <p:graphicFrame>
        <p:nvGraphicFramePr>
          <p:cNvPr id="8" name="Diagramme 7"/>
          <p:cNvGraphicFramePr/>
          <p:nvPr>
            <p:extLst/>
          </p:nvPr>
        </p:nvGraphicFramePr>
        <p:xfrm>
          <a:off x="4379486" y="1569926"/>
          <a:ext cx="7501596" cy="51362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Image 3" descr="C:\Users\A_GOSS~1\AppData\Local\Temp\schéma interventionv2.jpg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74" r="22509" b="9771"/>
          <a:stretch/>
        </p:blipFill>
        <p:spPr bwMode="auto">
          <a:xfrm>
            <a:off x="4328845" y="1801970"/>
            <a:ext cx="7993557" cy="47407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4328846" y="5871108"/>
            <a:ext cx="7552236" cy="8350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21917" tIns="60958" rIns="121917" bIns="6095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8851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Graphic spid="8" grpId="0">
        <p:bldAsOne/>
      </p:bldGraphic>
      <p:bldP spid="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fr-FR" sz="3200" dirty="0">
                <a:solidFill>
                  <a:schemeClr val="bg1"/>
                </a:solidFill>
              </a:rPr>
              <a:t>Inégalités d’accès aux soins : résultats d’enquêtes</a:t>
            </a:r>
          </a:p>
          <a:p>
            <a:pPr lvl="1"/>
            <a:endParaRPr lang="fr-FR" sz="3200" dirty="0"/>
          </a:p>
          <a:p>
            <a:pPr marL="0" indent="0">
              <a:buNone/>
            </a:pPr>
            <a:r>
              <a:rPr lang="fr-FR" i="1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 </a:t>
            </a:r>
            <a:endParaRPr lang="fr-FR" dirty="0">
              <a:solidFill>
                <a:srgbClr val="FF0000"/>
              </a:solidFill>
              <a:latin typeface="Tw Cen MT" panose="020B0602020104020603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51FF5-2B13-4FF9-870C-67B9625AA38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14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smtClean="0">
                <a:solidFill>
                  <a:schemeClr val="bg1"/>
                </a:solidFill>
                <a:latin typeface="Tw Cen MT" panose="020B0602020104020603" pitchFamily="34" charset="0"/>
              </a:rPr>
              <a:t>Etude de cas : l’enquête PARCOURS </a:t>
            </a:r>
            <a:endParaRPr lang="fr-FR" dirty="0" smtClean="0">
              <a:solidFill>
                <a:srgbClr val="FF0000"/>
              </a:solidFill>
              <a:latin typeface="Tw Cen MT" panose="020B0602020104020603" pitchFamily="34" charset="0"/>
            </a:endParaRPr>
          </a:p>
          <a:p>
            <a:pPr marL="0" indent="0">
              <a:buNone/>
            </a:pPr>
            <a:r>
              <a:rPr lang="fr-FR" i="1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 </a:t>
            </a:r>
            <a:endParaRPr lang="fr-FR" dirty="0">
              <a:solidFill>
                <a:srgbClr val="FF0000"/>
              </a:solidFill>
              <a:latin typeface="Tw Cen MT" panose="020B0602020104020603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51FF5-2B13-4FF9-870C-67B9625AA38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2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 smtClean="0">
                <a:latin typeface="Tw Cen MT" panose="020B0602020104020603" pitchFamily="34" charset="0"/>
              </a:rPr>
              <a:t>De nombreux travaux sur l’accès aux soins</a:t>
            </a:r>
            <a:endParaRPr lang="fr-FR" sz="3600" dirty="0">
              <a:latin typeface="Tw Cen MT" panose="020B0602020104020603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55073" y="1971305"/>
            <a:ext cx="10515600" cy="4728173"/>
          </a:xfrm>
        </p:spPr>
        <p:txBody>
          <a:bodyPr>
            <a:normAutofit/>
          </a:bodyPr>
          <a:lstStyle/>
          <a:p>
            <a:r>
              <a:rPr lang="fr-FR" sz="2600" dirty="0" smtClean="0">
                <a:latin typeface="Calibri" panose="020F0502020204030204" pitchFamily="34" charset="0"/>
              </a:rPr>
              <a:t>Le système français est universaliste et historiquement l’un des plus protecteurs avec notamment mise en place AME/CMU, etc. </a:t>
            </a:r>
          </a:p>
          <a:p>
            <a:r>
              <a:rPr lang="fr-FR" sz="2600" dirty="0" smtClean="0">
                <a:latin typeface="Calibri" panose="020F0502020204030204" pitchFamily="34" charset="0"/>
              </a:rPr>
              <a:t>… mais des inégalités selon l’origine dans l’accès aux soins</a:t>
            </a:r>
          </a:p>
          <a:p>
            <a:pPr lvl="1"/>
            <a:r>
              <a:rPr lang="fr-FR" sz="2600" dirty="0">
                <a:latin typeface="Calibri" panose="020F0502020204030204" pitchFamily="34" charset="0"/>
              </a:rPr>
              <a:t>Un moindre recours aux soins de ville, en </a:t>
            </a:r>
            <a:r>
              <a:rPr lang="fr-FR" sz="2600" dirty="0" smtClean="0">
                <a:latin typeface="Calibri" panose="020F0502020204030204" pitchFamily="34" charset="0"/>
              </a:rPr>
              <a:t>lien avec une </a:t>
            </a:r>
            <a:r>
              <a:rPr lang="fr-FR" sz="2600" dirty="0">
                <a:latin typeface="Calibri" panose="020F0502020204030204" pitchFamily="34" charset="0"/>
              </a:rPr>
              <a:t>situation sociale défavorisée </a:t>
            </a:r>
            <a:r>
              <a:rPr lang="fr-FR" sz="2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(</a:t>
            </a:r>
            <a:r>
              <a:rPr lang="fr-FR" sz="26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Dourgnon</a:t>
            </a:r>
            <a:r>
              <a:rPr lang="fr-FR" sz="2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 et al. 2009</a:t>
            </a:r>
            <a:r>
              <a:rPr lang="fr-FR" sz="26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)</a:t>
            </a:r>
          </a:p>
          <a:p>
            <a:pPr lvl="1"/>
            <a:r>
              <a:rPr lang="fr-FR" sz="2600" dirty="0">
                <a:latin typeface="Calibri" panose="020F0502020204030204" pitchFamily="34" charset="0"/>
              </a:rPr>
              <a:t>Moins de soins de prévention et de spécialiste (</a:t>
            </a:r>
            <a:r>
              <a:rPr lang="fr-FR" sz="2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Rondet et al., 2014</a:t>
            </a:r>
            <a:r>
              <a:rPr lang="fr-FR" sz="2600" dirty="0">
                <a:latin typeface="Calibri" panose="020F0502020204030204" pitchFamily="34" charset="0"/>
              </a:rPr>
              <a:t>)</a:t>
            </a:r>
          </a:p>
          <a:p>
            <a:pPr lvl="1"/>
            <a:r>
              <a:rPr lang="fr-FR" sz="2600" dirty="0" smtClean="0">
                <a:latin typeface="Calibri" panose="020F0502020204030204" pitchFamily="34" charset="0"/>
              </a:rPr>
              <a:t>Problèmes d’accès et de maintien dans la couverture maladie </a:t>
            </a:r>
            <a:r>
              <a:rPr lang="fr-FR" sz="26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(</a:t>
            </a:r>
            <a:r>
              <a:rPr lang="fr-FR" sz="2600" dirty="0" err="1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Vignier</a:t>
            </a:r>
            <a:r>
              <a:rPr lang="fr-FR" sz="26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 et al. 2018, Pian 2012)</a:t>
            </a:r>
          </a:p>
          <a:p>
            <a:pPr lvl="1"/>
            <a:r>
              <a:rPr lang="fr-FR" sz="2600" dirty="0">
                <a:latin typeface="Calibri" panose="020F0502020204030204" pitchFamily="34" charset="0"/>
              </a:rPr>
              <a:t>Discriminations</a:t>
            </a:r>
            <a:r>
              <a:rPr lang="fr-FR" sz="2600" dirty="0" smtClean="0">
                <a:latin typeface="Calibri" panose="020F0502020204030204" pitchFamily="34" charset="0"/>
              </a:rPr>
              <a:t> CMU/AME </a:t>
            </a:r>
            <a:r>
              <a:rPr lang="fr-FR" sz="26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(</a:t>
            </a:r>
            <a:r>
              <a:rPr lang="fr-FR" sz="2600" dirty="0" err="1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Boisguérin</a:t>
            </a:r>
            <a:r>
              <a:rPr lang="fr-FR" sz="26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 et </a:t>
            </a:r>
            <a:r>
              <a:rPr lang="fr-FR" sz="2600" dirty="0" err="1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Haury</a:t>
            </a:r>
            <a:r>
              <a:rPr lang="fr-FR" sz="26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 2008, Carde 2007)</a:t>
            </a:r>
          </a:p>
          <a:p>
            <a:pPr lvl="1"/>
            <a:r>
              <a:rPr lang="fr-FR" sz="2600" dirty="0">
                <a:latin typeface="Calibri" panose="020F0502020204030204" pitchFamily="34" charset="0"/>
              </a:rPr>
              <a:t>Grossesse : moins bon suivi prénatal chez les immigrées d’Afrique sub-saharienne, en lien avec des soins </a:t>
            </a:r>
            <a:r>
              <a:rPr lang="fr-FR" sz="2600" dirty="0" smtClean="0">
                <a:latin typeface="Calibri" panose="020F0502020204030204" pitchFamily="34" charset="0"/>
              </a:rPr>
              <a:t>sous-optimaux </a:t>
            </a:r>
            <a:r>
              <a:rPr lang="fr-FR" sz="2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(</a:t>
            </a:r>
            <a:r>
              <a:rPr lang="fr-FR" sz="26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Sauvegrain</a:t>
            </a:r>
            <a:r>
              <a:rPr lang="fr-FR" sz="2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, </a:t>
            </a:r>
            <a:r>
              <a:rPr lang="fr-FR" sz="26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2017)</a:t>
            </a:r>
            <a:endParaRPr lang="fr-FR" sz="26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lvl="1"/>
            <a:endParaRPr lang="fr-FR" sz="26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lvl="1"/>
            <a:endParaRPr lang="fr-FR" dirty="0">
              <a:latin typeface="Tw Cen MT" panose="020B0602020104020603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51FF5-2B13-4FF9-870C-67B9625AA38E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321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53AC9E8-B223-124B-842E-0CBD4B302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576464"/>
          </a:xfrm>
        </p:spPr>
        <p:txBody>
          <a:bodyPr>
            <a:normAutofit/>
          </a:bodyPr>
          <a:lstStyle/>
          <a:p>
            <a:r>
              <a:rPr lang="fr-FR" sz="3700" dirty="0"/>
              <a:t>Retard de prévention : l’exemple du dépistage du cancer du sein et du col de l’utérus </a:t>
            </a:r>
            <a:r>
              <a:rPr lang="fr-FR" sz="2700" dirty="0"/>
              <a:t>(C. Rondet et al., 2010)</a:t>
            </a:r>
            <a:endParaRPr lang="fr-FR" sz="3700" dirty="0"/>
          </a:p>
        </p:txBody>
      </p:sp>
      <p:pic>
        <p:nvPicPr>
          <p:cNvPr id="5" name="Espace réservé du contenu 5">
            <a:extLst>
              <a:ext uri="{FF2B5EF4-FFF2-40B4-BE49-F238E27FC236}">
                <a16:creationId xmlns:a16="http://schemas.microsoft.com/office/drawing/2014/main" id="{B0BA6A27-E9B0-3C42-8762-E16322B2CAC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4163" b="4163"/>
          <a:stretch>
            <a:fillRect/>
          </a:stretch>
        </p:blipFill>
        <p:spPr>
          <a:xfrm>
            <a:off x="2259981" y="2417129"/>
            <a:ext cx="7880195" cy="374256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0499677" y="6277971"/>
            <a:ext cx="1158324" cy="400105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fr-FR" dirty="0" smtClean="0">
                <a:solidFill>
                  <a:prstClr val="black"/>
                </a:solidFill>
              </a:rPr>
              <a:t>A. </a:t>
            </a:r>
            <a:r>
              <a:rPr lang="fr-FR" dirty="0" err="1" smtClean="0">
                <a:solidFill>
                  <a:prstClr val="black"/>
                </a:solidFill>
              </a:rPr>
              <a:t>Andro</a:t>
            </a:r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83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700" dirty="0"/>
              <a:t>Non recours aux soins selon l’aisance en français</a:t>
            </a:r>
            <a:br>
              <a:rPr lang="fr-FR" sz="2700" dirty="0"/>
            </a:br>
            <a:r>
              <a:rPr lang="fr-FR" sz="1600" dirty="0"/>
              <a:t>Enquête « Parcours et Profils des Migrants » 2007, auprès de « nouveaux migrants» venant d’obtenir un titre de séjour d’un an au minimum, éligibles au contrat d’accueil et d’intégration (CAI)</a:t>
            </a:r>
          </a:p>
        </p:txBody>
      </p:sp>
      <p:pic>
        <p:nvPicPr>
          <p:cNvPr id="4" name="Espace réservé du contenu 3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63" y="1600201"/>
            <a:ext cx="8159675" cy="45254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289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700" dirty="0"/>
              <a:t>Motif de renoncement aux soins – </a:t>
            </a:r>
            <a:br>
              <a:rPr lang="fr-FR" sz="3700" dirty="0"/>
            </a:br>
            <a:r>
              <a:rPr lang="fr-FR" sz="3200" dirty="0"/>
              <a:t>Enquête Parcours 2012-2013 (</a:t>
            </a:r>
            <a:r>
              <a:rPr lang="fr-FR" sz="3200" dirty="0" err="1"/>
              <a:t>Vignier</a:t>
            </a:r>
            <a:r>
              <a:rPr lang="fr-FR" sz="3200" dirty="0"/>
              <a:t> 2017)</a:t>
            </a:r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243" y="1600200"/>
            <a:ext cx="8096365" cy="5275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702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altLang="fr-FR" sz="4300" dirty="0"/>
              <a:t>Variation du taux de césarienne en fonction de l’origine géographique</a:t>
            </a:r>
            <a:endParaRPr lang="fr-FR" sz="4300" dirty="0"/>
          </a:p>
        </p:txBody>
      </p:sp>
      <p:grpSp>
        <p:nvGrpSpPr>
          <p:cNvPr id="4" name="Groupe 3"/>
          <p:cNvGrpSpPr/>
          <p:nvPr/>
        </p:nvGrpSpPr>
        <p:grpSpPr>
          <a:xfrm>
            <a:off x="1967542" y="1916833"/>
            <a:ext cx="8453429" cy="3967111"/>
            <a:chOff x="2135554" y="23169634"/>
            <a:chExt cx="9417596" cy="4790436"/>
          </a:xfrm>
        </p:grpSpPr>
        <p:pic>
          <p:nvPicPr>
            <p:cNvPr id="5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5554" y="23169634"/>
              <a:ext cx="9417596" cy="4790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2306472" y="24442180"/>
              <a:ext cx="1910686" cy="3441032"/>
            </a:xfrm>
            <a:prstGeom prst="rect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217158" y="24442660"/>
              <a:ext cx="5349923" cy="3441032"/>
            </a:xfrm>
            <a:prstGeom prst="rect">
              <a:avLst/>
            </a:prstGeom>
            <a:noFill/>
            <a:ln>
              <a:solidFill>
                <a:srgbClr val="7030A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Rectangle 7"/>
            <p:cNvSpPr/>
            <p:nvPr/>
          </p:nvSpPr>
          <p:spPr>
            <a:xfrm>
              <a:off x="9567081" y="24443974"/>
              <a:ext cx="1815151" cy="3441032"/>
            </a:xfrm>
            <a:prstGeom prst="rect">
              <a:avLst/>
            </a:prstGeom>
            <a:noFill/>
            <a:ln>
              <a:solidFill>
                <a:srgbClr val="7030A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0" name="ZoneTexte 6"/>
          <p:cNvSpPr txBox="1">
            <a:spLocks noChangeArrowheads="1"/>
          </p:cNvSpPr>
          <p:nvPr/>
        </p:nvSpPr>
        <p:spPr bwMode="auto">
          <a:xfrm>
            <a:off x="2978497" y="6134729"/>
            <a:ext cx="5824665" cy="723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r-FR" altLang="fr-FR" sz="1900" i="1" dirty="0" err="1">
                <a:ea typeface="ＭＳ Ｐゴシック" pitchFamily="34" charset="-128"/>
              </a:rPr>
              <a:t>Linard</a:t>
            </a:r>
            <a:r>
              <a:rPr lang="fr-FR" altLang="fr-FR" sz="1900" i="1" dirty="0">
                <a:ea typeface="ＭＳ Ｐゴシック" pitchFamily="34" charset="-128"/>
              </a:rPr>
              <a:t> et al, </a:t>
            </a:r>
            <a:r>
              <a:rPr lang="en-US" sz="2000" i="1" dirty="0"/>
              <a:t>BMC Pregnancy and Childbirth</a:t>
            </a:r>
            <a:r>
              <a:rPr lang="en-US" sz="2000" dirty="0"/>
              <a:t>, </a:t>
            </a:r>
            <a:r>
              <a:rPr lang="en-US" sz="2000" dirty="0" smtClean="0"/>
              <a:t>2019</a:t>
            </a:r>
            <a:endParaRPr lang="en-US" sz="2000" dirty="0"/>
          </a:p>
          <a:p>
            <a:pPr eaLnBrk="1" hangingPunct="1"/>
            <a:endParaRPr lang="fr-FR" altLang="fr-FR" sz="1900" i="1" dirty="0">
              <a:ea typeface="ＭＳ Ｐゴシック" pitchFamily="34" charset="-128"/>
            </a:endParaRPr>
          </a:p>
        </p:txBody>
      </p:sp>
      <p:pic>
        <p:nvPicPr>
          <p:cNvPr id="11" name="Imag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8418" y="6092825"/>
            <a:ext cx="2112433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2697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7FC1BF1-858E-794F-AEB7-AB7B540E5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629" y="0"/>
            <a:ext cx="11246922" cy="1325563"/>
          </a:xfrm>
        </p:spPr>
        <p:txBody>
          <a:bodyPr>
            <a:normAutofit/>
          </a:bodyPr>
          <a:lstStyle/>
          <a:p>
            <a:r>
              <a:rPr lang="fr-FR" sz="3600" dirty="0"/>
              <a:t>Le suivi périnatal en France </a:t>
            </a:r>
            <a:r>
              <a:rPr lang="fr-FR" sz="2800" dirty="0"/>
              <a:t>(</a:t>
            </a:r>
            <a:r>
              <a:rPr lang="fr-FR" sz="2800" dirty="0" err="1"/>
              <a:t>Sauvegrain</a:t>
            </a:r>
            <a:r>
              <a:rPr lang="fr-FR" sz="2800" dirty="0"/>
              <a:t> et al</a:t>
            </a:r>
            <a:r>
              <a:rPr lang="fr-FR" sz="2800" dirty="0" smtClean="0"/>
              <a:t>., </a:t>
            </a:r>
            <a:r>
              <a:rPr lang="fr-FR" sz="2800" dirty="0" err="1" smtClean="0"/>
              <a:t>beh</a:t>
            </a:r>
            <a:r>
              <a:rPr lang="fr-FR" sz="2800" dirty="0" smtClean="0"/>
              <a:t> </a:t>
            </a:r>
            <a:r>
              <a:rPr lang="fr-FR" sz="2800" dirty="0"/>
              <a:t>2017)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B6887B2-5B5B-2943-8D88-9C92C21074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597" y="1012710"/>
            <a:ext cx="10972800" cy="4803828"/>
          </a:xfrm>
        </p:spPr>
        <p:txBody>
          <a:bodyPr>
            <a:noAutofit/>
          </a:bodyPr>
          <a:lstStyle/>
          <a:p>
            <a:r>
              <a:rPr lang="fr-FR" sz="2000" dirty="0">
                <a:latin typeface="Gotham Bold"/>
              </a:rPr>
              <a:t>22% des naissances concernent des femmes nées à </a:t>
            </a:r>
            <a:r>
              <a:rPr lang="fr-FR" sz="2000" dirty="0" smtClean="0">
                <a:latin typeface="Gotham Bold"/>
              </a:rPr>
              <a:t>l’étranger</a:t>
            </a:r>
          </a:p>
          <a:p>
            <a:pPr marL="0" indent="0">
              <a:buNone/>
            </a:pPr>
            <a:endParaRPr lang="fr-FR" sz="2000" dirty="0" smtClean="0">
              <a:latin typeface="Gotham Bold"/>
            </a:endParaRPr>
          </a:p>
          <a:p>
            <a:r>
              <a:rPr lang="fr-FR" sz="2000" dirty="0" smtClean="0">
                <a:latin typeface="Gotham Bold"/>
              </a:rPr>
              <a:t>Dans </a:t>
            </a:r>
            <a:r>
              <a:rPr lang="fr-FR" sz="2000" dirty="0">
                <a:latin typeface="Gotham Bold"/>
              </a:rPr>
              <a:t>la cohorte PRECARE :</a:t>
            </a:r>
          </a:p>
          <a:p>
            <a:pPr lvl="1"/>
            <a:r>
              <a:rPr lang="fr-FR" sz="2000" dirty="0">
                <a:latin typeface="Gotham Bold"/>
              </a:rPr>
              <a:t>35% de suivi prénatal inadéquat pour les femmes nées en </a:t>
            </a:r>
            <a:r>
              <a:rPr lang="fr-FR" sz="2000" dirty="0" smtClean="0">
                <a:latin typeface="Gotham Bold"/>
              </a:rPr>
              <a:t>Afrique sub</a:t>
            </a:r>
            <a:r>
              <a:rPr lang="fr-FR" sz="2000" dirty="0">
                <a:latin typeface="Gotham Bold"/>
              </a:rPr>
              <a:t>-</a:t>
            </a:r>
            <a:r>
              <a:rPr lang="fr-FR" sz="2000" dirty="0" smtClean="0">
                <a:latin typeface="Gotham Bold"/>
              </a:rPr>
              <a:t>saharienne</a:t>
            </a:r>
            <a:endParaRPr lang="fr-FR" sz="2000" dirty="0">
              <a:latin typeface="Gotham Bold"/>
            </a:endParaRPr>
          </a:p>
          <a:p>
            <a:pPr lvl="1"/>
            <a:r>
              <a:rPr lang="fr-FR" sz="2000" dirty="0">
                <a:latin typeface="Gotham Bold"/>
              </a:rPr>
              <a:t>27% de suivi prénatal inadéquat pour les femmes nées au Maghreb</a:t>
            </a:r>
          </a:p>
          <a:p>
            <a:pPr lvl="1"/>
            <a:r>
              <a:rPr lang="fr-FR" sz="2000" dirty="0">
                <a:latin typeface="Gotham Bold"/>
              </a:rPr>
              <a:t> 17% de suivi prénatal inadéquat pour les femmes nées en </a:t>
            </a:r>
            <a:r>
              <a:rPr lang="fr-FR" sz="2000" dirty="0" smtClean="0">
                <a:latin typeface="Gotham Bold"/>
              </a:rPr>
              <a:t>France</a:t>
            </a:r>
          </a:p>
          <a:p>
            <a:pPr lvl="1"/>
            <a:endParaRPr lang="fr-FR" sz="2000" dirty="0">
              <a:latin typeface="Gotham Bold"/>
            </a:endParaRPr>
          </a:p>
          <a:p>
            <a:r>
              <a:rPr lang="fr-FR" sz="2000" dirty="0">
                <a:latin typeface="Gotham Bold"/>
              </a:rPr>
              <a:t>Facteurs explicatifs :</a:t>
            </a:r>
          </a:p>
          <a:p>
            <a:pPr lvl="1"/>
            <a:r>
              <a:rPr lang="fr-FR" sz="2000" dirty="0">
                <a:latin typeface="Gotham Bold"/>
              </a:rPr>
              <a:t>Caractéristiques des femmes (histoire migratoire, âge, niveau d’instruction, grossesse non planifiée, précarité sociale, compétence linguistique</a:t>
            </a:r>
            <a:r>
              <a:rPr lang="fr-FR" sz="2000" dirty="0" smtClean="0">
                <a:latin typeface="Gotham Bold"/>
              </a:rPr>
              <a:t>)</a:t>
            </a:r>
          </a:p>
          <a:p>
            <a:pPr marL="457200" lvl="1" indent="0">
              <a:buNone/>
            </a:pPr>
            <a:r>
              <a:rPr lang="fr-FR" sz="2000" dirty="0" smtClean="0">
                <a:solidFill>
                  <a:srgbClr val="FF0000"/>
                </a:solidFill>
                <a:latin typeface="Gotham Bold"/>
              </a:rPr>
              <a:t>MAIS AUSSI</a:t>
            </a:r>
            <a:endParaRPr lang="fr-FR" sz="2000" dirty="0">
              <a:solidFill>
                <a:srgbClr val="FF0000"/>
              </a:solidFill>
              <a:latin typeface="Gotham Bold"/>
            </a:endParaRPr>
          </a:p>
          <a:p>
            <a:pPr lvl="1"/>
            <a:r>
              <a:rPr lang="fr-FR" sz="2000" dirty="0">
                <a:latin typeface="Gotham Bold"/>
              </a:rPr>
              <a:t>Fonctionnement des systèmes de soins (distance sociale entre soignants et patientes, biais implicites, stéréotypes vis à vis de certaines femmes, occultation des conditions de vie</a:t>
            </a:r>
            <a:r>
              <a:rPr lang="fr-FR" sz="2000" dirty="0" smtClean="0">
                <a:latin typeface="Gotham Bold"/>
              </a:rPr>
              <a:t>)</a:t>
            </a:r>
          </a:p>
          <a:p>
            <a:pPr marL="457200" lvl="1" indent="0">
              <a:buNone/>
            </a:pPr>
            <a:r>
              <a:rPr lang="fr-FR" sz="2000" i="1" dirty="0">
                <a:solidFill>
                  <a:srgbClr val="404738"/>
                </a:solidFill>
                <a:latin typeface="Gotham Bold"/>
                <a:cs typeface="Gotham Bold"/>
              </a:rPr>
              <a:t>« Il semble que le système de soins ne soit pas assez souple pour répondre aux besoins divers de la population et produise en lui-même des obstacles qui réduisent l’accès aux soins prénatals ou diminuent leur efficacité ». </a:t>
            </a:r>
            <a:r>
              <a:rPr lang="fr-FR" sz="2000" dirty="0">
                <a:solidFill>
                  <a:srgbClr val="404738"/>
                </a:solidFill>
                <a:latin typeface="Gotham Bold"/>
                <a:cs typeface="Gotham Bold"/>
              </a:rPr>
              <a:t>(</a:t>
            </a:r>
            <a:r>
              <a:rPr lang="fr-FR" sz="2000" dirty="0" err="1">
                <a:solidFill>
                  <a:srgbClr val="404738"/>
                </a:solidFill>
                <a:latin typeface="Gotham Bold"/>
                <a:cs typeface="Gotham Bold"/>
              </a:rPr>
              <a:t>Sauvegrain</a:t>
            </a:r>
            <a:r>
              <a:rPr lang="fr-FR" sz="2000" dirty="0">
                <a:solidFill>
                  <a:srgbClr val="404738"/>
                </a:solidFill>
                <a:latin typeface="Gotham Bold"/>
                <a:cs typeface="Gotham Bold"/>
              </a:rPr>
              <a:t> et al., 2017)</a:t>
            </a:r>
          </a:p>
          <a:p>
            <a:pPr lvl="1"/>
            <a:endParaRPr lang="fr-FR" sz="2000" dirty="0">
              <a:latin typeface="Gotham Bold"/>
            </a:endParaRPr>
          </a:p>
          <a:p>
            <a:endParaRPr lang="fr-FR" sz="2000" dirty="0">
              <a:latin typeface="Gotham Bold"/>
            </a:endParaRPr>
          </a:p>
        </p:txBody>
      </p:sp>
    </p:spTree>
    <p:extLst>
      <p:ext uri="{BB962C8B-B14F-4D97-AF65-F5344CB8AC3E}">
        <p14:creationId xmlns:p14="http://schemas.microsoft.com/office/powerpoint/2010/main" val="113194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smtClean="0">
                <a:solidFill>
                  <a:schemeClr val="bg1"/>
                </a:solidFill>
                <a:latin typeface="Tw Cen MT" panose="020B0602020104020603" pitchFamily="34" charset="0"/>
              </a:rPr>
              <a:t>Des biais implicites dans la prise en charge  ?</a:t>
            </a:r>
          </a:p>
          <a:p>
            <a:pPr marL="0" indent="0">
              <a:buNone/>
            </a:pPr>
            <a:endParaRPr lang="fr-FR" dirty="0">
              <a:solidFill>
                <a:schemeClr val="bg1"/>
              </a:solidFill>
              <a:latin typeface="Tw Cen MT" panose="020B0602020104020603" pitchFamily="34" charset="0"/>
            </a:endParaRPr>
          </a:p>
          <a:p>
            <a:pPr marL="0" indent="0">
              <a:buNone/>
            </a:pPr>
            <a:r>
              <a:rPr lang="fr-FR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 </a:t>
            </a:r>
          </a:p>
          <a:p>
            <a:pPr marL="0" indent="0">
              <a:buNone/>
            </a:pPr>
            <a:r>
              <a:rPr lang="fr-FR" i="1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 </a:t>
            </a:r>
            <a:endParaRPr lang="fr-FR" dirty="0">
              <a:solidFill>
                <a:srgbClr val="FF0000"/>
              </a:solidFill>
              <a:latin typeface="Tw Cen MT" panose="020B0602020104020603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51FF5-2B13-4FF9-870C-67B9625AA38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03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74638"/>
            <a:ext cx="12192000" cy="1143000"/>
          </a:xfrm>
        </p:spPr>
        <p:txBody>
          <a:bodyPr/>
          <a:lstStyle/>
          <a:p>
            <a:r>
              <a:rPr lang="fr-FR" sz="3200" dirty="0" smtClean="0"/>
              <a:t>Les biais implicites, moteur inconscient de discrimination  </a:t>
            </a:r>
            <a:endParaRPr lang="fr-FR" sz="3200" dirty="0"/>
          </a:p>
        </p:txBody>
      </p:sp>
      <p:sp>
        <p:nvSpPr>
          <p:cNvPr id="6" name="ZoneTexte 5"/>
          <p:cNvSpPr txBox="1"/>
          <p:nvPr/>
        </p:nvSpPr>
        <p:spPr>
          <a:xfrm>
            <a:off x="3215680" y="1628801"/>
            <a:ext cx="878726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Introduction dans les années 60 de la notion de </a:t>
            </a:r>
          </a:p>
          <a:p>
            <a:r>
              <a:rPr lang="fr-FR" sz="1600" dirty="0" smtClean="0">
                <a:solidFill>
                  <a:srgbClr val="0B05FF"/>
                </a:solidFill>
              </a:rPr>
              <a:t>valeur sociale attribuée</a:t>
            </a:r>
            <a:r>
              <a:rPr lang="fr-FR" sz="1600" dirty="0" smtClean="0"/>
              <a:t> par des soignants à leurs patients</a:t>
            </a:r>
          </a:p>
          <a:p>
            <a:endParaRPr lang="fr-FR" sz="1600" dirty="0" smtClean="0"/>
          </a:p>
          <a:p>
            <a:r>
              <a:rPr lang="fr-FR" sz="1600" dirty="0" smtClean="0">
                <a:solidFill>
                  <a:srgbClr val="0B05FF"/>
                </a:solidFill>
              </a:rPr>
              <a:t>Valeur</a:t>
            </a:r>
            <a:r>
              <a:rPr lang="fr-FR" sz="1600" dirty="0" smtClean="0"/>
              <a:t> </a:t>
            </a:r>
            <a:r>
              <a:rPr lang="fr-FR" sz="1600" dirty="0">
                <a:solidFill>
                  <a:srgbClr val="0B05FF"/>
                </a:solidFill>
              </a:rPr>
              <a:t>sociale </a:t>
            </a:r>
            <a:r>
              <a:rPr lang="fr-FR" sz="1600" dirty="0" smtClean="0"/>
              <a:t>dépendante </a:t>
            </a:r>
          </a:p>
          <a:p>
            <a:r>
              <a:rPr lang="fr-FR" sz="1600" dirty="0" smtClean="0"/>
              <a:t>- du groupe ethnique</a:t>
            </a:r>
          </a:p>
          <a:p>
            <a:r>
              <a:rPr lang="fr-FR" sz="1600" dirty="0" smtClean="0"/>
              <a:t>- de la position sociale</a:t>
            </a:r>
          </a:p>
          <a:p>
            <a:endParaRPr lang="fr-FR" sz="1600" dirty="0" smtClean="0"/>
          </a:p>
          <a:p>
            <a:r>
              <a:rPr lang="fr-FR" sz="1600" dirty="0" smtClean="0"/>
              <a:t>Effet sur la qualité de l’accompagnement proposé aux patients</a:t>
            </a:r>
            <a:endParaRPr lang="fr-FR" sz="1600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346" y="1667520"/>
            <a:ext cx="2016281" cy="197750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ZoneTexte 7"/>
          <p:cNvSpPr txBox="1"/>
          <p:nvPr/>
        </p:nvSpPr>
        <p:spPr>
          <a:xfrm>
            <a:off x="755951" y="3337248"/>
            <a:ext cx="1291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 smtClean="0">
                <a:solidFill>
                  <a:schemeClr val="bg1"/>
                </a:solidFill>
              </a:rPr>
              <a:t>Anselm</a:t>
            </a:r>
            <a:r>
              <a:rPr lang="fr-FR" sz="1400" dirty="0" smtClean="0">
                <a:solidFill>
                  <a:schemeClr val="bg1"/>
                </a:solidFill>
              </a:rPr>
              <a:t> Strauss</a:t>
            </a: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719403" y="4000997"/>
            <a:ext cx="10369152" cy="1815882"/>
          </a:xfrm>
          <a:prstGeom prst="rect">
            <a:avLst/>
          </a:prstGeom>
          <a:noFill/>
          <a:ln>
            <a:solidFill>
              <a:srgbClr val="0B05FF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rgbClr val="0B05FF"/>
                </a:solidFill>
              </a:rPr>
              <a:t>Biais Implicite</a:t>
            </a:r>
            <a:r>
              <a:rPr lang="fr-FR" sz="1600" dirty="0"/>
              <a:t> </a:t>
            </a:r>
            <a:r>
              <a:rPr lang="fr-FR" sz="1600" dirty="0" smtClean="0"/>
              <a:t>      Notion développée par psychologues sociaux </a:t>
            </a:r>
          </a:p>
          <a:p>
            <a:endParaRPr lang="fr-FR" sz="1600" dirty="0"/>
          </a:p>
          <a:p>
            <a:endParaRPr lang="fr-FR" sz="1600" dirty="0" smtClean="0"/>
          </a:p>
          <a:p>
            <a:r>
              <a:rPr lang="fr-FR" sz="1600" dirty="0" smtClean="0">
                <a:latin typeface="Arial" charset="0"/>
                <a:cs typeface="MS PGothic" pitchFamily="34" charset="-128"/>
              </a:rPr>
              <a:t>Phénomène </a:t>
            </a:r>
            <a:r>
              <a:rPr lang="fr-FR" sz="1600" b="1" dirty="0">
                <a:latin typeface="Arial" charset="0"/>
                <a:cs typeface="MS PGothic" pitchFamily="34" charset="-128"/>
              </a:rPr>
              <a:t>inconscient</a:t>
            </a:r>
            <a:r>
              <a:rPr lang="fr-FR" sz="1600" dirty="0">
                <a:latin typeface="Arial" charset="0"/>
                <a:cs typeface="MS PGothic" pitchFamily="34" charset="-128"/>
              </a:rPr>
              <a:t> qui laisse des stéréotypes inexprimés, associations inconscientes entre appartenance à un groupe social et un attribut négatif, prédisposer les agents en situation de décider à traiter différemment des personnes issues de groupes sociaux différents</a:t>
            </a:r>
            <a:endParaRPr lang="fr-FR" sz="1600" dirty="0"/>
          </a:p>
          <a:p>
            <a:endParaRPr lang="fr-FR" sz="1600" dirty="0"/>
          </a:p>
        </p:txBody>
      </p:sp>
      <p:sp>
        <p:nvSpPr>
          <p:cNvPr id="10" name="Cadre 9"/>
          <p:cNvSpPr/>
          <p:nvPr/>
        </p:nvSpPr>
        <p:spPr>
          <a:xfrm>
            <a:off x="719403" y="1664802"/>
            <a:ext cx="10369152" cy="1980223"/>
          </a:xfrm>
          <a:prstGeom prst="frame">
            <a:avLst>
              <a:gd name="adj1" fmla="val 0"/>
            </a:avLst>
          </a:prstGeom>
          <a:noFill/>
          <a:ln>
            <a:solidFill>
              <a:srgbClr val="0B05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9737766" y="6365174"/>
            <a:ext cx="875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E. </a:t>
            </a:r>
            <a:r>
              <a:rPr lang="fr-FR" dirty="0" err="1" smtClean="0"/>
              <a:t>Azria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5759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dirty="0" smtClean="0"/>
              <a:t>Existence des BI chez les soignants</a:t>
            </a:r>
            <a:br>
              <a:rPr lang="fr-FR" sz="3200" dirty="0" smtClean="0"/>
            </a:br>
            <a:r>
              <a:rPr lang="fr-FR" sz="2800" dirty="0" smtClean="0">
                <a:solidFill>
                  <a:srgbClr val="FF0000"/>
                </a:solidFill>
              </a:rPr>
              <a:t>Catégories race /</a:t>
            </a:r>
            <a:r>
              <a:rPr lang="fr-FR" sz="2800" dirty="0" err="1" smtClean="0">
                <a:solidFill>
                  <a:srgbClr val="FF0000"/>
                </a:solidFill>
              </a:rPr>
              <a:t>ethnicity</a:t>
            </a:r>
            <a:endParaRPr lang="fr-FR" sz="2800" dirty="0">
              <a:solidFill>
                <a:srgbClr val="FF000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39350" y="1988840"/>
            <a:ext cx="4787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Mesure des BI par des test d’association implicite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239349" y="2924945"/>
            <a:ext cx="7988790" cy="36625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Existence de BI mis en évidence dans différents champs médicaux</a:t>
            </a:r>
          </a:p>
          <a:p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 smtClean="0">
                <a:solidFill>
                  <a:srgbClr val="0B05FF"/>
                </a:solidFill>
              </a:rPr>
              <a:t>Chirurgiens traumatologie </a:t>
            </a:r>
          </a:p>
          <a:p>
            <a:r>
              <a:rPr lang="fr-FR" sz="1600" dirty="0" smtClean="0"/>
              <a:t>Préférence implicite pour patients blancs (73,5%) </a:t>
            </a:r>
            <a:r>
              <a:rPr lang="mr-IN" sz="1600" dirty="0" smtClean="0"/>
              <a:t>–</a:t>
            </a:r>
            <a:r>
              <a:rPr lang="fr-FR" sz="1600" dirty="0" smtClean="0"/>
              <a:t> </a:t>
            </a:r>
            <a:r>
              <a:rPr lang="fr-FR" sz="1600" dirty="0" smtClean="0">
                <a:solidFill>
                  <a:srgbClr val="FF0000"/>
                </a:solidFill>
              </a:rPr>
              <a:t>Pas d’association avec décisions</a:t>
            </a:r>
          </a:p>
          <a:p>
            <a:r>
              <a:rPr lang="fr-FR" sz="1400" i="1" dirty="0" smtClean="0"/>
              <a:t>Haider et al, J Trauma acute care </a:t>
            </a:r>
            <a:r>
              <a:rPr lang="fr-FR" sz="1400" i="1" dirty="0" err="1" smtClean="0"/>
              <a:t>surg</a:t>
            </a:r>
            <a:r>
              <a:rPr lang="fr-FR" sz="1400" i="1" dirty="0" smtClean="0"/>
              <a:t> 2014</a:t>
            </a:r>
          </a:p>
          <a:p>
            <a:pPr marL="285750" indent="-285750">
              <a:buFontTx/>
              <a:buChar char="-"/>
            </a:pPr>
            <a:r>
              <a:rPr lang="fr-FR" dirty="0" smtClean="0">
                <a:solidFill>
                  <a:srgbClr val="0B05FF"/>
                </a:solidFill>
              </a:rPr>
              <a:t>Etudiants 1</a:t>
            </a:r>
            <a:r>
              <a:rPr lang="fr-FR" baseline="30000" dirty="0" smtClean="0">
                <a:solidFill>
                  <a:srgbClr val="0B05FF"/>
                </a:solidFill>
              </a:rPr>
              <a:t>ère</a:t>
            </a:r>
            <a:r>
              <a:rPr lang="fr-FR" dirty="0" smtClean="0">
                <a:solidFill>
                  <a:srgbClr val="0B05FF"/>
                </a:solidFill>
              </a:rPr>
              <a:t> année médecine </a:t>
            </a:r>
          </a:p>
          <a:p>
            <a:r>
              <a:rPr lang="fr-FR" sz="1600" dirty="0"/>
              <a:t>Préférence implicite pour patients blancs (69%</a:t>
            </a:r>
            <a:r>
              <a:rPr lang="fr-FR" sz="1600" dirty="0" smtClean="0"/>
              <a:t>) </a:t>
            </a:r>
            <a:r>
              <a:rPr lang="mr-IN" sz="1600" dirty="0" smtClean="0"/>
              <a:t>–</a:t>
            </a:r>
            <a:r>
              <a:rPr lang="fr-FR" sz="1600" dirty="0" smtClean="0"/>
              <a:t> </a:t>
            </a:r>
            <a:r>
              <a:rPr lang="fr-FR" sz="1600" dirty="0" smtClean="0">
                <a:solidFill>
                  <a:srgbClr val="FF0000"/>
                </a:solidFill>
              </a:rPr>
              <a:t>Pas d’association avec décisions</a:t>
            </a:r>
            <a:endParaRPr lang="fr-FR" sz="1600" dirty="0">
              <a:solidFill>
                <a:srgbClr val="FF0000"/>
              </a:solidFill>
            </a:endParaRPr>
          </a:p>
          <a:p>
            <a:r>
              <a:rPr lang="fr-FR" sz="1400" i="1" dirty="0"/>
              <a:t>Haider et al, JAMA 2011</a:t>
            </a:r>
          </a:p>
          <a:p>
            <a:pPr marL="285750" indent="-285750">
              <a:buFontTx/>
              <a:buChar char="-"/>
            </a:pPr>
            <a:r>
              <a:rPr lang="fr-FR" dirty="0" smtClean="0">
                <a:solidFill>
                  <a:srgbClr val="0B05FF"/>
                </a:solidFill>
              </a:rPr>
              <a:t>Neurochirurgiens</a:t>
            </a:r>
            <a:r>
              <a:rPr lang="fr-FR" dirty="0" smtClean="0"/>
              <a:t> </a:t>
            </a:r>
          </a:p>
          <a:p>
            <a:r>
              <a:rPr lang="fr-FR" sz="1600" dirty="0" smtClean="0"/>
              <a:t>Biais important en faveur des patients blancs  - </a:t>
            </a:r>
            <a:r>
              <a:rPr lang="fr-FR" sz="1600" dirty="0" smtClean="0">
                <a:solidFill>
                  <a:srgbClr val="FF0000"/>
                </a:solidFill>
              </a:rPr>
              <a:t>Association avec santé rapportées par patients</a:t>
            </a:r>
          </a:p>
          <a:p>
            <a:r>
              <a:rPr lang="fr-FR" sz="1400" i="1" dirty="0"/>
              <a:t>Hausmann et al, J Spinal </a:t>
            </a:r>
            <a:r>
              <a:rPr lang="fr-FR" sz="1400" i="1" dirty="0" err="1"/>
              <a:t>cord</a:t>
            </a:r>
            <a:r>
              <a:rPr lang="fr-FR" sz="1400" i="1" dirty="0"/>
              <a:t> Med 2015</a:t>
            </a:r>
          </a:p>
          <a:p>
            <a:pPr marL="285750" indent="-285750">
              <a:buFontTx/>
              <a:buChar char="-"/>
            </a:pPr>
            <a:r>
              <a:rPr lang="fr-FR" dirty="0" smtClean="0">
                <a:solidFill>
                  <a:srgbClr val="0B05FF"/>
                </a:solidFill>
              </a:rPr>
              <a:t>Pédiatres</a:t>
            </a:r>
            <a:r>
              <a:rPr lang="fr-FR" dirty="0" smtClean="0"/>
              <a:t> </a:t>
            </a:r>
          </a:p>
          <a:p>
            <a:r>
              <a:rPr lang="fr-FR" sz="1600" dirty="0" smtClean="0"/>
              <a:t>Moins de BI raciaux que pour autres spécialistes</a:t>
            </a:r>
          </a:p>
          <a:p>
            <a:r>
              <a:rPr lang="fr-FR" sz="1400" i="1" dirty="0"/>
              <a:t>Sabin et al, </a:t>
            </a:r>
            <a:r>
              <a:rPr lang="fr-FR" sz="1400" i="1" dirty="0" err="1"/>
              <a:t>Medical</a:t>
            </a:r>
            <a:r>
              <a:rPr lang="fr-FR" sz="1400" i="1" dirty="0"/>
              <a:t> care </a:t>
            </a:r>
            <a:r>
              <a:rPr lang="fr-FR" sz="1400" i="1" dirty="0" smtClean="0"/>
              <a:t>2008</a:t>
            </a:r>
            <a:r>
              <a:rPr lang="fr-FR" dirty="0" smtClean="0"/>
              <a:t>   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9737766" y="6365174"/>
            <a:ext cx="875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E. </a:t>
            </a:r>
            <a:r>
              <a:rPr lang="fr-FR" dirty="0" err="1" smtClean="0"/>
              <a:t>Azria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2939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z="2800" dirty="0" smtClean="0"/>
              <a:t>Etude de cohorte </a:t>
            </a:r>
            <a:r>
              <a:rPr lang="fr-FR" altLang="fr-FR" sz="2800" dirty="0" err="1" smtClean="0"/>
              <a:t>PreCARE</a:t>
            </a:r>
            <a:r>
              <a:rPr lang="fr-FR" altLang="fr-FR" sz="2800" dirty="0" smtClean="0"/>
              <a:t> </a:t>
            </a:r>
            <a:r>
              <a:rPr lang="fr-FR" altLang="fr-FR" dirty="0" smtClean="0"/>
              <a:t/>
            </a:r>
            <a:br>
              <a:rPr lang="fr-FR" altLang="fr-FR" dirty="0" smtClean="0"/>
            </a:br>
            <a:r>
              <a:rPr lang="fr-FR" altLang="fr-FR" sz="2400" dirty="0" smtClean="0">
                <a:solidFill>
                  <a:srgbClr val="FF0000"/>
                </a:solidFill>
              </a:rPr>
              <a:t>Cohorte multicentrique</a:t>
            </a:r>
            <a:r>
              <a:rPr lang="fr-FR" altLang="fr-FR" sz="2400" dirty="0">
                <a:solidFill>
                  <a:srgbClr val="FF0000"/>
                </a:solidFill>
              </a:rPr>
              <a:t> </a:t>
            </a:r>
            <a:r>
              <a:rPr lang="fr-FR" altLang="fr-FR" sz="2400" dirty="0" smtClean="0">
                <a:solidFill>
                  <a:srgbClr val="FF0000"/>
                </a:solidFill>
              </a:rPr>
              <a:t>– Equipe Elie </a:t>
            </a:r>
            <a:r>
              <a:rPr lang="fr-FR" altLang="fr-FR" sz="2400" dirty="0" err="1" smtClean="0">
                <a:solidFill>
                  <a:srgbClr val="FF0000"/>
                </a:solidFill>
              </a:rPr>
              <a:t>Azria</a:t>
            </a:r>
            <a:r>
              <a:rPr lang="fr-FR" altLang="fr-FR" sz="2400" dirty="0" smtClean="0">
                <a:solidFill>
                  <a:srgbClr val="FF0000"/>
                </a:solidFill>
              </a:rPr>
              <a:t> et al.  </a:t>
            </a:r>
          </a:p>
        </p:txBody>
      </p:sp>
      <p:pic>
        <p:nvPicPr>
          <p:cNvPr id="19458" name="Picture 5" descr="Carte Petite Couron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085" y="3508375"/>
            <a:ext cx="4508500" cy="323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9" descr="Paris_18e_H%C3%B4pital_Bichat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1" y="2495551"/>
            <a:ext cx="1970617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12" descr="Hôpital Beaujon">
            <a:hlinkClick r:id="rId5"/>
          </p:cNvPr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351" y="2060576"/>
            <a:ext cx="1970616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18" descr="T2057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1" y="3735388"/>
            <a:ext cx="1970616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20" descr="22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3184" y="3502026"/>
            <a:ext cx="1970616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3" name="Line 10"/>
          <p:cNvSpPr>
            <a:spLocks noChangeShapeType="1"/>
          </p:cNvSpPr>
          <p:nvPr/>
        </p:nvSpPr>
        <p:spPr bwMode="auto">
          <a:xfrm>
            <a:off x="3170767" y="4283076"/>
            <a:ext cx="1344084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9464" name="Line 11"/>
          <p:cNvSpPr>
            <a:spLocks noChangeShapeType="1"/>
          </p:cNvSpPr>
          <p:nvPr/>
        </p:nvSpPr>
        <p:spPr bwMode="auto">
          <a:xfrm>
            <a:off x="4561418" y="3141663"/>
            <a:ext cx="383116" cy="151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9465" name="Line 12"/>
          <p:cNvSpPr>
            <a:spLocks noChangeShapeType="1"/>
          </p:cNvSpPr>
          <p:nvPr/>
        </p:nvSpPr>
        <p:spPr bwMode="auto">
          <a:xfrm flipH="1">
            <a:off x="5232401" y="3573464"/>
            <a:ext cx="768351" cy="11509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9466" name="Line 13"/>
          <p:cNvSpPr>
            <a:spLocks noChangeShapeType="1"/>
          </p:cNvSpPr>
          <p:nvPr/>
        </p:nvSpPr>
        <p:spPr bwMode="auto">
          <a:xfrm flipH="1">
            <a:off x="5712885" y="4078288"/>
            <a:ext cx="240030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9467" name="Text Box 15"/>
          <p:cNvSpPr txBox="1">
            <a:spLocks noChangeArrowheads="1"/>
          </p:cNvSpPr>
          <p:nvPr/>
        </p:nvSpPr>
        <p:spPr bwMode="auto">
          <a:xfrm>
            <a:off x="1550252" y="3429000"/>
            <a:ext cx="126829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fr-FR" altLang="fr-FR" sz="1400">
                <a:solidFill>
                  <a:schemeClr val="accent2"/>
                </a:solidFill>
              </a:rPr>
              <a:t>Louis Mourier</a:t>
            </a:r>
          </a:p>
        </p:txBody>
      </p:sp>
      <p:sp>
        <p:nvSpPr>
          <p:cNvPr id="19468" name="Text Box 16"/>
          <p:cNvSpPr txBox="1">
            <a:spLocks noChangeArrowheads="1"/>
          </p:cNvSpPr>
          <p:nvPr/>
        </p:nvSpPr>
        <p:spPr bwMode="auto">
          <a:xfrm>
            <a:off x="3473720" y="1773238"/>
            <a:ext cx="84189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fr-FR" altLang="fr-FR" sz="1400">
                <a:solidFill>
                  <a:schemeClr val="accent2"/>
                </a:solidFill>
              </a:rPr>
              <a:t>Beaujon</a:t>
            </a:r>
          </a:p>
        </p:txBody>
      </p:sp>
      <p:sp>
        <p:nvSpPr>
          <p:cNvPr id="19469" name="Text Box 17"/>
          <p:cNvSpPr txBox="1">
            <a:spLocks noChangeArrowheads="1"/>
          </p:cNvSpPr>
          <p:nvPr/>
        </p:nvSpPr>
        <p:spPr bwMode="auto">
          <a:xfrm>
            <a:off x="5782977" y="2205038"/>
            <a:ext cx="68319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fr-FR" altLang="fr-FR" sz="1400">
                <a:solidFill>
                  <a:schemeClr val="accent2"/>
                </a:solidFill>
              </a:rPr>
              <a:t>Bichat</a:t>
            </a:r>
          </a:p>
        </p:txBody>
      </p:sp>
      <p:sp>
        <p:nvSpPr>
          <p:cNvPr id="19470" name="Text Box 18"/>
          <p:cNvSpPr txBox="1">
            <a:spLocks noChangeArrowheads="1"/>
          </p:cNvSpPr>
          <p:nvPr/>
        </p:nvSpPr>
        <p:spPr bwMode="auto">
          <a:xfrm>
            <a:off x="8476562" y="3214688"/>
            <a:ext cx="125867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fr-FR" altLang="fr-FR" sz="1400">
                <a:solidFill>
                  <a:schemeClr val="accent2"/>
                </a:solidFill>
              </a:rPr>
              <a:t>Robert Debré</a:t>
            </a:r>
          </a:p>
        </p:txBody>
      </p:sp>
      <p:pic>
        <p:nvPicPr>
          <p:cNvPr id="19471" name="Picture 1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1067" y="4929189"/>
            <a:ext cx="2040467" cy="159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2" name="Imag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2418" y="193675"/>
            <a:ext cx="2112433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14151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5213" y="0"/>
            <a:ext cx="10515600" cy="1325563"/>
          </a:xfrm>
        </p:spPr>
        <p:txBody>
          <a:bodyPr/>
          <a:lstStyle/>
          <a:p>
            <a:r>
              <a:rPr lang="fr-FR" dirty="0" smtClean="0"/>
              <a:t>Parcours : 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11343051" cy="5090120"/>
          </a:xfrm>
        </p:spPr>
        <p:txBody>
          <a:bodyPr>
            <a:normAutofit fontScale="92500"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altLang="fr-FR" sz="2500" dirty="0"/>
              <a:t>Une </a:t>
            </a:r>
            <a:r>
              <a:rPr lang="fr-FR" altLang="fr-FR" sz="2500" dirty="0" smtClean="0"/>
              <a:t>enquête </a:t>
            </a:r>
            <a:r>
              <a:rPr lang="fr-FR" altLang="fr-FR" sz="2500" dirty="0"/>
              <a:t>auprès des </a:t>
            </a:r>
            <a:r>
              <a:rPr lang="fr-FR" altLang="fr-FR" sz="2500" dirty="0" smtClean="0"/>
              <a:t>personnes </a:t>
            </a:r>
            <a:r>
              <a:rPr lang="fr-FR" altLang="fr-FR" sz="2500" b="1" dirty="0" smtClean="0"/>
              <a:t>nées en Afrique subsaharienne et vivant </a:t>
            </a:r>
            <a:r>
              <a:rPr lang="fr-FR" altLang="fr-FR" sz="2500" b="1" dirty="0"/>
              <a:t>en </a:t>
            </a:r>
            <a:r>
              <a:rPr lang="fr-FR" altLang="fr-FR" sz="2500" b="1" dirty="0" smtClean="0"/>
              <a:t>France</a:t>
            </a:r>
            <a:r>
              <a:rPr lang="fr-FR" altLang="fr-FR" sz="2500" dirty="0" smtClean="0"/>
              <a:t> </a:t>
            </a:r>
            <a:endParaRPr lang="fr-FR" altLang="fr-FR" sz="2500" b="1" dirty="0"/>
          </a:p>
          <a:p>
            <a:pPr marL="342900" indent="-342900">
              <a:buFont typeface="Wingdings" panose="05000000000000000000" pitchFamily="2" charset="2"/>
              <a:buChar char="q"/>
            </a:pPr>
            <a:endParaRPr lang="fr-FR" altLang="fr-FR" sz="2500" dirty="0">
              <a:solidFill>
                <a:schemeClr val="tx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altLang="fr-FR" sz="2500" dirty="0"/>
              <a:t>Pour comprendre dans ce groupe de population :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fr-FR" altLang="fr-FR" sz="2500" dirty="0"/>
              <a:t>Ce qui peut </a:t>
            </a:r>
            <a:r>
              <a:rPr lang="fr-FR" altLang="fr-FR" sz="2500" b="1" dirty="0"/>
              <a:t>augmenter les risques d’infection </a:t>
            </a:r>
            <a:r>
              <a:rPr lang="fr-FR" altLang="fr-FR" sz="2500" dirty="0"/>
              <a:t>par le VIH/sida et le virus de l’hépatite B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fr-FR" altLang="fr-FR" sz="2500" dirty="0"/>
              <a:t>Ce qui peut </a:t>
            </a:r>
            <a:r>
              <a:rPr lang="fr-FR" altLang="fr-FR" sz="2500" b="1" dirty="0"/>
              <a:t>retarder l’arrivée dans le système de soins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fr-FR" altLang="fr-FR" sz="2500" dirty="0"/>
              <a:t>Ce qui peut </a:t>
            </a:r>
            <a:r>
              <a:rPr lang="fr-FR" altLang="fr-FR" sz="2500" b="1" dirty="0"/>
              <a:t>compliquer la vie avec l’infection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fr-FR" altLang="fr-FR" sz="2500" dirty="0">
              <a:solidFill>
                <a:schemeClr val="tx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altLang="fr-FR" sz="2500" dirty="0"/>
              <a:t>Avec une approche biographique : prendre en compte </a:t>
            </a:r>
            <a:r>
              <a:rPr lang="fr-FR" altLang="fr-FR" sz="2500" b="1" dirty="0"/>
              <a:t>l’ensemble </a:t>
            </a:r>
            <a:r>
              <a:rPr lang="fr-FR" altLang="fr-FR" sz="2500" b="1" dirty="0" smtClean="0"/>
              <a:t>du parcours de vie </a:t>
            </a:r>
            <a:r>
              <a:rPr lang="fr-FR" altLang="fr-FR" sz="2500" dirty="0" smtClean="0"/>
              <a:t>de </a:t>
            </a:r>
            <a:r>
              <a:rPr lang="fr-FR" altLang="fr-FR" sz="2500" dirty="0"/>
              <a:t>la </a:t>
            </a:r>
            <a:r>
              <a:rPr lang="fr-FR" altLang="fr-FR" sz="2500" dirty="0" smtClean="0"/>
              <a:t>personne </a:t>
            </a:r>
            <a:r>
              <a:rPr lang="fr-FR" altLang="fr-FR" sz="2500" dirty="0"/>
              <a:t>pour comprendre ses </a:t>
            </a:r>
            <a:r>
              <a:rPr lang="fr-FR" altLang="fr-FR" sz="2500" dirty="0" smtClean="0"/>
              <a:t>besoins/contraintes/choix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fr-FR" altLang="fr-FR" sz="25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altLang="fr-FR" sz="2500" dirty="0" smtClean="0"/>
              <a:t>Enquête (2012-2013) auprès de 2500 personnes  : groupe VIH, groupe hépatite B, groupe référence </a:t>
            </a:r>
            <a:endParaRPr lang="fr-FR" altLang="fr-FR" sz="2500" dirty="0"/>
          </a:p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0572B-6B2F-4A1E-973A-1E8B1218735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671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altLang="fr-FR" sz="2500" dirty="0"/>
              <a:t>Migration et soins différenciés en périnatalité </a:t>
            </a:r>
            <a:br>
              <a:rPr lang="fr-FR" altLang="fr-FR" sz="2500" dirty="0"/>
            </a:br>
            <a:r>
              <a:rPr lang="fr-FR" altLang="fr-FR" sz="2500" dirty="0"/>
              <a:t>Effets des biais implicites</a:t>
            </a:r>
            <a:endParaRPr lang="fr-FR" sz="2500" dirty="0"/>
          </a:p>
        </p:txBody>
      </p:sp>
      <p:sp>
        <p:nvSpPr>
          <p:cNvPr id="4" name="ZoneTexte 3"/>
          <p:cNvSpPr txBox="1"/>
          <p:nvPr/>
        </p:nvSpPr>
        <p:spPr>
          <a:xfrm>
            <a:off x="1103446" y="2215898"/>
            <a:ext cx="2962193" cy="369332"/>
          </a:xfrm>
          <a:prstGeom prst="rect">
            <a:avLst/>
          </a:prstGeom>
          <a:ln w="6350" cmpd="sng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7030A0"/>
                </a:solidFill>
                <a:latin typeface="+mj-lt"/>
                <a:cs typeface="Times New Roman"/>
              </a:rPr>
              <a:t>Professionnels périnatalité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7920204" y="2143890"/>
            <a:ext cx="2962193" cy="369332"/>
          </a:xfrm>
          <a:prstGeom prst="rect">
            <a:avLst/>
          </a:prstGeom>
          <a:ln w="6350" cmpd="sng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7030A0"/>
                </a:solidFill>
                <a:latin typeface="+mj-lt"/>
                <a:cs typeface="Times New Roman"/>
              </a:rPr>
              <a:t>Femmes enceintes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719403" y="3512042"/>
            <a:ext cx="3576535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0000FF"/>
                </a:solidFill>
                <a:latin typeface="+mj-lt"/>
              </a:rPr>
              <a:t>Biais Implicites</a:t>
            </a:r>
            <a:endParaRPr lang="fr-FR" sz="2400" b="1" dirty="0" smtClean="0">
              <a:solidFill>
                <a:srgbClr val="0000FF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7471411" y="3501989"/>
            <a:ext cx="415972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fr-FR" sz="2400" b="1" dirty="0" smtClean="0">
                <a:solidFill>
                  <a:srgbClr val="0000FF"/>
                </a:solidFill>
              </a:rPr>
              <a:t>Soins différenciés</a:t>
            </a:r>
          </a:p>
        </p:txBody>
      </p:sp>
      <p:sp>
        <p:nvSpPr>
          <p:cNvPr id="9" name="Flèche droite 8"/>
          <p:cNvSpPr/>
          <p:nvPr/>
        </p:nvSpPr>
        <p:spPr>
          <a:xfrm>
            <a:off x="4463819" y="3523764"/>
            <a:ext cx="2880320" cy="484632"/>
          </a:xfrm>
          <a:prstGeom prst="rightArrow">
            <a:avLst/>
          </a:prstGeom>
          <a:solidFill>
            <a:srgbClr val="0B0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15" name="Flèche droite 8"/>
          <p:cNvSpPr/>
          <p:nvPr/>
        </p:nvSpPr>
        <p:spPr>
          <a:xfrm rot="5400000">
            <a:off x="8960733" y="4394768"/>
            <a:ext cx="1137552" cy="646176"/>
          </a:xfrm>
          <a:prstGeom prst="rightArrow">
            <a:avLst/>
          </a:prstGeom>
          <a:solidFill>
            <a:srgbClr val="0B0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7464515" y="5415608"/>
            <a:ext cx="415972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FF0000"/>
                </a:solidFill>
                <a:latin typeface="+mj-lt"/>
              </a:rPr>
              <a:t>Inégalités de santé</a:t>
            </a:r>
            <a:endParaRPr lang="fr-FR" sz="2400" b="1" dirty="0" smtClean="0">
              <a:solidFill>
                <a:srgbClr val="FF000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9737766" y="6365174"/>
            <a:ext cx="875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E. </a:t>
            </a:r>
            <a:r>
              <a:rPr lang="fr-FR" dirty="0" err="1" smtClean="0"/>
              <a:t>Azria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4680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re 1"/>
          <p:cNvSpPr>
            <a:spLocks noGrp="1"/>
          </p:cNvSpPr>
          <p:nvPr>
            <p:ph type="title"/>
          </p:nvPr>
        </p:nvSpPr>
        <p:spPr>
          <a:xfrm>
            <a:off x="0" y="274638"/>
            <a:ext cx="12192000" cy="1143000"/>
          </a:xfrm>
        </p:spPr>
        <p:txBody>
          <a:bodyPr>
            <a:normAutofit fontScale="90000"/>
          </a:bodyPr>
          <a:lstStyle/>
          <a:p>
            <a:r>
              <a:rPr lang="fr-FR" altLang="fr-FR" sz="2800" dirty="0" smtClean="0"/>
              <a:t>Migration et soins différenciés en périnatalité </a:t>
            </a:r>
            <a:br>
              <a:rPr lang="fr-FR" altLang="fr-FR" sz="2800" dirty="0" smtClean="0"/>
            </a:br>
            <a:r>
              <a:rPr lang="fr-FR" altLang="fr-FR" sz="2800" dirty="0" smtClean="0"/>
              <a:t>Effets des biais implicites</a:t>
            </a:r>
            <a:r>
              <a:rPr lang="fr-FR" altLang="fr-FR" dirty="0" smtClean="0"/>
              <a:t/>
            </a:r>
            <a:br>
              <a:rPr lang="fr-FR" altLang="fr-FR" dirty="0" smtClean="0"/>
            </a:br>
            <a:r>
              <a:rPr lang="fr-FR" altLang="fr-FR" sz="2400" dirty="0" smtClean="0">
                <a:solidFill>
                  <a:srgbClr val="FF0000"/>
                </a:solidFill>
              </a:rPr>
              <a:t>Approche méthodologique mixte 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102784" y="2216151"/>
            <a:ext cx="2963333" cy="646113"/>
          </a:xfrm>
          <a:prstGeom prst="rect">
            <a:avLst/>
          </a:prstGeom>
          <a:ln w="6350" cmpd="sng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fr-FR" altLang="fr-FR" sz="1800" b="1">
                <a:solidFill>
                  <a:srgbClr val="7030A0"/>
                </a:solidFill>
                <a:cs typeface="Times New Roman" pitchFamily="18" charset="0"/>
              </a:rPr>
              <a:t>Professionnels périnatalité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7920568" y="2143125"/>
            <a:ext cx="2961217" cy="369332"/>
          </a:xfrm>
          <a:prstGeom prst="rect">
            <a:avLst/>
          </a:prstGeom>
          <a:ln w="6350" cmpd="sng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fr-FR" b="1" dirty="0">
                <a:solidFill>
                  <a:srgbClr val="7030A0"/>
                </a:solidFill>
                <a:latin typeface="+mj-lt"/>
                <a:cs typeface="Times New Roman"/>
              </a:rPr>
              <a:t>Femmes enceintes</a:t>
            </a:r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719667" y="3511551"/>
            <a:ext cx="3577167" cy="4619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400" b="1" dirty="0">
                <a:solidFill>
                  <a:srgbClr val="0000FF"/>
                </a:solidFill>
                <a:latin typeface="+mj-lt"/>
                <a:ea typeface="+mn-ea"/>
              </a:rPr>
              <a:t>Biais Implicites</a:t>
            </a:r>
            <a:endParaRPr lang="fr-FR" sz="2400" b="1" dirty="0">
              <a:solidFill>
                <a:srgbClr val="0000FF"/>
              </a:solidFill>
              <a:latin typeface="+mn-lt"/>
              <a:ea typeface="+mn-ea"/>
            </a:endParaRPr>
          </a:p>
        </p:txBody>
      </p:sp>
      <p:sp>
        <p:nvSpPr>
          <p:cNvPr id="7" name="ZoneTexte 6"/>
          <p:cNvSpPr txBox="1">
            <a:spLocks noChangeArrowheads="1"/>
          </p:cNvSpPr>
          <p:nvPr/>
        </p:nvSpPr>
        <p:spPr bwMode="auto">
          <a:xfrm>
            <a:off x="7471833" y="3502026"/>
            <a:ext cx="4159251" cy="4619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fr-FR" altLang="fr-FR"/>
              <a:t> </a:t>
            </a:r>
            <a:r>
              <a:rPr lang="fr-FR" altLang="fr-FR" b="1">
                <a:solidFill>
                  <a:srgbClr val="0000FF"/>
                </a:solidFill>
              </a:rPr>
              <a:t>Soins différenciés</a:t>
            </a:r>
          </a:p>
        </p:txBody>
      </p:sp>
      <p:sp>
        <p:nvSpPr>
          <p:cNvPr id="8" name="ZoneTexte 7"/>
          <p:cNvSpPr txBox="1">
            <a:spLocks noChangeArrowheads="1"/>
          </p:cNvSpPr>
          <p:nvPr/>
        </p:nvSpPr>
        <p:spPr bwMode="auto">
          <a:xfrm>
            <a:off x="4368800" y="4303713"/>
            <a:ext cx="2711451" cy="277812"/>
          </a:xfrm>
          <a:prstGeom prst="rect">
            <a:avLst/>
          </a:prstGeom>
          <a:noFill/>
          <a:ln>
            <a:noFill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1200" dirty="0">
                <a:latin typeface="+mj-lt"/>
                <a:ea typeface="+mn-ea"/>
              </a:rPr>
              <a:t>Impact potentiel </a:t>
            </a:r>
            <a:endParaRPr lang="fr-FR" sz="1200" b="1" dirty="0">
              <a:solidFill>
                <a:srgbClr val="002060"/>
              </a:solidFill>
              <a:latin typeface="+mn-lt"/>
              <a:ea typeface="+mn-ea"/>
            </a:endParaRPr>
          </a:p>
        </p:txBody>
      </p:sp>
      <p:sp>
        <p:nvSpPr>
          <p:cNvPr id="9" name="Flèche droite 8"/>
          <p:cNvSpPr/>
          <p:nvPr/>
        </p:nvSpPr>
        <p:spPr>
          <a:xfrm>
            <a:off x="4464051" y="3524250"/>
            <a:ext cx="2880783" cy="484188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chemeClr val="bg1"/>
              </a:solidFill>
            </a:endParaRPr>
          </a:p>
        </p:txBody>
      </p:sp>
      <p:sp>
        <p:nvSpPr>
          <p:cNvPr id="26632" name="ZoneTexte 9"/>
          <p:cNvSpPr txBox="1">
            <a:spLocks noChangeArrowheads="1"/>
          </p:cNvSpPr>
          <p:nvPr/>
        </p:nvSpPr>
        <p:spPr bwMode="auto">
          <a:xfrm>
            <a:off x="7861300" y="4016376"/>
            <a:ext cx="240758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r-FR" altLang="fr-FR" sz="1200" b="1">
                <a:solidFill>
                  <a:srgbClr val="FF0000"/>
                </a:solidFill>
              </a:rPr>
              <a:t>WP1</a:t>
            </a:r>
            <a:r>
              <a:rPr lang="fr-FR" altLang="fr-FR" sz="1200">
                <a:solidFill>
                  <a:srgbClr val="FF0000"/>
                </a:solidFill>
              </a:rPr>
              <a:t> Approche épidémiologique </a:t>
            </a:r>
          </a:p>
        </p:txBody>
      </p:sp>
      <p:sp>
        <p:nvSpPr>
          <p:cNvPr id="11" name="ZoneTexte 10"/>
          <p:cNvSpPr txBox="1">
            <a:spLocks noChangeArrowheads="1"/>
          </p:cNvSpPr>
          <p:nvPr/>
        </p:nvSpPr>
        <p:spPr bwMode="auto">
          <a:xfrm>
            <a:off x="414867" y="4016376"/>
            <a:ext cx="345755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r-FR" altLang="fr-FR" sz="1200" b="1">
                <a:solidFill>
                  <a:srgbClr val="FF0000"/>
                </a:solidFill>
              </a:rPr>
              <a:t>WP2</a:t>
            </a:r>
            <a:r>
              <a:rPr lang="fr-FR" altLang="fr-FR" sz="1200">
                <a:solidFill>
                  <a:srgbClr val="FF0000"/>
                </a:solidFill>
              </a:rPr>
              <a:t> Approche psychosociologique quantitative </a:t>
            </a:r>
          </a:p>
        </p:txBody>
      </p:sp>
      <p:sp>
        <p:nvSpPr>
          <p:cNvPr id="12" name="ZoneTexte 11"/>
          <p:cNvSpPr txBox="1">
            <a:spLocks noChangeArrowheads="1"/>
          </p:cNvSpPr>
          <p:nvPr/>
        </p:nvSpPr>
        <p:spPr bwMode="auto">
          <a:xfrm>
            <a:off x="4078818" y="4592639"/>
            <a:ext cx="242726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r-FR" altLang="fr-FR" sz="1200" b="1">
                <a:solidFill>
                  <a:srgbClr val="FF0000"/>
                </a:solidFill>
              </a:rPr>
              <a:t>WP2</a:t>
            </a:r>
            <a:r>
              <a:rPr lang="fr-FR" altLang="fr-FR" sz="1200">
                <a:solidFill>
                  <a:srgbClr val="FF0000"/>
                </a:solidFill>
              </a:rPr>
              <a:t> Enquête vignettes cliniques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80485" y="3295651"/>
            <a:ext cx="6913033" cy="2232025"/>
          </a:xfrm>
          <a:prstGeom prst="rect">
            <a:avLst/>
          </a:prstGeom>
          <a:noFill/>
          <a:ln w="9525">
            <a:solidFill>
              <a:srgbClr val="1427CD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fr-FR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ZoneTexte 13"/>
          <p:cNvSpPr txBox="1">
            <a:spLocks noChangeArrowheads="1"/>
          </p:cNvSpPr>
          <p:nvPr/>
        </p:nvSpPr>
        <p:spPr bwMode="auto">
          <a:xfrm>
            <a:off x="2256367" y="5600701"/>
            <a:ext cx="283398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r-FR" altLang="fr-FR" sz="1200" b="1">
                <a:solidFill>
                  <a:srgbClr val="FF0000"/>
                </a:solidFill>
              </a:rPr>
              <a:t>WP3</a:t>
            </a:r>
            <a:r>
              <a:rPr lang="fr-FR" altLang="fr-FR" sz="1200">
                <a:solidFill>
                  <a:srgbClr val="FF0000"/>
                </a:solidFill>
              </a:rPr>
              <a:t> Approche sociologique qualitative</a:t>
            </a:r>
          </a:p>
        </p:txBody>
      </p:sp>
      <p:sp>
        <p:nvSpPr>
          <p:cNvPr id="26637" name="ZoneTexte 14"/>
          <p:cNvSpPr txBox="1">
            <a:spLocks noChangeArrowheads="1"/>
          </p:cNvSpPr>
          <p:nvPr/>
        </p:nvSpPr>
        <p:spPr bwMode="auto">
          <a:xfrm>
            <a:off x="7727951" y="4365625"/>
            <a:ext cx="311174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buFontTx/>
              <a:buChar char="•"/>
            </a:pPr>
            <a:r>
              <a:rPr lang="fr-FR" altLang="fr-FR" sz="1400"/>
              <a:t>Dépistage prénatal de la trisomie 21</a:t>
            </a:r>
          </a:p>
          <a:p>
            <a:pPr eaLnBrk="1" hangingPunct="1">
              <a:buFontTx/>
              <a:buChar char="•"/>
            </a:pPr>
            <a:r>
              <a:rPr lang="fr-FR" altLang="fr-FR" sz="1400"/>
              <a:t>Accouchement par césarienne</a:t>
            </a:r>
          </a:p>
          <a:p>
            <a:pPr eaLnBrk="1" hangingPunct="1">
              <a:buFontTx/>
              <a:buChar char="•"/>
            </a:pPr>
            <a:r>
              <a:rPr lang="fr-FR" altLang="fr-FR" sz="1400"/>
              <a:t>Analgésie péridurale</a:t>
            </a:r>
          </a:p>
          <a:p>
            <a:pPr eaLnBrk="1" hangingPunct="1">
              <a:buFontTx/>
              <a:buChar char="•"/>
            </a:pPr>
            <a:r>
              <a:rPr lang="fr-FR" altLang="fr-FR" sz="1400"/>
              <a:t>Evolution vers l</a:t>
            </a:r>
            <a:r>
              <a:rPr lang="ja-JP" altLang="fr-FR" sz="1400"/>
              <a:t>’</a:t>
            </a:r>
            <a:r>
              <a:rPr lang="fr-FR" altLang="ja-JP" sz="1400"/>
              <a:t>éclampsie</a:t>
            </a:r>
            <a:endParaRPr lang="fr-FR" altLang="fr-FR" sz="1400"/>
          </a:p>
        </p:txBody>
      </p:sp>
      <p:sp>
        <p:nvSpPr>
          <p:cNvPr id="15" name="ZoneTexte 14"/>
          <p:cNvSpPr txBox="1"/>
          <p:nvPr/>
        </p:nvSpPr>
        <p:spPr>
          <a:xfrm>
            <a:off x="9737766" y="6365174"/>
            <a:ext cx="875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E. </a:t>
            </a:r>
            <a:r>
              <a:rPr lang="fr-FR" dirty="0" err="1" smtClean="0"/>
              <a:t>Azria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2124633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 animBg="1"/>
      <p:bldP spid="11" grpId="0"/>
      <p:bldP spid="12" grpId="0"/>
      <p:bldP spid="13" grpId="0" animBg="1"/>
      <p:bldP spid="1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re 1"/>
          <p:cNvSpPr>
            <a:spLocks noGrp="1"/>
          </p:cNvSpPr>
          <p:nvPr>
            <p:ph type="title"/>
          </p:nvPr>
        </p:nvSpPr>
        <p:spPr>
          <a:xfrm>
            <a:off x="0" y="260350"/>
            <a:ext cx="12192000" cy="1143000"/>
          </a:xfrm>
        </p:spPr>
        <p:txBody>
          <a:bodyPr/>
          <a:lstStyle/>
          <a:p>
            <a:r>
              <a:rPr lang="fr-FR" altLang="fr-FR" sz="2800" dirty="0" smtClean="0">
                <a:ea typeface="ＭＳ Ｐゴシック" pitchFamily="34" charset="-128"/>
              </a:rPr>
              <a:t>Exemple : Soins sous optimaux et pathologie hypertensive</a:t>
            </a:r>
            <a:r>
              <a:rPr lang="fr-FR" altLang="fr-FR" dirty="0" smtClean="0">
                <a:ea typeface="ＭＳ Ｐゴシック" pitchFamily="34" charset="-128"/>
              </a:rPr>
              <a:t/>
            </a:r>
            <a:br>
              <a:rPr lang="fr-FR" altLang="fr-FR" dirty="0" smtClean="0">
                <a:ea typeface="ＭＳ Ｐゴシック" pitchFamily="34" charset="-128"/>
              </a:rPr>
            </a:br>
            <a:r>
              <a:rPr lang="fr-FR" altLang="fr-FR" sz="2400" dirty="0" smtClean="0">
                <a:solidFill>
                  <a:srgbClr val="FF0000"/>
                </a:solidFill>
                <a:ea typeface="ＭＳ Ｐゴシック" pitchFamily="34" charset="-128"/>
              </a:rPr>
              <a:t>Approche socio-anthropologique  - Priscille </a:t>
            </a:r>
            <a:r>
              <a:rPr lang="fr-FR" altLang="fr-FR" sz="2400" dirty="0" err="1" smtClean="0">
                <a:solidFill>
                  <a:srgbClr val="FF0000"/>
                </a:solidFill>
                <a:ea typeface="ＭＳ Ｐゴシック" pitchFamily="34" charset="-128"/>
              </a:rPr>
              <a:t>Sauvegrain</a:t>
            </a:r>
            <a:endParaRPr lang="fr-FR" altLang="fr-FR" sz="2400" dirty="0" smtClean="0">
              <a:solidFill>
                <a:srgbClr val="FF0000"/>
              </a:solidFill>
              <a:ea typeface="ＭＳ Ｐゴシック" pitchFamily="34" charset="-128"/>
            </a:endParaRPr>
          </a:p>
        </p:txBody>
      </p:sp>
      <p:grpSp>
        <p:nvGrpSpPr>
          <p:cNvPr id="3" name="Groupe 2"/>
          <p:cNvGrpSpPr/>
          <p:nvPr/>
        </p:nvGrpSpPr>
        <p:grpSpPr>
          <a:xfrm>
            <a:off x="4751852" y="2204865"/>
            <a:ext cx="2203449" cy="903287"/>
            <a:chOff x="3563938" y="2360613"/>
            <a:chExt cx="1652587" cy="903287"/>
          </a:xfrm>
        </p:grpSpPr>
        <p:pic>
          <p:nvPicPr>
            <p:cNvPr id="59395" name="Picture 13" descr="Afficher l'image d'origin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8325" y="2360613"/>
              <a:ext cx="357188" cy="43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9396" name="Picture 15" descr="Afficher l'image d'origin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3938" y="2420938"/>
              <a:ext cx="708025" cy="792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9397" name="Image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7375" y="2905125"/>
              <a:ext cx="792163" cy="358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9398" name="Picture 29" descr="Résultat de recherche d'images pour &quot;ehess&quot;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0125" y="2401888"/>
              <a:ext cx="406400" cy="404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9399" name="ZoneTexte 7"/>
          <p:cNvSpPr txBox="1">
            <a:spLocks noChangeArrowheads="1"/>
          </p:cNvSpPr>
          <p:nvPr/>
        </p:nvSpPr>
        <p:spPr bwMode="auto">
          <a:xfrm>
            <a:off x="3727384" y="1769879"/>
            <a:ext cx="3202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/>
              <a:t>Programme TRAJECTOIRES</a:t>
            </a:r>
          </a:p>
        </p:txBody>
      </p:sp>
      <p:sp>
        <p:nvSpPr>
          <p:cNvPr id="59400" name="ZoneTexte 8"/>
          <p:cNvSpPr txBox="1">
            <a:spLocks noChangeArrowheads="1"/>
          </p:cNvSpPr>
          <p:nvPr/>
        </p:nvSpPr>
        <p:spPr bwMode="auto">
          <a:xfrm>
            <a:off x="190501" y="3356993"/>
            <a:ext cx="10802957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600" b="1" dirty="0"/>
              <a:t>Méthode</a:t>
            </a:r>
            <a:r>
              <a:rPr lang="fr-FR" altLang="fr-FR" sz="1600" dirty="0"/>
              <a:t> : 33 entretiens semi structurés conduits par une sociologue auprès de femmes avec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600" dirty="0"/>
              <a:t>une pathologie hypertensive en cours de grossesse - 3 maternités – </a:t>
            </a:r>
            <a:r>
              <a:rPr lang="fr-FR" altLang="fr-FR" sz="1600" dirty="0" smtClean="0"/>
              <a:t> </a:t>
            </a:r>
            <a:endParaRPr lang="fr-FR" altLang="ja-JP" sz="16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6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600" b="1" dirty="0"/>
              <a:t>Résultats :</a:t>
            </a:r>
            <a:r>
              <a:rPr lang="fr-FR" altLang="fr-FR" sz="1600" dirty="0"/>
              <a:t> Mise en évidence de différences de prise en charge « fines » entre femmes nées en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600" dirty="0"/>
              <a:t>France et femmes nées en Afrique </a:t>
            </a:r>
            <a:r>
              <a:rPr lang="fr-FR" altLang="fr-FR" sz="1600" dirty="0" err="1"/>
              <a:t>sub</a:t>
            </a:r>
            <a:r>
              <a:rPr lang="fr-FR" altLang="fr-FR" sz="1600" dirty="0"/>
              <a:t> Saharienne (</a:t>
            </a:r>
            <a:r>
              <a:rPr lang="fr-FR" altLang="fr-FR" sz="1600" dirty="0" smtClean="0"/>
              <a:t>Soins </a:t>
            </a:r>
            <a:r>
              <a:rPr lang="fr-FR" altLang="fr-FR" sz="1600" dirty="0"/>
              <a:t>différenciés pour le dépistage de l’HTA et de la </a:t>
            </a:r>
            <a:r>
              <a:rPr lang="fr-FR" altLang="fr-FR" sz="1600" dirty="0" smtClean="0"/>
              <a:t>protéinurie)</a:t>
            </a:r>
            <a:endParaRPr lang="fr-FR" altLang="fr-FR" sz="16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6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600" dirty="0" smtClean="0"/>
              <a:t>Différences </a:t>
            </a:r>
            <a:r>
              <a:rPr lang="fr-FR" altLang="fr-FR" sz="1600" dirty="0"/>
              <a:t>susceptibles de retarder le diagnostic de la pathologie et de différer des décisions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600" dirty="0"/>
              <a:t>Différences susceptibles d’</a:t>
            </a:r>
            <a:r>
              <a:rPr lang="fr-FR" altLang="ja-JP" sz="1600" dirty="0"/>
              <a:t>expliquer davantage d’évolutions vers des formes sévères</a:t>
            </a:r>
            <a:endParaRPr lang="fr-FR" altLang="fr-FR" sz="1600" dirty="0"/>
          </a:p>
        </p:txBody>
      </p:sp>
      <p:sp>
        <p:nvSpPr>
          <p:cNvPr id="59401" name="ZoneTexte 9"/>
          <p:cNvSpPr txBox="1">
            <a:spLocks noChangeArrowheads="1"/>
          </p:cNvSpPr>
          <p:nvPr/>
        </p:nvSpPr>
        <p:spPr bwMode="auto">
          <a:xfrm>
            <a:off x="1" y="6375268"/>
            <a:ext cx="11912600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fr-FR" altLang="fr-FR" sz="1400" i="1" dirty="0" err="1"/>
              <a:t>Sauvegrain</a:t>
            </a:r>
            <a:r>
              <a:rPr lang="fr-FR" altLang="fr-FR" sz="1400" i="1" dirty="0"/>
              <a:t> et al, </a:t>
            </a:r>
            <a:r>
              <a:rPr lang="en-US" sz="1400" b="1" dirty="0"/>
              <a:t>Exploring the hypothesis of differential care for African immigrant and native women in France with hypertensive disorders during pregnancy: a qualitative </a:t>
            </a:r>
            <a:r>
              <a:rPr lang="en-US" sz="1400" b="1" dirty="0" smtClean="0"/>
              <a:t>study </a:t>
            </a:r>
            <a:r>
              <a:rPr lang="fr-FR" altLang="fr-FR" sz="1400" i="1" dirty="0" smtClean="0"/>
              <a:t>BJOG 2017, 124, 12, </a:t>
            </a:r>
            <a:r>
              <a:rPr lang="en-US" sz="1400" dirty="0"/>
              <a:t>1858-1865</a:t>
            </a:r>
            <a:endParaRPr lang="fr-FR" altLang="fr-FR" sz="1400" i="1" dirty="0"/>
          </a:p>
        </p:txBody>
      </p:sp>
      <p:sp>
        <p:nvSpPr>
          <p:cNvPr id="2" name="ZoneTexte 1"/>
          <p:cNvSpPr txBox="1"/>
          <p:nvPr/>
        </p:nvSpPr>
        <p:spPr>
          <a:xfrm>
            <a:off x="719403" y="5661249"/>
            <a:ext cx="7580280" cy="646331"/>
          </a:xfrm>
          <a:prstGeom prst="rect">
            <a:avLst/>
          </a:prstGeom>
          <a:noFill/>
          <a:ln>
            <a:solidFill>
              <a:srgbClr val="0B05FF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/>
              <a:t>Mise en évidence de soins différenciés susceptibles d’avoir un retentissement </a:t>
            </a:r>
          </a:p>
          <a:p>
            <a:pPr algn="ctr"/>
            <a:r>
              <a:rPr lang="fr-FR" dirty="0" smtClean="0"/>
              <a:t>en termes de morbidité maternelle sévère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2041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614334" y="3975100"/>
            <a:ext cx="2963333" cy="276999"/>
          </a:xfrm>
          <a:prstGeom prst="rect">
            <a:avLst/>
          </a:prstGeom>
          <a:ln w="6350" cmpd="sng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fr-FR" sz="1200" b="1" dirty="0">
                <a:solidFill>
                  <a:srgbClr val="7030A0"/>
                </a:solidFill>
                <a:latin typeface="+mj-lt"/>
                <a:cs typeface="Times New Roman"/>
              </a:rPr>
              <a:t>Suivi de grossesse sous-optimal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4607984" y="4446588"/>
            <a:ext cx="2961216" cy="276999"/>
          </a:xfrm>
          <a:prstGeom prst="rect">
            <a:avLst/>
          </a:prstGeom>
          <a:ln w="6350" cmpd="sng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fr-FR" altLang="fr-FR" sz="1200" b="1">
                <a:solidFill>
                  <a:srgbClr val="7030A0"/>
                </a:solidFill>
                <a:cs typeface="Times New Roman" pitchFamily="18" charset="0"/>
              </a:rPr>
              <a:t>Qualité des soins sous-optimale</a:t>
            </a:r>
          </a:p>
        </p:txBody>
      </p:sp>
      <p:graphicFrame>
        <p:nvGraphicFramePr>
          <p:cNvPr id="7" name="Tableau 6"/>
          <p:cNvGraphicFramePr>
            <a:graphicFrameLocks noGrp="1"/>
          </p:cNvGraphicFramePr>
          <p:nvPr/>
        </p:nvGraphicFramePr>
        <p:xfrm>
          <a:off x="9225130" y="3456974"/>
          <a:ext cx="2919543" cy="2003604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8073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22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5452">
                <a:tc row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400" b="1" kern="1200" dirty="0" smtClean="0">
                          <a:solidFill>
                            <a:srgbClr val="C00000"/>
                          </a:solidFill>
                          <a:latin typeface="+mj-lt"/>
                        </a:rPr>
                        <a:t>Santé maternelle</a:t>
                      </a:r>
                      <a:endParaRPr lang="fr-FR" sz="1400" b="1" kern="1200" dirty="0">
                        <a:solidFill>
                          <a:srgbClr val="C0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6000" marR="96000" marT="36000" marB="36000" vert="vert27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fr-FR" sz="1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fr-FR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Morbidité</a:t>
                      </a:r>
                      <a:r>
                        <a:rPr lang="fr-FR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Maternelle Sévère</a:t>
                      </a:r>
                      <a:endParaRPr lang="fr-FR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marT="72000" marB="720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2660">
                <a:tc vMerge="1">
                  <a:txBody>
                    <a:bodyPr/>
                    <a:lstStyle/>
                    <a:p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Mortalité</a:t>
                      </a:r>
                      <a:endParaRPr lang="fr-FR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marT="72000" marB="720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40">
                <a:tc rowSpan="3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400" b="1" kern="1200" dirty="0" smtClean="0">
                          <a:solidFill>
                            <a:srgbClr val="C00000"/>
                          </a:solidFill>
                          <a:latin typeface="+mj-lt"/>
                          <a:ea typeface="+mn-ea"/>
                          <a:cs typeface="+mn-cs"/>
                        </a:rPr>
                        <a:t>Santé périnatale</a:t>
                      </a:r>
                      <a:endParaRPr lang="fr-FR" sz="1400" b="1" kern="1200" dirty="0">
                        <a:solidFill>
                          <a:srgbClr val="C0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6000" marR="96000" marT="36000" marB="36000" vert="vert27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Anomalies congénitales</a:t>
                      </a:r>
                      <a:endParaRPr lang="fr-FR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marT="72000" marB="720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7726">
                <a:tc vMerge="1">
                  <a:txBody>
                    <a:bodyPr/>
                    <a:lstStyle/>
                    <a:p>
                      <a:pPr algn="ctr"/>
                      <a:endParaRPr lang="fr-FR" sz="1400" b="1" dirty="0">
                        <a:solidFill>
                          <a:srgbClr val="FF0000"/>
                        </a:solidFill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Prématurité</a:t>
                      </a:r>
                      <a:endParaRPr lang="fr-FR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marT="72000" marB="720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7726">
                <a:tc vMerge="1">
                  <a:txBody>
                    <a:bodyPr/>
                    <a:lstStyle/>
                    <a:p>
                      <a:pPr algn="ctr"/>
                      <a:endParaRPr lang="fr-FR" sz="1400" b="1" dirty="0">
                        <a:solidFill>
                          <a:srgbClr val="FF0000"/>
                        </a:solidFill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Hypotrophie</a:t>
                      </a:r>
                      <a:endParaRPr lang="fr-FR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marT="72000" marB="7200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75780" name="Groupe 21"/>
          <p:cNvGrpSpPr>
            <a:grpSpLocks/>
          </p:cNvGrpSpPr>
          <p:nvPr/>
        </p:nvGrpSpPr>
        <p:grpSpPr bwMode="auto">
          <a:xfrm>
            <a:off x="7647518" y="4032250"/>
            <a:ext cx="1545167" cy="828675"/>
            <a:chOff x="5735015" y="3899796"/>
            <a:chExt cx="1159331" cy="828076"/>
          </a:xfrm>
        </p:grpSpPr>
        <p:sp>
          <p:nvSpPr>
            <p:cNvPr id="13" name="Flèche à angle droit 12"/>
            <p:cNvSpPr/>
            <p:nvPr/>
          </p:nvSpPr>
          <p:spPr>
            <a:xfrm flipV="1">
              <a:off x="5735015" y="3952146"/>
              <a:ext cx="528845" cy="640886"/>
            </a:xfrm>
            <a:prstGeom prst="bentUpArrow">
              <a:avLst>
                <a:gd name="adj1" fmla="val 24598"/>
                <a:gd name="adj2" fmla="val 11975"/>
                <a:gd name="adj3" fmla="val 26644"/>
              </a:avLst>
            </a:prstGeom>
            <a:solidFill>
              <a:srgbClr val="0000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dirty="0"/>
            </a:p>
          </p:txBody>
        </p:sp>
        <p:sp>
          <p:nvSpPr>
            <p:cNvPr id="14" name="Flèche à angle droit 13"/>
            <p:cNvSpPr/>
            <p:nvPr/>
          </p:nvSpPr>
          <p:spPr>
            <a:xfrm>
              <a:off x="5735015" y="4050500"/>
              <a:ext cx="528845" cy="642472"/>
            </a:xfrm>
            <a:prstGeom prst="bentUpArrow">
              <a:avLst>
                <a:gd name="adj1" fmla="val 24598"/>
                <a:gd name="adj2" fmla="val 11975"/>
                <a:gd name="adj3" fmla="val 26644"/>
              </a:avLst>
            </a:prstGeom>
            <a:solidFill>
              <a:srgbClr val="0000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5" name="Flèche à angle droit 14"/>
            <p:cNvSpPr/>
            <p:nvPr/>
          </p:nvSpPr>
          <p:spPr>
            <a:xfrm rot="16200000" flipV="1">
              <a:off x="6361825" y="3897118"/>
              <a:ext cx="529842" cy="535199"/>
            </a:xfrm>
            <a:prstGeom prst="bentUpArrow">
              <a:avLst>
                <a:gd name="adj1" fmla="val 24598"/>
                <a:gd name="adj2" fmla="val 19773"/>
                <a:gd name="adj3" fmla="val 26644"/>
              </a:avLst>
            </a:prstGeom>
            <a:solidFill>
              <a:srgbClr val="0000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dirty="0"/>
            </a:p>
          </p:txBody>
        </p:sp>
        <p:sp>
          <p:nvSpPr>
            <p:cNvPr id="16" name="Flèche à angle droit 15"/>
            <p:cNvSpPr/>
            <p:nvPr/>
          </p:nvSpPr>
          <p:spPr>
            <a:xfrm rot="5400000">
              <a:off x="6361825" y="4195352"/>
              <a:ext cx="529842" cy="535199"/>
            </a:xfrm>
            <a:prstGeom prst="bentUpArrow">
              <a:avLst>
                <a:gd name="adj1" fmla="val 24598"/>
                <a:gd name="adj2" fmla="val 19773"/>
                <a:gd name="adj3" fmla="val 26644"/>
              </a:avLst>
            </a:prstGeom>
            <a:solidFill>
              <a:srgbClr val="0000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152691" y="4232930"/>
              <a:ext cx="327154" cy="177671"/>
            </a:xfrm>
            <a:prstGeom prst="rect">
              <a:avLst/>
            </a:prstGeom>
            <a:solidFill>
              <a:srgbClr val="0000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sp>
        <p:nvSpPr>
          <p:cNvPr id="21" name="ZoneTexte 20"/>
          <p:cNvSpPr txBox="1">
            <a:spLocks noChangeArrowheads="1"/>
          </p:cNvSpPr>
          <p:nvPr/>
        </p:nvSpPr>
        <p:spPr bwMode="auto">
          <a:xfrm>
            <a:off x="4607985" y="5816601"/>
            <a:ext cx="2976033" cy="2762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1200" dirty="0">
                <a:latin typeface="+mj-lt"/>
                <a:ea typeface="+mn-ea"/>
              </a:rPr>
              <a:t> </a:t>
            </a:r>
            <a:r>
              <a:rPr lang="fr-FR" sz="1200" b="1" dirty="0">
                <a:solidFill>
                  <a:srgbClr val="002060"/>
                </a:solidFill>
                <a:latin typeface="+mn-lt"/>
                <a:ea typeface="+mn-ea"/>
              </a:rPr>
              <a:t>Biais implicites</a:t>
            </a:r>
          </a:p>
        </p:txBody>
      </p:sp>
      <p:sp>
        <p:nvSpPr>
          <p:cNvPr id="23" name="Rectangle 22"/>
          <p:cNvSpPr/>
          <p:nvPr/>
        </p:nvSpPr>
        <p:spPr>
          <a:xfrm rot="16200000">
            <a:off x="1343290" y="2263511"/>
            <a:ext cx="1728788" cy="287867"/>
          </a:xfrm>
          <a:prstGeom prst="rect">
            <a:avLst/>
          </a:prstGeom>
          <a:solidFill>
            <a:srgbClr val="0000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4" name="Flèche droite 23"/>
          <p:cNvSpPr/>
          <p:nvPr/>
        </p:nvSpPr>
        <p:spPr>
          <a:xfrm>
            <a:off x="2063751" y="1925638"/>
            <a:ext cx="2495549" cy="360362"/>
          </a:xfrm>
          <a:prstGeom prst="rightArrow">
            <a:avLst/>
          </a:prstGeom>
          <a:solidFill>
            <a:srgbClr val="0000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5" name="Flèche droite 24"/>
          <p:cNvSpPr/>
          <p:nvPr/>
        </p:nvSpPr>
        <p:spPr>
          <a:xfrm>
            <a:off x="2063751" y="2492376"/>
            <a:ext cx="2495549" cy="360363"/>
          </a:xfrm>
          <a:prstGeom prst="rightArrow">
            <a:avLst/>
          </a:prstGeom>
          <a:solidFill>
            <a:srgbClr val="0000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6" name="Flèche droite 25"/>
          <p:cNvSpPr/>
          <p:nvPr/>
        </p:nvSpPr>
        <p:spPr>
          <a:xfrm rot="5400000">
            <a:off x="9924786" y="2190486"/>
            <a:ext cx="1871662" cy="529167"/>
          </a:xfrm>
          <a:prstGeom prst="rightArrow">
            <a:avLst/>
          </a:prstGeom>
          <a:solidFill>
            <a:srgbClr val="0000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7573434" y="2025650"/>
            <a:ext cx="3418417" cy="179388"/>
          </a:xfrm>
          <a:prstGeom prst="rect">
            <a:avLst/>
          </a:prstGeom>
          <a:solidFill>
            <a:srgbClr val="0000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9" name="Rectangle 28"/>
          <p:cNvSpPr/>
          <p:nvPr/>
        </p:nvSpPr>
        <p:spPr>
          <a:xfrm>
            <a:off x="7573434" y="2582864"/>
            <a:ext cx="3418417" cy="179387"/>
          </a:xfrm>
          <a:prstGeom prst="rect">
            <a:avLst/>
          </a:prstGeom>
          <a:solidFill>
            <a:srgbClr val="0000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0" name="Rectangle 29"/>
          <p:cNvSpPr/>
          <p:nvPr/>
        </p:nvSpPr>
        <p:spPr>
          <a:xfrm rot="16200000">
            <a:off x="2064015" y="5657586"/>
            <a:ext cx="287338" cy="287867"/>
          </a:xfrm>
          <a:prstGeom prst="rect">
            <a:avLst/>
          </a:prstGeom>
          <a:solidFill>
            <a:srgbClr val="0000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1" name="Flèche droite 30"/>
          <p:cNvSpPr/>
          <p:nvPr/>
        </p:nvSpPr>
        <p:spPr>
          <a:xfrm>
            <a:off x="2063752" y="5778501"/>
            <a:ext cx="2544233" cy="360363"/>
          </a:xfrm>
          <a:prstGeom prst="rightArrow">
            <a:avLst/>
          </a:prstGeom>
          <a:solidFill>
            <a:srgbClr val="0000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3" name="Flèche droite 32"/>
          <p:cNvSpPr/>
          <p:nvPr/>
        </p:nvSpPr>
        <p:spPr>
          <a:xfrm rot="16200000">
            <a:off x="5686955" y="5110163"/>
            <a:ext cx="828675" cy="527051"/>
          </a:xfrm>
          <a:prstGeom prst="rightArrow">
            <a:avLst/>
          </a:prstGeom>
          <a:solidFill>
            <a:srgbClr val="0000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2" name="Flèche droite 31"/>
          <p:cNvSpPr/>
          <p:nvPr/>
        </p:nvSpPr>
        <p:spPr>
          <a:xfrm>
            <a:off x="2063751" y="1412876"/>
            <a:ext cx="2495549" cy="360363"/>
          </a:xfrm>
          <a:prstGeom prst="rightArrow">
            <a:avLst/>
          </a:prstGeom>
          <a:solidFill>
            <a:srgbClr val="0000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4" name="Rectangle 33"/>
          <p:cNvSpPr/>
          <p:nvPr/>
        </p:nvSpPr>
        <p:spPr>
          <a:xfrm>
            <a:off x="7567084" y="1522414"/>
            <a:ext cx="3420533" cy="179387"/>
          </a:xfrm>
          <a:prstGeom prst="rect">
            <a:avLst/>
          </a:prstGeom>
          <a:solidFill>
            <a:srgbClr val="0000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graphicFrame>
        <p:nvGraphicFramePr>
          <p:cNvPr id="38" name="Tableau 37"/>
          <p:cNvGraphicFramePr>
            <a:graphicFrameLocks noGrp="1"/>
          </p:cNvGraphicFramePr>
          <p:nvPr/>
        </p:nvGraphicFramePr>
        <p:xfrm>
          <a:off x="143342" y="3267824"/>
          <a:ext cx="3472590" cy="118560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7359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65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0520">
                <a:tc rowSpan="4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200" b="1" kern="1200" dirty="0" smtClean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Précarité</a:t>
                      </a:r>
                      <a:endParaRPr lang="fr-FR" sz="1200" b="1" kern="1200" dirty="0">
                        <a:solidFill>
                          <a:srgbClr val="00206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21920" marR="121920" vert="vert27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 smtClean="0"/>
                        <a:t>Logement</a:t>
                      </a:r>
                      <a:endParaRPr lang="fr-FR" sz="1000" dirty="0"/>
                    </a:p>
                  </a:txBody>
                  <a:tcPr marL="121920" marR="121920" marT="72000" marB="7200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2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 smtClean="0"/>
                        <a:t>Revenus</a:t>
                      </a:r>
                      <a:endParaRPr lang="fr-FR" sz="1000" dirty="0"/>
                    </a:p>
                  </a:txBody>
                  <a:tcPr marL="121920" marR="121920" marT="72000" marB="7200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4232">
                <a:tc vMerge="1">
                  <a:txBody>
                    <a:bodyPr/>
                    <a:lstStyle/>
                    <a:p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 smtClean="0"/>
                        <a:t>Couverture sociale</a:t>
                      </a:r>
                      <a:endParaRPr lang="fr-FR" sz="1000" dirty="0"/>
                    </a:p>
                  </a:txBody>
                  <a:tcPr marL="121920" marR="121920" marT="72000" marB="7200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 smtClean="0"/>
                        <a:t>Isolement</a:t>
                      </a:r>
                      <a:endParaRPr lang="fr-FR" sz="1000" dirty="0"/>
                    </a:p>
                  </a:txBody>
                  <a:tcPr marL="121920" marR="121920" marT="72000" marB="7200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9" name="Tableau 38"/>
          <p:cNvGraphicFramePr>
            <a:graphicFrameLocks noGrp="1"/>
          </p:cNvGraphicFramePr>
          <p:nvPr/>
        </p:nvGraphicFramePr>
        <p:xfrm>
          <a:off x="143339" y="4455042"/>
          <a:ext cx="3472590" cy="118560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7359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65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4232">
                <a:tc rowSpan="4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200" b="1" kern="1200" dirty="0" smtClean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Migration</a:t>
                      </a:r>
                      <a:endParaRPr lang="fr-FR" sz="1200" b="1" kern="1200" dirty="0">
                        <a:solidFill>
                          <a:srgbClr val="00206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21920" marR="121920" vert="vert27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 smtClean="0"/>
                        <a:t>Barrières</a:t>
                      </a:r>
                      <a:r>
                        <a:rPr lang="fr-FR" sz="1000" baseline="0" dirty="0" smtClean="0"/>
                        <a:t> linguistiques</a:t>
                      </a:r>
                      <a:endParaRPr lang="fr-FR" sz="1000" dirty="0"/>
                    </a:p>
                  </a:txBody>
                  <a:tcPr marL="121920" marR="121920" marT="72000" marB="7200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7944">
                <a:tc vMerge="1">
                  <a:txBody>
                    <a:bodyPr/>
                    <a:lstStyle/>
                    <a:p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 smtClean="0"/>
                        <a:t>Accès aux droits sociaux</a:t>
                      </a:r>
                      <a:endParaRPr lang="fr-FR" sz="1000" dirty="0"/>
                    </a:p>
                  </a:txBody>
                  <a:tcPr marL="121920" marR="121920" marT="72000" marB="7200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 smtClean="0"/>
                        <a:t>Isolement</a:t>
                      </a:r>
                      <a:endParaRPr lang="fr-FR" sz="1000" dirty="0"/>
                    </a:p>
                  </a:txBody>
                  <a:tcPr marL="121920" marR="121920" marT="72000" marB="7200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fr-FR" sz="1200" b="1" kern="1200" dirty="0">
                        <a:solidFill>
                          <a:srgbClr val="00206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 smtClean="0"/>
                        <a:t>Acculturation</a:t>
                      </a:r>
                      <a:endParaRPr lang="fr-FR" sz="1000" dirty="0"/>
                    </a:p>
                  </a:txBody>
                  <a:tcPr marL="121920" marR="121920" marT="72000" marB="7200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0" name="Rectangle avec flèche vers la droite 39"/>
          <p:cNvSpPr/>
          <p:nvPr/>
        </p:nvSpPr>
        <p:spPr>
          <a:xfrm>
            <a:off x="3600452" y="3255963"/>
            <a:ext cx="958849" cy="2413000"/>
          </a:xfrm>
          <a:prstGeom prst="rightArrowCallout">
            <a:avLst>
              <a:gd name="adj1" fmla="val 40886"/>
              <a:gd name="adj2" fmla="val 46175"/>
              <a:gd name="adj3" fmla="val 19532"/>
              <a:gd name="adj4" fmla="val 64977"/>
            </a:avLst>
          </a:prstGeom>
          <a:solidFill>
            <a:srgbClr val="0000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1" name="Flèche droite 25"/>
          <p:cNvSpPr/>
          <p:nvPr/>
        </p:nvSpPr>
        <p:spPr>
          <a:xfrm rot="5400000">
            <a:off x="5081324" y="2620170"/>
            <a:ext cx="2052638" cy="527049"/>
          </a:xfrm>
          <a:prstGeom prst="rightArrow">
            <a:avLst/>
          </a:prstGeom>
          <a:solidFill>
            <a:srgbClr val="0000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2" name="ZoneTexte 41"/>
          <p:cNvSpPr txBox="1"/>
          <p:nvPr/>
        </p:nvSpPr>
        <p:spPr>
          <a:xfrm>
            <a:off x="4561417" y="1844675"/>
            <a:ext cx="3096683" cy="584775"/>
          </a:xfrm>
          <a:prstGeom prst="rect">
            <a:avLst/>
          </a:prstGeom>
          <a:ln w="6350" cmpd="sng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fr-FR" altLang="fr-FR" sz="1200" b="1">
                <a:solidFill>
                  <a:srgbClr val="002060"/>
                </a:solidFill>
              </a:rPr>
              <a:t>Problèmes de santé spécifiques</a:t>
            </a:r>
          </a:p>
          <a:p>
            <a:pPr algn="ctr" eaLnBrk="1" hangingPunct="1"/>
            <a:r>
              <a:rPr lang="fr-FR" altLang="fr-FR" sz="1000">
                <a:solidFill>
                  <a:srgbClr val="000000"/>
                </a:solidFill>
                <a:cs typeface="Times New Roman" pitchFamily="18" charset="0"/>
              </a:rPr>
              <a:t>VIH / HTA / Cardiopathies / Obésité</a:t>
            </a:r>
            <a:r>
              <a:rPr lang="fr-FR" altLang="fr-FR" sz="1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fr-FR" altLang="fr-FR" sz="1000">
                <a:solidFill>
                  <a:srgbClr val="000000"/>
                </a:solidFill>
                <a:cs typeface="Times New Roman" pitchFamily="18" charset="0"/>
              </a:rPr>
              <a:t>Santé mentale / Psychologique…</a:t>
            </a:r>
          </a:p>
        </p:txBody>
      </p:sp>
      <p:sp>
        <p:nvSpPr>
          <p:cNvPr id="43" name="ZoneTexte 42"/>
          <p:cNvSpPr txBox="1"/>
          <p:nvPr/>
        </p:nvSpPr>
        <p:spPr>
          <a:xfrm>
            <a:off x="4561417" y="2557463"/>
            <a:ext cx="3096683" cy="584200"/>
          </a:xfrm>
          <a:prstGeom prst="rect">
            <a:avLst/>
          </a:prstGeom>
          <a:ln w="6350" cmpd="sng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72000" rIns="720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fr-FR" altLang="fr-FR" sz="1200" b="1">
                <a:solidFill>
                  <a:srgbClr val="002060"/>
                </a:solidFill>
              </a:rPr>
              <a:t>Comportements /Expositions</a:t>
            </a:r>
          </a:p>
          <a:p>
            <a:pPr algn="ctr" eaLnBrk="1" hangingPunct="1"/>
            <a:r>
              <a:rPr lang="fr-FR" altLang="fr-FR" sz="1000">
                <a:solidFill>
                  <a:srgbClr val="000000"/>
                </a:solidFill>
                <a:cs typeface="Times New Roman" pitchFamily="18" charset="0"/>
              </a:rPr>
              <a:t>Nutrition / Tabagisme / Stress chronique / Toxiques…</a:t>
            </a:r>
          </a:p>
        </p:txBody>
      </p:sp>
      <p:sp>
        <p:nvSpPr>
          <p:cNvPr id="44" name="ZoneTexte 43"/>
          <p:cNvSpPr txBox="1"/>
          <p:nvPr/>
        </p:nvSpPr>
        <p:spPr>
          <a:xfrm>
            <a:off x="4552951" y="1401763"/>
            <a:ext cx="3105149" cy="431800"/>
          </a:xfrm>
          <a:prstGeom prst="rect">
            <a:avLst/>
          </a:prstGeom>
          <a:ln w="6350" cmpd="sng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fr-FR"/>
            </a:defPPr>
            <a:lvl1pPr algn="ctr">
              <a:defRPr sz="1400" b="1">
                <a:latin typeface="Times New Roman"/>
                <a:cs typeface="Times New Roman"/>
              </a:defRPr>
            </a:lvl1pPr>
          </a:lstStyle>
          <a:p>
            <a:pPr>
              <a:defRPr/>
            </a:pPr>
            <a:r>
              <a:rPr lang="fr-FR" sz="1200" dirty="0" smtClean="0">
                <a:solidFill>
                  <a:srgbClr val="002060"/>
                </a:solidFill>
                <a:latin typeface="+mn-lt"/>
                <a:cs typeface="+mn-cs"/>
              </a:rPr>
              <a:t>Education</a:t>
            </a:r>
            <a:endParaRPr lang="fr-FR" sz="1200" dirty="0">
              <a:solidFill>
                <a:srgbClr val="002060"/>
              </a:solidFill>
              <a:latin typeface="+mn-lt"/>
              <a:cs typeface="+mn-cs"/>
            </a:endParaRPr>
          </a:p>
          <a:p>
            <a:pPr>
              <a:defRPr/>
            </a:pPr>
            <a:r>
              <a:rPr lang="fr-FR" sz="1000" b="0" i="1" dirty="0" err="1" smtClean="0">
                <a:latin typeface="+mn-lt"/>
              </a:rPr>
              <a:t>Health</a:t>
            </a:r>
            <a:r>
              <a:rPr lang="fr-FR" sz="1000" b="0" i="1" dirty="0" smtClean="0">
                <a:latin typeface="+mn-lt"/>
              </a:rPr>
              <a:t> </a:t>
            </a:r>
            <a:r>
              <a:rPr lang="fr-FR" sz="1000" b="0" i="1" dirty="0" err="1" smtClean="0">
                <a:latin typeface="+mn-lt"/>
              </a:rPr>
              <a:t>literacy</a:t>
            </a:r>
            <a:endParaRPr lang="fr-FR" sz="1000" b="0" i="1" dirty="0">
              <a:latin typeface="+mn-lt"/>
            </a:endParaRPr>
          </a:p>
        </p:txBody>
      </p:sp>
      <p:sp>
        <p:nvSpPr>
          <p:cNvPr id="75800" name="Titre 1"/>
          <p:cNvSpPr txBox="1">
            <a:spLocks/>
          </p:cNvSpPr>
          <p:nvPr/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/>
            <a:r>
              <a:rPr lang="fr-FR" altLang="fr-FR" sz="2800" dirty="0">
                <a:solidFill>
                  <a:srgbClr val="0000FF"/>
                </a:solidFill>
              </a:rPr>
              <a:t>Exploration des mécanismes des </a:t>
            </a:r>
            <a:r>
              <a:rPr lang="fr-FR" altLang="fr-FR" sz="2800" dirty="0" smtClean="0">
                <a:solidFill>
                  <a:srgbClr val="0000FF"/>
                </a:solidFill>
              </a:rPr>
              <a:t>Inégalités sociales de santé</a:t>
            </a:r>
            <a:r>
              <a:rPr lang="fr-FR" altLang="fr-FR" sz="3600" dirty="0">
                <a:solidFill>
                  <a:srgbClr val="0000FF"/>
                </a:solidFill>
              </a:rPr>
              <a:t/>
            </a:r>
            <a:br>
              <a:rPr lang="fr-FR" altLang="fr-FR" sz="3600" dirty="0">
                <a:solidFill>
                  <a:srgbClr val="0000FF"/>
                </a:solidFill>
              </a:rPr>
            </a:br>
            <a:r>
              <a:rPr lang="fr-FR" altLang="fr-FR" sz="2800" dirty="0">
                <a:solidFill>
                  <a:srgbClr val="FF0000"/>
                </a:solidFill>
              </a:rPr>
              <a:t>Biais implicites et soins </a:t>
            </a:r>
            <a:r>
              <a:rPr lang="fr-FR" altLang="fr-FR" sz="2800" dirty="0" smtClean="0">
                <a:solidFill>
                  <a:srgbClr val="FF0000"/>
                </a:solidFill>
              </a:rPr>
              <a:t>différenciés (Projet BIP)</a:t>
            </a:r>
            <a:endParaRPr lang="fr-FR" altLang="fr-FR" sz="2800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4000" y="6176964"/>
            <a:ext cx="11785600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 err="1"/>
              <a:t>Azria</a:t>
            </a:r>
            <a:r>
              <a:rPr lang="en-US" dirty="0"/>
              <a:t>, E., </a:t>
            </a:r>
            <a:r>
              <a:rPr lang="en-US" dirty="0" smtClean="0"/>
              <a:t>… </a:t>
            </a:r>
            <a:r>
              <a:rPr lang="en-US" dirty="0" err="1" smtClean="0"/>
              <a:t>BiP</a:t>
            </a:r>
            <a:r>
              <a:rPr lang="en-US" dirty="0" smtClean="0"/>
              <a:t> </a:t>
            </a:r>
            <a:r>
              <a:rPr lang="en-US" dirty="0"/>
              <a:t>study group. (2022). Implicit biases and differential perinatal care for migrant women: Methodological framework and study protocol of the </a:t>
            </a:r>
            <a:r>
              <a:rPr lang="en-US" dirty="0" err="1"/>
              <a:t>BiP</a:t>
            </a:r>
            <a:r>
              <a:rPr lang="en-US" dirty="0"/>
              <a:t> </a:t>
            </a:r>
            <a:r>
              <a:rPr lang="en-US" dirty="0" smtClean="0"/>
              <a:t>study. </a:t>
            </a:r>
            <a:r>
              <a:rPr lang="en-US" i="1" dirty="0"/>
              <a:t>Journal of Gynecology Obstetrics and Human Reproduction</a:t>
            </a:r>
            <a:r>
              <a:rPr lang="en-US" dirty="0"/>
              <a:t>, </a:t>
            </a:r>
            <a:r>
              <a:rPr lang="en-US" i="1" dirty="0"/>
              <a:t>51</a:t>
            </a:r>
            <a:r>
              <a:rPr lang="en-US" dirty="0"/>
              <a:t>(4), 102340.</a:t>
            </a:r>
          </a:p>
        </p:txBody>
      </p:sp>
    </p:spTree>
    <p:extLst>
      <p:ext uri="{BB962C8B-B14F-4D97-AF65-F5344CB8AC3E}">
        <p14:creationId xmlns:p14="http://schemas.microsoft.com/office/powerpoint/2010/main" val="376921551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8281" y="0"/>
            <a:ext cx="10515600" cy="1325563"/>
          </a:xfrm>
        </p:spPr>
        <p:txBody>
          <a:bodyPr>
            <a:normAutofit/>
          </a:bodyPr>
          <a:lstStyle/>
          <a:p>
            <a:r>
              <a:rPr lang="fr-FR" sz="2900" dirty="0"/>
              <a:t>Un partenariat recherche-associations :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623392" y="1268760"/>
            <a:ext cx="6048672" cy="5400600"/>
          </a:xfrm>
        </p:spPr>
        <p:txBody>
          <a:bodyPr>
            <a:normAutofit fontScale="70000" lnSpcReduction="20000"/>
          </a:bodyPr>
          <a:lstStyle/>
          <a:p>
            <a:pPr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900" dirty="0" err="1" smtClean="0"/>
              <a:t>Equipes</a:t>
            </a:r>
            <a:r>
              <a:rPr lang="en-US" sz="2900" b="1" dirty="0" smtClean="0"/>
              <a:t> </a:t>
            </a:r>
            <a:r>
              <a:rPr lang="en-US" sz="2900" dirty="0"/>
              <a:t>de </a:t>
            </a:r>
            <a:r>
              <a:rPr lang="en-US" sz="2900" dirty="0" err="1"/>
              <a:t>recherche</a:t>
            </a:r>
            <a:r>
              <a:rPr lang="en-US" sz="2900" dirty="0"/>
              <a:t>: </a:t>
            </a:r>
          </a:p>
          <a:p>
            <a:pPr marL="990600" lvl="1" indent="-5334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500" dirty="0"/>
              <a:t>CEPED , UMR IRD-UPD</a:t>
            </a:r>
          </a:p>
          <a:p>
            <a:pPr marL="990600" lvl="1" indent="-5334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500" dirty="0"/>
              <a:t>INSERM U </a:t>
            </a:r>
            <a:r>
              <a:rPr lang="en-US" sz="2500" dirty="0" smtClean="0"/>
              <a:t>1018, IPLESP  </a:t>
            </a:r>
            <a:endParaRPr lang="en-US" sz="2500" dirty="0"/>
          </a:p>
          <a:p>
            <a:pPr marL="990600" lvl="1" indent="-5334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500" smtClean="0"/>
              <a:t>INPES</a:t>
            </a:r>
          </a:p>
          <a:p>
            <a:pPr marL="52578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800" smtClean="0"/>
              <a:t>Associations: </a:t>
            </a:r>
          </a:p>
          <a:p>
            <a:pPr marL="990600" lvl="1" indent="-5334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500" smtClean="0"/>
              <a:t>COMEDE </a:t>
            </a:r>
            <a:r>
              <a:rPr lang="en-US" sz="2500" dirty="0"/>
              <a:t>(</a:t>
            </a:r>
            <a:r>
              <a:rPr lang="en-US" sz="2500" dirty="0" err="1"/>
              <a:t>Comité</a:t>
            </a:r>
            <a:r>
              <a:rPr lang="en-US" sz="2500" dirty="0"/>
              <a:t> </a:t>
            </a:r>
            <a:r>
              <a:rPr lang="en-US" sz="2500" dirty="0" err="1"/>
              <a:t>médical</a:t>
            </a:r>
            <a:r>
              <a:rPr lang="en-US" sz="2500" dirty="0"/>
              <a:t> pour les </a:t>
            </a:r>
            <a:r>
              <a:rPr lang="en-US" sz="2500" dirty="0" err="1"/>
              <a:t>exilés</a:t>
            </a:r>
            <a:r>
              <a:rPr lang="en-US" sz="2500"/>
              <a:t>) </a:t>
            </a:r>
            <a:endParaRPr lang="en-US" sz="2500" dirty="0"/>
          </a:p>
          <a:p>
            <a:pPr marL="990600" lvl="1" indent="-5334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500" dirty="0"/>
              <a:t>RAAC-</a:t>
            </a:r>
            <a:r>
              <a:rPr lang="en-US" sz="2500" dirty="0" err="1"/>
              <a:t>Sida</a:t>
            </a:r>
            <a:r>
              <a:rPr lang="en-US" sz="2500" dirty="0"/>
              <a:t> (</a:t>
            </a:r>
            <a:r>
              <a:rPr lang="en-US" sz="2500" dirty="0" err="1"/>
              <a:t>Réseau</a:t>
            </a:r>
            <a:r>
              <a:rPr lang="en-US" sz="2500" dirty="0"/>
              <a:t> des associations </a:t>
            </a:r>
            <a:r>
              <a:rPr lang="en-US" sz="2500" dirty="0" err="1"/>
              <a:t>africaines</a:t>
            </a:r>
            <a:r>
              <a:rPr lang="en-US" sz="2500" dirty="0"/>
              <a:t> </a:t>
            </a:r>
            <a:r>
              <a:rPr lang="en-US" sz="2500"/>
              <a:t>et </a:t>
            </a:r>
            <a:r>
              <a:rPr lang="en-US" sz="2500" smtClean="0"/>
              <a:t>caribéennes)  </a:t>
            </a:r>
            <a:endParaRPr lang="en-US" sz="2500" dirty="0"/>
          </a:p>
          <a:p>
            <a:pPr marL="716280" indent="-5334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sz="2800" dirty="0"/>
              <a:t>Support méthodologique et expertise : </a:t>
            </a:r>
            <a:endParaRPr lang="en-US" sz="2800" dirty="0"/>
          </a:p>
          <a:p>
            <a:pPr marL="990600" lvl="1" indent="-5334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500" dirty="0" err="1" smtClean="0"/>
              <a:t>InVS</a:t>
            </a:r>
            <a:r>
              <a:rPr lang="en-US" sz="2500" dirty="0" smtClean="0"/>
              <a:t> </a:t>
            </a:r>
            <a:endParaRPr lang="en-US" sz="2500" dirty="0"/>
          </a:p>
          <a:p>
            <a:pPr marL="990600" lvl="1" indent="-5334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500" dirty="0"/>
              <a:t>INED, Service des </a:t>
            </a:r>
            <a:r>
              <a:rPr lang="en-US" sz="2500" dirty="0" err="1"/>
              <a:t>enquêtes</a:t>
            </a:r>
            <a:r>
              <a:rPr lang="en-US" sz="2500" dirty="0"/>
              <a:t>   </a:t>
            </a:r>
          </a:p>
          <a:p>
            <a:pPr marL="990600" lvl="1" indent="-5334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500" dirty="0" err="1"/>
              <a:t>Hopital</a:t>
            </a:r>
            <a:r>
              <a:rPr lang="en-US" sz="2500" dirty="0"/>
              <a:t> Cochin, service </a:t>
            </a:r>
            <a:r>
              <a:rPr lang="en-US" sz="2500" dirty="0" err="1"/>
              <a:t>hépatologie</a:t>
            </a:r>
            <a:r>
              <a:rPr lang="en-US" sz="2500" dirty="0"/>
              <a:t>  </a:t>
            </a:r>
          </a:p>
          <a:p>
            <a:pPr marL="990600" lvl="1" indent="-5334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500" dirty="0" err="1"/>
              <a:t>Médecine</a:t>
            </a:r>
            <a:r>
              <a:rPr lang="en-US" sz="2500" dirty="0"/>
              <a:t> </a:t>
            </a:r>
            <a:r>
              <a:rPr lang="en-US" sz="2500" dirty="0" err="1"/>
              <a:t>Générale</a:t>
            </a:r>
            <a:r>
              <a:rPr lang="en-US" sz="2500" dirty="0"/>
              <a:t> Paris </a:t>
            </a:r>
            <a:r>
              <a:rPr lang="en-US" sz="2500"/>
              <a:t>Diderot </a:t>
            </a:r>
            <a:endParaRPr lang="en-US" sz="2500" dirty="0"/>
          </a:p>
          <a:p>
            <a:pPr marL="52578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800" dirty="0"/>
              <a:t>74 services </a:t>
            </a:r>
            <a:r>
              <a:rPr lang="en-US" sz="2800" dirty="0" err="1"/>
              <a:t>hospitaliers</a:t>
            </a:r>
            <a:r>
              <a:rPr lang="en-US" sz="2800" dirty="0"/>
              <a:t>, PASS et </a:t>
            </a:r>
            <a:r>
              <a:rPr lang="en-US" sz="2800" dirty="0" err="1"/>
              <a:t>centres</a:t>
            </a:r>
            <a:r>
              <a:rPr lang="en-US" sz="2800" dirty="0"/>
              <a:t> de santé </a:t>
            </a:r>
            <a:r>
              <a:rPr lang="en-US" sz="2800" dirty="0" err="1"/>
              <a:t>en</a:t>
            </a:r>
            <a:r>
              <a:rPr lang="en-US" sz="2800" dirty="0"/>
              <a:t> Ile </a:t>
            </a:r>
            <a:r>
              <a:rPr lang="en-US" sz="2800"/>
              <a:t>de </a:t>
            </a:r>
            <a:r>
              <a:rPr lang="en-US" sz="2800" smtClean="0"/>
              <a:t>France</a:t>
            </a:r>
            <a:endParaRPr lang="en-US" sz="2500" dirty="0"/>
          </a:p>
          <a:p>
            <a:pPr marL="52578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800" dirty="0" err="1"/>
              <a:t>Financement</a:t>
            </a:r>
            <a:r>
              <a:rPr lang="en-US" sz="2800" dirty="0"/>
              <a:t> : ANRS et DGS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fr-FR" dirty="0"/>
          </a:p>
        </p:txBody>
      </p:sp>
      <p:graphicFrame>
        <p:nvGraphicFramePr>
          <p:cNvPr id="4" name="Objet 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098071777"/>
              </p:ext>
            </p:extLst>
          </p:nvPr>
        </p:nvGraphicFramePr>
        <p:xfrm>
          <a:off x="8125428" y="1196753"/>
          <a:ext cx="3144961" cy="4981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5" name="Acrobat Document" r:id="rId4" imgW="14415840" imgH="21587760" progId="AcroExch.Document.DC">
                  <p:embed/>
                </p:oleObj>
              </mc:Choice>
              <mc:Fallback>
                <p:oleObj name="Acrobat Document" r:id="rId4" imgW="14415840" imgH="21587760" progId="AcroExch.Document.DC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25428" y="1196753"/>
                        <a:ext cx="3144961" cy="4981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0572B-6B2F-4A1E-973A-1E8B1218735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819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9117" y="0"/>
            <a:ext cx="571288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4" cstate="print"/>
          <a:srcRect r="38975"/>
          <a:stretch>
            <a:fillRect/>
          </a:stretch>
        </p:blipFill>
        <p:spPr>
          <a:xfrm>
            <a:off x="5231904" y="0"/>
            <a:ext cx="7440149" cy="6858000"/>
          </a:xfrm>
          <a:prstGeom prst="rect">
            <a:avLst/>
          </a:prstGeom>
          <a:noFill/>
        </p:spPr>
      </p:pic>
      <p:pic>
        <p:nvPicPr>
          <p:cNvPr id="14339" name="Picture 3"/>
          <p:cNvPicPr>
            <a:picLocks noGrp="1" noChangeAspect="1" noChangeArrowheads="1"/>
          </p:cNvPicPr>
          <p:nvPr>
            <p:ph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0" y="0"/>
            <a:ext cx="6479117" cy="6858000"/>
          </a:xfrm>
          <a:noFill/>
        </p:spPr>
      </p:pic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143339" y="6273226"/>
            <a:ext cx="190076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600" b="1" dirty="0"/>
              <a:t>Guinée Conakry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335360" y="1196752"/>
            <a:ext cx="143992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600" b="1" dirty="0"/>
              <a:t>France</a:t>
            </a:r>
          </a:p>
        </p:txBody>
      </p:sp>
      <p:sp>
        <p:nvSpPr>
          <p:cNvPr id="14342" name="Line 6"/>
          <p:cNvSpPr>
            <a:spLocks noChangeShapeType="1"/>
          </p:cNvSpPr>
          <p:nvPr/>
        </p:nvSpPr>
        <p:spPr bwMode="auto">
          <a:xfrm>
            <a:off x="0" y="1484313"/>
            <a:ext cx="121920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4343" name="Line 7"/>
          <p:cNvSpPr>
            <a:spLocks noChangeShapeType="1"/>
          </p:cNvSpPr>
          <p:nvPr/>
        </p:nvSpPr>
        <p:spPr bwMode="auto">
          <a:xfrm flipV="1">
            <a:off x="1007533" y="1484314"/>
            <a:ext cx="0" cy="5184775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4344" name="Line 8"/>
          <p:cNvSpPr>
            <a:spLocks noChangeShapeType="1"/>
          </p:cNvSpPr>
          <p:nvPr/>
        </p:nvSpPr>
        <p:spPr bwMode="auto">
          <a:xfrm flipV="1">
            <a:off x="1007533" y="908051"/>
            <a:ext cx="0" cy="360363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>
            <a:off x="239184" y="6858000"/>
            <a:ext cx="11952816" cy="0"/>
          </a:xfrm>
          <a:prstGeom prst="line">
            <a:avLst/>
          </a:prstGeom>
          <a:noFill/>
          <a:ln w="28575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1753709" y="1052736"/>
            <a:ext cx="24336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 b="1" dirty="0" smtClean="0"/>
              <a:t>Dort dans une mosquée</a:t>
            </a:r>
            <a:endParaRPr lang="fr-FR" sz="1600" b="1" dirty="0"/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5300134" y="1123951"/>
            <a:ext cx="24878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800" b="1"/>
              <a:t>X</a:t>
            </a:r>
          </a:p>
        </p:txBody>
      </p:sp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6096000" y="1125538"/>
            <a:ext cx="24878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800" b="1"/>
              <a:t>X</a:t>
            </a:r>
          </a:p>
        </p:txBody>
      </p:sp>
      <p:sp>
        <p:nvSpPr>
          <p:cNvPr id="14350" name="Line 14"/>
          <p:cNvSpPr>
            <a:spLocks noChangeShapeType="1"/>
          </p:cNvSpPr>
          <p:nvPr/>
        </p:nvSpPr>
        <p:spPr bwMode="auto">
          <a:xfrm>
            <a:off x="1678517" y="981075"/>
            <a:ext cx="0" cy="503238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3503712" y="1052736"/>
            <a:ext cx="1632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7363088" y="5878514"/>
            <a:ext cx="190076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600" b="1" dirty="0" smtClean="0"/>
              <a:t>Ecole Coranique</a:t>
            </a:r>
            <a:endParaRPr lang="fr-FR" sz="1600" b="1" dirty="0"/>
          </a:p>
        </p:txBody>
      </p:sp>
      <p:sp>
        <p:nvSpPr>
          <p:cNvPr id="17" name="Line 4"/>
          <p:cNvSpPr>
            <a:spLocks noChangeShapeType="1"/>
          </p:cNvSpPr>
          <p:nvPr/>
        </p:nvSpPr>
        <p:spPr bwMode="auto">
          <a:xfrm>
            <a:off x="5856021" y="1484313"/>
            <a:ext cx="7344139" cy="471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7247499" y="1196752"/>
            <a:ext cx="259228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600" b="1" dirty="0" smtClean="0"/>
              <a:t>Sans occupation</a:t>
            </a:r>
            <a:endParaRPr lang="fr-FR" sz="1600" b="1" dirty="0"/>
          </a:p>
        </p:txBody>
      </p:sp>
      <p:sp>
        <p:nvSpPr>
          <p:cNvPr id="19" name="Line 6"/>
          <p:cNvSpPr>
            <a:spLocks noChangeShapeType="1"/>
          </p:cNvSpPr>
          <p:nvPr/>
        </p:nvSpPr>
        <p:spPr bwMode="auto">
          <a:xfrm flipV="1">
            <a:off x="8112388" y="1557338"/>
            <a:ext cx="0" cy="4392612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0" name="Line 7"/>
          <p:cNvSpPr>
            <a:spLocks noChangeShapeType="1"/>
          </p:cNvSpPr>
          <p:nvPr/>
        </p:nvSpPr>
        <p:spPr bwMode="auto">
          <a:xfrm flipV="1">
            <a:off x="8207639" y="981075"/>
            <a:ext cx="0" cy="28733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10257743" y="1196752"/>
            <a:ext cx="297550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600" b="1" dirty="0" smtClean="0"/>
              <a:t>Demande d’asile</a:t>
            </a:r>
            <a:endParaRPr lang="fr-FR" sz="1600" b="1" dirty="0"/>
          </a:p>
        </p:txBody>
      </p:sp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10564423" y="921931"/>
            <a:ext cx="2592917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800" b="1" dirty="0"/>
              <a:t> </a:t>
            </a:r>
            <a:r>
              <a:rPr lang="fr-FR" sz="1100" b="1" dirty="0" smtClean="0"/>
              <a:t>aucunes ressources</a:t>
            </a:r>
            <a:endParaRPr lang="fr-FR" sz="800" b="1" dirty="0"/>
          </a:p>
        </p:txBody>
      </p:sp>
      <p:sp>
        <p:nvSpPr>
          <p:cNvPr id="23" name="Line 11"/>
          <p:cNvSpPr>
            <a:spLocks noChangeShapeType="1"/>
          </p:cNvSpPr>
          <p:nvPr/>
        </p:nvSpPr>
        <p:spPr bwMode="auto">
          <a:xfrm flipV="1">
            <a:off x="11952021" y="1557338"/>
            <a:ext cx="0" cy="4392612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4" name="Line 12"/>
          <p:cNvSpPr>
            <a:spLocks noChangeShapeType="1"/>
          </p:cNvSpPr>
          <p:nvPr/>
        </p:nvSpPr>
        <p:spPr bwMode="auto">
          <a:xfrm flipV="1">
            <a:off x="11952021" y="1125538"/>
            <a:ext cx="0" cy="21590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5" name="Bulle ronde 24"/>
          <p:cNvSpPr/>
          <p:nvPr/>
        </p:nvSpPr>
        <p:spPr>
          <a:xfrm>
            <a:off x="1487488" y="1556792"/>
            <a:ext cx="2400267" cy="864096"/>
          </a:xfrm>
          <a:prstGeom prst="wedgeEllipseCallout">
            <a:avLst>
              <a:gd name="adj1" fmla="val -49790"/>
              <a:gd name="adj2" fmla="val -57691"/>
            </a:avLst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Arrivée en France  </a:t>
            </a:r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353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44624"/>
            <a:ext cx="11592560" cy="655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7344139" y="1262242"/>
            <a:ext cx="13441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smtClean="0"/>
              <a:t>PAS TS</a:t>
            </a:r>
            <a:endParaRPr lang="en-GB" sz="1100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6768075" y="1628800"/>
            <a:ext cx="17281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smtClean="0"/>
              <a:t>TS (demande asile)</a:t>
            </a:r>
            <a:endParaRPr lang="en-GB" sz="1100" b="1" dirty="0"/>
          </a:p>
        </p:txBody>
      </p:sp>
      <p:cxnSp>
        <p:nvCxnSpPr>
          <p:cNvPr id="6" name="Connecteur droit avec flèche 5"/>
          <p:cNvCxnSpPr/>
          <p:nvPr/>
        </p:nvCxnSpPr>
        <p:spPr>
          <a:xfrm flipV="1">
            <a:off x="8400256" y="1262242"/>
            <a:ext cx="0" cy="36655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 flipV="1">
            <a:off x="8400256" y="1628800"/>
            <a:ext cx="0" cy="36004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>
            <a:off x="815413" y="1988840"/>
            <a:ext cx="1094521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 flipV="1">
            <a:off x="10224459" y="1628800"/>
            <a:ext cx="0" cy="36004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 flipV="1">
            <a:off x="10217315" y="1231363"/>
            <a:ext cx="0" cy="36655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/>
          <p:cNvSpPr txBox="1"/>
          <p:nvPr/>
        </p:nvSpPr>
        <p:spPr>
          <a:xfrm>
            <a:off x="10231536" y="1628800"/>
            <a:ext cx="17281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smtClean="0"/>
              <a:t>oui</a:t>
            </a:r>
            <a:endParaRPr lang="en-GB" sz="1100" b="1" dirty="0"/>
          </a:p>
        </p:txBody>
      </p:sp>
      <p:sp>
        <p:nvSpPr>
          <p:cNvPr id="25" name="ZoneTexte 24"/>
          <p:cNvSpPr txBox="1"/>
          <p:nvPr/>
        </p:nvSpPr>
        <p:spPr>
          <a:xfrm>
            <a:off x="10217315" y="1414642"/>
            <a:ext cx="17281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smtClean="0"/>
              <a:t>non</a:t>
            </a:r>
            <a:endParaRPr lang="en-GB" sz="1100" b="1" dirty="0"/>
          </a:p>
        </p:txBody>
      </p:sp>
      <p:sp>
        <p:nvSpPr>
          <p:cNvPr id="26" name="ZoneTexte 25"/>
          <p:cNvSpPr txBox="1"/>
          <p:nvPr/>
        </p:nvSpPr>
        <p:spPr>
          <a:xfrm>
            <a:off x="3184691" y="1602795"/>
            <a:ext cx="17281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smtClean="0"/>
              <a:t>Dépistage VIH NEG</a:t>
            </a:r>
            <a:endParaRPr lang="en-GB" sz="1100" b="1" dirty="0"/>
          </a:p>
        </p:txBody>
      </p:sp>
      <p:sp>
        <p:nvSpPr>
          <p:cNvPr id="27" name="ZoneTexte 26"/>
          <p:cNvSpPr txBox="1"/>
          <p:nvPr/>
        </p:nvSpPr>
        <p:spPr>
          <a:xfrm>
            <a:off x="1007435" y="1628652"/>
            <a:ext cx="19202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smtClean="0"/>
              <a:t>Dépistage HEP NEG</a:t>
            </a:r>
            <a:endParaRPr lang="en-GB" sz="1100" b="1" dirty="0"/>
          </a:p>
        </p:txBody>
      </p:sp>
      <p:sp>
        <p:nvSpPr>
          <p:cNvPr id="2" name="ZoneTexte 1"/>
          <p:cNvSpPr txBox="1"/>
          <p:nvPr/>
        </p:nvSpPr>
        <p:spPr>
          <a:xfrm>
            <a:off x="2108019" y="2852937"/>
            <a:ext cx="9320112" cy="258532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latin typeface="Calibri" pitchFamily="34" charset="0"/>
              </a:rPr>
              <a:t>Un outil </a:t>
            </a:r>
            <a:r>
              <a:rPr lang="fr-FR" b="1" dirty="0" smtClean="0">
                <a:latin typeface="Calibri" pitchFamily="34" charset="0"/>
              </a:rPr>
              <a:t>pour </a:t>
            </a:r>
            <a:r>
              <a:rPr lang="fr-FR" b="1" dirty="0">
                <a:latin typeface="Calibri" pitchFamily="34" charset="0"/>
              </a:rPr>
              <a:t>remémorer et dater les évènements  sur l’ensemble de la vie</a:t>
            </a:r>
          </a:p>
          <a:p>
            <a:endParaRPr lang="fr-FR" b="1" dirty="0">
              <a:latin typeface="Calibri" pitchFamily="34" charset="0"/>
            </a:endParaRPr>
          </a:p>
          <a:p>
            <a:r>
              <a:rPr lang="fr-FR" b="1" dirty="0">
                <a:latin typeface="Calibri" pitchFamily="34" charset="0"/>
              </a:rPr>
              <a:t>(unité d’observation = année)</a:t>
            </a:r>
          </a:p>
          <a:p>
            <a:endParaRPr lang="fr-FR" b="1" dirty="0">
              <a:latin typeface="Calibri" pitchFamily="34" charset="0"/>
            </a:endParaRPr>
          </a:p>
          <a:p>
            <a:pPr>
              <a:buFont typeface="Wingdings"/>
              <a:buChar char="è"/>
            </a:pPr>
            <a:r>
              <a:rPr lang="fr-FR" b="1" dirty="0">
                <a:latin typeface="Calibri" pitchFamily="34" charset="0"/>
                <a:sym typeface="Wingdings"/>
              </a:rPr>
              <a:t> Une collecte de données concernant l’ensemble de la vie  </a:t>
            </a:r>
            <a:r>
              <a:rPr lang="fr-FR" b="1" dirty="0">
                <a:solidFill>
                  <a:srgbClr val="FF0000"/>
                </a:solidFill>
                <a:latin typeface="Calibri" pitchFamily="34" charset="0"/>
                <a:sym typeface="Wingdings"/>
              </a:rPr>
              <a:t>pour une analyse quantitative</a:t>
            </a:r>
          </a:p>
          <a:p>
            <a:endParaRPr lang="fr-FR" b="1" dirty="0">
              <a:latin typeface="Calibri" pitchFamily="34" charset="0"/>
              <a:sym typeface="Wingdings"/>
            </a:endParaRPr>
          </a:p>
          <a:p>
            <a:pPr>
              <a:buFont typeface="Wingdings"/>
              <a:buChar char="è"/>
            </a:pPr>
            <a:r>
              <a:rPr lang="fr-FR" b="1" dirty="0">
                <a:latin typeface="Calibri" pitchFamily="34" charset="0"/>
                <a:sym typeface="Wingdings"/>
              </a:rPr>
              <a:t> Permet </a:t>
            </a:r>
            <a:r>
              <a:rPr lang="fr-FR" b="1" dirty="0">
                <a:solidFill>
                  <a:srgbClr val="FF0000"/>
                </a:solidFill>
                <a:latin typeface="Calibri" pitchFamily="34" charset="0"/>
                <a:sym typeface="Wingdings"/>
              </a:rPr>
              <a:t>d’analyser l’articulation entre diverses trajectoires </a:t>
            </a:r>
            <a:r>
              <a:rPr lang="fr-FR" b="1" dirty="0">
                <a:latin typeface="Calibri" pitchFamily="34" charset="0"/>
                <a:sym typeface="Wingdings"/>
              </a:rPr>
              <a:t>: santé, logements, activités, ressources, relations affectives et sexuelles … 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001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93" y="6109689"/>
            <a:ext cx="2400267" cy="59911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8555" y="6168459"/>
            <a:ext cx="863093" cy="54034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831637" y="6109691"/>
            <a:ext cx="8064896" cy="599117"/>
          </a:xfrm>
          <a:prstGeom prst="rect">
            <a:avLst/>
          </a:prstGeom>
        </p:spPr>
        <p:txBody>
          <a:bodyPr wrap="square" anchor="ctr" anchorCtr="0">
            <a:no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Taking into account hardship consequences</a:t>
            </a:r>
            <a:r>
              <a:rPr lang="en-US" sz="1400" b="1" dirty="0"/>
              <a:t/>
            </a:r>
            <a:br>
              <a:rPr lang="en-US" sz="1400" b="1" dirty="0"/>
            </a:br>
            <a:r>
              <a:rPr lang="en-US" sz="1400" b="1" dirty="0"/>
              <a:t>Annabel Desgrees du Lou</a:t>
            </a:r>
            <a:r>
              <a:rPr lang="en-US" sz="1400" dirty="0"/>
              <a:t>, IRD, France</a:t>
            </a:r>
          </a:p>
        </p:txBody>
      </p:sp>
      <p:pic>
        <p:nvPicPr>
          <p:cNvPr id="6" name="Image 5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92" y="17972"/>
            <a:ext cx="12240000" cy="6849035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9877" y="73079"/>
            <a:ext cx="117977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dirty="0" smtClean="0">
                <a:solidFill>
                  <a:schemeClr val="bg1"/>
                </a:solidFill>
                <a:latin typeface="Gill Sans Std Light"/>
              </a:rPr>
              <a:t>Pays de naissance des enquêtés – Enquête Parcours  – 2012-2013 </a:t>
            </a:r>
            <a:endParaRPr lang="fr-FR" sz="2200" dirty="0">
              <a:solidFill>
                <a:schemeClr val="bg1"/>
              </a:solidFill>
              <a:latin typeface="Gill Sans Std Light"/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4294967295"/>
          </p:nvPr>
        </p:nvSpPr>
        <p:spPr>
          <a:xfrm>
            <a:off x="3864864" y="6355080"/>
            <a:ext cx="4632960" cy="365760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4294967295"/>
          </p:nvPr>
        </p:nvSpPr>
        <p:spPr>
          <a:xfrm>
            <a:off x="1621536" y="6355080"/>
            <a:ext cx="1625600" cy="365760"/>
          </a:xfrm>
          <a:prstGeom prst="rect">
            <a:avLst/>
          </a:prstGeom>
        </p:spPr>
        <p:txBody>
          <a:bodyPr/>
          <a:lstStyle/>
          <a:p>
            <a:fld id="{CF4668DC-857F-487D-BFFA-8C0CA5037977}" type="slidenum">
              <a:rPr lang="fr-BE" smtClean="0"/>
              <a:t>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9002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7381" y="2636912"/>
            <a:ext cx="10972800" cy="914400"/>
          </a:xfrm>
        </p:spPr>
        <p:txBody>
          <a:bodyPr/>
          <a:lstStyle/>
          <a:p>
            <a:pPr algn="ctr"/>
            <a:r>
              <a:rPr lang="fr-FR" dirty="0" smtClean="0"/>
              <a:t>Résultats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5090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Bleu vert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Personnalisé 26">
      <a:majorFont>
        <a:latin typeface="Raleway"/>
        <a:ea typeface=""/>
        <a:cs typeface=""/>
      </a:majorFont>
      <a:minorFont>
        <a:latin typeface="Ralew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2346</TotalTime>
  <Words>2329</Words>
  <Application>Microsoft Office PowerPoint</Application>
  <PresentationFormat>Grand écran</PresentationFormat>
  <Paragraphs>469</Paragraphs>
  <Slides>43</Slides>
  <Notes>41</Notes>
  <HiddenSlides>1</HiddenSlides>
  <MMClips>0</MMClips>
  <ScaleCrop>false</ScaleCrop>
  <HeadingPairs>
    <vt:vector size="8" baseType="variant">
      <vt:variant>
        <vt:lpstr>Polices utilisées</vt:lpstr>
      </vt:variant>
      <vt:variant>
        <vt:i4>17</vt:i4>
      </vt:variant>
      <vt:variant>
        <vt:lpstr>Thème</vt:lpstr>
      </vt:variant>
      <vt:variant>
        <vt:i4>4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43</vt:i4>
      </vt:variant>
    </vt:vector>
  </HeadingPairs>
  <TitlesOfParts>
    <vt:vector size="66" baseType="lpstr">
      <vt:lpstr>ＭＳ Ｐゴシック</vt:lpstr>
      <vt:lpstr>ＭＳ Ｐゴシック</vt:lpstr>
      <vt:lpstr>Arial</vt:lpstr>
      <vt:lpstr>Avenir Next LT Pro</vt:lpstr>
      <vt:lpstr>Calibri</vt:lpstr>
      <vt:lpstr>Calibri Light</vt:lpstr>
      <vt:lpstr>Gill Sans MT</vt:lpstr>
      <vt:lpstr>Gill Sans Std Light</vt:lpstr>
      <vt:lpstr>Gotham Bold</vt:lpstr>
      <vt:lpstr>Mangal</vt:lpstr>
      <vt:lpstr>Raleway</vt:lpstr>
      <vt:lpstr>Roboto Condensed</vt:lpstr>
      <vt:lpstr>Roboto Medium</vt:lpstr>
      <vt:lpstr>Times New Roman</vt:lpstr>
      <vt:lpstr>Tw Cen MT</vt:lpstr>
      <vt:lpstr>Wingdings</vt:lpstr>
      <vt:lpstr>Wingdings 3</vt:lpstr>
      <vt:lpstr>Office Theme</vt:lpstr>
      <vt:lpstr>1_Office Theme</vt:lpstr>
      <vt:lpstr>1_Thème Office</vt:lpstr>
      <vt:lpstr>Thème Office</vt:lpstr>
      <vt:lpstr>Acrobat Document</vt:lpstr>
      <vt:lpstr>Graphique Microsoft Excel</vt:lpstr>
      <vt:lpstr>Présentation PowerPoint</vt:lpstr>
      <vt:lpstr>Plan </vt:lpstr>
      <vt:lpstr>Présentation PowerPoint</vt:lpstr>
      <vt:lpstr>Parcours :  </vt:lpstr>
      <vt:lpstr>Un partenariat recherche-associations : </vt:lpstr>
      <vt:lpstr>Présentation PowerPoint</vt:lpstr>
      <vt:lpstr>Présentation PowerPoint</vt:lpstr>
      <vt:lpstr>Présentation PowerPoint</vt:lpstr>
      <vt:lpstr>Résultats</vt:lpstr>
      <vt:lpstr>L’installation : un long processus</vt:lpstr>
      <vt:lpstr>Des expériences de précarité fréquentes</vt:lpstr>
      <vt:lpstr>Une part importante des infections VIH a eu lieu après l’arrivée en France</vt:lpstr>
      <vt:lpstr>La précarité augmente l’exposition aux risques sexuels et à la violence</vt:lpstr>
      <vt:lpstr>La précarité, facteur de risque pour le VIH</vt:lpstr>
      <vt:lpstr>Présentation PowerPoint</vt:lpstr>
      <vt:lpstr>Présentation PowerPoint</vt:lpstr>
      <vt:lpstr>Facteurs d’accès au dépistage/diagnostic</vt:lpstr>
      <vt:lpstr>Couverture maladie au moment de l’enquête</vt:lpstr>
      <vt:lpstr> </vt:lpstr>
      <vt:lpstr>Expérience de refus de soin </vt:lpstr>
      <vt:lpstr>Couverture et méthodes contraceptives parmi les femmes en besoin de contraception - Comparaison femmes d’Afrique subsaharienne (Enquête Parcours)/population générale (enquête Fécond) (Maraux, 2017)</vt:lpstr>
      <vt:lpstr>Conclusions : apport de l’enquête Parcours </vt:lpstr>
      <vt:lpstr>Présentation PowerPoint</vt:lpstr>
      <vt:lpstr>De Parcours à Makasi  </vt:lpstr>
      <vt:lpstr>Une recherche interventionnelle en Ile de France (2018-2023)</vt:lpstr>
      <vt:lpstr>Présentation PowerPoint</vt:lpstr>
      <vt:lpstr>Présentation PowerPoint</vt:lpstr>
      <vt:lpstr>Présentation PowerPoint</vt:lpstr>
      <vt:lpstr>Présentation PowerPoint</vt:lpstr>
      <vt:lpstr>De nombreux travaux sur l’accès aux soins</vt:lpstr>
      <vt:lpstr>Retard de prévention : l’exemple du dépistage du cancer du sein et du col de l’utérus (C. Rondet et al., 2010)</vt:lpstr>
      <vt:lpstr>Non recours aux soins selon l’aisance en français Enquête « Parcours et Profils des Migrants » 2007, auprès de « nouveaux migrants» venant d’obtenir un titre de séjour d’un an au minimum, éligibles au contrat d’accueil et d’intégration (CAI)</vt:lpstr>
      <vt:lpstr>Motif de renoncement aux soins –  Enquête Parcours 2012-2013 (Vignier 2017)</vt:lpstr>
      <vt:lpstr>Variation du taux de césarienne en fonction de l’origine géographique</vt:lpstr>
      <vt:lpstr>Le suivi périnatal en France (Sauvegrain et al., beh 2017)</vt:lpstr>
      <vt:lpstr>Présentation PowerPoint</vt:lpstr>
      <vt:lpstr>Les biais implicites, moteur inconscient de discrimination  </vt:lpstr>
      <vt:lpstr>Existence des BI chez les soignants Catégories race /ethnicity</vt:lpstr>
      <vt:lpstr>Etude de cohorte PreCARE  Cohorte multicentrique – Equipe Elie Azria et al.  </vt:lpstr>
      <vt:lpstr>Migration et soins différenciés en périnatalité  Effets des biais implicites</vt:lpstr>
      <vt:lpstr>Migration et soins différenciés en périnatalité  Effets des biais implicites Approche méthodologique mixte </vt:lpstr>
      <vt:lpstr>Exemple : Soins sous optimaux et pathologie hypertensive Approche socio-anthropologique  - Priscille Sauvegrain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Comprendre le fonctionnement des déterminants de santé et les spécificités liées aux migrations</dc:title>
  <dc:creator>Anne Gosselin</dc:creator>
  <cp:lastModifiedBy>Annabel Desgrees du Lou</cp:lastModifiedBy>
  <cp:revision>169</cp:revision>
  <cp:lastPrinted>2021-03-16T09:46:41Z</cp:lastPrinted>
  <dcterms:created xsi:type="dcterms:W3CDTF">2019-01-09T09:11:37Z</dcterms:created>
  <dcterms:modified xsi:type="dcterms:W3CDTF">2024-03-14T16:36:29Z</dcterms:modified>
</cp:coreProperties>
</file>