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 id="2147483849" r:id="rId2"/>
    <p:sldMasterId id="2147483861" r:id="rId3"/>
  </p:sldMasterIdLst>
  <p:notesMasterIdLst>
    <p:notesMasterId r:id="rId65"/>
  </p:notesMasterIdLst>
  <p:handoutMasterIdLst>
    <p:handoutMasterId r:id="rId66"/>
  </p:handoutMasterIdLst>
  <p:sldIdLst>
    <p:sldId id="429" r:id="rId4"/>
    <p:sldId id="430" r:id="rId5"/>
    <p:sldId id="431" r:id="rId6"/>
    <p:sldId id="432" r:id="rId7"/>
    <p:sldId id="428" r:id="rId8"/>
    <p:sldId id="346" r:id="rId9"/>
    <p:sldId id="272" r:id="rId10"/>
    <p:sldId id="288" r:id="rId11"/>
    <p:sldId id="289" r:id="rId12"/>
    <p:sldId id="420" r:id="rId13"/>
    <p:sldId id="273" r:id="rId14"/>
    <p:sldId id="280" r:id="rId15"/>
    <p:sldId id="356" r:id="rId16"/>
    <p:sldId id="270" r:id="rId17"/>
    <p:sldId id="271" r:id="rId18"/>
    <p:sldId id="282" r:id="rId19"/>
    <p:sldId id="283" r:id="rId20"/>
    <p:sldId id="357" r:id="rId21"/>
    <p:sldId id="383" r:id="rId22"/>
    <p:sldId id="360" r:id="rId23"/>
    <p:sldId id="433" r:id="rId24"/>
    <p:sldId id="434" r:id="rId25"/>
    <p:sldId id="363" r:id="rId26"/>
    <p:sldId id="364" r:id="rId27"/>
    <p:sldId id="365" r:id="rId28"/>
    <p:sldId id="366" r:id="rId29"/>
    <p:sldId id="367" r:id="rId30"/>
    <p:sldId id="368" r:id="rId31"/>
    <p:sldId id="369" r:id="rId32"/>
    <p:sldId id="373" r:id="rId33"/>
    <p:sldId id="374" r:id="rId34"/>
    <p:sldId id="375" r:id="rId35"/>
    <p:sldId id="435" r:id="rId36"/>
    <p:sldId id="376" r:id="rId37"/>
    <p:sldId id="377" r:id="rId38"/>
    <p:sldId id="378" r:id="rId39"/>
    <p:sldId id="436" r:id="rId40"/>
    <p:sldId id="380" r:id="rId41"/>
    <p:sldId id="412" r:id="rId42"/>
    <p:sldId id="384" r:id="rId43"/>
    <p:sldId id="388" r:id="rId44"/>
    <p:sldId id="389" r:id="rId45"/>
    <p:sldId id="391" r:id="rId46"/>
    <p:sldId id="392" r:id="rId47"/>
    <p:sldId id="393" r:id="rId48"/>
    <p:sldId id="395" r:id="rId49"/>
    <p:sldId id="396" r:id="rId50"/>
    <p:sldId id="397" r:id="rId51"/>
    <p:sldId id="399" r:id="rId52"/>
    <p:sldId id="419" r:id="rId53"/>
    <p:sldId id="400" r:id="rId54"/>
    <p:sldId id="403" r:id="rId55"/>
    <p:sldId id="413" r:id="rId56"/>
    <p:sldId id="414" r:id="rId57"/>
    <p:sldId id="425" r:id="rId58"/>
    <p:sldId id="426" r:id="rId59"/>
    <p:sldId id="427" r:id="rId60"/>
    <p:sldId id="416" r:id="rId61"/>
    <p:sldId id="409" r:id="rId62"/>
    <p:sldId id="411" r:id="rId63"/>
    <p:sldId id="418" r:id="rId64"/>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2723" autoAdjust="0"/>
  </p:normalViewPr>
  <p:slideViewPr>
    <p:cSldViewPr snapToGrid="0">
      <p:cViewPr varScale="1">
        <p:scale>
          <a:sx n="80" d="100"/>
          <a:sy n="80" d="100"/>
        </p:scale>
        <p:origin x="112"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c:spPr>
          <c:invertIfNegative val="0"/>
          <c:dPt>
            <c:idx val="3"/>
            <c:invertIfNegative val="0"/>
            <c:bubble3D val="0"/>
            <c:extLst>
              <c:ext xmlns:c16="http://schemas.microsoft.com/office/drawing/2014/chart" uri="{C3380CC4-5D6E-409C-BE32-E72D297353CC}">
                <c16:uniqueId val="{00000000-5BF9-46A8-B79E-3EC8E84D7484}"/>
              </c:ext>
            </c:extLst>
          </c:dPt>
          <c:dPt>
            <c:idx val="6"/>
            <c:invertIfNegative val="0"/>
            <c:bubble3D val="0"/>
            <c:spPr>
              <a:solidFill>
                <a:schemeClr val="accent3"/>
              </a:solidFill>
            </c:spPr>
            <c:extLst>
              <c:ext xmlns:c16="http://schemas.microsoft.com/office/drawing/2014/chart" uri="{C3380CC4-5D6E-409C-BE32-E72D297353CC}">
                <c16:uniqueId val="{00000002-5BF9-46A8-B79E-3EC8E84D7484}"/>
              </c:ext>
            </c:extLst>
          </c:dPt>
          <c:dPt>
            <c:idx val="7"/>
            <c:invertIfNegative val="0"/>
            <c:bubble3D val="0"/>
            <c:extLst>
              <c:ext xmlns:c16="http://schemas.microsoft.com/office/drawing/2014/chart" uri="{C3380CC4-5D6E-409C-BE32-E72D297353CC}">
                <c16:uniqueId val="{00000003-5BF9-46A8-B79E-3EC8E84D7484}"/>
              </c:ext>
            </c:extLst>
          </c:dPt>
          <c:dPt>
            <c:idx val="8"/>
            <c:invertIfNegative val="0"/>
            <c:bubble3D val="0"/>
            <c:extLst>
              <c:ext xmlns:c16="http://schemas.microsoft.com/office/drawing/2014/chart" uri="{C3380CC4-5D6E-409C-BE32-E72D297353CC}">
                <c16:uniqueId val="{00000004-5BF9-46A8-B79E-3EC8E84D7484}"/>
              </c:ext>
            </c:extLst>
          </c:dPt>
          <c:dLbls>
            <c:dLbl>
              <c:idx val="0"/>
              <c:layout/>
              <c:tx>
                <c:rich>
                  <a:bodyPr/>
                  <a:lstStyle/>
                  <a:p>
                    <a:r>
                      <a:rPr lang="en-US" dirty="0" smtClean="0"/>
                      <a:t>31%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2AE-45E1-9364-60BB1174D6B9}"/>
                </c:ext>
              </c:extLst>
            </c:dLbl>
            <c:dLbl>
              <c:idx val="1"/>
              <c:layout/>
              <c:tx>
                <c:rich>
                  <a:bodyPr/>
                  <a:lstStyle/>
                  <a:p>
                    <a:r>
                      <a:rPr lang="en-US" dirty="0" smtClean="0"/>
                      <a:t>22%</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2AE-45E1-9364-60BB1174D6B9}"/>
                </c:ext>
              </c:extLst>
            </c:dLbl>
            <c:dLbl>
              <c:idx val="2"/>
              <c:layout/>
              <c:tx>
                <c:rich>
                  <a:bodyPr/>
                  <a:lstStyle/>
                  <a:p>
                    <a:r>
                      <a:rPr lang="en-US" smtClean="0"/>
                      <a:t>25%</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2AE-45E1-9364-60BB1174D6B9}"/>
                </c:ext>
              </c:extLst>
            </c:dLbl>
            <c:dLbl>
              <c:idx val="3"/>
              <c:delete val="1"/>
              <c:extLst>
                <c:ext xmlns:c15="http://schemas.microsoft.com/office/drawing/2012/chart" uri="{CE6537A1-D6FC-4f65-9D91-7224C49458BB}"/>
                <c:ext xmlns:c16="http://schemas.microsoft.com/office/drawing/2014/chart" uri="{C3380CC4-5D6E-409C-BE32-E72D297353CC}">
                  <c16:uniqueId val="{00000000-5BF9-46A8-B79E-3EC8E84D7484}"/>
                </c:ext>
              </c:extLst>
            </c:dLbl>
            <c:dLbl>
              <c:idx val="4"/>
              <c:delete val="1"/>
              <c:extLst>
                <c:ext xmlns:c15="http://schemas.microsoft.com/office/drawing/2012/chart" uri="{CE6537A1-D6FC-4f65-9D91-7224C49458BB}"/>
                <c:ext xmlns:c16="http://schemas.microsoft.com/office/drawing/2014/chart" uri="{C3380CC4-5D6E-409C-BE32-E72D297353CC}">
                  <c16:uniqueId val="{00000008-D2AE-45E1-9364-60BB1174D6B9}"/>
                </c:ext>
              </c:extLst>
            </c:dLbl>
            <c:dLbl>
              <c:idx val="5"/>
              <c:delete val="1"/>
              <c:extLst>
                <c:ext xmlns:c15="http://schemas.microsoft.com/office/drawing/2012/chart" uri="{CE6537A1-D6FC-4f65-9D91-7224C49458BB}"/>
                <c:ext xmlns:c16="http://schemas.microsoft.com/office/drawing/2014/chart" uri="{C3380CC4-5D6E-409C-BE32-E72D297353CC}">
                  <c16:uniqueId val="{00000009-D2AE-45E1-9364-60BB1174D6B9}"/>
                </c:ext>
              </c:extLst>
            </c:dLbl>
            <c:dLbl>
              <c:idx val="6"/>
              <c:delete val="1"/>
              <c:extLst>
                <c:ext xmlns:c15="http://schemas.microsoft.com/office/drawing/2012/chart" uri="{CE6537A1-D6FC-4f65-9D91-7224C49458BB}"/>
                <c:ext xmlns:c16="http://schemas.microsoft.com/office/drawing/2014/chart" uri="{C3380CC4-5D6E-409C-BE32-E72D297353CC}">
                  <c16:uniqueId val="{00000002-5BF9-46A8-B79E-3EC8E84D748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'[Graphique dans Microsoft PowerPoint]Feuil2'!$A$4:$G$5</c:f>
              <c:multiLvlStrCache>
                <c:ptCount val="7"/>
                <c:lvl>
                  <c:pt idx="0">
                    <c:v>VIH</c:v>
                  </c:pt>
                  <c:pt idx="1">
                    <c:v>VHB</c:v>
                  </c:pt>
                  <c:pt idx="2">
                    <c:v>MG</c:v>
                  </c:pt>
                  <c:pt idx="3">
                    <c:v>VIH</c:v>
                  </c:pt>
                  <c:pt idx="4">
                    <c:v>VHB</c:v>
                  </c:pt>
                  <c:pt idx="5">
                    <c:v>MG</c:v>
                  </c:pt>
                  <c:pt idx="6">
                    <c:v>Pop gen All</c:v>
                  </c:pt>
                </c:lvl>
                <c:lvl>
                  <c:pt idx="0">
                    <c:v>Femmes </c:v>
                  </c:pt>
                  <c:pt idx="3">
                    <c:v>Hommes</c:v>
                  </c:pt>
                </c:lvl>
              </c:multiLvlStrCache>
            </c:multiLvlStrRef>
          </c:cat>
          <c:val>
            <c:numRef>
              <c:f>'[Graphique dans Microsoft PowerPoint]Feuil2'!$A$6:$G$6</c:f>
              <c:numCache>
                <c:formatCode>General</c:formatCode>
                <c:ptCount val="7"/>
                <c:pt idx="0">
                  <c:v>31.4</c:v>
                </c:pt>
                <c:pt idx="1">
                  <c:v>21.7</c:v>
                </c:pt>
                <c:pt idx="2">
                  <c:v>24.5</c:v>
                </c:pt>
                <c:pt idx="3">
                  <c:v>19.600000000000001</c:v>
                </c:pt>
                <c:pt idx="4">
                  <c:v>19.7</c:v>
                </c:pt>
                <c:pt idx="5">
                  <c:v>17.5</c:v>
                </c:pt>
                <c:pt idx="6">
                  <c:v>7.2999999999999972</c:v>
                </c:pt>
              </c:numCache>
            </c:numRef>
          </c:val>
          <c:extLst>
            <c:ext xmlns:c16="http://schemas.microsoft.com/office/drawing/2014/chart" uri="{C3380CC4-5D6E-409C-BE32-E72D297353CC}">
              <c16:uniqueId val="{00000005-5BF9-46A8-B79E-3EC8E84D7484}"/>
            </c:ext>
          </c:extLst>
        </c:ser>
        <c:dLbls>
          <c:showLegendKey val="0"/>
          <c:showVal val="1"/>
          <c:showCatName val="0"/>
          <c:showSerName val="0"/>
          <c:showPercent val="0"/>
          <c:showBubbleSize val="0"/>
        </c:dLbls>
        <c:gapWidth val="75"/>
        <c:axId val="140170368"/>
        <c:axId val="140190080"/>
      </c:barChart>
      <c:catAx>
        <c:axId val="140170368"/>
        <c:scaling>
          <c:orientation val="minMax"/>
        </c:scaling>
        <c:delete val="0"/>
        <c:axPos val="b"/>
        <c:numFmt formatCode="General" sourceLinked="0"/>
        <c:majorTickMark val="none"/>
        <c:minorTickMark val="none"/>
        <c:tickLblPos val="nextTo"/>
        <c:crossAx val="140190080"/>
        <c:crosses val="autoZero"/>
        <c:auto val="1"/>
        <c:lblAlgn val="ctr"/>
        <c:lblOffset val="100"/>
        <c:noMultiLvlLbl val="0"/>
      </c:catAx>
      <c:valAx>
        <c:axId val="140190080"/>
        <c:scaling>
          <c:orientation val="minMax"/>
        </c:scaling>
        <c:delete val="0"/>
        <c:axPos val="l"/>
        <c:majorGridlines>
          <c:spPr>
            <a:ln>
              <a:noFill/>
            </a:ln>
          </c:spPr>
        </c:majorGridlines>
        <c:numFmt formatCode="General" sourceLinked="1"/>
        <c:majorTickMark val="none"/>
        <c:minorTickMark val="none"/>
        <c:tickLblPos val="nextTo"/>
        <c:txPr>
          <a:bodyPr/>
          <a:lstStyle/>
          <a:p>
            <a:pPr>
              <a:defRPr sz="2000"/>
            </a:pPr>
            <a:endParaRPr lang="en-US"/>
          </a:p>
        </c:txPr>
        <c:crossAx val="140170368"/>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86E15D3-7615-4CBF-8F08-CF2EAA0E464E}" type="datetimeFigureOut">
              <a:rPr lang="fr-FR" smtClean="0"/>
              <a:t>15/03/2024</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8ADC22A-7FCF-4275-8A19-FBE3B644B644}" type="slidenum">
              <a:rPr lang="fr-FR" smtClean="0"/>
              <a:t>‹N°›</a:t>
            </a:fld>
            <a:endParaRPr lang="fr-FR"/>
          </a:p>
        </p:txBody>
      </p:sp>
    </p:spTree>
    <p:extLst>
      <p:ext uri="{BB962C8B-B14F-4D97-AF65-F5344CB8AC3E}">
        <p14:creationId xmlns:p14="http://schemas.microsoft.com/office/powerpoint/2010/main" val="487758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40649FD-FEB7-4B06-BB37-534A3BC763FF}" type="datetimeFigureOut">
              <a:rPr lang="fr-FR" smtClean="0"/>
              <a:t>15/03/2024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10D1D32-9E43-4FFE-9C36-FB6B21BD809B}" type="slidenum">
              <a:rPr lang="fr-FR" smtClean="0"/>
              <a:t>‹N°›</a:t>
            </a:fld>
            <a:endParaRPr lang="fr-FR"/>
          </a:p>
        </p:txBody>
      </p:sp>
    </p:spTree>
    <p:extLst>
      <p:ext uri="{BB962C8B-B14F-4D97-AF65-F5344CB8AC3E}">
        <p14:creationId xmlns:p14="http://schemas.microsoft.com/office/powerpoint/2010/main" val="318246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1535132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t>18</a:t>
            </a:fld>
            <a:endParaRPr lang="fr-FR"/>
          </a:p>
        </p:txBody>
      </p:sp>
    </p:spTree>
    <p:extLst>
      <p:ext uri="{BB962C8B-B14F-4D97-AF65-F5344CB8AC3E}">
        <p14:creationId xmlns:p14="http://schemas.microsoft.com/office/powerpoint/2010/main" val="1284469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03E001D7-4D30-426D-A41F-337AC9942304}"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4223651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3380627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modèle de la transition épidémiologique a été formulé </a:t>
            </a:r>
            <a:r>
              <a:rPr lang="fr-FR" smtClean="0"/>
              <a:t>en 1971</a:t>
            </a:r>
            <a:r>
              <a:rPr lang="fr-FR" baseline="30000" smtClean="0"/>
              <a:t>(4)</a:t>
            </a:r>
            <a:r>
              <a:rPr lang="fr-FR" smtClean="0"/>
              <a:t> par </a:t>
            </a:r>
            <a:r>
              <a:rPr lang="fr-FR" dirty="0" smtClean="0"/>
              <a:t>Abdel </a:t>
            </a:r>
            <a:r>
              <a:rPr lang="fr-FR" dirty="0" err="1" smtClean="0"/>
              <a:t>Omran</a:t>
            </a:r>
            <a:r>
              <a:rPr lang="fr-FR" dirty="0" smtClean="0"/>
              <a:t>, spécialiste égyptien de santé publique travaillant pour l’OMS</a:t>
            </a:r>
            <a:endParaRPr lang="en-US" dirty="0"/>
          </a:p>
        </p:txBody>
      </p:sp>
      <p:sp>
        <p:nvSpPr>
          <p:cNvPr id="4" name="Espace réservé du numéro de diapositive 3"/>
          <p:cNvSpPr>
            <a:spLocks noGrp="1"/>
          </p:cNvSpPr>
          <p:nvPr>
            <p:ph type="sldNum" sz="quarter" idx="10"/>
          </p:nvPr>
        </p:nvSpPr>
        <p:spPr/>
        <p:txBody>
          <a:bodyPr/>
          <a:lstStyle/>
          <a:p>
            <a:fld id="{6CCAD934-E211-43AA-9BB7-D5E2603B487A}" type="slidenum">
              <a:rPr lang="fr-FR" smtClean="0"/>
              <a:t>21</a:t>
            </a:fld>
            <a:endParaRPr lang="fr-FR"/>
          </a:p>
        </p:txBody>
      </p:sp>
    </p:spTree>
    <p:extLst>
      <p:ext uri="{BB962C8B-B14F-4D97-AF65-F5344CB8AC3E}">
        <p14:creationId xmlns:p14="http://schemas.microsoft.com/office/powerpoint/2010/main" val="245649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solidFill>
                  <a:prstClr val="black"/>
                </a:solidFill>
              </a:rPr>
              <a:pPr/>
              <a:t>39</a:t>
            </a:fld>
            <a:endParaRPr lang="fr-FR">
              <a:solidFill>
                <a:prstClr val="black"/>
              </a:solidFill>
            </a:endParaRPr>
          </a:p>
        </p:txBody>
      </p:sp>
    </p:spTree>
    <p:extLst>
      <p:ext uri="{BB962C8B-B14F-4D97-AF65-F5344CB8AC3E}">
        <p14:creationId xmlns:p14="http://schemas.microsoft.com/office/powerpoint/2010/main" val="3380627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t>40</a:t>
            </a:fld>
            <a:endParaRPr lang="fr-FR"/>
          </a:p>
        </p:txBody>
      </p:sp>
    </p:spTree>
    <p:extLst>
      <p:ext uri="{BB962C8B-B14F-4D97-AF65-F5344CB8AC3E}">
        <p14:creationId xmlns:p14="http://schemas.microsoft.com/office/powerpoint/2010/main" val="1688501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t>41</a:t>
            </a:fld>
            <a:endParaRPr lang="fr-FR"/>
          </a:p>
        </p:txBody>
      </p:sp>
    </p:spTree>
    <p:extLst>
      <p:ext uri="{BB962C8B-B14F-4D97-AF65-F5344CB8AC3E}">
        <p14:creationId xmlns:p14="http://schemas.microsoft.com/office/powerpoint/2010/main" val="594601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t>42</a:t>
            </a:fld>
            <a:endParaRPr lang="fr-FR"/>
          </a:p>
        </p:txBody>
      </p:sp>
    </p:spTree>
    <p:extLst>
      <p:ext uri="{BB962C8B-B14F-4D97-AF65-F5344CB8AC3E}">
        <p14:creationId xmlns:p14="http://schemas.microsoft.com/office/powerpoint/2010/main" val="1524139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t>43</a:t>
            </a:fld>
            <a:endParaRPr lang="fr-FR"/>
          </a:p>
        </p:txBody>
      </p:sp>
    </p:spTree>
    <p:extLst>
      <p:ext uri="{BB962C8B-B14F-4D97-AF65-F5344CB8AC3E}">
        <p14:creationId xmlns:p14="http://schemas.microsoft.com/office/powerpoint/2010/main" val="3017675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t>44</a:t>
            </a:fld>
            <a:endParaRPr lang="fr-FR"/>
          </a:p>
        </p:txBody>
      </p:sp>
    </p:spTree>
    <p:extLst>
      <p:ext uri="{BB962C8B-B14F-4D97-AF65-F5344CB8AC3E}">
        <p14:creationId xmlns:p14="http://schemas.microsoft.com/office/powerpoint/2010/main" val="25468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t>7</a:t>
            </a:fld>
            <a:endParaRPr lang="fr-FR"/>
          </a:p>
        </p:txBody>
      </p:sp>
    </p:spTree>
    <p:extLst>
      <p:ext uri="{BB962C8B-B14F-4D97-AF65-F5344CB8AC3E}">
        <p14:creationId xmlns:p14="http://schemas.microsoft.com/office/powerpoint/2010/main" val="467920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t>45</a:t>
            </a:fld>
            <a:endParaRPr lang="fr-FR"/>
          </a:p>
        </p:txBody>
      </p:sp>
    </p:spTree>
    <p:extLst>
      <p:ext uri="{BB962C8B-B14F-4D97-AF65-F5344CB8AC3E}">
        <p14:creationId xmlns:p14="http://schemas.microsoft.com/office/powerpoint/2010/main" val="3602410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t>46</a:t>
            </a:fld>
            <a:endParaRPr lang="fr-FR"/>
          </a:p>
        </p:txBody>
      </p:sp>
    </p:spTree>
    <p:extLst>
      <p:ext uri="{BB962C8B-B14F-4D97-AF65-F5344CB8AC3E}">
        <p14:creationId xmlns:p14="http://schemas.microsoft.com/office/powerpoint/2010/main" val="718127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w Cen MT" panose="020B0602020104020603" pitchFamily="34" charset="0"/>
              </a:rPr>
              <a:t>Un total de 531 articles </a:t>
            </a:r>
            <a:r>
              <a:rPr lang="en-US" sz="1200" dirty="0" err="1" smtClean="0">
                <a:latin typeface="Tw Cen MT" panose="020B0602020104020603" pitchFamily="34" charset="0"/>
              </a:rPr>
              <a:t>ont</a:t>
            </a:r>
            <a:r>
              <a:rPr lang="en-US" sz="1200" dirty="0" smtClean="0">
                <a:latin typeface="Tw Cen MT" panose="020B0602020104020603" pitchFamily="34" charset="0"/>
              </a:rPr>
              <a:t> </a:t>
            </a:r>
            <a:r>
              <a:rPr lang="en-US" sz="1200" dirty="0" err="1" smtClean="0">
                <a:latin typeface="Tw Cen MT" panose="020B0602020104020603" pitchFamily="34" charset="0"/>
              </a:rPr>
              <a:t>été</a:t>
            </a:r>
            <a:r>
              <a:rPr lang="en-US" sz="1200" dirty="0" smtClean="0">
                <a:latin typeface="Tw Cen MT" panose="020B0602020104020603" pitchFamily="34" charset="0"/>
              </a:rPr>
              <a:t> </a:t>
            </a:r>
            <a:r>
              <a:rPr lang="en-US" sz="1200" dirty="0" err="1" smtClean="0">
                <a:latin typeface="Tw Cen MT" panose="020B0602020104020603" pitchFamily="34" charset="0"/>
              </a:rPr>
              <a:t>pris</a:t>
            </a:r>
            <a:r>
              <a:rPr lang="en-US" sz="1200" dirty="0" smtClean="0">
                <a:latin typeface="Tw Cen MT" panose="020B0602020104020603" pitchFamily="34" charset="0"/>
              </a:rPr>
              <a:t> </a:t>
            </a:r>
            <a:r>
              <a:rPr lang="en-US" sz="1200" dirty="0" err="1" smtClean="0">
                <a:latin typeface="Tw Cen MT" panose="020B0602020104020603" pitchFamily="34" charset="0"/>
              </a:rPr>
              <a:t>en</a:t>
            </a:r>
            <a:r>
              <a:rPr lang="en-US" sz="1200" dirty="0" smtClean="0">
                <a:latin typeface="Tw Cen MT" panose="020B0602020104020603" pitchFamily="34" charset="0"/>
              </a:rPr>
              <a:t> </a:t>
            </a:r>
            <a:r>
              <a:rPr lang="en-US" sz="1200" dirty="0" err="1" smtClean="0">
                <a:latin typeface="Tw Cen MT" panose="020B0602020104020603" pitchFamily="34" charset="0"/>
              </a:rPr>
              <a:t>compte</a:t>
            </a:r>
            <a:r>
              <a:rPr lang="en-US" sz="1200" dirty="0" smtClean="0">
                <a:latin typeface="Tw Cen MT" panose="020B0602020104020603" pitchFamily="34" charset="0"/>
              </a:rPr>
              <a:t>. Après lecture, 29 articles </a:t>
            </a:r>
            <a:r>
              <a:rPr lang="en-US" sz="1200" dirty="0" err="1" smtClean="0">
                <a:latin typeface="Tw Cen MT" panose="020B0602020104020603" pitchFamily="34" charset="0"/>
              </a:rPr>
              <a:t>ont</a:t>
            </a:r>
            <a:r>
              <a:rPr lang="en-US" sz="1200" dirty="0" smtClean="0">
                <a:latin typeface="Tw Cen MT" panose="020B0602020104020603" pitchFamily="34" charset="0"/>
              </a:rPr>
              <a:t> </a:t>
            </a:r>
            <a:r>
              <a:rPr lang="en-US" sz="1200" dirty="0" err="1" smtClean="0">
                <a:latin typeface="Tw Cen MT" panose="020B0602020104020603" pitchFamily="34" charset="0"/>
              </a:rPr>
              <a:t>été</a:t>
            </a:r>
            <a:r>
              <a:rPr lang="en-US" sz="1200" dirty="0" smtClean="0">
                <a:latin typeface="Tw Cen MT" panose="020B0602020104020603" pitchFamily="34" charset="0"/>
              </a:rPr>
              <a:t> </a:t>
            </a:r>
            <a:r>
              <a:rPr lang="en-US" sz="1200" dirty="0" err="1" smtClean="0">
                <a:latin typeface="Tw Cen MT" panose="020B0602020104020603" pitchFamily="34" charset="0"/>
              </a:rPr>
              <a:t>retenus</a:t>
            </a:r>
            <a:r>
              <a:rPr lang="en-US" sz="1200" dirty="0" smtClean="0">
                <a:latin typeface="Tw Cen MT" panose="020B0602020104020603" pitchFamily="34" charset="0"/>
              </a:rPr>
              <a:t> </a:t>
            </a:r>
            <a:r>
              <a:rPr lang="en-US" sz="1200" dirty="0" err="1" smtClean="0">
                <a:latin typeface="Tw Cen MT" panose="020B0602020104020603" pitchFamily="34" charset="0"/>
              </a:rPr>
              <a:t>dans</a:t>
            </a:r>
            <a:r>
              <a:rPr lang="en-US" sz="1200" dirty="0" smtClean="0">
                <a:latin typeface="Tw Cen MT" panose="020B0602020104020603" pitchFamily="34" charset="0"/>
              </a:rPr>
              <a:t> la revue.</a:t>
            </a:r>
          </a:p>
          <a:p>
            <a:endParaRPr lang="fr-FR" dirty="0"/>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t>47</a:t>
            </a:fld>
            <a:endParaRPr lang="fr-FR"/>
          </a:p>
        </p:txBody>
      </p:sp>
    </p:spTree>
    <p:extLst>
      <p:ext uri="{BB962C8B-B14F-4D97-AF65-F5344CB8AC3E}">
        <p14:creationId xmlns:p14="http://schemas.microsoft.com/office/powerpoint/2010/main" val="1583901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t>48</a:t>
            </a:fld>
            <a:endParaRPr lang="fr-FR"/>
          </a:p>
        </p:txBody>
      </p:sp>
    </p:spTree>
    <p:extLst>
      <p:ext uri="{BB962C8B-B14F-4D97-AF65-F5344CB8AC3E}">
        <p14:creationId xmlns:p14="http://schemas.microsoft.com/office/powerpoint/2010/main" val="4042659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t>49</a:t>
            </a:fld>
            <a:endParaRPr lang="fr-FR"/>
          </a:p>
        </p:txBody>
      </p:sp>
    </p:spTree>
    <p:extLst>
      <p:ext uri="{BB962C8B-B14F-4D97-AF65-F5344CB8AC3E}">
        <p14:creationId xmlns:p14="http://schemas.microsoft.com/office/powerpoint/2010/main" val="2848243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t>51</a:t>
            </a:fld>
            <a:endParaRPr lang="fr-FR"/>
          </a:p>
        </p:txBody>
      </p:sp>
    </p:spTree>
    <p:extLst>
      <p:ext uri="{BB962C8B-B14F-4D97-AF65-F5344CB8AC3E}">
        <p14:creationId xmlns:p14="http://schemas.microsoft.com/office/powerpoint/2010/main" val="2427909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t>52</a:t>
            </a:fld>
            <a:endParaRPr lang="fr-FR"/>
          </a:p>
        </p:txBody>
      </p:sp>
    </p:spTree>
    <p:extLst>
      <p:ext uri="{BB962C8B-B14F-4D97-AF65-F5344CB8AC3E}">
        <p14:creationId xmlns:p14="http://schemas.microsoft.com/office/powerpoint/2010/main" val="2414568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t>56</a:t>
            </a:fld>
            <a:endParaRPr lang="fr-FR"/>
          </a:p>
        </p:txBody>
      </p:sp>
    </p:spTree>
    <p:extLst>
      <p:ext uri="{BB962C8B-B14F-4D97-AF65-F5344CB8AC3E}">
        <p14:creationId xmlns:p14="http://schemas.microsoft.com/office/powerpoint/2010/main" val="4238534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99668517-9ED5-4AD6-B283-BDBF67DB6D5C}" type="slidenum">
              <a:rPr lang="fr-FR" smtClean="0"/>
              <a:t>57</a:t>
            </a:fld>
            <a:endParaRPr lang="fr-FR"/>
          </a:p>
        </p:txBody>
      </p:sp>
    </p:spTree>
    <p:extLst>
      <p:ext uri="{BB962C8B-B14F-4D97-AF65-F5344CB8AC3E}">
        <p14:creationId xmlns:p14="http://schemas.microsoft.com/office/powerpoint/2010/main" val="3694910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03E001D7-4D30-426D-A41F-337AC9942304}" type="slidenum">
              <a:rPr lang="fr-FR" smtClean="0"/>
              <a:t>9</a:t>
            </a:fld>
            <a:endParaRPr lang="fr-FR"/>
          </a:p>
        </p:txBody>
      </p:sp>
    </p:spTree>
    <p:extLst>
      <p:ext uri="{BB962C8B-B14F-4D97-AF65-F5344CB8AC3E}">
        <p14:creationId xmlns:p14="http://schemas.microsoft.com/office/powerpoint/2010/main" val="3660360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t>11</a:t>
            </a:fld>
            <a:endParaRPr lang="fr-FR"/>
          </a:p>
        </p:txBody>
      </p:sp>
    </p:spTree>
    <p:extLst>
      <p:ext uri="{BB962C8B-B14F-4D97-AF65-F5344CB8AC3E}">
        <p14:creationId xmlns:p14="http://schemas.microsoft.com/office/powerpoint/2010/main" val="3218417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t>12</a:t>
            </a:fld>
            <a:endParaRPr lang="fr-FR"/>
          </a:p>
        </p:txBody>
      </p:sp>
    </p:spTree>
    <p:extLst>
      <p:ext uri="{BB962C8B-B14F-4D97-AF65-F5344CB8AC3E}">
        <p14:creationId xmlns:p14="http://schemas.microsoft.com/office/powerpoint/2010/main" val="28009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t>14</a:t>
            </a:fld>
            <a:endParaRPr lang="fr-FR"/>
          </a:p>
        </p:txBody>
      </p:sp>
    </p:spTree>
    <p:extLst>
      <p:ext uri="{BB962C8B-B14F-4D97-AF65-F5344CB8AC3E}">
        <p14:creationId xmlns:p14="http://schemas.microsoft.com/office/powerpoint/2010/main" val="3380627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t>15</a:t>
            </a:fld>
            <a:endParaRPr lang="fr-FR"/>
          </a:p>
        </p:txBody>
      </p:sp>
    </p:spTree>
    <p:extLst>
      <p:ext uri="{BB962C8B-B14F-4D97-AF65-F5344CB8AC3E}">
        <p14:creationId xmlns:p14="http://schemas.microsoft.com/office/powerpoint/2010/main" val="2827914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t>16</a:t>
            </a:fld>
            <a:endParaRPr lang="fr-FR"/>
          </a:p>
        </p:txBody>
      </p:sp>
    </p:spTree>
    <p:extLst>
      <p:ext uri="{BB962C8B-B14F-4D97-AF65-F5344CB8AC3E}">
        <p14:creationId xmlns:p14="http://schemas.microsoft.com/office/powerpoint/2010/main" val="1084708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En 2008 l’INED et l’INSEE ont lancé une grande enquête par questionnaire</a:t>
            </a:r>
          </a:p>
          <a:p>
            <a:r>
              <a:rPr lang="fr-FR" sz="1200" b="0" i="0" u="none" strike="noStrike" kern="1200" baseline="0" dirty="0" smtClean="0">
                <a:solidFill>
                  <a:schemeClr val="tx1"/>
                </a:solidFill>
                <a:latin typeface="+mn-lt"/>
                <a:ea typeface="+mn-ea"/>
                <a:cs typeface="+mn-cs"/>
              </a:rPr>
              <a:t>intitulée </a:t>
            </a:r>
            <a:r>
              <a:rPr lang="fr-FR" sz="1200" b="0" i="1" u="none" strike="noStrike" kern="1200" baseline="0" dirty="0" smtClean="0">
                <a:solidFill>
                  <a:schemeClr val="tx1"/>
                </a:solidFill>
                <a:latin typeface="+mn-lt"/>
                <a:ea typeface="+mn-ea"/>
                <a:cs typeface="+mn-cs"/>
              </a:rPr>
              <a:t>Trajectoires et Origines : la diversité des populations en France </a:t>
            </a:r>
            <a:r>
              <a:rPr lang="fr-FR" sz="1200" b="0" i="0" u="none" strike="noStrike" kern="1200" baseline="0" dirty="0" smtClean="0">
                <a:solidFill>
                  <a:schemeClr val="tx1"/>
                </a:solidFill>
                <a:latin typeface="+mn-lt"/>
                <a:ea typeface="+mn-ea"/>
                <a:cs typeface="+mn-cs"/>
              </a:rPr>
              <a:t>(</a:t>
            </a:r>
            <a:r>
              <a:rPr lang="fr-FR" sz="1200" b="0" i="0" u="none" strike="noStrike" kern="1200" baseline="0" dirty="0" err="1" smtClean="0">
                <a:solidFill>
                  <a:schemeClr val="tx1"/>
                </a:solidFill>
                <a:latin typeface="+mn-lt"/>
                <a:ea typeface="+mn-ea"/>
                <a:cs typeface="+mn-cs"/>
              </a:rPr>
              <a:t>TeO</a:t>
            </a:r>
            <a:r>
              <a:rPr lang="fr-FR" sz="1200" b="0" i="0" u="none" strike="noStrike" kern="1200" baseline="0" dirty="0" smtClean="0">
                <a:solidFill>
                  <a:schemeClr val="tx1"/>
                </a:solidFill>
                <a:latin typeface="+mn-lt"/>
                <a:ea typeface="+mn-ea"/>
                <a:cs typeface="+mn-cs"/>
              </a:rPr>
              <a:t>) pour</a:t>
            </a:r>
          </a:p>
          <a:p>
            <a:r>
              <a:rPr lang="fr-FR" sz="1200" b="0" i="0" u="none" strike="noStrike" kern="1200" baseline="0" dirty="0" smtClean="0">
                <a:solidFill>
                  <a:schemeClr val="tx1"/>
                </a:solidFill>
                <a:latin typeface="+mn-lt"/>
                <a:ea typeface="+mn-ea"/>
                <a:cs typeface="+mn-cs"/>
              </a:rPr>
              <a:t>appréhender les trajectoires sociales et les conditions de vie des immigrés et des descen13</a:t>
            </a:r>
          </a:p>
          <a:p>
            <a:r>
              <a:rPr lang="pl-PL" sz="1200" b="0" i="0" u="none" strike="noStrike" kern="1200" baseline="0" dirty="0" smtClean="0">
                <a:solidFill>
                  <a:schemeClr val="tx1"/>
                </a:solidFill>
                <a:latin typeface="+mn-lt"/>
                <a:ea typeface="+mn-ea"/>
                <a:cs typeface="+mn-cs"/>
              </a:rPr>
              <a:t>REMI 2012 (28) 2 pp. 11-34</a:t>
            </a:r>
          </a:p>
          <a:p>
            <a:r>
              <a:rPr lang="fr-FR" sz="1200" b="0" i="0" u="none" strike="noStrike" kern="1200" baseline="0" dirty="0" smtClean="0">
                <a:solidFill>
                  <a:schemeClr val="tx1"/>
                </a:solidFill>
                <a:latin typeface="+mn-lt"/>
                <a:ea typeface="+mn-ea"/>
                <a:cs typeface="+mn-cs"/>
              </a:rPr>
              <a:t>Santé des migrants en France</a:t>
            </a:r>
          </a:p>
          <a:p>
            <a:r>
              <a:rPr lang="fr-FR" sz="1200" b="0" i="0" u="none" strike="noStrike" kern="1200" baseline="0" dirty="0" err="1" smtClean="0">
                <a:solidFill>
                  <a:schemeClr val="tx1"/>
                </a:solidFill>
                <a:latin typeface="+mn-lt"/>
                <a:ea typeface="+mn-ea"/>
                <a:cs typeface="+mn-cs"/>
              </a:rPr>
              <a:t>dants</a:t>
            </a:r>
            <a:r>
              <a:rPr lang="fr-FR" sz="1200" b="0" i="0" u="none" strike="noStrike" kern="1200" baseline="0" dirty="0" smtClean="0">
                <a:solidFill>
                  <a:schemeClr val="tx1"/>
                </a:solidFill>
                <a:latin typeface="+mn-lt"/>
                <a:ea typeface="+mn-ea"/>
                <a:cs typeface="+mn-cs"/>
              </a:rPr>
              <a:t> d’immigrés nés en France, afin de les comparer à celles des personnes n’ayant pas de</a:t>
            </a:r>
          </a:p>
          <a:p>
            <a:r>
              <a:rPr lang="fr-FR" sz="1200" b="0" i="0" u="none" strike="noStrike" kern="1200" baseline="0" dirty="0" smtClean="0">
                <a:solidFill>
                  <a:schemeClr val="tx1"/>
                </a:solidFill>
                <a:latin typeface="+mn-lt"/>
                <a:ea typeface="+mn-ea"/>
                <a:cs typeface="+mn-cs"/>
              </a:rPr>
              <a:t>parents immigrés. Il s’agissait de mesurer l’ampleur des discriminations liées à l’origine</a:t>
            </a:r>
          </a:p>
          <a:p>
            <a:r>
              <a:rPr lang="fr-FR" sz="1200" b="0" i="0" u="none" strike="noStrike" kern="1200" baseline="0" dirty="0" smtClean="0">
                <a:solidFill>
                  <a:schemeClr val="tx1"/>
                </a:solidFill>
                <a:latin typeface="+mn-lt"/>
                <a:ea typeface="+mn-ea"/>
                <a:cs typeface="+mn-cs"/>
              </a:rPr>
              <a:t>et leurs effets sur leurs parcours de vie à l’école, dans l’emploi, le logement, etc. L’étude a</a:t>
            </a:r>
          </a:p>
          <a:p>
            <a:r>
              <a:rPr lang="fr-FR" sz="1200" b="0" i="0" u="none" strike="noStrike" kern="1200" baseline="0" dirty="0" smtClean="0">
                <a:solidFill>
                  <a:schemeClr val="tx1"/>
                </a:solidFill>
                <a:latin typeface="+mn-lt"/>
                <a:ea typeface="+mn-ea"/>
                <a:cs typeface="+mn-cs"/>
              </a:rPr>
              <a:t>interrogé près de 22 000 personnes résidant en France métropolitaine, dont près de 10 000</a:t>
            </a:r>
          </a:p>
          <a:p>
            <a:r>
              <a:rPr lang="fr-FR" sz="1200" b="0" i="0" u="none" strike="noStrike" kern="1200" baseline="0" dirty="0" smtClean="0">
                <a:solidFill>
                  <a:schemeClr val="tx1"/>
                </a:solidFill>
                <a:latin typeface="+mn-lt"/>
                <a:ea typeface="+mn-ea"/>
                <a:cs typeface="+mn-cs"/>
              </a:rPr>
              <a:t>immigrées4. Environ 3 400 personnes nées en France métropolitaine dont aucun des parents</a:t>
            </a:r>
          </a:p>
          <a:p>
            <a:r>
              <a:rPr lang="fr-FR" sz="1200" b="0" i="0" u="none" strike="noStrike" kern="1200" baseline="0" dirty="0" smtClean="0">
                <a:solidFill>
                  <a:schemeClr val="tx1"/>
                </a:solidFill>
                <a:latin typeface="+mn-lt"/>
                <a:ea typeface="+mn-ea"/>
                <a:cs typeface="+mn-cs"/>
              </a:rPr>
              <a:t>n’est immigré ou originaire d’un DOM constituent l’échantillon dit de la population majoritaire5.</a:t>
            </a:r>
          </a:p>
          <a:p>
            <a:r>
              <a:rPr lang="fr-FR" sz="1200" b="0" i="0" u="none" strike="noStrike" kern="1200" baseline="0" dirty="0" smtClean="0">
                <a:solidFill>
                  <a:schemeClr val="tx1"/>
                </a:solidFill>
                <a:latin typeface="+mn-lt"/>
                <a:ea typeface="+mn-ea"/>
                <a:cs typeface="+mn-cs"/>
              </a:rPr>
              <a:t>Le questionnaire est composé de seize volets, dont l’un est consacré à la santé.</a:t>
            </a:r>
          </a:p>
          <a:p>
            <a:r>
              <a:rPr lang="fr-FR" sz="1200" b="0" i="0" u="none" strike="noStrike" kern="1200" baseline="0" dirty="0" smtClean="0">
                <a:solidFill>
                  <a:schemeClr val="tx1"/>
                </a:solidFill>
                <a:latin typeface="+mn-lt"/>
                <a:ea typeface="+mn-ea"/>
                <a:cs typeface="+mn-cs"/>
              </a:rPr>
              <a:t>C’est la première fois en France qu’une étude enregistre à la fois l’état de santé général des</a:t>
            </a:r>
          </a:p>
          <a:p>
            <a:r>
              <a:rPr lang="fr-FR" sz="1200" b="0" i="0" u="none" strike="noStrike" kern="1200" baseline="0" dirty="0" smtClean="0">
                <a:solidFill>
                  <a:schemeClr val="tx1"/>
                </a:solidFill>
                <a:latin typeface="+mn-lt"/>
                <a:ea typeface="+mn-ea"/>
                <a:cs typeface="+mn-cs"/>
              </a:rPr>
              <a:t>migrants, leur date d’entrée en France, leur expérience des discriminations liées à l’origine</a:t>
            </a:r>
          </a:p>
          <a:p>
            <a:r>
              <a:rPr lang="fr-FR" sz="1200" b="0" i="0" u="none" strike="noStrike" kern="1200" baseline="0" dirty="0" smtClean="0">
                <a:solidFill>
                  <a:schemeClr val="tx1"/>
                </a:solidFill>
                <a:latin typeface="+mn-lt"/>
                <a:ea typeface="+mn-ea"/>
                <a:cs typeface="+mn-cs"/>
              </a:rPr>
              <a:t>et au sexe (quelles qu’en soient les circonstances) et leurs conditions de vie6.</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Santé perçue</a:t>
            </a:r>
          </a:p>
          <a:p>
            <a:r>
              <a:rPr lang="fr-FR" sz="1200" b="0" i="0" u="none" strike="noStrike" kern="1200" baseline="0" dirty="0" err="1" smtClean="0">
                <a:solidFill>
                  <a:schemeClr val="tx1"/>
                </a:solidFill>
                <a:latin typeface="+mn-lt"/>
                <a:ea typeface="+mn-ea"/>
                <a:cs typeface="+mn-cs"/>
              </a:rPr>
              <a:t>Dicsrminations</a:t>
            </a:r>
            <a:r>
              <a:rPr lang="fr-FR" sz="1200" b="0" i="0" u="none" strike="noStrike" kern="1200" baseline="0" dirty="0" smtClean="0">
                <a:solidFill>
                  <a:schemeClr val="tx1"/>
                </a:solidFill>
                <a:latin typeface="+mn-lt"/>
                <a:ea typeface="+mn-ea"/>
                <a:cs typeface="+mn-cs"/>
              </a:rPr>
              <a:t> déclarées (sous estimées)</a:t>
            </a:r>
            <a:endParaRPr lang="fr-FR" dirty="0"/>
          </a:p>
        </p:txBody>
      </p:sp>
      <p:sp>
        <p:nvSpPr>
          <p:cNvPr id="4" name="Espace réservé du numéro de diapositive 3"/>
          <p:cNvSpPr>
            <a:spLocks noGrp="1"/>
          </p:cNvSpPr>
          <p:nvPr>
            <p:ph type="sldNum" sz="quarter" idx="10"/>
          </p:nvPr>
        </p:nvSpPr>
        <p:spPr/>
        <p:txBody>
          <a:bodyPr/>
          <a:lstStyle/>
          <a:p>
            <a:fld id="{710D1D32-9E43-4FFE-9C36-FB6B21BD809B}" type="slidenum">
              <a:rPr lang="fr-FR" smtClean="0"/>
              <a:t>17</a:t>
            </a:fld>
            <a:endParaRPr lang="fr-FR"/>
          </a:p>
        </p:txBody>
      </p:sp>
    </p:spTree>
    <p:extLst>
      <p:ext uri="{BB962C8B-B14F-4D97-AF65-F5344CB8AC3E}">
        <p14:creationId xmlns:p14="http://schemas.microsoft.com/office/powerpoint/2010/main" val="3137304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7C0A9BAE-5886-4F11-BF5F-95C0F2E3D3DC}" type="datetime1">
              <a:rPr lang="fr-FR" smtClean="0"/>
              <a:t>15/03/2024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651FF5-2B13-4FF9-870C-67B9625AA38E}" type="slidenum">
              <a:rPr lang="fr-FR" smtClean="0"/>
              <a:t>‹N°›</a:t>
            </a:fld>
            <a:endParaRPr lang="fr-FR"/>
          </a:p>
        </p:txBody>
      </p:sp>
    </p:spTree>
    <p:extLst>
      <p:ext uri="{BB962C8B-B14F-4D97-AF65-F5344CB8AC3E}">
        <p14:creationId xmlns:p14="http://schemas.microsoft.com/office/powerpoint/2010/main" val="1339422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E7F9474-AD32-42B4-9B53-511F56E18F25}" type="datetime1">
              <a:rPr lang="fr-FR" smtClean="0"/>
              <a:t>15/03/2024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651FF5-2B13-4FF9-870C-67B9625AA38E}" type="slidenum">
              <a:rPr lang="fr-FR" smtClean="0"/>
              <a:t>‹N°›</a:t>
            </a:fld>
            <a:endParaRPr lang="fr-FR"/>
          </a:p>
        </p:txBody>
      </p:sp>
    </p:spTree>
    <p:extLst>
      <p:ext uri="{BB962C8B-B14F-4D97-AF65-F5344CB8AC3E}">
        <p14:creationId xmlns:p14="http://schemas.microsoft.com/office/powerpoint/2010/main" val="3870769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DDAF25E-1BFE-4E79-956C-92A476004D11}" type="datetime1">
              <a:rPr lang="fr-FR" smtClean="0"/>
              <a:t>15/03/2024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651FF5-2B13-4FF9-870C-67B9625AA38E}" type="slidenum">
              <a:rPr lang="fr-FR" smtClean="0"/>
              <a:t>‹N°›</a:t>
            </a:fld>
            <a:endParaRPr lang="fr-FR"/>
          </a:p>
        </p:txBody>
      </p:sp>
    </p:spTree>
    <p:extLst>
      <p:ext uri="{BB962C8B-B14F-4D97-AF65-F5344CB8AC3E}">
        <p14:creationId xmlns:p14="http://schemas.microsoft.com/office/powerpoint/2010/main" val="2641286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7C0A9BAE-5886-4F11-BF5F-95C0F2E3D3DC}" type="datetime1">
              <a:rPr lang="fr-FR" smtClean="0">
                <a:solidFill>
                  <a:prstClr val="black">
                    <a:tint val="75000"/>
                  </a:prstClr>
                </a:solidFill>
              </a:rPr>
              <a:pPr/>
              <a:t>15/03/2024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03570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438A60E-8FFA-4509-B1E6-9EB83D9480C0}" type="datetime1">
              <a:rPr lang="fr-FR" smtClean="0">
                <a:solidFill>
                  <a:prstClr val="black">
                    <a:tint val="75000"/>
                  </a:prstClr>
                </a:solidFill>
              </a:rPr>
              <a:pPr/>
              <a:t>15/03/2024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5318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4C2A87D-5A83-4C5F-8136-752E2652ED1E}" type="datetime1">
              <a:rPr lang="fr-FR" smtClean="0">
                <a:solidFill>
                  <a:prstClr val="black">
                    <a:tint val="75000"/>
                  </a:prstClr>
                </a:solidFill>
              </a:rPr>
              <a:pPr/>
              <a:t>15/03/2024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6149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2A6A66D-E0E5-4A05-ACAC-B83AC737D722}" type="datetime1">
              <a:rPr lang="fr-FR" smtClean="0">
                <a:solidFill>
                  <a:prstClr val="black">
                    <a:tint val="75000"/>
                  </a:prstClr>
                </a:solidFill>
              </a:rPr>
              <a:pPr/>
              <a:t>15/03/2024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622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F8B9EFFA-D473-45D8-814E-FB94D7A04E80}" type="datetime1">
              <a:rPr lang="fr-FR" smtClean="0">
                <a:solidFill>
                  <a:prstClr val="black">
                    <a:tint val="75000"/>
                  </a:prstClr>
                </a:solidFill>
              </a:rPr>
              <a:pPr/>
              <a:t>15/03/2024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87454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4C0407E-B823-45C4-A8FE-7392A9485F66}" type="datetime1">
              <a:rPr lang="fr-FR" smtClean="0">
                <a:solidFill>
                  <a:prstClr val="black">
                    <a:tint val="75000"/>
                  </a:prstClr>
                </a:solidFill>
              </a:rPr>
              <a:pPr/>
              <a:t>15/03/2024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30036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85108-FB46-4806-A417-FBC0CDC8752F}" type="datetime1">
              <a:rPr lang="fr-FR" smtClean="0">
                <a:solidFill>
                  <a:prstClr val="black">
                    <a:tint val="75000"/>
                  </a:prstClr>
                </a:solidFill>
              </a:rPr>
              <a:pPr/>
              <a:t>15/03/2024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49821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8088C6A-6024-43B3-B060-2EFDAE5421EA}" type="datetime1">
              <a:rPr lang="fr-FR" smtClean="0">
                <a:solidFill>
                  <a:prstClr val="black">
                    <a:tint val="75000"/>
                  </a:prstClr>
                </a:solidFill>
              </a:rPr>
              <a:pPr/>
              <a:t>15/03/2024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1107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438A60E-8FFA-4509-B1E6-9EB83D9480C0}" type="datetime1">
              <a:rPr lang="fr-FR" smtClean="0"/>
              <a:t>15/03/2024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651FF5-2B13-4FF9-870C-67B9625AA38E}" type="slidenum">
              <a:rPr lang="fr-FR" smtClean="0"/>
              <a:t>‹N°›</a:t>
            </a:fld>
            <a:endParaRPr lang="fr-FR"/>
          </a:p>
        </p:txBody>
      </p:sp>
    </p:spTree>
    <p:extLst>
      <p:ext uri="{BB962C8B-B14F-4D97-AF65-F5344CB8AC3E}">
        <p14:creationId xmlns:p14="http://schemas.microsoft.com/office/powerpoint/2010/main" val="378844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10576A4-A0F5-41E2-9CCF-EB0201B3ABF5}" type="datetime1">
              <a:rPr lang="fr-FR" smtClean="0">
                <a:solidFill>
                  <a:prstClr val="black">
                    <a:tint val="75000"/>
                  </a:prstClr>
                </a:solidFill>
              </a:rPr>
              <a:pPr/>
              <a:t>15/03/2024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99204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E7F9474-AD32-42B4-9B53-511F56E18F25}" type="datetime1">
              <a:rPr lang="fr-FR" smtClean="0">
                <a:solidFill>
                  <a:prstClr val="black">
                    <a:tint val="75000"/>
                  </a:prstClr>
                </a:solidFill>
              </a:rPr>
              <a:pPr/>
              <a:t>15/03/2024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84627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DDAF25E-1BFE-4E79-956C-92A476004D11}" type="datetime1">
              <a:rPr lang="fr-FR" smtClean="0">
                <a:solidFill>
                  <a:prstClr val="black">
                    <a:tint val="75000"/>
                  </a:prstClr>
                </a:solidFill>
              </a:rPr>
              <a:pPr/>
              <a:t>15/03/2024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99488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7C0A9BAE-5886-4F11-BF5F-95C0F2E3D3DC}" type="datetime1">
              <a:rPr lang="fr-FR" smtClean="0">
                <a:solidFill>
                  <a:prstClr val="black">
                    <a:tint val="75000"/>
                  </a:prstClr>
                </a:solidFill>
              </a:rPr>
              <a:pPr/>
              <a:t>15/03/2024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90353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438A60E-8FFA-4509-B1E6-9EB83D9480C0}" type="datetime1">
              <a:rPr lang="fr-FR" smtClean="0">
                <a:solidFill>
                  <a:prstClr val="black">
                    <a:tint val="75000"/>
                  </a:prstClr>
                </a:solidFill>
              </a:rPr>
              <a:pPr/>
              <a:t>15/03/2024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92737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4C2A87D-5A83-4C5F-8136-752E2652ED1E}" type="datetime1">
              <a:rPr lang="fr-FR" smtClean="0">
                <a:solidFill>
                  <a:prstClr val="black">
                    <a:tint val="75000"/>
                  </a:prstClr>
                </a:solidFill>
              </a:rPr>
              <a:pPr/>
              <a:t>15/03/2024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75747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2A6A66D-E0E5-4A05-ACAC-B83AC737D722}" type="datetime1">
              <a:rPr lang="fr-FR" smtClean="0">
                <a:solidFill>
                  <a:prstClr val="black">
                    <a:tint val="75000"/>
                  </a:prstClr>
                </a:solidFill>
              </a:rPr>
              <a:pPr/>
              <a:t>15/03/2024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91186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F8B9EFFA-D473-45D8-814E-FB94D7A04E80}" type="datetime1">
              <a:rPr lang="fr-FR" smtClean="0">
                <a:solidFill>
                  <a:prstClr val="black">
                    <a:tint val="75000"/>
                  </a:prstClr>
                </a:solidFill>
              </a:rPr>
              <a:pPr/>
              <a:t>15/03/2024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13126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4C0407E-B823-45C4-A8FE-7392A9485F66}" type="datetime1">
              <a:rPr lang="fr-FR" smtClean="0">
                <a:solidFill>
                  <a:prstClr val="black">
                    <a:tint val="75000"/>
                  </a:prstClr>
                </a:solidFill>
              </a:rPr>
              <a:pPr/>
              <a:t>15/03/2024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27439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85108-FB46-4806-A417-FBC0CDC8752F}" type="datetime1">
              <a:rPr lang="fr-FR" smtClean="0">
                <a:solidFill>
                  <a:prstClr val="black">
                    <a:tint val="75000"/>
                  </a:prstClr>
                </a:solidFill>
              </a:rPr>
              <a:pPr/>
              <a:t>15/03/2024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80078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4C2A87D-5A83-4C5F-8136-752E2652ED1E}" type="datetime1">
              <a:rPr lang="fr-FR" smtClean="0"/>
              <a:t>15/03/2024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651FF5-2B13-4FF9-870C-67B9625AA38E}" type="slidenum">
              <a:rPr lang="fr-FR" smtClean="0"/>
              <a:t>‹N°›</a:t>
            </a:fld>
            <a:endParaRPr lang="fr-FR"/>
          </a:p>
        </p:txBody>
      </p:sp>
    </p:spTree>
    <p:extLst>
      <p:ext uri="{BB962C8B-B14F-4D97-AF65-F5344CB8AC3E}">
        <p14:creationId xmlns:p14="http://schemas.microsoft.com/office/powerpoint/2010/main" val="1674163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8088C6A-6024-43B3-B060-2EFDAE5421EA}" type="datetime1">
              <a:rPr lang="fr-FR" smtClean="0">
                <a:solidFill>
                  <a:prstClr val="black">
                    <a:tint val="75000"/>
                  </a:prstClr>
                </a:solidFill>
              </a:rPr>
              <a:pPr/>
              <a:t>15/03/2024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58718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10576A4-A0F5-41E2-9CCF-EB0201B3ABF5}" type="datetime1">
              <a:rPr lang="fr-FR" smtClean="0">
                <a:solidFill>
                  <a:prstClr val="black">
                    <a:tint val="75000"/>
                  </a:prstClr>
                </a:solidFill>
              </a:rPr>
              <a:pPr/>
              <a:t>15/03/2024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8666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E7F9474-AD32-42B4-9B53-511F56E18F25}" type="datetime1">
              <a:rPr lang="fr-FR" smtClean="0">
                <a:solidFill>
                  <a:prstClr val="black">
                    <a:tint val="75000"/>
                  </a:prstClr>
                </a:solidFill>
              </a:rPr>
              <a:pPr/>
              <a:t>15/03/2024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7819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DDAF25E-1BFE-4E79-956C-92A476004D11}" type="datetime1">
              <a:rPr lang="fr-FR" smtClean="0">
                <a:solidFill>
                  <a:prstClr val="black">
                    <a:tint val="75000"/>
                  </a:prstClr>
                </a:solidFill>
              </a:rPr>
              <a:pPr/>
              <a:t>15/03/2024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27403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1" y="274638"/>
            <a:ext cx="10987617" cy="58801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5"/>
          <p:cNvSpPr>
            <a:spLocks noGrp="1" noChangeArrowheads="1"/>
          </p:cNvSpPr>
          <p:nvPr>
            <p:ph type="ftr" sz="quarter" idx="10"/>
          </p:nvPr>
        </p:nvSpPr>
        <p:spPr>
          <a:ln/>
        </p:spPr>
        <p:txBody>
          <a:bodyPr/>
          <a:lstStyle>
            <a:lvl1pPr>
              <a:defRPr/>
            </a:lvl1pPr>
          </a:lstStyle>
          <a:p>
            <a:pPr>
              <a:defRPr/>
            </a:pPr>
            <a:endParaRPr lang="fr-FR">
              <a:solidFill>
                <a:prstClr val="black">
                  <a:tint val="75000"/>
                </a:prstClr>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D1383969-9ED3-4E36-83CF-3120F5AC76AA}" type="slidenum">
              <a:rPr lang="fr-FR">
                <a:solidFill>
                  <a:prstClr val="black">
                    <a:tint val="75000"/>
                  </a:prstClr>
                </a:solidFill>
              </a:rPr>
              <a:pPr>
                <a:defRPr/>
              </a:pPr>
              <a:t>‹N°›</a:t>
            </a:fld>
            <a:r>
              <a:rPr lang="fr-FR">
                <a:solidFill>
                  <a:prstClr val="black">
                    <a:tint val="75000"/>
                  </a:prstClr>
                </a:solidFill>
              </a:rPr>
              <a:t> </a:t>
            </a:r>
          </a:p>
        </p:txBody>
      </p:sp>
    </p:spTree>
    <p:extLst>
      <p:ext uri="{BB962C8B-B14F-4D97-AF65-F5344CB8AC3E}">
        <p14:creationId xmlns:p14="http://schemas.microsoft.com/office/powerpoint/2010/main" val="411917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2A6A66D-E0E5-4A05-ACAC-B83AC737D722}" type="datetime1">
              <a:rPr lang="fr-FR" smtClean="0"/>
              <a:t>15/03/2024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C651FF5-2B13-4FF9-870C-67B9625AA38E}" type="slidenum">
              <a:rPr lang="fr-FR" smtClean="0"/>
              <a:t>‹N°›</a:t>
            </a:fld>
            <a:endParaRPr lang="fr-FR"/>
          </a:p>
        </p:txBody>
      </p:sp>
    </p:spTree>
    <p:extLst>
      <p:ext uri="{BB962C8B-B14F-4D97-AF65-F5344CB8AC3E}">
        <p14:creationId xmlns:p14="http://schemas.microsoft.com/office/powerpoint/2010/main" val="414076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F8B9EFFA-D473-45D8-814E-FB94D7A04E80}" type="datetime1">
              <a:rPr lang="fr-FR" smtClean="0"/>
              <a:t>15/03/2024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C651FF5-2B13-4FF9-870C-67B9625AA38E}" type="slidenum">
              <a:rPr lang="fr-FR" smtClean="0"/>
              <a:t>‹N°›</a:t>
            </a:fld>
            <a:endParaRPr lang="fr-FR"/>
          </a:p>
        </p:txBody>
      </p:sp>
    </p:spTree>
    <p:extLst>
      <p:ext uri="{BB962C8B-B14F-4D97-AF65-F5344CB8AC3E}">
        <p14:creationId xmlns:p14="http://schemas.microsoft.com/office/powerpoint/2010/main" val="66035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4C0407E-B823-45C4-A8FE-7392A9485F66}" type="datetime1">
              <a:rPr lang="fr-FR" smtClean="0"/>
              <a:t>15/03/2024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C651FF5-2B13-4FF9-870C-67B9625AA38E}" type="slidenum">
              <a:rPr lang="fr-FR" smtClean="0"/>
              <a:t>‹N°›</a:t>
            </a:fld>
            <a:endParaRPr lang="fr-FR"/>
          </a:p>
        </p:txBody>
      </p:sp>
    </p:spTree>
    <p:extLst>
      <p:ext uri="{BB962C8B-B14F-4D97-AF65-F5344CB8AC3E}">
        <p14:creationId xmlns:p14="http://schemas.microsoft.com/office/powerpoint/2010/main" val="1785658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85108-FB46-4806-A417-FBC0CDC8752F}" type="datetime1">
              <a:rPr lang="fr-FR" smtClean="0"/>
              <a:t>15/03/2024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C651FF5-2B13-4FF9-870C-67B9625AA38E}" type="slidenum">
              <a:rPr lang="fr-FR" smtClean="0"/>
              <a:t>‹N°›</a:t>
            </a:fld>
            <a:endParaRPr lang="fr-FR"/>
          </a:p>
        </p:txBody>
      </p:sp>
    </p:spTree>
    <p:extLst>
      <p:ext uri="{BB962C8B-B14F-4D97-AF65-F5344CB8AC3E}">
        <p14:creationId xmlns:p14="http://schemas.microsoft.com/office/powerpoint/2010/main" val="237736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8088C6A-6024-43B3-B060-2EFDAE5421EA}" type="datetime1">
              <a:rPr lang="fr-FR" smtClean="0"/>
              <a:t>15/03/2024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C651FF5-2B13-4FF9-870C-67B9625AA38E}" type="slidenum">
              <a:rPr lang="fr-FR" smtClean="0"/>
              <a:t>‹N°›</a:t>
            </a:fld>
            <a:endParaRPr lang="fr-FR"/>
          </a:p>
        </p:txBody>
      </p:sp>
    </p:spTree>
    <p:extLst>
      <p:ext uri="{BB962C8B-B14F-4D97-AF65-F5344CB8AC3E}">
        <p14:creationId xmlns:p14="http://schemas.microsoft.com/office/powerpoint/2010/main" val="299397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10576A4-A0F5-41E2-9CCF-EB0201B3ABF5}" type="datetime1">
              <a:rPr lang="fr-FR" smtClean="0"/>
              <a:t>15/03/2024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C651FF5-2B13-4FF9-870C-67B9625AA38E}" type="slidenum">
              <a:rPr lang="fr-FR" smtClean="0"/>
              <a:t>‹N°›</a:t>
            </a:fld>
            <a:endParaRPr lang="fr-FR"/>
          </a:p>
        </p:txBody>
      </p:sp>
    </p:spTree>
    <p:extLst>
      <p:ext uri="{BB962C8B-B14F-4D97-AF65-F5344CB8AC3E}">
        <p14:creationId xmlns:p14="http://schemas.microsoft.com/office/powerpoint/2010/main" val="57541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00A00-E2BE-4CB1-B754-5D7A58C85A59}" type="datetime1">
              <a:rPr lang="fr-FR" smtClean="0"/>
              <a:t>15/03/2024</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51FF5-2B13-4FF9-870C-67B9625AA38E}" type="slidenum">
              <a:rPr lang="fr-FR" smtClean="0"/>
              <a:t>‹N°›</a:t>
            </a:fld>
            <a:endParaRPr lang="fr-FR"/>
          </a:p>
        </p:txBody>
      </p:sp>
    </p:spTree>
    <p:extLst>
      <p:ext uri="{BB962C8B-B14F-4D97-AF65-F5344CB8AC3E}">
        <p14:creationId xmlns:p14="http://schemas.microsoft.com/office/powerpoint/2010/main" val="390567881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00A00-E2BE-4CB1-B754-5D7A58C85A59}" type="datetime1">
              <a:rPr lang="fr-FR" smtClean="0">
                <a:solidFill>
                  <a:prstClr val="black">
                    <a:tint val="75000"/>
                  </a:prstClr>
                </a:solidFill>
              </a:rPr>
              <a:pPr/>
              <a:t>15/03/2024</a:t>
            </a:fld>
            <a:endParaRPr lang="fr-F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72839997"/>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00A00-E2BE-4CB1-B754-5D7A58C85A59}" type="datetime1">
              <a:rPr lang="fr-FR" smtClean="0">
                <a:solidFill>
                  <a:prstClr val="black">
                    <a:tint val="75000"/>
                  </a:prstClr>
                </a:solidFill>
              </a:rPr>
              <a:pPr/>
              <a:t>15/03/2024</a:t>
            </a:fld>
            <a:endParaRPr lang="fr-F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51FF5-2B13-4FF9-870C-67B9625AA3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051317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hyperlink" Target="https://www.who.int/data/stories/leading-causes-of-death-and-disability-2000-2019-a-visual-summary"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www.sciencedirect.com/science/article/abs/pii/S0167527318353579?via%3Dihub" TargetMode="External"/><Relationship Id="rId2" Type="http://schemas.openxmlformats.org/officeDocument/2006/relationships/hyperlink" Target="http://jech.bmj.com/content/early/2022/10/31/jech-2022-219521" TargetMode="External"/><Relationship Id="rId1" Type="http://schemas.openxmlformats.org/officeDocument/2006/relationships/slideLayout" Target="../slideLayouts/slideLayout2.xml"/><Relationship Id="rId4" Type="http://schemas.openxmlformats.org/officeDocument/2006/relationships/hyperlink" Target="https://journals.plos.org/plosone/article?id=10.1371/journal.pone.0262192"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www.who.int/data/gho/whs-2020-visual-summary" TargetMode="Externa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02/brb3.2096" TargetMode="External"/><Relationship Id="rId2" Type="http://schemas.openxmlformats.org/officeDocument/2006/relationships/hyperlink" Target="https://doi.org/10.1016/j.canep.2018.11.009"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hyperlink" Target="http://www.ceped.org/wp" TargetMode="External"/><Relationship Id="rId4" Type="http://schemas.openxmlformats.org/officeDocument/2006/relationships/image" Target="../media/image38.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41.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s://www.ined.fr/fr/tout-savoir-population/videos/sante-des-migrants/"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hyperlink" Target="http://www.rod-am.eu/"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ceped.org/wp" TargetMode="External"/><Relationship Id="rId2" Type="http://schemas.openxmlformats.org/officeDocument/2006/relationships/hyperlink" Target="https://doi.org/10.1186/s12913-018-2838-y"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atelier santé et migration 2023</a:t>
            </a:r>
            <a:endParaRPr lang="en-US" dirty="0"/>
          </a:p>
        </p:txBody>
      </p:sp>
      <p:sp>
        <p:nvSpPr>
          <p:cNvPr id="3" name="Espace réservé du contenu 2"/>
          <p:cNvSpPr>
            <a:spLocks noGrp="1"/>
          </p:cNvSpPr>
          <p:nvPr>
            <p:ph idx="1"/>
          </p:nvPr>
        </p:nvSpPr>
        <p:spPr/>
        <p:txBody>
          <a:bodyPr>
            <a:normAutofit fontScale="85000" lnSpcReduction="10000"/>
          </a:bodyPr>
          <a:lstStyle/>
          <a:p>
            <a:r>
              <a:rPr lang="fr-FR" dirty="0" smtClean="0"/>
              <a:t>19 </a:t>
            </a:r>
            <a:r>
              <a:rPr lang="fr-FR" dirty="0"/>
              <a:t>mars -Séance 1 – la santé des immigrés en France   (Annabel </a:t>
            </a:r>
            <a:r>
              <a:rPr lang="fr-FR" dirty="0" err="1"/>
              <a:t>Desgrées</a:t>
            </a:r>
            <a:r>
              <a:rPr lang="fr-FR" dirty="0"/>
              <a:t> du </a:t>
            </a:r>
            <a:r>
              <a:rPr lang="fr-FR" dirty="0" err="1"/>
              <a:t>Loû</a:t>
            </a:r>
            <a:r>
              <a:rPr lang="fr-FR" dirty="0"/>
              <a:t>)</a:t>
            </a:r>
            <a:endParaRPr lang="en-US" dirty="0"/>
          </a:p>
          <a:p>
            <a:r>
              <a:rPr lang="fr-FR" dirty="0" smtClean="0"/>
              <a:t>26 </a:t>
            </a:r>
            <a:r>
              <a:rPr lang="fr-FR" dirty="0"/>
              <a:t>mars - Séance 2 – Accès aux soins des immigrés, système de santé et biais implicites  (Annabel </a:t>
            </a:r>
            <a:r>
              <a:rPr lang="fr-FR" dirty="0" err="1"/>
              <a:t>Desgrées</a:t>
            </a:r>
            <a:r>
              <a:rPr lang="fr-FR" dirty="0"/>
              <a:t> du </a:t>
            </a:r>
            <a:r>
              <a:rPr lang="fr-FR" dirty="0" err="1"/>
              <a:t>Loû</a:t>
            </a:r>
            <a:r>
              <a:rPr lang="fr-FR" dirty="0"/>
              <a:t> )</a:t>
            </a:r>
            <a:endParaRPr lang="en-US" dirty="0"/>
          </a:p>
          <a:p>
            <a:r>
              <a:rPr lang="fr-FR" dirty="0" smtClean="0"/>
              <a:t>2 avril- </a:t>
            </a:r>
            <a:r>
              <a:rPr lang="fr-FR" dirty="0"/>
              <a:t>Séance 3 – Conditions de vie en migration et maladies chroniques </a:t>
            </a:r>
            <a:r>
              <a:rPr lang="fr-FR" dirty="0" smtClean="0"/>
              <a:t>(Anne Gosselin)</a:t>
            </a:r>
            <a:endParaRPr lang="en-US" dirty="0"/>
          </a:p>
          <a:p>
            <a:r>
              <a:rPr lang="fr-FR" dirty="0" smtClean="0"/>
              <a:t>16 </a:t>
            </a:r>
            <a:r>
              <a:rPr lang="fr-FR" dirty="0"/>
              <a:t>avril - Séance 4 – Améliorer l’accès à la couverture maladie des immigrés en situation de </a:t>
            </a:r>
            <a:r>
              <a:rPr lang="fr-FR" dirty="0" smtClean="0"/>
              <a:t>précarité</a:t>
            </a:r>
            <a:r>
              <a:rPr lang="fr-FR" i="1" dirty="0"/>
              <a:t> </a:t>
            </a:r>
            <a:r>
              <a:rPr lang="fr-FR" i="1" dirty="0" smtClean="0"/>
              <a:t>– étude de cas</a:t>
            </a:r>
            <a:r>
              <a:rPr lang="fr-FR" dirty="0"/>
              <a:t>  </a:t>
            </a:r>
            <a:r>
              <a:rPr lang="fr-FR" dirty="0" smtClean="0"/>
              <a:t>(invité : </a:t>
            </a:r>
            <a:r>
              <a:rPr lang="fr-FR" dirty="0" err="1" smtClean="0"/>
              <a:t>Marwan</a:t>
            </a:r>
            <a:r>
              <a:rPr lang="fr-FR" dirty="0" smtClean="0"/>
              <a:t> el </a:t>
            </a:r>
            <a:r>
              <a:rPr lang="fr-FR" dirty="0" err="1" smtClean="0"/>
              <a:t>Qays</a:t>
            </a:r>
            <a:r>
              <a:rPr lang="fr-FR" dirty="0" smtClean="0"/>
              <a:t> </a:t>
            </a:r>
            <a:r>
              <a:rPr lang="fr-FR" dirty="0" err="1" smtClean="0"/>
              <a:t>Bousmah</a:t>
            </a:r>
            <a:r>
              <a:rPr lang="fr-FR" dirty="0" smtClean="0"/>
              <a:t>, IRD) </a:t>
            </a:r>
            <a:endParaRPr lang="en-US" dirty="0"/>
          </a:p>
          <a:p>
            <a:r>
              <a:rPr lang="fr-FR" dirty="0" smtClean="0"/>
              <a:t>23 </a:t>
            </a:r>
            <a:r>
              <a:rPr lang="fr-FR" dirty="0"/>
              <a:t>avril - Séance 5 –  Immigration et santé mentale (invitée :  Andrea </a:t>
            </a:r>
            <a:r>
              <a:rPr lang="fr-FR" dirty="0" err="1" smtClean="0"/>
              <a:t>Tortelli</a:t>
            </a:r>
            <a:r>
              <a:rPr lang="fr-FR" dirty="0" smtClean="0"/>
              <a:t>, APHP) </a:t>
            </a:r>
            <a:endParaRPr lang="en-US" dirty="0"/>
          </a:p>
          <a:p>
            <a:r>
              <a:rPr lang="fr-FR" dirty="0" smtClean="0"/>
              <a:t>30 </a:t>
            </a:r>
            <a:r>
              <a:rPr lang="fr-FR" dirty="0"/>
              <a:t>avril - Séance 6 – </a:t>
            </a:r>
            <a:r>
              <a:rPr lang="fr-FR" dirty="0" smtClean="0"/>
              <a:t>Droit aux soins et couverture maladie : perspective historique (</a:t>
            </a:r>
            <a:r>
              <a:rPr lang="fr-FR" dirty="0"/>
              <a:t>invitée : </a:t>
            </a:r>
            <a:r>
              <a:rPr lang="fr-FR" dirty="0" smtClean="0"/>
              <a:t>Caroline </a:t>
            </a:r>
            <a:r>
              <a:rPr lang="fr-FR" dirty="0" err="1" smtClean="0"/>
              <a:t>Izambert</a:t>
            </a:r>
            <a:r>
              <a:rPr lang="fr-FR" dirty="0" smtClean="0"/>
              <a:t>, AIDES)</a:t>
            </a:r>
            <a:r>
              <a:rPr lang="fr-FR" i="1" dirty="0"/>
              <a:t/>
            </a:r>
            <a:br>
              <a:rPr lang="fr-FR" i="1" dirty="0"/>
            </a:br>
            <a:endParaRPr lang="en-US" dirty="0"/>
          </a:p>
          <a:p>
            <a:endParaRPr lang="en-US" dirty="0"/>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1</a:t>
            </a:fld>
            <a:endParaRPr lang="fr-FR"/>
          </a:p>
        </p:txBody>
      </p:sp>
    </p:spTree>
    <p:extLst>
      <p:ext uri="{BB962C8B-B14F-4D97-AF65-F5344CB8AC3E}">
        <p14:creationId xmlns:p14="http://schemas.microsoft.com/office/powerpoint/2010/main" val="84703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920" y="1078315"/>
            <a:ext cx="8210475" cy="577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Résultat de recherche d'images pour &quot;Et la santé on dit quoi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19" y="1849175"/>
            <a:ext cx="3263900" cy="4445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9512595" y="6337204"/>
            <a:ext cx="1706167" cy="400105"/>
          </a:xfrm>
          <a:prstGeom prst="rect">
            <a:avLst/>
          </a:prstGeom>
          <a:noFill/>
        </p:spPr>
        <p:txBody>
          <a:bodyPr wrap="none" lIns="121917" tIns="60958" rIns="121917" bIns="60958" rtlCol="0">
            <a:spAutoFit/>
          </a:bodyPr>
          <a:lstStyle/>
          <a:p>
            <a:r>
              <a:rPr lang="fr-FR" dirty="0" smtClean="0"/>
              <a:t>(N. </a:t>
            </a:r>
            <a:r>
              <a:rPr lang="fr-FR" dirty="0" err="1" smtClean="0"/>
              <a:t>Lydié</a:t>
            </a:r>
            <a:r>
              <a:rPr lang="fr-FR" dirty="0" smtClean="0"/>
              <a:t>, 2017)</a:t>
            </a:r>
            <a:endParaRPr lang="fr-FR" dirty="0"/>
          </a:p>
        </p:txBody>
      </p:sp>
    </p:spTree>
    <p:extLst>
      <p:ext uri="{BB962C8B-B14F-4D97-AF65-F5344CB8AC3E}">
        <p14:creationId xmlns:p14="http://schemas.microsoft.com/office/powerpoint/2010/main" val="1851312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w Cen MT" panose="020B0602020104020603" pitchFamily="34" charset="0"/>
              </a:rPr>
              <a:t>Un tournant dans les années 2000</a:t>
            </a:r>
            <a:endParaRPr lang="fr-FR" dirty="0">
              <a:latin typeface="Tw Cen MT" panose="020B0602020104020603" pitchFamily="34" charset="0"/>
            </a:endParaRPr>
          </a:p>
        </p:txBody>
      </p:sp>
      <p:sp>
        <p:nvSpPr>
          <p:cNvPr id="3" name="Espace réservé du contenu 2"/>
          <p:cNvSpPr>
            <a:spLocks noGrp="1"/>
          </p:cNvSpPr>
          <p:nvPr>
            <p:ph idx="1"/>
          </p:nvPr>
        </p:nvSpPr>
        <p:spPr>
          <a:xfrm>
            <a:off x="838200" y="1837500"/>
            <a:ext cx="10515600" cy="4351338"/>
          </a:xfrm>
        </p:spPr>
        <p:txBody>
          <a:bodyPr>
            <a:normAutofit/>
          </a:bodyPr>
          <a:lstStyle/>
          <a:p>
            <a:pPr>
              <a:lnSpc>
                <a:spcPct val="100000"/>
              </a:lnSpc>
            </a:pPr>
            <a:r>
              <a:rPr lang="fr-FR" sz="3000" dirty="0" smtClean="0">
                <a:latin typeface="Tw Cen MT" panose="020B0602020104020603" pitchFamily="34" charset="0"/>
              </a:rPr>
              <a:t>Jusque là, une vraie difficulté à étudier la santé des immigrés en tant que telle:</a:t>
            </a:r>
          </a:p>
          <a:p>
            <a:pPr lvl="1">
              <a:lnSpc>
                <a:spcPct val="100000"/>
              </a:lnSpc>
            </a:pPr>
            <a:r>
              <a:rPr lang="fr-FR" dirty="0" smtClean="0">
                <a:latin typeface="Tw Cen MT" panose="020B0602020104020603" pitchFamily="34" charset="0"/>
              </a:rPr>
              <a:t>Idée que la prise en compte des inégalités sociales de santé suffit</a:t>
            </a:r>
          </a:p>
          <a:p>
            <a:pPr lvl="1">
              <a:lnSpc>
                <a:spcPct val="100000"/>
              </a:lnSpc>
            </a:pPr>
            <a:r>
              <a:rPr lang="fr-FR" dirty="0" smtClean="0">
                <a:latin typeface="Tw Cen MT" panose="020B0602020104020603" pitchFamily="34" charset="0"/>
              </a:rPr>
              <a:t>Peur de stigmatiser certains groupes comme « à risque » alors que ces groupes subissent déjà de la discrimination en France</a:t>
            </a:r>
          </a:p>
          <a:p>
            <a:pPr lvl="1">
              <a:lnSpc>
                <a:spcPct val="100000"/>
              </a:lnSpc>
            </a:pPr>
            <a:r>
              <a:rPr lang="fr-FR" dirty="0" smtClean="0">
                <a:latin typeface="Tw Cen MT" panose="020B0602020104020603" pitchFamily="34" charset="0"/>
              </a:rPr>
              <a:t>Quelques travaux pionniers</a:t>
            </a:r>
          </a:p>
          <a:p>
            <a:pPr lvl="2">
              <a:lnSpc>
                <a:spcPct val="100000"/>
              </a:lnSpc>
            </a:pPr>
            <a:r>
              <a:rPr lang="fr-FR" dirty="0" smtClean="0">
                <a:latin typeface="Tw Cen MT" panose="020B0602020104020603" pitchFamily="34" charset="0"/>
              </a:rPr>
              <a:t>1993: </a:t>
            </a:r>
            <a:r>
              <a:rPr lang="fr-FR" dirty="0" err="1" smtClean="0">
                <a:latin typeface="Tw Cen MT" panose="020B0602020104020603" pitchFamily="34" charset="0"/>
              </a:rPr>
              <a:t>Mizrahi</a:t>
            </a:r>
            <a:r>
              <a:rPr lang="fr-FR" dirty="0">
                <a:latin typeface="Tw Cen MT" panose="020B0602020104020603" pitchFamily="34" charset="0"/>
              </a:rPr>
              <a:t> et al. Accès aux soins et état de santé des populations </a:t>
            </a:r>
            <a:r>
              <a:rPr lang="fr-FR" dirty="0" err="1">
                <a:latin typeface="Tw Cen MT" panose="020B0602020104020603" pitchFamily="34" charset="0"/>
              </a:rPr>
              <a:t>inmigrées</a:t>
            </a:r>
            <a:r>
              <a:rPr lang="fr-FR" dirty="0">
                <a:latin typeface="Tw Cen MT" panose="020B0602020104020603" pitchFamily="34" charset="0"/>
              </a:rPr>
              <a:t> en France</a:t>
            </a:r>
          </a:p>
          <a:p>
            <a:pPr lvl="2">
              <a:lnSpc>
                <a:spcPct val="100000"/>
              </a:lnSpc>
            </a:pPr>
            <a:r>
              <a:rPr lang="fr-FR" dirty="0" smtClean="0">
                <a:latin typeface="Tw Cen MT" panose="020B0602020104020603" pitchFamily="34" charset="0"/>
              </a:rPr>
              <a:t>1995</a:t>
            </a:r>
            <a:r>
              <a:rPr lang="fr-FR" dirty="0">
                <a:latin typeface="Tw Cen MT" panose="020B0602020104020603" pitchFamily="34" charset="0"/>
              </a:rPr>
              <a:t>: </a:t>
            </a:r>
            <a:r>
              <a:rPr lang="fr-FR" dirty="0" err="1" smtClean="0">
                <a:latin typeface="Tw Cen MT" panose="020B0602020104020603" pitchFamily="34" charset="0"/>
              </a:rPr>
              <a:t>Khlat</a:t>
            </a:r>
            <a:r>
              <a:rPr lang="fr-FR" dirty="0" smtClean="0">
                <a:latin typeface="Tw Cen MT" panose="020B0602020104020603" pitchFamily="34" charset="0"/>
              </a:rPr>
              <a:t> et Courbage. Mortalité </a:t>
            </a:r>
            <a:r>
              <a:rPr lang="fr-FR" dirty="0">
                <a:latin typeface="Tw Cen MT" panose="020B0602020104020603" pitchFamily="34" charset="0"/>
              </a:rPr>
              <a:t>des immigrés marocains en France, de 1979 à 1991</a:t>
            </a:r>
            <a:r>
              <a:rPr lang="fr-FR" dirty="0" smtClean="0">
                <a:latin typeface="Tw Cen MT" panose="020B0602020104020603" pitchFamily="34" charset="0"/>
              </a:rPr>
              <a:t>.</a:t>
            </a:r>
          </a:p>
          <a:p>
            <a:pPr lvl="2">
              <a:lnSpc>
                <a:spcPct val="100000"/>
              </a:lnSpc>
            </a:pPr>
            <a:endParaRPr lang="fr-FR" dirty="0">
              <a:latin typeface="Tw Cen MT" panose="020B0602020104020603" pitchFamily="34" charset="0"/>
            </a:endParaRPr>
          </a:p>
          <a:p>
            <a:pPr>
              <a:lnSpc>
                <a:spcPct val="100000"/>
              </a:lnSpc>
            </a:pPr>
            <a:endParaRPr lang="fr-FR" dirty="0">
              <a:latin typeface="Tw Cen MT" panose="020B0602020104020603" pitchFamily="34" charset="0"/>
            </a:endParaRPr>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11</a:t>
            </a:fld>
            <a:endParaRPr lang="fr-FR"/>
          </a:p>
        </p:txBody>
      </p:sp>
    </p:spTree>
    <p:extLst>
      <p:ext uri="{BB962C8B-B14F-4D97-AF65-F5344CB8AC3E}">
        <p14:creationId xmlns:p14="http://schemas.microsoft.com/office/powerpoint/2010/main" val="1092831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Tw Cen MT" panose="020B0602020104020603" pitchFamily="34" charset="0"/>
              </a:rPr>
              <a:t>Un tournant dans les années 2000</a:t>
            </a:r>
            <a:endParaRPr lang="fr-FR" dirty="0"/>
          </a:p>
        </p:txBody>
      </p:sp>
      <p:sp>
        <p:nvSpPr>
          <p:cNvPr id="3" name="Espace réservé du contenu 2"/>
          <p:cNvSpPr>
            <a:spLocks noGrp="1"/>
          </p:cNvSpPr>
          <p:nvPr>
            <p:ph idx="1"/>
          </p:nvPr>
        </p:nvSpPr>
        <p:spPr/>
        <p:txBody>
          <a:bodyPr>
            <a:normAutofit/>
          </a:bodyPr>
          <a:lstStyle/>
          <a:p>
            <a:r>
              <a:rPr lang="fr-FR" dirty="0" smtClean="0">
                <a:latin typeface="Tw Cen MT" panose="020B0602020104020603" pitchFamily="34" charset="0"/>
              </a:rPr>
              <a:t>Ne pas considérer les origines </a:t>
            </a:r>
            <a:r>
              <a:rPr lang="fr-FR" dirty="0">
                <a:latin typeface="Tw Cen MT" panose="020B0602020104020603" pitchFamily="34" charset="0"/>
              </a:rPr>
              <a:t>e</a:t>
            </a:r>
            <a:r>
              <a:rPr lang="fr-FR" dirty="0" smtClean="0">
                <a:latin typeface="Tw Cen MT" panose="020B0602020104020603" pitchFamily="34" charset="0"/>
              </a:rPr>
              <a:t>thniques des individus revient à penser que les inégalités dans l’emploi, logement, </a:t>
            </a:r>
            <a:r>
              <a:rPr lang="fr-FR" dirty="0" err="1" smtClean="0">
                <a:latin typeface="Tw Cen MT" panose="020B0602020104020603" pitchFamily="34" charset="0"/>
              </a:rPr>
              <a:t>etc</a:t>
            </a:r>
            <a:r>
              <a:rPr lang="fr-FR" dirty="0" smtClean="0">
                <a:latin typeface="Tw Cen MT" panose="020B0602020104020603" pitchFamily="34" charset="0"/>
              </a:rPr>
              <a:t>, sont entièrement explicables par des différences de revenus ou d’éducation </a:t>
            </a:r>
            <a:r>
              <a:rPr lang="fr-FR" dirty="0" smtClean="0">
                <a:solidFill>
                  <a:schemeClr val="accent1">
                    <a:lumMod val="50000"/>
                  </a:schemeClr>
                </a:solidFill>
                <a:latin typeface="Tw Cen MT" panose="020B0602020104020603" pitchFamily="34" charset="0"/>
              </a:rPr>
              <a:t>(Simon, 2002)=&gt; plaidoyer pour collecter ces données</a:t>
            </a:r>
          </a:p>
          <a:p>
            <a:r>
              <a:rPr lang="fr-FR" dirty="0" smtClean="0">
                <a:latin typeface="Tw Cen MT" panose="020B0602020104020603" pitchFamily="34" charset="0"/>
              </a:rPr>
              <a:t>Rôle</a:t>
            </a:r>
            <a:r>
              <a:rPr lang="fr-FR" dirty="0" smtClean="0">
                <a:solidFill>
                  <a:schemeClr val="accent1">
                    <a:lumMod val="50000"/>
                  </a:schemeClr>
                </a:solidFill>
                <a:latin typeface="Tw Cen MT" panose="020B0602020104020603" pitchFamily="34" charset="0"/>
              </a:rPr>
              <a:t> </a:t>
            </a:r>
            <a:r>
              <a:rPr lang="fr-FR" dirty="0" smtClean="0">
                <a:latin typeface="Tw Cen MT" panose="020B0602020104020603" pitchFamily="34" charset="0"/>
              </a:rPr>
              <a:t>de la lutte contre le VIH pour dépasser ces difficultés</a:t>
            </a:r>
          </a:p>
          <a:p>
            <a:pPr lvl="1"/>
            <a:r>
              <a:rPr lang="fr-FR" sz="2800" dirty="0" smtClean="0">
                <a:latin typeface="Tw Cen MT" panose="020B0602020104020603" pitchFamily="34" charset="0"/>
              </a:rPr>
              <a:t>Mise en lumière d’une sur-prévalence parmi les étrangers </a:t>
            </a:r>
          </a:p>
          <a:p>
            <a:pPr lvl="1"/>
            <a:r>
              <a:rPr lang="fr-FR" sz="2800" dirty="0" smtClean="0">
                <a:latin typeface="Tw Cen MT" panose="020B0602020104020603" pitchFamily="34" charset="0"/>
              </a:rPr>
              <a:t>Enquête KABP spécifiquement auprès des migrants (2005)</a:t>
            </a:r>
          </a:p>
          <a:p>
            <a:pPr lvl="1"/>
            <a:r>
              <a:rPr lang="fr-FR" sz="2800" dirty="0" smtClean="0">
                <a:latin typeface="Tw Cen MT" panose="020B0602020104020603" pitchFamily="34" charset="0"/>
              </a:rPr>
              <a:t>Enquête PARCOURS (2012-2013)</a:t>
            </a:r>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12</a:t>
            </a:fld>
            <a:endParaRPr lang="fr-FR"/>
          </a:p>
        </p:txBody>
      </p:sp>
    </p:spTree>
    <p:extLst>
      <p:ext uri="{BB962C8B-B14F-4D97-AF65-F5344CB8AC3E}">
        <p14:creationId xmlns:p14="http://schemas.microsoft.com/office/powerpoint/2010/main" val="3648435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latin typeface="Tw Cen MT" panose="020B0602020104020603" pitchFamily="34" charset="0"/>
              </a:rPr>
              <a:t>Ce qu’a révélé le COVID </a:t>
            </a:r>
            <a:r>
              <a:rPr lang="fr-FR" dirty="0" smtClean="0">
                <a:latin typeface="Tw Cen MT" panose="020B0602020104020603" pitchFamily="34" charset="0"/>
              </a:rPr>
              <a:t>:</a:t>
            </a:r>
            <a:endParaRPr lang="fr-FR" dirty="0">
              <a:latin typeface="Tw Cen MT" panose="020B0602020104020603" pitchFamily="34" charset="0"/>
            </a:endParaRPr>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13</a:t>
            </a:fld>
            <a:endParaRPr lang="fr-FR"/>
          </a:p>
        </p:txBody>
      </p:sp>
      <p:sp>
        <p:nvSpPr>
          <p:cNvPr id="5" name="Espace réservé du contenu 2"/>
          <p:cNvSpPr txBox="1">
            <a:spLocks/>
          </p:cNvSpPr>
          <p:nvPr/>
        </p:nvSpPr>
        <p:spPr>
          <a:xfrm>
            <a:off x="990600" y="1435260"/>
            <a:ext cx="10515600" cy="52780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latin typeface="Tw Cen MT" panose="020B0602020104020603" pitchFamily="34" charset="0"/>
              </a:rPr>
              <a:t> USA et Europe : maladie plus sévère et plus de mortalité par </a:t>
            </a:r>
            <a:r>
              <a:rPr lang="fr-FR" dirty="0" err="1" smtClean="0">
                <a:latin typeface="Tw Cen MT" panose="020B0602020104020603" pitchFamily="34" charset="0"/>
              </a:rPr>
              <a:t>covid</a:t>
            </a:r>
            <a:r>
              <a:rPr lang="fr-FR" dirty="0" smtClean="0">
                <a:latin typeface="Tw Cen MT" panose="020B0602020104020603" pitchFamily="34" charset="0"/>
              </a:rPr>
              <a:t> au sein des minorités raciales  </a:t>
            </a:r>
          </a:p>
          <a:p>
            <a:pPr lvl="1"/>
            <a:r>
              <a:rPr lang="fr-FR" sz="2000" dirty="0" smtClean="0">
                <a:solidFill>
                  <a:schemeClr val="accent1"/>
                </a:solidFill>
                <a:latin typeface="Tw Cen MT" panose="020B0602020104020603" pitchFamily="34" charset="0"/>
              </a:rPr>
              <a:t>Moins bon accès au dépistage et aux soins </a:t>
            </a:r>
            <a:endParaRPr lang="fr-FR" sz="2000" dirty="0">
              <a:solidFill>
                <a:schemeClr val="accent1"/>
              </a:solidFill>
              <a:latin typeface="Tw Cen MT" panose="020B0602020104020603" pitchFamily="34" charset="0"/>
            </a:endParaRPr>
          </a:p>
          <a:p>
            <a:pPr lvl="1"/>
            <a:r>
              <a:rPr lang="fr-FR" sz="2000" dirty="0" smtClean="0">
                <a:solidFill>
                  <a:schemeClr val="accent1"/>
                </a:solidFill>
                <a:latin typeface="Tw Cen MT" panose="020B0602020104020603" pitchFamily="34" charset="0"/>
              </a:rPr>
              <a:t>Logements plus exigus, plus peuplés</a:t>
            </a:r>
          </a:p>
          <a:p>
            <a:pPr lvl="1"/>
            <a:r>
              <a:rPr lang="fr-FR" sz="2000" dirty="0" smtClean="0">
                <a:solidFill>
                  <a:schemeClr val="accent1"/>
                </a:solidFill>
                <a:latin typeface="Tw Cen MT" panose="020B0602020104020603" pitchFamily="34" charset="0"/>
              </a:rPr>
              <a:t>Emplois plus exposés</a:t>
            </a:r>
          </a:p>
          <a:p>
            <a:pPr lvl="1"/>
            <a:endParaRPr lang="fr-FR" sz="2000" dirty="0">
              <a:solidFill>
                <a:schemeClr val="accent1"/>
              </a:solidFill>
              <a:latin typeface="Tw Cen MT" panose="020B0602020104020603" pitchFamily="34" charset="0"/>
            </a:endParaRPr>
          </a:p>
          <a:p>
            <a:r>
              <a:rPr lang="fr-FR" dirty="0">
                <a:latin typeface="Tw Cen MT" panose="020B0602020104020603" pitchFamily="34" charset="0"/>
              </a:rPr>
              <a:t>Pourtant pas de statistiques COVID19 selon statut migratoire ou catégories ethno-raciales (sauf GB)</a:t>
            </a:r>
          </a:p>
          <a:p>
            <a:r>
              <a:rPr lang="fr-FR" dirty="0">
                <a:latin typeface="Tw Cen MT" panose="020B0602020104020603" pitchFamily="34" charset="0"/>
              </a:rPr>
              <a:t>France : surmortalité toutes causes en mars-avril 2020 </a:t>
            </a:r>
            <a:r>
              <a:rPr lang="fr-FR" dirty="0" smtClean="0">
                <a:solidFill>
                  <a:schemeClr val="accent1"/>
                </a:solidFill>
                <a:latin typeface="Tw Cen MT" panose="020B0602020104020603" pitchFamily="34" charset="0"/>
              </a:rPr>
              <a:t>: (Insee 2020)</a:t>
            </a:r>
            <a:endParaRPr lang="fr-FR" dirty="0" smtClean="0"/>
          </a:p>
          <a:p>
            <a:pPr lvl="1"/>
            <a:r>
              <a:rPr lang="fr-FR" dirty="0" smtClean="0"/>
              <a:t>22</a:t>
            </a:r>
            <a:r>
              <a:rPr lang="fr-FR" dirty="0"/>
              <a:t>% parmi les personnes nées en France, </a:t>
            </a:r>
            <a:endParaRPr lang="fr-FR" dirty="0" smtClean="0"/>
          </a:p>
          <a:p>
            <a:pPr lvl="1"/>
            <a:r>
              <a:rPr lang="fr-FR" dirty="0" smtClean="0"/>
              <a:t>54</a:t>
            </a:r>
            <a:r>
              <a:rPr lang="fr-FR" dirty="0"/>
              <a:t>% parmi les personnes nées en Afrique du Nord, </a:t>
            </a:r>
            <a:endParaRPr lang="fr-FR" dirty="0" smtClean="0"/>
          </a:p>
          <a:p>
            <a:pPr lvl="1"/>
            <a:r>
              <a:rPr lang="fr-FR" dirty="0" smtClean="0"/>
              <a:t>91</a:t>
            </a:r>
            <a:r>
              <a:rPr lang="fr-FR" dirty="0"/>
              <a:t>% parmi celles qui sont nées en Asie, et </a:t>
            </a:r>
            <a:endParaRPr lang="fr-FR" dirty="0" smtClean="0"/>
          </a:p>
          <a:p>
            <a:pPr lvl="1"/>
            <a:r>
              <a:rPr lang="fr-FR" dirty="0" smtClean="0"/>
              <a:t>114</a:t>
            </a:r>
            <a:r>
              <a:rPr lang="fr-FR" dirty="0"/>
              <a:t>% parmi celles qui sont nées en Afrique </a:t>
            </a:r>
            <a:r>
              <a:rPr lang="fr-FR" dirty="0" smtClean="0"/>
              <a:t>Sub-Saharienne</a:t>
            </a:r>
          </a:p>
          <a:p>
            <a:r>
              <a:rPr lang="fr-FR" dirty="0">
                <a:latin typeface="Tw Cen MT" panose="020B0602020104020603" pitchFamily="34" charset="0"/>
              </a:rPr>
              <a:t>Mais pas de statistiques </a:t>
            </a:r>
            <a:r>
              <a:rPr lang="fr-FR" dirty="0" smtClean="0">
                <a:latin typeface="Tw Cen MT" panose="020B0602020104020603" pitchFamily="34" charset="0"/>
              </a:rPr>
              <a:t>nationales spécifiques </a:t>
            </a:r>
            <a:r>
              <a:rPr lang="fr-FR" dirty="0">
                <a:latin typeface="Tw Cen MT" panose="020B0602020104020603" pitchFamily="34" charset="0"/>
              </a:rPr>
              <a:t>COVID selon pays de naissance </a:t>
            </a:r>
          </a:p>
          <a:p>
            <a:r>
              <a:rPr lang="fr-FR" dirty="0">
                <a:latin typeface="Tw Cen MT" panose="020B0602020104020603" pitchFamily="34" charset="0"/>
              </a:rPr>
              <a:t>RGPD (réglementation générale de la protection des données) appliquée de façon </a:t>
            </a:r>
            <a:r>
              <a:rPr lang="fr-FR" dirty="0" smtClean="0">
                <a:latin typeface="Tw Cen MT" panose="020B0602020104020603" pitchFamily="34" charset="0"/>
              </a:rPr>
              <a:t>stricte : toute </a:t>
            </a:r>
            <a:r>
              <a:rPr lang="fr-FR" dirty="0">
                <a:latin typeface="Tw Cen MT" panose="020B0602020104020603" pitchFamily="34" charset="0"/>
              </a:rPr>
              <a:t>collecte de données ethno raciale ou origines demande une autorisation spécifique, pas toujours </a:t>
            </a:r>
            <a:r>
              <a:rPr lang="fr-FR" dirty="0" smtClean="0">
                <a:latin typeface="Tw Cen MT" panose="020B0602020104020603" pitchFamily="34" charset="0"/>
              </a:rPr>
              <a:t>accordée</a:t>
            </a:r>
          </a:p>
          <a:p>
            <a:pPr marL="0" indent="0">
              <a:buNone/>
            </a:pPr>
            <a:endParaRPr lang="fr-FR" dirty="0">
              <a:latin typeface="Tw Cen MT" panose="020B0602020104020603" pitchFamily="34" charset="0"/>
            </a:endParaRPr>
          </a:p>
          <a:p>
            <a:endParaRPr lang="fr-FR" dirty="0">
              <a:latin typeface="Tw Cen MT" panose="020B0602020104020603" pitchFamily="34" charset="0"/>
            </a:endParaRPr>
          </a:p>
        </p:txBody>
      </p:sp>
    </p:spTree>
    <p:extLst>
      <p:ext uri="{BB962C8B-B14F-4D97-AF65-F5344CB8AC3E}">
        <p14:creationId xmlns:p14="http://schemas.microsoft.com/office/powerpoint/2010/main" val="3550143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73826" y="1825625"/>
            <a:ext cx="10515600" cy="4351338"/>
          </a:xfrm>
        </p:spPr>
        <p:txBody>
          <a:bodyPr/>
          <a:lstStyle/>
          <a:p>
            <a:pPr marL="0" indent="0">
              <a:buNone/>
            </a:pPr>
            <a:r>
              <a:rPr lang="fr-FR" dirty="0" smtClean="0">
                <a:solidFill>
                  <a:schemeClr val="bg1"/>
                </a:solidFill>
                <a:latin typeface="Tw Cen MT" panose="020B0602020104020603" pitchFamily="34" charset="0"/>
              </a:rPr>
              <a:t>Les données disponibles en France </a:t>
            </a:r>
            <a:endParaRPr lang="fr-FR" dirty="0">
              <a:solidFill>
                <a:schemeClr val="bg1"/>
              </a:solidFill>
              <a:latin typeface="Tw Cen MT" panose="020B0602020104020603" pitchFamily="34" charset="0"/>
            </a:endParaRPr>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14</a:t>
            </a:fld>
            <a:endParaRPr lang="fr-FR"/>
          </a:p>
        </p:txBody>
      </p:sp>
    </p:spTree>
    <p:extLst>
      <p:ext uri="{BB962C8B-B14F-4D97-AF65-F5344CB8AC3E}">
        <p14:creationId xmlns:p14="http://schemas.microsoft.com/office/powerpoint/2010/main" val="2148045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w Cen MT" panose="020B0602020104020603" pitchFamily="34" charset="0"/>
              </a:rPr>
              <a:t>Etudes qui tiennent compte de l’origine des personnes</a:t>
            </a:r>
            <a:endParaRPr lang="fr-FR" dirty="0">
              <a:latin typeface="Tw Cen MT" panose="020B0602020104020603" pitchFamily="34" charset="0"/>
            </a:endParaRPr>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15</a:t>
            </a:fld>
            <a:endParaRPr lang="fr-FR"/>
          </a:p>
        </p:txBody>
      </p:sp>
      <p:pic>
        <p:nvPicPr>
          <p:cNvPr id="6" name="Image 5"/>
          <p:cNvPicPr>
            <a:picLocks noChangeAspect="1"/>
          </p:cNvPicPr>
          <p:nvPr/>
        </p:nvPicPr>
        <p:blipFill>
          <a:blip r:embed="rId3"/>
          <a:stretch>
            <a:fillRect/>
          </a:stretch>
        </p:blipFill>
        <p:spPr>
          <a:xfrm>
            <a:off x="514073" y="2209321"/>
            <a:ext cx="7394285" cy="2327391"/>
          </a:xfrm>
          <a:prstGeom prst="rect">
            <a:avLst/>
          </a:prstGeom>
        </p:spPr>
      </p:pic>
      <p:pic>
        <p:nvPicPr>
          <p:cNvPr id="7" name="Image 6"/>
          <p:cNvPicPr>
            <a:picLocks noChangeAspect="1"/>
          </p:cNvPicPr>
          <p:nvPr/>
        </p:nvPicPr>
        <p:blipFill>
          <a:blip r:embed="rId4"/>
          <a:stretch>
            <a:fillRect/>
          </a:stretch>
        </p:blipFill>
        <p:spPr>
          <a:xfrm>
            <a:off x="4132569" y="1412555"/>
            <a:ext cx="7003398" cy="2278734"/>
          </a:xfrm>
          <a:prstGeom prst="rect">
            <a:avLst/>
          </a:prstGeom>
        </p:spPr>
      </p:pic>
      <p:pic>
        <p:nvPicPr>
          <p:cNvPr id="8" name="Image 7"/>
          <p:cNvPicPr>
            <a:picLocks noChangeAspect="1"/>
          </p:cNvPicPr>
          <p:nvPr/>
        </p:nvPicPr>
        <p:blipFill>
          <a:blip r:embed="rId5"/>
          <a:stretch>
            <a:fillRect/>
          </a:stretch>
        </p:blipFill>
        <p:spPr>
          <a:xfrm>
            <a:off x="3121940" y="3231007"/>
            <a:ext cx="7789093" cy="3307905"/>
          </a:xfrm>
          <a:prstGeom prst="rect">
            <a:avLst/>
          </a:prstGeom>
        </p:spPr>
      </p:pic>
      <p:pic>
        <p:nvPicPr>
          <p:cNvPr id="10" name="Image 9"/>
          <p:cNvPicPr>
            <a:picLocks noChangeAspect="1"/>
          </p:cNvPicPr>
          <p:nvPr/>
        </p:nvPicPr>
        <p:blipFill>
          <a:blip r:embed="rId6"/>
          <a:stretch>
            <a:fillRect/>
          </a:stretch>
        </p:blipFill>
        <p:spPr>
          <a:xfrm>
            <a:off x="2789743" y="1884164"/>
            <a:ext cx="6612511" cy="3089672"/>
          </a:xfrm>
          <a:prstGeom prst="rect">
            <a:avLst/>
          </a:prstGeom>
        </p:spPr>
      </p:pic>
      <p:sp>
        <p:nvSpPr>
          <p:cNvPr id="9" name="ZoneTexte 8"/>
          <p:cNvSpPr txBox="1"/>
          <p:nvPr/>
        </p:nvSpPr>
        <p:spPr>
          <a:xfrm>
            <a:off x="3121940" y="2668555"/>
            <a:ext cx="7645587" cy="3539430"/>
          </a:xfrm>
          <a:prstGeom prst="rect">
            <a:avLst/>
          </a:prstGeom>
          <a:solidFill>
            <a:schemeClr val="bg1"/>
          </a:solidFill>
        </p:spPr>
        <p:txBody>
          <a:bodyPr wrap="square" rtlCol="0">
            <a:spAutoFit/>
          </a:bodyPr>
          <a:lstStyle/>
          <a:p>
            <a:r>
              <a:rPr lang="fr-FR" sz="2800" dirty="0" smtClean="0"/>
              <a:t>Mais aussi:</a:t>
            </a:r>
          </a:p>
          <a:p>
            <a:pPr marL="457200" indent="-457200">
              <a:buFont typeface="Arial" panose="020B0604020202020204" pitchFamily="34" charset="0"/>
              <a:buChar char="•"/>
            </a:pPr>
            <a:r>
              <a:rPr lang="fr-FR" sz="2800" dirty="0" smtClean="0"/>
              <a:t>Enquête </a:t>
            </a:r>
            <a:r>
              <a:rPr lang="fr-FR" sz="2800" dirty="0"/>
              <a:t>ESPS (Santé, soins, protection sociale) de l’</a:t>
            </a:r>
            <a:r>
              <a:rPr lang="fr-FR" sz="2800" dirty="0" err="1"/>
              <a:t>Irdes</a:t>
            </a:r>
            <a:r>
              <a:rPr lang="fr-FR" sz="2800" dirty="0"/>
              <a:t> </a:t>
            </a:r>
            <a:r>
              <a:rPr lang="fr-FR" sz="2800" dirty="0" smtClean="0"/>
              <a:t>: </a:t>
            </a:r>
            <a:r>
              <a:rPr lang="fr-FR" sz="2800" dirty="0"/>
              <a:t>2000-2002, 2006-2008 . </a:t>
            </a:r>
          </a:p>
          <a:p>
            <a:pPr marL="457200" indent="-457200">
              <a:buFont typeface="Arial" panose="020B0604020202020204" pitchFamily="34" charset="0"/>
              <a:buChar char="•"/>
            </a:pPr>
            <a:r>
              <a:rPr lang="fr-FR" sz="2800" dirty="0" smtClean="0"/>
              <a:t>Enquête </a:t>
            </a:r>
            <a:r>
              <a:rPr lang="fr-FR" sz="2800" dirty="0"/>
              <a:t>européenne </a:t>
            </a:r>
            <a:r>
              <a:rPr lang="fr-FR" sz="2800" dirty="0" smtClean="0"/>
              <a:t>Share</a:t>
            </a:r>
            <a:endParaRPr lang="fr-FR" sz="2800" dirty="0"/>
          </a:p>
          <a:p>
            <a:pPr marL="457200" indent="-457200">
              <a:buFont typeface="Arial" panose="020B0604020202020204" pitchFamily="34" charset="0"/>
              <a:buChar char="•"/>
            </a:pPr>
            <a:r>
              <a:rPr lang="fr-FR" sz="2800" dirty="0" smtClean="0"/>
              <a:t>Données </a:t>
            </a:r>
            <a:r>
              <a:rPr lang="fr-FR" sz="2800" dirty="0"/>
              <a:t>de soins de centres de santé (ONG tels </a:t>
            </a:r>
            <a:r>
              <a:rPr lang="fr-FR" sz="2800" dirty="0" err="1"/>
              <a:t>Comède</a:t>
            </a:r>
            <a:r>
              <a:rPr lang="fr-FR" sz="2800" dirty="0"/>
              <a:t>, Médecins du Monde</a:t>
            </a:r>
            <a:r>
              <a:rPr lang="fr-FR" sz="2800" dirty="0" smtClean="0"/>
              <a:t>)</a:t>
            </a:r>
          </a:p>
          <a:p>
            <a:pPr marL="457200" indent="-457200">
              <a:buFont typeface="Arial" panose="020B0604020202020204" pitchFamily="34" charset="0"/>
              <a:buChar char="•"/>
            </a:pPr>
            <a:r>
              <a:rPr lang="fr-FR" sz="2800" dirty="0" smtClean="0"/>
              <a:t>Enquête Conditions de travail de la DARES (2005)</a:t>
            </a:r>
            <a:endParaRPr lang="fr-FR" sz="2800" dirty="0"/>
          </a:p>
        </p:txBody>
      </p:sp>
    </p:spTree>
    <p:extLst>
      <p:ext uri="{BB962C8B-B14F-4D97-AF65-F5344CB8AC3E}">
        <p14:creationId xmlns:p14="http://schemas.microsoft.com/office/powerpoint/2010/main" val="380749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FontTx/>
              <a:buChar char="-"/>
            </a:pPr>
            <a:r>
              <a:rPr lang="fr-FR" dirty="0" smtClean="0"/>
              <a:t>Enquête </a:t>
            </a:r>
            <a:r>
              <a:rPr lang="fr-FR" dirty="0" err="1" smtClean="0"/>
              <a:t>TeO</a:t>
            </a:r>
            <a:r>
              <a:rPr lang="fr-FR" dirty="0" smtClean="0"/>
              <a:t> Trajectoires et Origines de l’</a:t>
            </a:r>
            <a:r>
              <a:rPr lang="fr-FR" dirty="0" err="1" smtClean="0"/>
              <a:t>Ined</a:t>
            </a:r>
            <a:endParaRPr lang="fr-FR" dirty="0" smtClean="0"/>
          </a:p>
          <a:p>
            <a:pPr>
              <a:buFontTx/>
              <a:buChar char="-"/>
            </a:pPr>
            <a:r>
              <a:rPr lang="fr-FR" dirty="0" smtClean="0"/>
              <a:t>Enquête PARCOURS 2012-2013</a:t>
            </a:r>
          </a:p>
          <a:p>
            <a:pPr>
              <a:buFontTx/>
              <a:buChar char="-"/>
            </a:pPr>
            <a:endParaRPr lang="fr-FR" dirty="0" smtClean="0"/>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16</a:t>
            </a:fld>
            <a:endParaRPr lang="fr-FR"/>
          </a:p>
        </p:txBody>
      </p:sp>
      <p:sp>
        <p:nvSpPr>
          <p:cNvPr id="5" name="Titre 1"/>
          <p:cNvSpPr>
            <a:spLocks noGrp="1"/>
          </p:cNvSpPr>
          <p:nvPr>
            <p:ph type="title"/>
          </p:nvPr>
        </p:nvSpPr>
        <p:spPr>
          <a:xfrm>
            <a:off x="838200" y="365125"/>
            <a:ext cx="10515600" cy="1325563"/>
          </a:xfrm>
        </p:spPr>
        <p:txBody>
          <a:bodyPr/>
          <a:lstStyle/>
          <a:p>
            <a:r>
              <a:rPr lang="fr-FR" dirty="0" smtClean="0">
                <a:latin typeface="Tw Cen MT" panose="020B0602020104020603" pitchFamily="34" charset="0"/>
              </a:rPr>
              <a:t>Enquêtes spécifiques auprès des immigrés</a:t>
            </a:r>
            <a:endParaRPr lang="fr-FR" dirty="0">
              <a:latin typeface="Tw Cen MT" panose="020B0602020104020603" pitchFamily="34" charset="0"/>
            </a:endParaRPr>
          </a:p>
        </p:txBody>
      </p:sp>
    </p:spTree>
    <p:extLst>
      <p:ext uri="{BB962C8B-B14F-4D97-AF65-F5344CB8AC3E}">
        <p14:creationId xmlns:p14="http://schemas.microsoft.com/office/powerpoint/2010/main" val="2578648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w Cen MT" panose="020B0602020104020603" pitchFamily="34" charset="0"/>
              </a:rPr>
              <a:t>Enquête </a:t>
            </a:r>
            <a:r>
              <a:rPr lang="fr-FR" dirty="0" err="1" smtClean="0">
                <a:latin typeface="Tw Cen MT" panose="020B0602020104020603" pitchFamily="34" charset="0"/>
              </a:rPr>
              <a:t>TeO</a:t>
            </a:r>
            <a:r>
              <a:rPr lang="fr-FR" dirty="0" smtClean="0">
                <a:latin typeface="Tw Cen MT" panose="020B0602020104020603" pitchFamily="34" charset="0"/>
              </a:rPr>
              <a:t> – chapitre santé perçue</a:t>
            </a:r>
            <a:endParaRPr lang="fr-FR" dirty="0"/>
          </a:p>
        </p:txBody>
      </p:sp>
      <p:sp>
        <p:nvSpPr>
          <p:cNvPr id="3" name="Espace réservé du contenu 2"/>
          <p:cNvSpPr>
            <a:spLocks noGrp="1"/>
          </p:cNvSpPr>
          <p:nvPr>
            <p:ph idx="1"/>
          </p:nvPr>
        </p:nvSpPr>
        <p:spPr>
          <a:xfrm>
            <a:off x="838200" y="1825625"/>
            <a:ext cx="7428722" cy="4351338"/>
          </a:xfrm>
        </p:spPr>
        <p:txBody>
          <a:bodyPr>
            <a:normAutofit/>
          </a:bodyPr>
          <a:lstStyle/>
          <a:p>
            <a:r>
              <a:rPr lang="fr-FR" dirty="0" smtClean="0">
                <a:latin typeface="Calibri" panose="020F0502020204030204" pitchFamily="34" charset="0"/>
              </a:rPr>
              <a:t>Une enquête en population générale qui a </a:t>
            </a:r>
            <a:r>
              <a:rPr lang="fr-FR" dirty="0" err="1" smtClean="0">
                <a:latin typeface="Calibri" panose="020F0502020204030204" pitchFamily="34" charset="0"/>
              </a:rPr>
              <a:t>sur-représenté</a:t>
            </a:r>
            <a:r>
              <a:rPr lang="fr-FR" dirty="0" smtClean="0">
                <a:latin typeface="Calibri" panose="020F0502020204030204" pitchFamily="34" charset="0"/>
              </a:rPr>
              <a:t> les populations immigrées</a:t>
            </a:r>
          </a:p>
          <a:p>
            <a:r>
              <a:rPr lang="fr-FR" dirty="0" smtClean="0">
                <a:latin typeface="Calibri" panose="020F0502020204030204" pitchFamily="34" charset="0"/>
              </a:rPr>
              <a:t>Immigrés et descendants d’immigrés</a:t>
            </a:r>
          </a:p>
          <a:p>
            <a:r>
              <a:rPr lang="fr-FR" dirty="0" smtClean="0">
                <a:latin typeface="Calibri" panose="020F0502020204030204" pitchFamily="34" charset="0"/>
              </a:rPr>
              <a:t>Une plus mauvaise santé perçue des immigrés par rapport à la population native, en grande partie en raison de conditions de vie dégradées</a:t>
            </a:r>
          </a:p>
          <a:p>
            <a:r>
              <a:rPr lang="fr-FR" dirty="0" smtClean="0">
                <a:latin typeface="Calibri" panose="020F0502020204030204" pitchFamily="34" charset="0"/>
              </a:rPr>
              <a:t>Un lien entre discrimination et santé perçue </a:t>
            </a:r>
            <a:r>
              <a:rPr lang="fr-FR" dirty="0" smtClean="0">
                <a:solidFill>
                  <a:schemeClr val="accent1">
                    <a:lumMod val="50000"/>
                  </a:schemeClr>
                </a:solidFill>
                <a:latin typeface="Calibri" panose="020F0502020204030204" pitchFamily="34" charset="0"/>
              </a:rPr>
              <a:t>(</a:t>
            </a:r>
            <a:r>
              <a:rPr lang="fr-FR" dirty="0" err="1" smtClean="0">
                <a:solidFill>
                  <a:schemeClr val="accent1">
                    <a:lumMod val="50000"/>
                  </a:schemeClr>
                </a:solidFill>
                <a:latin typeface="Calibri" panose="020F0502020204030204" pitchFamily="34" charset="0"/>
              </a:rPr>
              <a:t>Cognet</a:t>
            </a:r>
            <a:r>
              <a:rPr lang="fr-FR" dirty="0" smtClean="0">
                <a:solidFill>
                  <a:schemeClr val="accent1">
                    <a:lumMod val="50000"/>
                  </a:schemeClr>
                </a:solidFill>
                <a:latin typeface="Calibri" panose="020F0502020204030204" pitchFamily="34" charset="0"/>
              </a:rPr>
              <a:t>, Hamel et </a:t>
            </a:r>
            <a:r>
              <a:rPr lang="fr-FR" dirty="0" err="1" smtClean="0">
                <a:solidFill>
                  <a:schemeClr val="accent1">
                    <a:lumMod val="50000"/>
                  </a:schemeClr>
                </a:solidFill>
                <a:latin typeface="Calibri" panose="020F0502020204030204" pitchFamily="34" charset="0"/>
              </a:rPr>
              <a:t>Moisy</a:t>
            </a:r>
            <a:r>
              <a:rPr lang="fr-FR" dirty="0" smtClean="0">
                <a:solidFill>
                  <a:schemeClr val="accent1">
                    <a:lumMod val="50000"/>
                  </a:schemeClr>
                </a:solidFill>
                <a:latin typeface="Calibri" panose="020F0502020204030204" pitchFamily="34" charset="0"/>
              </a:rPr>
              <a:t> 2012)</a:t>
            </a:r>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17</a:t>
            </a:fld>
            <a:endParaRPr lang="fr-FR"/>
          </a:p>
        </p:txBody>
      </p:sp>
      <p:pic>
        <p:nvPicPr>
          <p:cNvPr id="6" name="Image 5"/>
          <p:cNvPicPr>
            <a:picLocks noChangeAspect="1"/>
          </p:cNvPicPr>
          <p:nvPr/>
        </p:nvPicPr>
        <p:blipFill>
          <a:blip r:embed="rId3"/>
          <a:stretch>
            <a:fillRect/>
          </a:stretch>
        </p:blipFill>
        <p:spPr>
          <a:xfrm>
            <a:off x="8543718" y="1564426"/>
            <a:ext cx="3648282" cy="4873735"/>
          </a:xfrm>
          <a:prstGeom prst="rect">
            <a:avLst/>
          </a:prstGeom>
        </p:spPr>
      </p:pic>
    </p:spTree>
    <p:extLst>
      <p:ext uri="{BB962C8B-B14F-4D97-AF65-F5344CB8AC3E}">
        <p14:creationId xmlns:p14="http://schemas.microsoft.com/office/powerpoint/2010/main" val="3778677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458410"/>
            <a:ext cx="8455925" cy="4718553"/>
          </a:xfrm>
        </p:spPr>
        <p:txBody>
          <a:bodyPr>
            <a:normAutofit fontScale="77500" lnSpcReduction="20000"/>
          </a:bodyPr>
          <a:lstStyle/>
          <a:p>
            <a:pPr marL="0" indent="0">
              <a:lnSpc>
                <a:spcPct val="100000"/>
              </a:lnSpc>
              <a:spcAft>
                <a:spcPts val="600"/>
              </a:spcAft>
              <a:buNone/>
            </a:pPr>
            <a:r>
              <a:rPr lang="fr-FR" sz="2000" b="1" dirty="0" smtClean="0">
                <a:latin typeface="Tw Cen MT" panose="020B0602020104020603" pitchFamily="34" charset="0"/>
              </a:rPr>
              <a:t> </a:t>
            </a:r>
          </a:p>
          <a:p>
            <a:pPr>
              <a:lnSpc>
                <a:spcPct val="100000"/>
              </a:lnSpc>
              <a:spcAft>
                <a:spcPts val="600"/>
              </a:spcAft>
            </a:pPr>
            <a:r>
              <a:rPr lang="fr-FR" altLang="fr-FR" sz="3000" dirty="0">
                <a:latin typeface="Calibri" panose="020F0502020204030204" pitchFamily="34" charset="0"/>
              </a:rPr>
              <a:t>Une </a:t>
            </a:r>
            <a:r>
              <a:rPr lang="fr-FR" altLang="fr-FR" sz="3000" dirty="0">
                <a:solidFill>
                  <a:schemeClr val="accent1"/>
                </a:solidFill>
                <a:latin typeface="Calibri" panose="020F0502020204030204" pitchFamily="34" charset="0"/>
              </a:rPr>
              <a:t>enquête biographique </a:t>
            </a:r>
            <a:r>
              <a:rPr lang="fr-FR" altLang="fr-FR" sz="3000" dirty="0">
                <a:latin typeface="Calibri" panose="020F0502020204030204" pitchFamily="34" charset="0"/>
              </a:rPr>
              <a:t>auprès de personnes nés dans un pays d’Afrique subsaharienne et vivant en Ile-de-France, qui prend en compte l’ensemble de la trajectoire: résidentielle, professionnel, familiale, administrative, ressources trajectoire de santé, des relations affectives/sexuelles etc.</a:t>
            </a:r>
          </a:p>
          <a:p>
            <a:pPr>
              <a:lnSpc>
                <a:spcPct val="100000"/>
              </a:lnSpc>
              <a:spcAft>
                <a:spcPts val="600"/>
              </a:spcAft>
            </a:pPr>
            <a:r>
              <a:rPr lang="fr-FR" sz="3000" dirty="0">
                <a:latin typeface="Calibri" panose="020F0502020204030204" pitchFamily="34" charset="0"/>
              </a:rPr>
              <a:t>Objectif: comprendre ce qui peut augmenter les risques d’infection par le VIH/sida </a:t>
            </a:r>
          </a:p>
          <a:p>
            <a:pPr>
              <a:lnSpc>
                <a:spcPct val="100000"/>
              </a:lnSpc>
              <a:spcAft>
                <a:spcPts val="600"/>
              </a:spcAft>
            </a:pPr>
            <a:r>
              <a:rPr lang="fr-FR" sz="3000" dirty="0" smtClean="0">
                <a:latin typeface="Calibri" panose="020F0502020204030204" pitchFamily="34" charset="0"/>
              </a:rPr>
              <a:t>Résultat majeur: entre 1/3 et la moitié des personnes d’Afrique subsaharienne qui vivent avec le VIH en France ont acquis le VIH après leur arrivée en France (</a:t>
            </a:r>
            <a:r>
              <a:rPr lang="fr-FR" sz="3000" dirty="0" err="1" smtClean="0">
                <a:latin typeface="Calibri" panose="020F0502020204030204" pitchFamily="34" charset="0"/>
              </a:rPr>
              <a:t>Desgrées</a:t>
            </a:r>
            <a:r>
              <a:rPr lang="fr-FR" sz="3000" dirty="0" smtClean="0">
                <a:latin typeface="Calibri" panose="020F0502020204030204" pitchFamily="34" charset="0"/>
              </a:rPr>
              <a:t> du </a:t>
            </a:r>
            <a:r>
              <a:rPr lang="fr-FR" sz="3000" dirty="0" err="1" smtClean="0">
                <a:latin typeface="Calibri" panose="020F0502020204030204" pitchFamily="34" charset="0"/>
              </a:rPr>
              <a:t>Loû</a:t>
            </a:r>
            <a:r>
              <a:rPr lang="fr-FR" sz="3000" dirty="0" smtClean="0">
                <a:latin typeface="Calibri" panose="020F0502020204030204" pitchFamily="34" charset="0"/>
              </a:rPr>
              <a:t> et al 2015)</a:t>
            </a:r>
          </a:p>
          <a:p>
            <a:pPr>
              <a:lnSpc>
                <a:spcPct val="100000"/>
              </a:lnSpc>
              <a:spcAft>
                <a:spcPts val="600"/>
              </a:spcAft>
            </a:pPr>
            <a:r>
              <a:rPr lang="fr-FR" sz="3000" dirty="0" smtClean="0">
                <a:latin typeface="Calibri" panose="020F0502020204030204" pitchFamily="34" charset="0"/>
              </a:rPr>
              <a:t>L’acquisition </a:t>
            </a:r>
            <a:r>
              <a:rPr lang="fr-FR" sz="3000" dirty="0">
                <a:latin typeface="Calibri" panose="020F0502020204030204" pitchFamily="34" charset="0"/>
              </a:rPr>
              <a:t>du VIH en France est liée à la précarité vécue lors de l’installation (</a:t>
            </a:r>
            <a:r>
              <a:rPr lang="fr-FR" sz="3000" dirty="0" err="1" smtClean="0">
                <a:latin typeface="Calibri" panose="020F0502020204030204" pitchFamily="34" charset="0"/>
              </a:rPr>
              <a:t>Desgrées</a:t>
            </a:r>
            <a:r>
              <a:rPr lang="fr-FR" sz="3000" dirty="0" smtClean="0">
                <a:latin typeface="Calibri" panose="020F0502020204030204" pitchFamily="34" charset="0"/>
              </a:rPr>
              <a:t> </a:t>
            </a:r>
            <a:r>
              <a:rPr lang="fr-FR" sz="3000" dirty="0">
                <a:latin typeface="Calibri" panose="020F0502020204030204" pitchFamily="34" charset="0"/>
              </a:rPr>
              <a:t>du </a:t>
            </a:r>
            <a:r>
              <a:rPr lang="fr-FR" sz="3000" dirty="0" err="1">
                <a:latin typeface="Calibri" panose="020F0502020204030204" pitchFamily="34" charset="0"/>
              </a:rPr>
              <a:t>Loû</a:t>
            </a:r>
            <a:r>
              <a:rPr lang="fr-FR" sz="3000" dirty="0">
                <a:latin typeface="Calibri" panose="020F0502020204030204" pitchFamily="34" charset="0"/>
              </a:rPr>
              <a:t> et al. 2016)</a:t>
            </a:r>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18</a:t>
            </a:fld>
            <a:endParaRPr lang="fr-FR"/>
          </a:p>
        </p:txBody>
      </p:sp>
      <p:pic>
        <p:nvPicPr>
          <p:cNvPr id="15" name="Picture 6" descr="Résultat de recherche d'images pour &quot;Parcours de vie et santé la découvert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6549" y="1870075"/>
            <a:ext cx="2545451" cy="39724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itre 1"/>
          <p:cNvSpPr txBox="1">
            <a:spLocks/>
          </p:cNvSpPr>
          <p:nvPr/>
        </p:nvSpPr>
        <p:spPr>
          <a:xfrm>
            <a:off x="747532" y="3320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latin typeface="Tw Cen MT" panose="020B0602020104020603" pitchFamily="34" charset="0"/>
              </a:rPr>
              <a:t>Enquête Parcours (2012-2013)  </a:t>
            </a:r>
            <a:endParaRPr lang="fr-FR" dirty="0"/>
          </a:p>
        </p:txBody>
      </p:sp>
    </p:spTree>
    <p:extLst>
      <p:ext uri="{BB962C8B-B14F-4D97-AF65-F5344CB8AC3E}">
        <p14:creationId xmlns:p14="http://schemas.microsoft.com/office/powerpoint/2010/main" val="260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52863" y="433139"/>
            <a:ext cx="11487981" cy="6424861"/>
          </a:xfrm>
          <a:prstGeom prst="rect">
            <a:avLst/>
          </a:prstGeom>
        </p:spPr>
        <p:txBody>
          <a:bodyPr vert="horz" lIns="121917" tIns="60958" rIns="121917" bIns="60958" rtlCol="0" anchor="t">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700" dirty="0" smtClean="0">
                <a:solidFill>
                  <a:srgbClr val="404738"/>
                </a:solidFill>
                <a:latin typeface="Gotham Bold"/>
                <a:cs typeface="Gotham Bold"/>
              </a:rPr>
              <a:t>Bref bilan sur données de santé chez les immigrés en France</a:t>
            </a:r>
            <a:endParaRPr lang="fr-FR" sz="3700" dirty="0" smtClean="0">
              <a:solidFill>
                <a:srgbClr val="FF0000"/>
              </a:solidFill>
              <a:latin typeface="Gotham Bold"/>
              <a:cs typeface="Gotham Bold"/>
            </a:endParaRPr>
          </a:p>
          <a:p>
            <a:pPr algn="l"/>
            <a:r>
              <a:rPr lang="fr-FR" sz="1300" dirty="0" smtClean="0">
                <a:solidFill>
                  <a:srgbClr val="A41522"/>
                </a:solidFill>
                <a:latin typeface="Gotham Bold"/>
                <a:cs typeface="Gotham Bold"/>
              </a:rPr>
              <a:t>______________________________________________________________________________________________________________</a:t>
            </a:r>
            <a:endParaRPr lang="fr-FR" sz="1300" dirty="0">
              <a:solidFill>
                <a:srgbClr val="A41522"/>
              </a:solidFill>
              <a:latin typeface="Gotham Bold"/>
              <a:cs typeface="Gotham Bold"/>
            </a:endParaRPr>
          </a:p>
          <a:p>
            <a:pPr algn="l"/>
            <a:endParaRPr lang="fr-FR" sz="1600" dirty="0">
              <a:solidFill>
                <a:srgbClr val="404738"/>
              </a:solidFill>
              <a:latin typeface="Gotham Bold"/>
              <a:cs typeface="Gotham Bold"/>
            </a:endParaRPr>
          </a:p>
          <a:p>
            <a:pPr marL="457189" indent="-457189" algn="l">
              <a:buFontTx/>
              <a:buAutoNum type="arabicPeriod"/>
            </a:pPr>
            <a:r>
              <a:rPr lang="fr-FR" sz="2100" dirty="0">
                <a:solidFill>
                  <a:prstClr val="black"/>
                </a:solidFill>
                <a:latin typeface="Gotham Bold"/>
                <a:cs typeface="Gotham Bold"/>
              </a:rPr>
              <a:t>Question de la santé des migrants relève de la problématique des inégalités de santé, sans y être réductible</a:t>
            </a:r>
          </a:p>
          <a:p>
            <a:pPr marL="457189" indent="-457189" algn="l">
              <a:buFontTx/>
              <a:buAutoNum type="arabicPeriod"/>
            </a:pPr>
            <a:endParaRPr lang="fr-FR" sz="2100" dirty="0">
              <a:solidFill>
                <a:prstClr val="black"/>
              </a:solidFill>
              <a:latin typeface="Gotham Bold"/>
              <a:cs typeface="Gotham Bold"/>
            </a:endParaRPr>
          </a:p>
          <a:p>
            <a:pPr marL="457189" indent="-457189" algn="l">
              <a:buFontTx/>
              <a:buAutoNum type="arabicPeriod"/>
            </a:pPr>
            <a:r>
              <a:rPr lang="fr-FR" sz="2100" dirty="0">
                <a:solidFill>
                  <a:prstClr val="black"/>
                </a:solidFill>
                <a:latin typeface="Gotham Bold"/>
                <a:cs typeface="Gotham Bold"/>
              </a:rPr>
              <a:t>Mieux comprendre les spécificités de la santé des migrants pour mieux les prendre en charge  = enjeu majeur de l’</a:t>
            </a:r>
            <a:r>
              <a:rPr lang="fr-FR" sz="2100" dirty="0" err="1">
                <a:solidFill>
                  <a:prstClr val="black"/>
                </a:solidFill>
                <a:latin typeface="Gotham Bold"/>
                <a:cs typeface="Gotham Bold"/>
              </a:rPr>
              <a:t>acceuil</a:t>
            </a:r>
            <a:r>
              <a:rPr lang="fr-FR" sz="2100" dirty="0">
                <a:solidFill>
                  <a:prstClr val="black"/>
                </a:solidFill>
                <a:latin typeface="Gotham Bold"/>
                <a:cs typeface="Gotham Bold"/>
              </a:rPr>
              <a:t>.  </a:t>
            </a:r>
          </a:p>
          <a:p>
            <a:pPr marL="457189" indent="-457189" algn="l">
              <a:buFontTx/>
              <a:buAutoNum type="arabicPeriod"/>
            </a:pPr>
            <a:endParaRPr lang="fr-FR" sz="2100" dirty="0">
              <a:solidFill>
                <a:prstClr val="black"/>
              </a:solidFill>
              <a:latin typeface="Gotham Bold"/>
              <a:cs typeface="Gotham Bold"/>
            </a:endParaRPr>
          </a:p>
          <a:p>
            <a:pPr marL="457189" indent="-457189" algn="l">
              <a:buFontTx/>
              <a:buAutoNum type="arabicPeriod"/>
            </a:pPr>
            <a:r>
              <a:rPr lang="fr-FR" sz="2100" dirty="0">
                <a:solidFill>
                  <a:prstClr val="black"/>
                </a:solidFill>
                <a:latin typeface="Gotham Bold"/>
                <a:cs typeface="Gotham Bold"/>
              </a:rPr>
              <a:t>Difficultés : </a:t>
            </a:r>
          </a:p>
          <a:p>
            <a:pPr algn="l"/>
            <a:r>
              <a:rPr lang="fr-FR" sz="2100" dirty="0">
                <a:solidFill>
                  <a:prstClr val="black"/>
                </a:solidFill>
                <a:latin typeface="Gotham Bold"/>
                <a:cs typeface="Gotham Bold"/>
              </a:rPr>
              <a:t>		</a:t>
            </a:r>
          </a:p>
          <a:p>
            <a:pPr algn="l"/>
            <a:r>
              <a:rPr lang="fr-FR" sz="2100" dirty="0">
                <a:solidFill>
                  <a:prstClr val="black"/>
                </a:solidFill>
                <a:latin typeface="Gotham Bold"/>
                <a:cs typeface="Gotham Bold"/>
              </a:rPr>
              <a:t>		Peu d’indicateurs de santé précis </a:t>
            </a:r>
            <a:r>
              <a:rPr lang="fr-FR" sz="1900" dirty="0">
                <a:solidFill>
                  <a:prstClr val="black"/>
                </a:solidFill>
                <a:latin typeface="Gotham Bold"/>
                <a:cs typeface="Gotham Bold"/>
              </a:rPr>
              <a:t>(sauf pour études VIH ou périnatalité)</a:t>
            </a:r>
          </a:p>
          <a:p>
            <a:pPr algn="l"/>
            <a:r>
              <a:rPr lang="fr-FR" sz="2100" dirty="0">
                <a:solidFill>
                  <a:prstClr val="black"/>
                </a:solidFill>
                <a:latin typeface="Gotham Bold"/>
                <a:cs typeface="Gotham Bold"/>
              </a:rPr>
              <a:t>			 </a:t>
            </a:r>
          </a:p>
          <a:p>
            <a:pPr algn="l"/>
            <a:r>
              <a:rPr lang="fr-FR" sz="3500" dirty="0">
                <a:solidFill>
                  <a:srgbClr val="404738"/>
                </a:solidFill>
                <a:latin typeface="Gotham Bold"/>
                <a:cs typeface="Gotham Bold"/>
              </a:rPr>
              <a:t>		</a:t>
            </a:r>
            <a:r>
              <a:rPr lang="fr-FR" sz="2100" dirty="0">
                <a:solidFill>
                  <a:prstClr val="black"/>
                </a:solidFill>
                <a:latin typeface="Gotham Bold"/>
                <a:cs typeface="Gotham Bold"/>
              </a:rPr>
              <a:t>Petits effectifs dans le système de surveillance et d’enquête « classique »  </a:t>
            </a:r>
          </a:p>
          <a:p>
            <a:pPr algn="l"/>
            <a:r>
              <a:rPr lang="fr-FR" sz="2100" dirty="0">
                <a:solidFill>
                  <a:prstClr val="black"/>
                </a:solidFill>
                <a:latin typeface="Gotham Bold"/>
                <a:cs typeface="Gotham Bold"/>
              </a:rPr>
              <a:t>		</a:t>
            </a:r>
          </a:p>
          <a:p>
            <a:pPr algn="l"/>
            <a:r>
              <a:rPr lang="fr-FR" sz="2100" dirty="0">
                <a:solidFill>
                  <a:prstClr val="black"/>
                </a:solidFill>
                <a:latin typeface="Gotham Bold"/>
                <a:cs typeface="Gotham Bold"/>
              </a:rPr>
              <a:t>		Population très hétérogène : « les </a:t>
            </a:r>
            <a:r>
              <a:rPr lang="fr-FR" sz="2100" dirty="0" smtClean="0">
                <a:solidFill>
                  <a:prstClr val="black"/>
                </a:solidFill>
                <a:latin typeface="Gotham Bold"/>
                <a:cs typeface="Gotham Bold"/>
              </a:rPr>
              <a:t>migrants</a:t>
            </a:r>
            <a:r>
              <a:rPr lang="fr-FR" sz="2100" dirty="0">
                <a:solidFill>
                  <a:prstClr val="black"/>
                </a:solidFill>
                <a:latin typeface="Gotham Bold"/>
                <a:cs typeface="Gotham Bold"/>
              </a:rPr>
              <a:t> » n’existent pas…  </a:t>
            </a:r>
          </a:p>
          <a:p>
            <a:pPr algn="l"/>
            <a:endParaRPr lang="fr-FR" sz="2100" dirty="0">
              <a:solidFill>
                <a:prstClr val="black"/>
              </a:solidFill>
              <a:latin typeface="Gotham Bold"/>
              <a:cs typeface="Gotham Bold"/>
            </a:endParaRPr>
          </a:p>
          <a:p>
            <a:pPr algn="l"/>
            <a:r>
              <a:rPr lang="fr-FR" sz="2100" dirty="0">
                <a:solidFill>
                  <a:prstClr val="black"/>
                </a:solidFill>
                <a:latin typeface="Gotham Bold"/>
                <a:cs typeface="Gotham Bold"/>
              </a:rPr>
              <a:t>		Peu de données chez les </a:t>
            </a:r>
            <a:r>
              <a:rPr lang="fr-FR" sz="2100" dirty="0" smtClean="0">
                <a:solidFill>
                  <a:prstClr val="black"/>
                </a:solidFill>
                <a:latin typeface="Gotham Bold"/>
                <a:cs typeface="Gotham Bold"/>
              </a:rPr>
              <a:t>immigrés </a:t>
            </a:r>
            <a:r>
              <a:rPr lang="fr-FR" sz="2100" dirty="0">
                <a:solidFill>
                  <a:prstClr val="black"/>
                </a:solidFill>
                <a:latin typeface="Gotham Bold"/>
                <a:cs typeface="Gotham Bold"/>
              </a:rPr>
              <a:t>installés, dans le système de soin classique</a:t>
            </a:r>
          </a:p>
          <a:p>
            <a:pPr algn="l"/>
            <a:endParaRPr lang="fr-FR" sz="2100" dirty="0">
              <a:solidFill>
                <a:prstClr val="black"/>
              </a:solidFill>
              <a:latin typeface="Gotham Bold"/>
              <a:cs typeface="Gotham Bold"/>
            </a:endParaRPr>
          </a:p>
          <a:p>
            <a:pPr algn="l"/>
            <a:r>
              <a:rPr lang="fr-FR" sz="2100" dirty="0">
                <a:solidFill>
                  <a:prstClr val="black"/>
                </a:solidFill>
                <a:latin typeface="Gotham Bold"/>
                <a:cs typeface="Gotham Bold"/>
              </a:rPr>
              <a:t>		Nécessité d’enquêtes dédiées ou collectes spécifiques, pour repérer les besoins 				spécifiques de santé pour les </a:t>
            </a:r>
            <a:r>
              <a:rPr lang="fr-FR" sz="2100" dirty="0" smtClean="0">
                <a:solidFill>
                  <a:prstClr val="black"/>
                </a:solidFill>
                <a:latin typeface="Gotham Bold"/>
                <a:cs typeface="Gotham Bold"/>
              </a:rPr>
              <a:t>migrants </a:t>
            </a:r>
            <a:r>
              <a:rPr lang="fr-FR" sz="2100" dirty="0">
                <a:solidFill>
                  <a:prstClr val="black"/>
                </a:solidFill>
                <a:latin typeface="Gotham Bold"/>
                <a:cs typeface="Gotham Bold"/>
              </a:rPr>
              <a:t>et de formation pour les soignants </a:t>
            </a:r>
          </a:p>
          <a:p>
            <a:pPr algn="l"/>
            <a:r>
              <a:rPr lang="fr-FR" sz="2100" dirty="0">
                <a:solidFill>
                  <a:prstClr val="black"/>
                </a:solidFill>
                <a:latin typeface="Gotham Bold"/>
                <a:cs typeface="Gotham Bold"/>
              </a:rPr>
              <a:t>		</a:t>
            </a:r>
          </a:p>
          <a:p>
            <a:pPr algn="l"/>
            <a:r>
              <a:rPr lang="fr-FR" sz="2100" dirty="0">
                <a:solidFill>
                  <a:prstClr val="black"/>
                </a:solidFill>
                <a:latin typeface="Gotham Bold"/>
                <a:cs typeface="Gotham Bold"/>
              </a:rPr>
              <a:t>	</a:t>
            </a:r>
          </a:p>
          <a:p>
            <a:pPr marL="228594" indent="-228594" algn="l">
              <a:buFont typeface="Arial" panose="020B0604020202020204" pitchFamily="34" charset="0"/>
              <a:buChar char="•"/>
            </a:pPr>
            <a:endParaRPr lang="fr-FR" sz="3500" dirty="0">
              <a:solidFill>
                <a:srgbClr val="404738"/>
              </a:solidFill>
              <a:latin typeface="Gotham Bold"/>
              <a:cs typeface="Gotham Bold"/>
            </a:endParaRPr>
          </a:p>
        </p:txBody>
      </p:sp>
    </p:spTree>
    <p:extLst>
      <p:ext uri="{BB962C8B-B14F-4D97-AF65-F5344CB8AC3E}">
        <p14:creationId xmlns:p14="http://schemas.microsoft.com/office/powerpoint/2010/main" val="3421987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Mode de validation</a:t>
            </a:r>
            <a:endParaRPr lang="en-US" dirty="0"/>
          </a:p>
        </p:txBody>
      </p:sp>
      <p:sp>
        <p:nvSpPr>
          <p:cNvPr id="3" name="Espace réservé du contenu 2"/>
          <p:cNvSpPr>
            <a:spLocks noGrp="1"/>
          </p:cNvSpPr>
          <p:nvPr>
            <p:ph idx="1"/>
          </p:nvPr>
        </p:nvSpPr>
        <p:spPr>
          <a:xfrm>
            <a:off x="838200" y="1422400"/>
            <a:ext cx="10515600" cy="5435600"/>
          </a:xfrm>
        </p:spPr>
        <p:txBody>
          <a:bodyPr>
            <a:normAutofit fontScale="85000" lnSpcReduction="20000"/>
          </a:bodyPr>
          <a:lstStyle/>
          <a:p>
            <a:pPr marL="0" indent="0">
              <a:buNone/>
            </a:pPr>
            <a:endParaRPr lang="en-US" dirty="0"/>
          </a:p>
          <a:p>
            <a:r>
              <a:rPr lang="fr-FR" dirty="0"/>
              <a:t>L’atelier sera validé par un travail collectif de présentation d’article à l’ensemble du groupe. </a:t>
            </a:r>
            <a:endParaRPr lang="en-US" dirty="0"/>
          </a:p>
          <a:p>
            <a:r>
              <a:rPr lang="fr-FR" dirty="0" smtClean="0"/>
              <a:t>Lors </a:t>
            </a:r>
            <a:r>
              <a:rPr lang="fr-FR" dirty="0"/>
              <a:t>du premier cours, 5 groupes seront constitués et chaque groupe choisira un article parmi une liste </a:t>
            </a:r>
            <a:r>
              <a:rPr lang="fr-FR" dirty="0" smtClean="0"/>
              <a:t>d’articles </a:t>
            </a:r>
            <a:r>
              <a:rPr lang="fr-FR" dirty="0"/>
              <a:t>proposés.  </a:t>
            </a:r>
            <a:endParaRPr lang="en-US" dirty="0"/>
          </a:p>
          <a:p>
            <a:r>
              <a:rPr lang="fr-FR" dirty="0"/>
              <a:t>A partir du </a:t>
            </a:r>
            <a:r>
              <a:rPr lang="fr-FR" dirty="0" smtClean="0"/>
              <a:t>26 </a:t>
            </a:r>
            <a:r>
              <a:rPr lang="fr-FR" dirty="0"/>
              <a:t>mars, la dernière demi-heure de l’atelier  sera à chaque fois consacrée à la présentation d’article par un groupe. </a:t>
            </a:r>
            <a:endParaRPr lang="en-US" dirty="0"/>
          </a:p>
          <a:p>
            <a:r>
              <a:rPr lang="fr-FR" dirty="0"/>
              <a:t> </a:t>
            </a:r>
            <a:r>
              <a:rPr lang="fr-FR" dirty="0" smtClean="0"/>
              <a:t>Chaque </a:t>
            </a:r>
            <a:r>
              <a:rPr lang="fr-FR" dirty="0"/>
              <a:t>groupe de 5 ou 6 étudiants préparera en amont une présentation, en distribuant les rôles et la parole selon le schéma suivant :</a:t>
            </a:r>
            <a:endParaRPr lang="en-US" dirty="0"/>
          </a:p>
          <a:p>
            <a:pPr lvl="1"/>
            <a:r>
              <a:rPr lang="fr-FR" dirty="0"/>
              <a:t>Thème général de l’article et question de recherche  </a:t>
            </a:r>
            <a:endParaRPr lang="en-US" dirty="0"/>
          </a:p>
          <a:p>
            <a:pPr lvl="1"/>
            <a:r>
              <a:rPr lang="fr-FR" dirty="0"/>
              <a:t>Méthode</a:t>
            </a:r>
            <a:endParaRPr lang="en-US" dirty="0"/>
          </a:p>
          <a:p>
            <a:pPr lvl="1"/>
            <a:r>
              <a:rPr lang="fr-FR" dirty="0"/>
              <a:t>Résultats principaux 1</a:t>
            </a:r>
            <a:endParaRPr lang="en-US" dirty="0"/>
          </a:p>
          <a:p>
            <a:pPr lvl="1"/>
            <a:r>
              <a:rPr lang="fr-FR" dirty="0"/>
              <a:t>Résultats principaux 2</a:t>
            </a:r>
            <a:endParaRPr lang="en-US" dirty="0"/>
          </a:p>
          <a:p>
            <a:pPr lvl="1"/>
            <a:r>
              <a:rPr lang="fr-FR" dirty="0"/>
              <a:t>Intérêt de l’article</a:t>
            </a:r>
            <a:endParaRPr lang="en-US" dirty="0"/>
          </a:p>
          <a:p>
            <a:pPr lvl="1"/>
            <a:r>
              <a:rPr lang="fr-FR" dirty="0"/>
              <a:t>Limites, questions qui restent en suspens etc… </a:t>
            </a:r>
            <a:endParaRPr lang="en-US" dirty="0"/>
          </a:p>
          <a:p>
            <a:r>
              <a:rPr lang="fr-FR" dirty="0"/>
              <a:t>Lors de la présentation, chacun prendra la parole environ 3-4 minutes, pour laisser 10 minutes de discussion avec les autres étudiants.  </a:t>
            </a:r>
            <a:endParaRPr lang="en-US" dirty="0"/>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2</a:t>
            </a:fld>
            <a:endParaRPr lang="fr-FR"/>
          </a:p>
        </p:txBody>
      </p:sp>
    </p:spTree>
    <p:extLst>
      <p:ext uri="{BB962C8B-B14F-4D97-AF65-F5344CB8AC3E}">
        <p14:creationId xmlns:p14="http://schemas.microsoft.com/office/powerpoint/2010/main" val="1565440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73826" y="1825625"/>
            <a:ext cx="10515600" cy="4351338"/>
          </a:xfrm>
        </p:spPr>
        <p:txBody>
          <a:bodyPr/>
          <a:lstStyle/>
          <a:p>
            <a:pPr marL="0" indent="0">
              <a:buNone/>
            </a:pPr>
            <a:r>
              <a:rPr lang="fr-FR" dirty="0" smtClean="0">
                <a:solidFill>
                  <a:schemeClr val="bg1"/>
                </a:solidFill>
                <a:latin typeface="Tw Cen MT" panose="020B0602020104020603" pitchFamily="34" charset="0"/>
              </a:rPr>
              <a:t>La « transition épidémiologique  »  : situation dans les pays d’origine</a:t>
            </a:r>
            <a:endParaRPr lang="fr-FR" dirty="0">
              <a:solidFill>
                <a:schemeClr val="bg1"/>
              </a:solidFill>
              <a:latin typeface="Tw Cen MT" panose="020B0602020104020603" pitchFamily="34" charset="0"/>
            </a:endParaRPr>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solidFill>
                  <a:prstClr val="black">
                    <a:tint val="75000"/>
                  </a:prstClr>
                </a:solidFill>
              </a:rPr>
              <a:pPr/>
              <a:t>20</a:t>
            </a:fld>
            <a:endParaRPr lang="fr-FR">
              <a:solidFill>
                <a:prstClr val="black">
                  <a:tint val="75000"/>
                </a:prstClr>
              </a:solidFill>
            </a:endParaRPr>
          </a:p>
        </p:txBody>
      </p:sp>
    </p:spTree>
    <p:extLst>
      <p:ext uri="{BB962C8B-B14F-4D97-AF65-F5344CB8AC3E}">
        <p14:creationId xmlns:p14="http://schemas.microsoft.com/office/powerpoint/2010/main" val="1911609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transition épidémiologique</a:t>
            </a:r>
            <a:endParaRPr lang="en-US"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805781"/>
            <a:ext cx="8229600" cy="4114800"/>
          </a:xfrm>
        </p:spPr>
      </p:pic>
    </p:spTree>
    <p:extLst>
      <p:ext uri="{BB962C8B-B14F-4D97-AF65-F5344CB8AC3E}">
        <p14:creationId xmlns:p14="http://schemas.microsoft.com/office/powerpoint/2010/main" val="3893904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Global </a:t>
            </a:r>
            <a:r>
              <a:rPr lang="fr-FR" dirty="0" err="1" smtClean="0"/>
              <a:t>burden</a:t>
            </a:r>
            <a:r>
              <a:rPr lang="fr-FR" dirty="0" smtClean="0"/>
              <a:t> of </a:t>
            </a:r>
            <a:r>
              <a:rPr lang="fr-FR" dirty="0" err="1" smtClean="0"/>
              <a:t>diseases</a:t>
            </a:r>
            <a:endParaRPr lang="fr-FR" dirty="0"/>
          </a:p>
        </p:txBody>
      </p:sp>
      <p:sp>
        <p:nvSpPr>
          <p:cNvPr id="3" name="Espace réservé du texte 2"/>
          <p:cNvSpPr>
            <a:spLocks noGrp="1"/>
          </p:cNvSpPr>
          <p:nvPr>
            <p:ph type="body" idx="1"/>
          </p:nvPr>
        </p:nvSpPr>
        <p:spPr/>
        <p:txBody>
          <a:bodyPr/>
          <a:lstStyle/>
          <a:p>
            <a:r>
              <a:rPr lang="fr-FR" dirty="0" smtClean="0"/>
              <a:t>https://ourworldindata.org/burden-of-disease</a:t>
            </a:r>
            <a:endParaRPr lang="fr-FR" dirty="0"/>
          </a:p>
        </p:txBody>
      </p:sp>
      <p:sp>
        <p:nvSpPr>
          <p:cNvPr id="4" name="Titre 1"/>
          <p:cNvSpPr txBox="1">
            <a:spLocks/>
          </p:cNvSpPr>
          <p:nvPr/>
        </p:nvSpPr>
        <p:spPr>
          <a:xfrm>
            <a:off x="1919536" y="2335213"/>
            <a:ext cx="8229600" cy="1381819"/>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fr-FR" sz="2800" cap="none" dirty="0"/>
              <a:t>Outil OMS/Banque Mondiale (et aujourd’hui </a:t>
            </a:r>
            <a:r>
              <a:rPr lang="en-US" sz="2800" cap="none" dirty="0"/>
              <a:t>à </a:t>
            </a:r>
            <a:r>
              <a:rPr lang="en-US" sz="2800" cap="none" dirty="0" err="1"/>
              <a:t>l’</a:t>
            </a:r>
            <a:r>
              <a:rPr lang="en-US" sz="2800" i="1" cap="none" dirty="0" err="1"/>
              <a:t>Institute</a:t>
            </a:r>
            <a:r>
              <a:rPr lang="en-US" sz="2800" i="1" cap="none" dirty="0"/>
              <a:t> for health metrics and evaluation)</a:t>
            </a:r>
            <a:r>
              <a:rPr lang="fr-FR" sz="2800" cap="none" dirty="0"/>
              <a:t> pour suivre ces transitions : </a:t>
            </a:r>
            <a:endParaRPr lang="en-US" sz="2800" cap="none" dirty="0"/>
          </a:p>
        </p:txBody>
      </p:sp>
    </p:spTree>
    <p:extLst>
      <p:ext uri="{BB962C8B-B14F-4D97-AF65-F5344CB8AC3E}">
        <p14:creationId xmlns:p14="http://schemas.microsoft.com/office/powerpoint/2010/main" val="3840492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5400" y="376238"/>
            <a:ext cx="12141200" cy="6105525"/>
          </a:xfrm>
          <a:prstGeom prst="rect">
            <a:avLst/>
          </a:prstGeom>
        </p:spPr>
      </p:pic>
    </p:spTree>
    <p:extLst>
      <p:ext uri="{BB962C8B-B14F-4D97-AF65-F5344CB8AC3E}">
        <p14:creationId xmlns:p14="http://schemas.microsoft.com/office/powerpoint/2010/main" val="2046479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096000" y="280987"/>
            <a:ext cx="5664629" cy="2819480"/>
          </a:xfrm>
          <a:prstGeom prst="rect">
            <a:avLst/>
          </a:prstGeom>
        </p:spPr>
      </p:pic>
      <p:pic>
        <p:nvPicPr>
          <p:cNvPr id="5" name="Image 4"/>
          <p:cNvPicPr>
            <a:picLocks noChangeAspect="1"/>
          </p:cNvPicPr>
          <p:nvPr/>
        </p:nvPicPr>
        <p:blipFill>
          <a:blip r:embed="rId3"/>
          <a:stretch>
            <a:fillRect/>
          </a:stretch>
        </p:blipFill>
        <p:spPr>
          <a:xfrm>
            <a:off x="143339" y="3501008"/>
            <a:ext cx="6070600" cy="3067050"/>
          </a:xfrm>
          <a:prstGeom prst="rect">
            <a:avLst/>
          </a:prstGeom>
        </p:spPr>
      </p:pic>
      <p:pic>
        <p:nvPicPr>
          <p:cNvPr id="6" name="Image 5"/>
          <p:cNvPicPr>
            <a:picLocks noChangeAspect="1"/>
          </p:cNvPicPr>
          <p:nvPr/>
        </p:nvPicPr>
        <p:blipFill>
          <a:blip r:embed="rId4"/>
          <a:stretch>
            <a:fillRect/>
          </a:stretch>
        </p:blipFill>
        <p:spPr>
          <a:xfrm>
            <a:off x="6239338" y="3433573"/>
            <a:ext cx="5952663" cy="3201919"/>
          </a:xfrm>
          <a:prstGeom prst="rect">
            <a:avLst/>
          </a:prstGeom>
        </p:spPr>
      </p:pic>
      <p:pic>
        <p:nvPicPr>
          <p:cNvPr id="7" name="Image 6"/>
          <p:cNvPicPr>
            <a:picLocks noChangeAspect="1"/>
          </p:cNvPicPr>
          <p:nvPr/>
        </p:nvPicPr>
        <p:blipFill>
          <a:blip r:embed="rId5"/>
          <a:stretch>
            <a:fillRect/>
          </a:stretch>
        </p:blipFill>
        <p:spPr>
          <a:xfrm>
            <a:off x="0" y="271463"/>
            <a:ext cx="5903979" cy="3057924"/>
          </a:xfrm>
          <a:prstGeom prst="rect">
            <a:avLst/>
          </a:prstGeom>
        </p:spPr>
      </p:pic>
    </p:spTree>
    <p:extLst>
      <p:ext uri="{BB962C8B-B14F-4D97-AF65-F5344CB8AC3E}">
        <p14:creationId xmlns:p14="http://schemas.microsoft.com/office/powerpoint/2010/main" val="4196047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23392" y="6381328"/>
            <a:ext cx="8167942" cy="369332"/>
          </a:xfrm>
          <a:prstGeom prst="rect">
            <a:avLst/>
          </a:prstGeom>
          <a:noFill/>
        </p:spPr>
        <p:txBody>
          <a:bodyPr wrap="none" rtlCol="0">
            <a:spAutoFit/>
          </a:bodyPr>
          <a:lstStyle/>
          <a:p>
            <a:r>
              <a:rPr lang="fr-FR" dirty="0" smtClean="0"/>
              <a:t>Global </a:t>
            </a:r>
            <a:r>
              <a:rPr lang="fr-FR" dirty="0" err="1" smtClean="0"/>
              <a:t>burden</a:t>
            </a:r>
            <a:r>
              <a:rPr lang="fr-FR" dirty="0" smtClean="0"/>
              <a:t> of </a:t>
            </a:r>
            <a:r>
              <a:rPr lang="fr-FR" dirty="0" err="1" smtClean="0"/>
              <a:t>disease</a:t>
            </a:r>
            <a:r>
              <a:rPr lang="fr-FR" dirty="0" smtClean="0"/>
              <a:t> Compare </a:t>
            </a:r>
            <a:r>
              <a:rPr lang="fr-FR" dirty="0" err="1" smtClean="0"/>
              <a:t>tool</a:t>
            </a:r>
            <a:r>
              <a:rPr lang="fr-FR" dirty="0" smtClean="0"/>
              <a:t>, </a:t>
            </a:r>
            <a:r>
              <a:rPr lang="fr-FR" dirty="0"/>
              <a:t>https://vizhub.healthdata.org/gbd-compare/</a:t>
            </a:r>
          </a:p>
        </p:txBody>
      </p:sp>
      <p:pic>
        <p:nvPicPr>
          <p:cNvPr id="2" name="Image 1"/>
          <p:cNvPicPr>
            <a:picLocks noChangeAspect="1"/>
          </p:cNvPicPr>
          <p:nvPr/>
        </p:nvPicPr>
        <p:blipFill>
          <a:blip r:embed="rId2"/>
          <a:stretch>
            <a:fillRect/>
          </a:stretch>
        </p:blipFill>
        <p:spPr>
          <a:xfrm>
            <a:off x="555312" y="143695"/>
            <a:ext cx="11013296" cy="6097967"/>
          </a:xfrm>
          <a:prstGeom prst="rect">
            <a:avLst/>
          </a:prstGeom>
        </p:spPr>
      </p:pic>
    </p:spTree>
    <p:extLst>
      <p:ext uri="{BB962C8B-B14F-4D97-AF65-F5344CB8AC3E}">
        <p14:creationId xmlns:p14="http://schemas.microsoft.com/office/powerpoint/2010/main" val="3013499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31370" y="908720"/>
            <a:ext cx="11398211" cy="5760640"/>
          </a:xfrm>
          <a:prstGeom prst="rect">
            <a:avLst/>
          </a:prstGeom>
        </p:spPr>
      </p:pic>
      <p:sp>
        <p:nvSpPr>
          <p:cNvPr id="3" name="ZoneTexte 2"/>
          <p:cNvSpPr txBox="1"/>
          <p:nvPr/>
        </p:nvSpPr>
        <p:spPr>
          <a:xfrm>
            <a:off x="2543605" y="332656"/>
            <a:ext cx="2305888" cy="369332"/>
          </a:xfrm>
          <a:prstGeom prst="rect">
            <a:avLst/>
          </a:prstGeom>
          <a:noFill/>
        </p:spPr>
        <p:txBody>
          <a:bodyPr wrap="none" rtlCol="0">
            <a:spAutoFit/>
          </a:bodyPr>
          <a:lstStyle/>
          <a:p>
            <a:r>
              <a:rPr lang="fr-FR" dirty="0" smtClean="0"/>
              <a:t>Afrique subsaharienne</a:t>
            </a:r>
            <a:endParaRPr lang="fr-FR" dirty="0"/>
          </a:p>
        </p:txBody>
      </p:sp>
    </p:spTree>
    <p:extLst>
      <p:ext uri="{BB962C8B-B14F-4D97-AF65-F5344CB8AC3E}">
        <p14:creationId xmlns:p14="http://schemas.microsoft.com/office/powerpoint/2010/main" val="984222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27381" y="529676"/>
            <a:ext cx="11233248" cy="6167980"/>
          </a:xfrm>
          <a:prstGeom prst="rect">
            <a:avLst/>
          </a:prstGeom>
        </p:spPr>
      </p:pic>
      <p:sp>
        <p:nvSpPr>
          <p:cNvPr id="4" name="Rectangle 3"/>
          <p:cNvSpPr/>
          <p:nvPr/>
        </p:nvSpPr>
        <p:spPr>
          <a:xfrm>
            <a:off x="3503712" y="188657"/>
            <a:ext cx="2686056" cy="369332"/>
          </a:xfrm>
          <a:prstGeom prst="rect">
            <a:avLst/>
          </a:prstGeom>
        </p:spPr>
        <p:txBody>
          <a:bodyPr wrap="none">
            <a:spAutoFit/>
          </a:bodyPr>
          <a:lstStyle/>
          <a:p>
            <a:r>
              <a:rPr lang="fr-FR" dirty="0" smtClean="0"/>
              <a:t>Amérique Latine - caraïbes</a:t>
            </a:r>
            <a:endParaRPr lang="fr-FR" dirty="0"/>
          </a:p>
        </p:txBody>
      </p:sp>
    </p:spTree>
    <p:extLst>
      <p:ext uri="{BB962C8B-B14F-4D97-AF65-F5344CB8AC3E}">
        <p14:creationId xmlns:p14="http://schemas.microsoft.com/office/powerpoint/2010/main" val="2680778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35361" y="476672"/>
            <a:ext cx="11124788" cy="6150330"/>
          </a:xfrm>
          <a:prstGeom prst="rect">
            <a:avLst/>
          </a:prstGeom>
        </p:spPr>
      </p:pic>
      <p:sp>
        <p:nvSpPr>
          <p:cNvPr id="3" name="Rectangle 2"/>
          <p:cNvSpPr/>
          <p:nvPr/>
        </p:nvSpPr>
        <p:spPr>
          <a:xfrm>
            <a:off x="4463819" y="142687"/>
            <a:ext cx="1274708" cy="369332"/>
          </a:xfrm>
          <a:prstGeom prst="rect">
            <a:avLst/>
          </a:prstGeom>
        </p:spPr>
        <p:txBody>
          <a:bodyPr wrap="none">
            <a:spAutoFit/>
          </a:bodyPr>
          <a:lstStyle/>
          <a:p>
            <a:r>
              <a:rPr lang="fr-FR" dirty="0" smtClean="0"/>
              <a:t>Asie du Sud</a:t>
            </a:r>
            <a:endParaRPr lang="fr-FR" dirty="0"/>
          </a:p>
        </p:txBody>
      </p:sp>
    </p:spTree>
    <p:extLst>
      <p:ext uri="{BB962C8B-B14F-4D97-AF65-F5344CB8AC3E}">
        <p14:creationId xmlns:p14="http://schemas.microsoft.com/office/powerpoint/2010/main" val="3833178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Principales causes de décès par région</a:t>
            </a:r>
            <a:endParaRPr lang="fr-FR" dirty="0"/>
          </a:p>
        </p:txBody>
      </p:sp>
      <p:sp>
        <p:nvSpPr>
          <p:cNvPr id="3" name="Rectangle 2"/>
          <p:cNvSpPr/>
          <p:nvPr/>
        </p:nvSpPr>
        <p:spPr>
          <a:xfrm>
            <a:off x="1007435" y="2058591"/>
            <a:ext cx="10081120" cy="369332"/>
          </a:xfrm>
          <a:prstGeom prst="rect">
            <a:avLst/>
          </a:prstGeom>
        </p:spPr>
        <p:txBody>
          <a:bodyPr wrap="square">
            <a:spAutoFit/>
          </a:bodyPr>
          <a:lstStyle/>
          <a:p>
            <a:r>
              <a:rPr lang="fr-FR" dirty="0">
                <a:hlinkClick r:id="rId2"/>
              </a:rPr>
              <a:t>https://www.who.int/data/stories/leading-causes-of-death-and-disability-2000-2019-a-visual-summary</a:t>
            </a:r>
            <a:endParaRPr lang="fr-FR" dirty="0"/>
          </a:p>
        </p:txBody>
      </p:sp>
    </p:spTree>
    <p:extLst>
      <p:ext uri="{BB962C8B-B14F-4D97-AF65-F5344CB8AC3E}">
        <p14:creationId xmlns:p14="http://schemas.microsoft.com/office/powerpoint/2010/main" val="2302813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43239"/>
          </a:xfrm>
        </p:spPr>
        <p:txBody>
          <a:bodyPr>
            <a:normAutofit/>
          </a:bodyPr>
          <a:lstStyle/>
          <a:p>
            <a:r>
              <a:rPr lang="en-US" b="1" dirty="0" err="1"/>
              <a:t>Références</a:t>
            </a:r>
            <a:r>
              <a:rPr lang="en-US" b="1" dirty="0"/>
              <a:t> des articles </a:t>
            </a:r>
            <a:r>
              <a:rPr lang="en-US" b="1" dirty="0" err="1"/>
              <a:t>proposés</a:t>
            </a:r>
            <a:r>
              <a:rPr lang="en-US" b="1" dirty="0"/>
              <a:t> : </a:t>
            </a:r>
            <a:endParaRPr lang="en-US" dirty="0"/>
          </a:p>
        </p:txBody>
      </p:sp>
      <p:sp>
        <p:nvSpPr>
          <p:cNvPr id="3" name="Espace réservé du contenu 2"/>
          <p:cNvSpPr>
            <a:spLocks noGrp="1"/>
          </p:cNvSpPr>
          <p:nvPr>
            <p:ph idx="1"/>
          </p:nvPr>
        </p:nvSpPr>
        <p:spPr>
          <a:xfrm>
            <a:off x="838200" y="1534602"/>
            <a:ext cx="10515600" cy="5323397"/>
          </a:xfrm>
        </p:spPr>
        <p:txBody>
          <a:bodyPr>
            <a:normAutofit fontScale="70000" lnSpcReduction="20000"/>
          </a:bodyPr>
          <a:lstStyle/>
          <a:p>
            <a:r>
              <a:rPr lang="en-US" dirty="0" err="1"/>
              <a:t>Chilunga</a:t>
            </a:r>
            <a:r>
              <a:rPr lang="en-US" dirty="0"/>
              <a:t> FP,   et al  </a:t>
            </a:r>
            <a:r>
              <a:rPr lang="en-US" b="1" dirty="0"/>
              <a:t>Inequalities in COVID-19 deaths by migration background during the first wave, </a:t>
            </a:r>
            <a:r>
              <a:rPr lang="en-US" b="1" dirty="0" err="1"/>
              <a:t>interwave</a:t>
            </a:r>
            <a:r>
              <a:rPr lang="en-US" b="1" dirty="0"/>
              <a:t> period and second wave of the COVID-19 pandemic: a closed cohort study of 17 million inhabitants of the Netherlands</a:t>
            </a:r>
            <a:r>
              <a:rPr lang="en-US" dirty="0"/>
              <a:t> - J </a:t>
            </a:r>
            <a:r>
              <a:rPr lang="en-US" dirty="0" err="1"/>
              <a:t>Epidemiol</a:t>
            </a:r>
            <a:r>
              <a:rPr lang="en-US" dirty="0"/>
              <a:t> Community Health 2023;77:9-16. </a:t>
            </a:r>
          </a:p>
          <a:p>
            <a:pPr marL="0" indent="0">
              <a:buNone/>
            </a:pPr>
            <a:r>
              <a:rPr lang="en-US" dirty="0" smtClean="0">
                <a:hlinkClick r:id="rId2"/>
              </a:rPr>
              <a:t>http</a:t>
            </a:r>
            <a:r>
              <a:rPr lang="en-US" dirty="0">
                <a:hlinkClick r:id="rId2"/>
              </a:rPr>
              <a:t>://</a:t>
            </a:r>
            <a:r>
              <a:rPr lang="en-US" dirty="0" smtClean="0">
                <a:hlinkClick r:id="rId2"/>
              </a:rPr>
              <a:t>jech.bmj.com/content/early/2022/10/31/jech-2022-219521</a:t>
            </a:r>
            <a:endParaRPr lang="en-US" dirty="0" smtClean="0"/>
          </a:p>
          <a:p>
            <a:pPr marL="0" indent="0">
              <a:buNone/>
            </a:pPr>
            <a:r>
              <a:rPr lang="en-US" dirty="0" smtClean="0"/>
              <a:t> </a:t>
            </a:r>
          </a:p>
          <a:p>
            <a:r>
              <a:rPr lang="fr-FR" dirty="0" err="1" smtClean="0"/>
              <a:t>Chilunga</a:t>
            </a:r>
            <a:r>
              <a:rPr lang="fr-FR" dirty="0" smtClean="0"/>
              <a:t> FP, et al.  </a:t>
            </a:r>
            <a:r>
              <a:rPr lang="en-US" b="1" dirty="0" smtClean="0"/>
              <a:t>Perceived discrimination and stressful life events are associated with cardiovascular risk score in migrant and non-migrant populations: The RODAM study,</a:t>
            </a:r>
            <a:r>
              <a:rPr lang="en-US" dirty="0" smtClean="0"/>
              <a:t> International Journal of </a:t>
            </a:r>
            <a:r>
              <a:rPr lang="en-US" dirty="0" err="1" smtClean="0"/>
              <a:t>Cardiology,Volume</a:t>
            </a:r>
            <a:r>
              <a:rPr lang="en-US" dirty="0" smtClean="0"/>
              <a:t> 286, 2019, Pages 169-174, </a:t>
            </a:r>
            <a:r>
              <a:rPr lang="en-US" dirty="0" smtClean="0">
                <a:hlinkClick r:id="rId3"/>
              </a:rPr>
              <a:t>https://www.sciencedirect.com/science/article/abs/pii/S0167527318353579?via%3Dihub</a:t>
            </a:r>
            <a:r>
              <a:rPr lang="en-US" dirty="0" smtClean="0"/>
              <a:t> </a:t>
            </a:r>
          </a:p>
          <a:p>
            <a:pPr marL="0" indent="0">
              <a:buNone/>
            </a:pPr>
            <a:r>
              <a:rPr lang="en-US" dirty="0"/>
              <a:t> </a:t>
            </a:r>
          </a:p>
          <a:p>
            <a:r>
              <a:rPr lang="en-US" dirty="0" err="1"/>
              <a:t>Bajos</a:t>
            </a:r>
            <a:r>
              <a:rPr lang="en-US" dirty="0"/>
              <a:t> et al. </a:t>
            </a:r>
            <a:r>
              <a:rPr lang="en-US" b="1" dirty="0"/>
              <a:t>The social specificities of hostility toward vaccination against Covid-19 in France</a:t>
            </a:r>
            <a:r>
              <a:rPr lang="en-US" dirty="0"/>
              <a:t>. </a:t>
            </a:r>
            <a:r>
              <a:rPr lang="en-US" dirty="0" err="1"/>
              <a:t>PloS</a:t>
            </a:r>
            <a:r>
              <a:rPr lang="en-US" dirty="0"/>
              <a:t> One January 6, 2022 </a:t>
            </a:r>
            <a:r>
              <a:rPr lang="en-US" dirty="0">
                <a:hlinkClick r:id="rId4"/>
              </a:rPr>
              <a:t>https://journals.plos.org/plosone/article?id=10.1371/journal.pone.0262192</a:t>
            </a:r>
            <a:r>
              <a:rPr lang="en-US" dirty="0"/>
              <a:t> </a:t>
            </a:r>
          </a:p>
          <a:p>
            <a:pPr marL="0" indent="0">
              <a:buNone/>
            </a:pPr>
            <a:r>
              <a:rPr lang="en-US" dirty="0"/>
              <a:t> </a:t>
            </a:r>
          </a:p>
          <a:p>
            <a:r>
              <a:rPr lang="en-US" dirty="0"/>
              <a:t>Coyer L et al. </a:t>
            </a:r>
            <a:r>
              <a:rPr lang="en-US" b="1" dirty="0"/>
              <a:t>Differences in SARS-CoV-2 infections during the first and second wave of SARS-CoV-2 between six ethnic groups in Amsterdam, the Netherlands: A population-based longitudinal serological study.</a:t>
            </a:r>
            <a:r>
              <a:rPr lang="en-US" dirty="0"/>
              <a:t> Lancet </a:t>
            </a:r>
            <a:r>
              <a:rPr lang="en-US" dirty="0" err="1"/>
              <a:t>Reg</a:t>
            </a:r>
            <a:r>
              <a:rPr lang="en-US" dirty="0"/>
              <a:t> Health Eur. 2022 Feb;13:100284. </a:t>
            </a:r>
            <a:r>
              <a:rPr lang="en-US" dirty="0" err="1"/>
              <a:t>doi</a:t>
            </a:r>
            <a:r>
              <a:rPr lang="en-US" dirty="0"/>
              <a:t>: 10.1016/j.lanepe.2021.100284. </a:t>
            </a:r>
            <a:r>
              <a:rPr lang="en-US" dirty="0" err="1"/>
              <a:t>Epub</a:t>
            </a:r>
            <a:r>
              <a:rPr lang="en-US" dirty="0"/>
              <a:t> 2021 Dec 14. PMID: 34927120; PMCID: PMC8668416.</a:t>
            </a:r>
          </a:p>
          <a:p>
            <a:pPr marL="0" indent="0">
              <a:buNone/>
            </a:pPr>
            <a:r>
              <a:rPr lang="en-US" dirty="0"/>
              <a:t> </a:t>
            </a:r>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3</a:t>
            </a:fld>
            <a:endParaRPr lang="fr-FR"/>
          </a:p>
        </p:txBody>
      </p:sp>
    </p:spTree>
    <p:extLst>
      <p:ext uri="{BB962C8B-B14F-4D97-AF65-F5344CB8AC3E}">
        <p14:creationId xmlns:p14="http://schemas.microsoft.com/office/powerpoint/2010/main" val="3038465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1" y="298873"/>
            <a:ext cx="10553700" cy="629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9072331" y="1988840"/>
            <a:ext cx="2274854" cy="369332"/>
          </a:xfrm>
          <a:prstGeom prst="rect">
            <a:avLst/>
          </a:prstGeom>
          <a:noFill/>
        </p:spPr>
        <p:txBody>
          <a:bodyPr wrap="none" rtlCol="0">
            <a:spAutoFit/>
          </a:bodyPr>
          <a:lstStyle/>
          <a:p>
            <a:r>
              <a:rPr lang="fr-FR" dirty="0" smtClean="0"/>
              <a:t>Conditions néonatales</a:t>
            </a:r>
            <a:endParaRPr lang="fr-FR" dirty="0"/>
          </a:p>
        </p:txBody>
      </p:sp>
      <p:sp>
        <p:nvSpPr>
          <p:cNvPr id="3" name="ZoneTexte 2"/>
          <p:cNvSpPr txBox="1"/>
          <p:nvPr/>
        </p:nvSpPr>
        <p:spPr>
          <a:xfrm>
            <a:off x="9072331" y="2596262"/>
            <a:ext cx="2261453" cy="369332"/>
          </a:xfrm>
          <a:prstGeom prst="rect">
            <a:avLst/>
          </a:prstGeom>
          <a:noFill/>
        </p:spPr>
        <p:txBody>
          <a:bodyPr wrap="none" rtlCol="0">
            <a:spAutoFit/>
          </a:bodyPr>
          <a:lstStyle/>
          <a:p>
            <a:r>
              <a:rPr lang="fr-FR" dirty="0" smtClean="0"/>
              <a:t>Maladies respiratoires</a:t>
            </a:r>
            <a:endParaRPr lang="fr-FR" dirty="0"/>
          </a:p>
        </p:txBody>
      </p:sp>
      <p:sp>
        <p:nvSpPr>
          <p:cNvPr id="4" name="ZoneTexte 3"/>
          <p:cNvSpPr txBox="1"/>
          <p:nvPr/>
        </p:nvSpPr>
        <p:spPr>
          <a:xfrm>
            <a:off x="10224459" y="3072244"/>
            <a:ext cx="1072730" cy="369332"/>
          </a:xfrm>
          <a:prstGeom prst="rect">
            <a:avLst/>
          </a:prstGeom>
          <a:noFill/>
        </p:spPr>
        <p:txBody>
          <a:bodyPr wrap="none" rtlCol="0">
            <a:spAutoFit/>
          </a:bodyPr>
          <a:lstStyle/>
          <a:p>
            <a:r>
              <a:rPr lang="fr-FR" dirty="0" smtClean="0"/>
              <a:t>diarrhées</a:t>
            </a:r>
            <a:endParaRPr lang="fr-FR" dirty="0"/>
          </a:p>
        </p:txBody>
      </p:sp>
      <p:sp>
        <p:nvSpPr>
          <p:cNvPr id="5" name="ZoneTexte 4"/>
          <p:cNvSpPr txBox="1"/>
          <p:nvPr/>
        </p:nvSpPr>
        <p:spPr>
          <a:xfrm>
            <a:off x="10320470" y="3429000"/>
            <a:ext cx="978538" cy="369332"/>
          </a:xfrm>
          <a:prstGeom prst="rect">
            <a:avLst/>
          </a:prstGeom>
          <a:noFill/>
        </p:spPr>
        <p:txBody>
          <a:bodyPr wrap="none" rtlCol="0">
            <a:spAutoFit/>
          </a:bodyPr>
          <a:lstStyle/>
          <a:p>
            <a:r>
              <a:rPr lang="fr-FR" dirty="0" smtClean="0"/>
              <a:t>VIH/sida</a:t>
            </a:r>
            <a:endParaRPr lang="fr-FR" dirty="0"/>
          </a:p>
        </p:txBody>
      </p:sp>
      <p:sp>
        <p:nvSpPr>
          <p:cNvPr id="6" name="ZoneTexte 5"/>
          <p:cNvSpPr txBox="1"/>
          <p:nvPr/>
        </p:nvSpPr>
        <p:spPr>
          <a:xfrm>
            <a:off x="10342592" y="3933056"/>
            <a:ext cx="2687274" cy="369332"/>
          </a:xfrm>
          <a:prstGeom prst="rect">
            <a:avLst/>
          </a:prstGeom>
          <a:noFill/>
        </p:spPr>
        <p:txBody>
          <a:bodyPr wrap="none" rtlCol="0">
            <a:spAutoFit/>
          </a:bodyPr>
          <a:lstStyle/>
          <a:p>
            <a:r>
              <a:rPr lang="fr-FR" dirty="0" smtClean="0"/>
              <a:t>Maladies cardiovasculaires</a:t>
            </a:r>
            <a:endParaRPr lang="fr-FR" dirty="0"/>
          </a:p>
        </p:txBody>
      </p:sp>
      <p:sp>
        <p:nvSpPr>
          <p:cNvPr id="7" name="ZoneTexte 6"/>
          <p:cNvSpPr txBox="1"/>
          <p:nvPr/>
        </p:nvSpPr>
        <p:spPr>
          <a:xfrm>
            <a:off x="10579965" y="4358640"/>
            <a:ext cx="1156086" cy="369332"/>
          </a:xfrm>
          <a:prstGeom prst="rect">
            <a:avLst/>
          </a:prstGeom>
          <a:noFill/>
        </p:spPr>
        <p:txBody>
          <a:bodyPr wrap="none" rtlCol="0">
            <a:spAutoFit/>
          </a:bodyPr>
          <a:lstStyle/>
          <a:p>
            <a:r>
              <a:rPr lang="fr-FR" dirty="0" smtClean="0"/>
              <a:t>paludisme</a:t>
            </a:r>
            <a:endParaRPr lang="fr-FR" dirty="0"/>
          </a:p>
        </p:txBody>
      </p:sp>
      <p:sp>
        <p:nvSpPr>
          <p:cNvPr id="8" name="ZoneTexte 7"/>
          <p:cNvSpPr txBox="1"/>
          <p:nvPr/>
        </p:nvSpPr>
        <p:spPr>
          <a:xfrm>
            <a:off x="10726520" y="4756502"/>
            <a:ext cx="1296958" cy="369332"/>
          </a:xfrm>
          <a:prstGeom prst="rect">
            <a:avLst/>
          </a:prstGeom>
          <a:noFill/>
        </p:spPr>
        <p:txBody>
          <a:bodyPr wrap="none" rtlCol="0">
            <a:spAutoFit/>
          </a:bodyPr>
          <a:lstStyle/>
          <a:p>
            <a:r>
              <a:rPr lang="fr-FR" dirty="0" smtClean="0"/>
              <a:t>tuberculose</a:t>
            </a:r>
            <a:endParaRPr lang="fr-FR" dirty="0"/>
          </a:p>
        </p:txBody>
      </p:sp>
      <p:sp>
        <p:nvSpPr>
          <p:cNvPr id="9" name="ZoneTexte 8"/>
          <p:cNvSpPr txBox="1"/>
          <p:nvPr/>
        </p:nvSpPr>
        <p:spPr>
          <a:xfrm>
            <a:off x="10588901" y="4980652"/>
            <a:ext cx="2159245" cy="369332"/>
          </a:xfrm>
          <a:prstGeom prst="rect">
            <a:avLst/>
          </a:prstGeom>
          <a:noFill/>
        </p:spPr>
        <p:txBody>
          <a:bodyPr wrap="none" rtlCol="0">
            <a:spAutoFit/>
          </a:bodyPr>
          <a:lstStyle/>
          <a:p>
            <a:r>
              <a:rPr lang="fr-FR" dirty="0" smtClean="0"/>
              <a:t>Accidents de la route</a:t>
            </a:r>
            <a:endParaRPr lang="fr-FR" dirty="0"/>
          </a:p>
        </p:txBody>
      </p:sp>
      <p:sp>
        <p:nvSpPr>
          <p:cNvPr id="10" name="ZoneTexte 9"/>
          <p:cNvSpPr txBox="1"/>
          <p:nvPr/>
        </p:nvSpPr>
        <p:spPr>
          <a:xfrm>
            <a:off x="10342593" y="5165318"/>
            <a:ext cx="1675395" cy="369332"/>
          </a:xfrm>
          <a:prstGeom prst="rect">
            <a:avLst/>
          </a:prstGeom>
          <a:noFill/>
        </p:spPr>
        <p:txBody>
          <a:bodyPr wrap="none" rtlCol="0">
            <a:spAutoFit/>
          </a:bodyPr>
          <a:lstStyle/>
          <a:p>
            <a:r>
              <a:rPr lang="fr-FR" dirty="0" smtClean="0"/>
              <a:t>Cirrhose du foie</a:t>
            </a:r>
            <a:endParaRPr lang="fr-FR" dirty="0"/>
          </a:p>
        </p:txBody>
      </p:sp>
      <p:sp>
        <p:nvSpPr>
          <p:cNvPr id="11" name="ZoneTexte 10"/>
          <p:cNvSpPr txBox="1"/>
          <p:nvPr/>
        </p:nvSpPr>
        <p:spPr>
          <a:xfrm>
            <a:off x="1193932" y="4941168"/>
            <a:ext cx="1017394" cy="369332"/>
          </a:xfrm>
          <a:prstGeom prst="rect">
            <a:avLst/>
          </a:prstGeom>
          <a:noFill/>
        </p:spPr>
        <p:txBody>
          <a:bodyPr wrap="none" rtlCol="0">
            <a:spAutoFit/>
          </a:bodyPr>
          <a:lstStyle/>
          <a:p>
            <a:r>
              <a:rPr lang="fr-FR" dirty="0" smtClean="0"/>
              <a:t>rougeole</a:t>
            </a:r>
            <a:endParaRPr lang="fr-FR" dirty="0"/>
          </a:p>
        </p:txBody>
      </p:sp>
    </p:spTree>
    <p:extLst>
      <p:ext uri="{BB962C8B-B14F-4D97-AF65-F5344CB8AC3E}">
        <p14:creationId xmlns:p14="http://schemas.microsoft.com/office/powerpoint/2010/main" val="1867572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403" y="319088"/>
            <a:ext cx="10299700" cy="621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9360363" y="1844824"/>
            <a:ext cx="2740174" cy="369332"/>
          </a:xfrm>
          <a:prstGeom prst="rect">
            <a:avLst/>
          </a:prstGeom>
          <a:noFill/>
        </p:spPr>
        <p:txBody>
          <a:bodyPr wrap="none" rtlCol="0">
            <a:spAutoFit/>
          </a:bodyPr>
          <a:lstStyle/>
          <a:p>
            <a:r>
              <a:rPr lang="fr-FR" dirty="0" smtClean="0"/>
              <a:t>Maladies  cardiovasculaires</a:t>
            </a:r>
            <a:endParaRPr lang="fr-FR" dirty="0"/>
          </a:p>
        </p:txBody>
      </p:sp>
      <p:sp>
        <p:nvSpPr>
          <p:cNvPr id="4" name="ZoneTexte 3"/>
          <p:cNvSpPr txBox="1"/>
          <p:nvPr/>
        </p:nvSpPr>
        <p:spPr>
          <a:xfrm>
            <a:off x="9744406" y="3429000"/>
            <a:ext cx="3188437" cy="369332"/>
          </a:xfrm>
          <a:prstGeom prst="rect">
            <a:avLst/>
          </a:prstGeom>
          <a:noFill/>
        </p:spPr>
        <p:txBody>
          <a:bodyPr wrap="none" rtlCol="0">
            <a:spAutoFit/>
          </a:bodyPr>
          <a:lstStyle/>
          <a:p>
            <a:r>
              <a:rPr lang="fr-FR" dirty="0" smtClean="0"/>
              <a:t>Maladie respiratoire obstructive</a:t>
            </a:r>
            <a:endParaRPr lang="fr-FR" dirty="0"/>
          </a:p>
        </p:txBody>
      </p:sp>
      <p:sp>
        <p:nvSpPr>
          <p:cNvPr id="5" name="ZoneTexte 4"/>
          <p:cNvSpPr txBox="1"/>
          <p:nvPr/>
        </p:nvSpPr>
        <p:spPr>
          <a:xfrm>
            <a:off x="10293481" y="3834487"/>
            <a:ext cx="1072730" cy="369332"/>
          </a:xfrm>
          <a:prstGeom prst="rect">
            <a:avLst/>
          </a:prstGeom>
          <a:noFill/>
        </p:spPr>
        <p:txBody>
          <a:bodyPr wrap="none" rtlCol="0">
            <a:spAutoFit/>
          </a:bodyPr>
          <a:lstStyle/>
          <a:p>
            <a:r>
              <a:rPr lang="fr-FR" dirty="0" smtClean="0"/>
              <a:t>diarrhées</a:t>
            </a:r>
            <a:endParaRPr lang="fr-FR" dirty="0"/>
          </a:p>
        </p:txBody>
      </p:sp>
      <p:sp>
        <p:nvSpPr>
          <p:cNvPr id="6" name="ZoneTexte 5"/>
          <p:cNvSpPr txBox="1"/>
          <p:nvPr/>
        </p:nvSpPr>
        <p:spPr>
          <a:xfrm>
            <a:off x="10308529" y="4225523"/>
            <a:ext cx="1317925" cy="369332"/>
          </a:xfrm>
          <a:prstGeom prst="rect">
            <a:avLst/>
          </a:prstGeom>
          <a:noFill/>
        </p:spPr>
        <p:txBody>
          <a:bodyPr wrap="none" rtlCol="0">
            <a:spAutoFit/>
          </a:bodyPr>
          <a:lstStyle/>
          <a:p>
            <a:r>
              <a:rPr lang="fr-FR" dirty="0" smtClean="0"/>
              <a:t>Tuberculose</a:t>
            </a:r>
            <a:endParaRPr lang="fr-FR" dirty="0"/>
          </a:p>
        </p:txBody>
      </p:sp>
      <p:sp>
        <p:nvSpPr>
          <p:cNvPr id="7" name="ZoneTexte 6"/>
          <p:cNvSpPr txBox="1"/>
          <p:nvPr/>
        </p:nvSpPr>
        <p:spPr>
          <a:xfrm>
            <a:off x="10364309" y="4482931"/>
            <a:ext cx="2274854" cy="369332"/>
          </a:xfrm>
          <a:prstGeom prst="rect">
            <a:avLst/>
          </a:prstGeom>
          <a:noFill/>
        </p:spPr>
        <p:txBody>
          <a:bodyPr wrap="none" rtlCol="0">
            <a:spAutoFit/>
          </a:bodyPr>
          <a:lstStyle/>
          <a:p>
            <a:r>
              <a:rPr lang="fr-FR" dirty="0" smtClean="0"/>
              <a:t>Conditions néonatales</a:t>
            </a:r>
            <a:endParaRPr lang="fr-FR" dirty="0"/>
          </a:p>
        </p:txBody>
      </p:sp>
      <p:sp>
        <p:nvSpPr>
          <p:cNvPr id="8" name="ZoneTexte 7"/>
          <p:cNvSpPr txBox="1"/>
          <p:nvPr/>
        </p:nvSpPr>
        <p:spPr>
          <a:xfrm>
            <a:off x="9999853" y="4846776"/>
            <a:ext cx="2999732" cy="369332"/>
          </a:xfrm>
          <a:prstGeom prst="rect">
            <a:avLst/>
          </a:prstGeom>
          <a:noFill/>
        </p:spPr>
        <p:txBody>
          <a:bodyPr wrap="none" rtlCol="0">
            <a:spAutoFit/>
          </a:bodyPr>
          <a:lstStyle/>
          <a:p>
            <a:r>
              <a:rPr lang="fr-FR" dirty="0" smtClean="0"/>
              <a:t>Infections respiratoires basses</a:t>
            </a:r>
            <a:endParaRPr lang="fr-FR" dirty="0"/>
          </a:p>
        </p:txBody>
      </p:sp>
      <p:sp>
        <p:nvSpPr>
          <p:cNvPr id="9" name="ZoneTexte 8"/>
          <p:cNvSpPr txBox="1"/>
          <p:nvPr/>
        </p:nvSpPr>
        <p:spPr>
          <a:xfrm>
            <a:off x="10293481" y="5031442"/>
            <a:ext cx="895886" cy="369332"/>
          </a:xfrm>
          <a:prstGeom prst="rect">
            <a:avLst/>
          </a:prstGeom>
          <a:noFill/>
        </p:spPr>
        <p:txBody>
          <a:bodyPr wrap="none" rtlCol="0">
            <a:spAutoFit/>
          </a:bodyPr>
          <a:lstStyle/>
          <a:p>
            <a:r>
              <a:rPr lang="fr-FR" dirty="0" err="1" smtClean="0"/>
              <a:t>diabete</a:t>
            </a:r>
            <a:endParaRPr lang="fr-FR" dirty="0"/>
          </a:p>
        </p:txBody>
      </p:sp>
      <p:sp>
        <p:nvSpPr>
          <p:cNvPr id="10" name="ZoneTexte 9"/>
          <p:cNvSpPr txBox="1"/>
          <p:nvPr/>
        </p:nvSpPr>
        <p:spPr>
          <a:xfrm>
            <a:off x="10477535" y="5301208"/>
            <a:ext cx="1675395" cy="369332"/>
          </a:xfrm>
          <a:prstGeom prst="rect">
            <a:avLst/>
          </a:prstGeom>
          <a:noFill/>
        </p:spPr>
        <p:txBody>
          <a:bodyPr wrap="none" rtlCol="0">
            <a:spAutoFit/>
          </a:bodyPr>
          <a:lstStyle/>
          <a:p>
            <a:r>
              <a:rPr lang="fr-FR" dirty="0" smtClean="0"/>
              <a:t>Cirrhose du foie</a:t>
            </a:r>
            <a:endParaRPr lang="fr-FR" dirty="0"/>
          </a:p>
        </p:txBody>
      </p:sp>
      <p:sp>
        <p:nvSpPr>
          <p:cNvPr id="11" name="ZoneTexte 10"/>
          <p:cNvSpPr txBox="1"/>
          <p:nvPr/>
        </p:nvSpPr>
        <p:spPr>
          <a:xfrm>
            <a:off x="10402924" y="5515530"/>
            <a:ext cx="1771832" cy="369332"/>
          </a:xfrm>
          <a:prstGeom prst="rect">
            <a:avLst/>
          </a:prstGeom>
          <a:noFill/>
        </p:spPr>
        <p:txBody>
          <a:bodyPr wrap="none" rtlCol="0">
            <a:spAutoFit/>
          </a:bodyPr>
          <a:lstStyle/>
          <a:p>
            <a:r>
              <a:rPr lang="fr-FR" dirty="0" smtClean="0"/>
              <a:t>Maladies rénales</a:t>
            </a:r>
            <a:endParaRPr lang="fr-FR" dirty="0"/>
          </a:p>
        </p:txBody>
      </p:sp>
      <p:sp>
        <p:nvSpPr>
          <p:cNvPr id="12" name="ZoneTexte 11"/>
          <p:cNvSpPr txBox="1"/>
          <p:nvPr/>
        </p:nvSpPr>
        <p:spPr>
          <a:xfrm>
            <a:off x="10094322" y="5700196"/>
            <a:ext cx="2159245" cy="369332"/>
          </a:xfrm>
          <a:prstGeom prst="rect">
            <a:avLst/>
          </a:prstGeom>
          <a:noFill/>
        </p:spPr>
        <p:txBody>
          <a:bodyPr wrap="none" rtlCol="0">
            <a:spAutoFit/>
          </a:bodyPr>
          <a:lstStyle/>
          <a:p>
            <a:r>
              <a:rPr lang="fr-FR" dirty="0" smtClean="0"/>
              <a:t>Accidents de la route</a:t>
            </a:r>
            <a:endParaRPr lang="fr-FR" dirty="0"/>
          </a:p>
        </p:txBody>
      </p:sp>
      <p:sp>
        <p:nvSpPr>
          <p:cNvPr id="13" name="ZoneTexte 12"/>
          <p:cNvSpPr txBox="1"/>
          <p:nvPr/>
        </p:nvSpPr>
        <p:spPr>
          <a:xfrm>
            <a:off x="1391477" y="5620598"/>
            <a:ext cx="881460" cy="369332"/>
          </a:xfrm>
          <a:prstGeom prst="rect">
            <a:avLst/>
          </a:prstGeom>
          <a:noFill/>
        </p:spPr>
        <p:txBody>
          <a:bodyPr wrap="none" rtlCol="0">
            <a:spAutoFit/>
          </a:bodyPr>
          <a:lstStyle/>
          <a:p>
            <a:r>
              <a:rPr lang="fr-FR" dirty="0" err="1" smtClean="0"/>
              <a:t>atshme</a:t>
            </a:r>
            <a:endParaRPr lang="fr-FR" dirty="0"/>
          </a:p>
        </p:txBody>
      </p:sp>
      <p:sp>
        <p:nvSpPr>
          <p:cNvPr id="16" name="ZoneTexte 15"/>
          <p:cNvSpPr txBox="1"/>
          <p:nvPr/>
        </p:nvSpPr>
        <p:spPr>
          <a:xfrm>
            <a:off x="9744405" y="2708920"/>
            <a:ext cx="560538" cy="369332"/>
          </a:xfrm>
          <a:prstGeom prst="rect">
            <a:avLst/>
          </a:prstGeom>
          <a:noFill/>
        </p:spPr>
        <p:txBody>
          <a:bodyPr wrap="none" rtlCol="0">
            <a:spAutoFit/>
          </a:bodyPr>
          <a:lstStyle/>
          <a:p>
            <a:r>
              <a:rPr lang="fr-FR" dirty="0" smtClean="0"/>
              <a:t>AVC</a:t>
            </a:r>
            <a:endParaRPr lang="fr-FR" dirty="0"/>
          </a:p>
        </p:txBody>
      </p:sp>
    </p:spTree>
    <p:extLst>
      <p:ext uri="{BB962C8B-B14F-4D97-AF65-F5344CB8AC3E}">
        <p14:creationId xmlns:p14="http://schemas.microsoft.com/office/powerpoint/2010/main" val="7658743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00" y="242888"/>
            <a:ext cx="10261600" cy="637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9360363" y="1844824"/>
            <a:ext cx="2740174" cy="369332"/>
          </a:xfrm>
          <a:prstGeom prst="rect">
            <a:avLst/>
          </a:prstGeom>
          <a:noFill/>
        </p:spPr>
        <p:txBody>
          <a:bodyPr wrap="none" rtlCol="0">
            <a:spAutoFit/>
          </a:bodyPr>
          <a:lstStyle/>
          <a:p>
            <a:r>
              <a:rPr lang="fr-FR" dirty="0" smtClean="0"/>
              <a:t>Maladies  cardiovasculaires</a:t>
            </a:r>
            <a:endParaRPr lang="fr-FR" dirty="0"/>
          </a:p>
        </p:txBody>
      </p:sp>
      <p:sp>
        <p:nvSpPr>
          <p:cNvPr id="4" name="ZoneTexte 3"/>
          <p:cNvSpPr txBox="1"/>
          <p:nvPr/>
        </p:nvSpPr>
        <p:spPr>
          <a:xfrm>
            <a:off x="10161224" y="3244334"/>
            <a:ext cx="560538" cy="369332"/>
          </a:xfrm>
          <a:prstGeom prst="rect">
            <a:avLst/>
          </a:prstGeom>
          <a:noFill/>
        </p:spPr>
        <p:txBody>
          <a:bodyPr wrap="none" rtlCol="0">
            <a:spAutoFit/>
          </a:bodyPr>
          <a:lstStyle/>
          <a:p>
            <a:r>
              <a:rPr lang="fr-FR" dirty="0" smtClean="0"/>
              <a:t>AVC</a:t>
            </a:r>
            <a:endParaRPr lang="fr-FR" dirty="0"/>
          </a:p>
        </p:txBody>
      </p:sp>
      <p:sp>
        <p:nvSpPr>
          <p:cNvPr id="2" name="ZoneTexte 1"/>
          <p:cNvSpPr txBox="1"/>
          <p:nvPr/>
        </p:nvSpPr>
        <p:spPr>
          <a:xfrm>
            <a:off x="10320469" y="3853537"/>
            <a:ext cx="3081677" cy="369332"/>
          </a:xfrm>
          <a:prstGeom prst="rect">
            <a:avLst/>
          </a:prstGeom>
          <a:noFill/>
        </p:spPr>
        <p:txBody>
          <a:bodyPr wrap="none" rtlCol="0">
            <a:spAutoFit/>
          </a:bodyPr>
          <a:lstStyle/>
          <a:p>
            <a:r>
              <a:rPr lang="fr-FR" dirty="0" smtClean="0"/>
              <a:t>Alzheimer et démences séniles</a:t>
            </a:r>
            <a:endParaRPr lang="fr-FR" dirty="0"/>
          </a:p>
        </p:txBody>
      </p:sp>
      <p:sp>
        <p:nvSpPr>
          <p:cNvPr id="5" name="ZoneTexte 4"/>
          <p:cNvSpPr txBox="1"/>
          <p:nvPr/>
        </p:nvSpPr>
        <p:spPr>
          <a:xfrm>
            <a:off x="10320469" y="4222869"/>
            <a:ext cx="2680157" cy="369332"/>
          </a:xfrm>
          <a:prstGeom prst="rect">
            <a:avLst/>
          </a:prstGeom>
          <a:noFill/>
        </p:spPr>
        <p:txBody>
          <a:bodyPr wrap="none" rtlCol="0">
            <a:spAutoFit/>
          </a:bodyPr>
          <a:lstStyle/>
          <a:p>
            <a:r>
              <a:rPr lang="fr-FR" dirty="0" smtClean="0"/>
              <a:t>Cancers voies respiratoires</a:t>
            </a:r>
            <a:endParaRPr lang="fr-FR" dirty="0"/>
          </a:p>
        </p:txBody>
      </p:sp>
      <p:sp>
        <p:nvSpPr>
          <p:cNvPr id="7" name="ZoneTexte 6"/>
          <p:cNvSpPr txBox="1"/>
          <p:nvPr/>
        </p:nvSpPr>
        <p:spPr>
          <a:xfrm>
            <a:off x="10290437" y="4509120"/>
            <a:ext cx="3188437" cy="369332"/>
          </a:xfrm>
          <a:prstGeom prst="rect">
            <a:avLst/>
          </a:prstGeom>
          <a:noFill/>
        </p:spPr>
        <p:txBody>
          <a:bodyPr wrap="none" rtlCol="0">
            <a:spAutoFit/>
          </a:bodyPr>
          <a:lstStyle/>
          <a:p>
            <a:r>
              <a:rPr lang="fr-FR" dirty="0" smtClean="0"/>
              <a:t>Maladie respiratoire obstructive</a:t>
            </a:r>
            <a:endParaRPr lang="fr-FR" dirty="0"/>
          </a:p>
        </p:txBody>
      </p:sp>
      <p:sp>
        <p:nvSpPr>
          <p:cNvPr id="8" name="ZoneTexte 7"/>
          <p:cNvSpPr txBox="1"/>
          <p:nvPr/>
        </p:nvSpPr>
        <p:spPr>
          <a:xfrm>
            <a:off x="10161224" y="4721974"/>
            <a:ext cx="2999732" cy="369332"/>
          </a:xfrm>
          <a:prstGeom prst="rect">
            <a:avLst/>
          </a:prstGeom>
          <a:noFill/>
        </p:spPr>
        <p:txBody>
          <a:bodyPr wrap="none" rtlCol="0">
            <a:spAutoFit/>
          </a:bodyPr>
          <a:lstStyle/>
          <a:p>
            <a:r>
              <a:rPr lang="fr-FR" dirty="0" smtClean="0"/>
              <a:t>Infections respiratoires basses</a:t>
            </a:r>
            <a:endParaRPr lang="fr-FR" dirty="0"/>
          </a:p>
        </p:txBody>
      </p:sp>
      <p:sp>
        <p:nvSpPr>
          <p:cNvPr id="6" name="ZoneTexte 5"/>
          <p:cNvSpPr txBox="1"/>
          <p:nvPr/>
        </p:nvSpPr>
        <p:spPr>
          <a:xfrm>
            <a:off x="10569842" y="4932883"/>
            <a:ext cx="2213170" cy="369332"/>
          </a:xfrm>
          <a:prstGeom prst="rect">
            <a:avLst/>
          </a:prstGeom>
          <a:noFill/>
        </p:spPr>
        <p:txBody>
          <a:bodyPr wrap="none" rtlCol="0">
            <a:spAutoFit/>
          </a:bodyPr>
          <a:lstStyle/>
          <a:p>
            <a:r>
              <a:rPr lang="fr-FR" dirty="0" smtClean="0"/>
              <a:t>Cancers colon rectum</a:t>
            </a:r>
            <a:endParaRPr lang="fr-FR" dirty="0"/>
          </a:p>
        </p:txBody>
      </p:sp>
      <p:sp>
        <p:nvSpPr>
          <p:cNvPr id="9" name="ZoneTexte 8"/>
          <p:cNvSpPr txBox="1"/>
          <p:nvPr/>
        </p:nvSpPr>
        <p:spPr>
          <a:xfrm>
            <a:off x="10678421" y="5117549"/>
            <a:ext cx="1421799" cy="369332"/>
          </a:xfrm>
          <a:prstGeom prst="rect">
            <a:avLst/>
          </a:prstGeom>
          <a:noFill/>
        </p:spPr>
        <p:txBody>
          <a:bodyPr wrap="none" rtlCol="0">
            <a:spAutoFit/>
          </a:bodyPr>
          <a:lstStyle/>
          <a:p>
            <a:r>
              <a:rPr lang="fr-FR" dirty="0" smtClean="0"/>
              <a:t>hypertension</a:t>
            </a:r>
            <a:endParaRPr lang="fr-FR" dirty="0"/>
          </a:p>
        </p:txBody>
      </p:sp>
      <p:sp>
        <p:nvSpPr>
          <p:cNvPr id="10" name="ZoneTexte 9"/>
          <p:cNvSpPr txBox="1"/>
          <p:nvPr/>
        </p:nvSpPr>
        <p:spPr>
          <a:xfrm>
            <a:off x="10908607" y="5302215"/>
            <a:ext cx="1675395" cy="369332"/>
          </a:xfrm>
          <a:prstGeom prst="rect">
            <a:avLst/>
          </a:prstGeom>
          <a:noFill/>
        </p:spPr>
        <p:txBody>
          <a:bodyPr wrap="none" rtlCol="0">
            <a:spAutoFit/>
          </a:bodyPr>
          <a:lstStyle/>
          <a:p>
            <a:r>
              <a:rPr lang="fr-FR" dirty="0" smtClean="0"/>
              <a:t>Cirrhose du foie</a:t>
            </a:r>
            <a:endParaRPr lang="fr-FR" dirty="0"/>
          </a:p>
        </p:txBody>
      </p:sp>
      <p:sp>
        <p:nvSpPr>
          <p:cNvPr id="11" name="ZoneTexte 10"/>
          <p:cNvSpPr txBox="1"/>
          <p:nvPr/>
        </p:nvSpPr>
        <p:spPr>
          <a:xfrm>
            <a:off x="10678420" y="5486881"/>
            <a:ext cx="895886" cy="369332"/>
          </a:xfrm>
          <a:prstGeom prst="rect">
            <a:avLst/>
          </a:prstGeom>
          <a:noFill/>
        </p:spPr>
        <p:txBody>
          <a:bodyPr wrap="none" rtlCol="0">
            <a:spAutoFit/>
          </a:bodyPr>
          <a:lstStyle/>
          <a:p>
            <a:r>
              <a:rPr lang="fr-FR" dirty="0" smtClean="0"/>
              <a:t>diabète</a:t>
            </a:r>
            <a:endParaRPr lang="fr-FR" dirty="0"/>
          </a:p>
        </p:txBody>
      </p:sp>
      <p:sp>
        <p:nvSpPr>
          <p:cNvPr id="12" name="ZoneTexte 11"/>
          <p:cNvSpPr txBox="1"/>
          <p:nvPr/>
        </p:nvSpPr>
        <p:spPr>
          <a:xfrm>
            <a:off x="1775520" y="5136574"/>
            <a:ext cx="926857" cy="369332"/>
          </a:xfrm>
          <a:prstGeom prst="rect">
            <a:avLst/>
          </a:prstGeom>
          <a:noFill/>
        </p:spPr>
        <p:txBody>
          <a:bodyPr wrap="none" rtlCol="0">
            <a:spAutoFit/>
          </a:bodyPr>
          <a:lstStyle/>
          <a:p>
            <a:r>
              <a:rPr lang="fr-FR" dirty="0" smtClean="0"/>
              <a:t>suicides</a:t>
            </a:r>
            <a:endParaRPr lang="fr-FR" dirty="0"/>
          </a:p>
        </p:txBody>
      </p:sp>
    </p:spTree>
    <p:extLst>
      <p:ext uri="{BB962C8B-B14F-4D97-AF65-F5344CB8AC3E}">
        <p14:creationId xmlns:p14="http://schemas.microsoft.com/office/powerpoint/2010/main" val="1918105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6391" y="980728"/>
            <a:ext cx="8229600" cy="1584176"/>
          </a:xfrm>
        </p:spPr>
        <p:txBody>
          <a:bodyPr>
            <a:normAutofit fontScale="90000"/>
          </a:bodyPr>
          <a:lstStyle/>
          <a:p>
            <a:r>
              <a:rPr lang="fr-FR" dirty="0"/>
              <a:t>Distribution des causes de décès (en %) dans le monde, par groupes de pays selon leur niveau de revenu</a:t>
            </a:r>
            <a:r>
              <a:rPr lang="fr-FR" dirty="0" smtClean="0"/>
              <a:t>, 2019</a:t>
            </a:r>
            <a:endParaRPr lang="en-US" dirty="0"/>
          </a:p>
        </p:txBody>
      </p:sp>
      <p:pic>
        <p:nvPicPr>
          <p:cNvPr id="4" name="officeArt object" descr="Image 55"/>
          <p:cNvPicPr>
            <a:picLocks noGrp="1"/>
          </p:cNvPicPr>
          <p:nvPr>
            <p:ph idx="1"/>
          </p:nvPr>
        </p:nvPicPr>
        <p:blipFill>
          <a:blip r:embed="rId2"/>
          <a:srcRect t="9904" b="35451"/>
          <a:stretch>
            <a:fillRect/>
          </a:stretch>
        </p:blipFill>
        <p:spPr>
          <a:xfrm>
            <a:off x="1703512" y="3113990"/>
            <a:ext cx="8507288" cy="2691274"/>
          </a:xfrm>
          <a:prstGeom prst="rect">
            <a:avLst/>
          </a:prstGeom>
          <a:ln w="12700" cap="flat">
            <a:noFill/>
            <a:miter lim="400000"/>
          </a:ln>
          <a:effectLst/>
        </p:spPr>
      </p:pic>
    </p:spTree>
    <p:extLst>
      <p:ext uri="{BB962C8B-B14F-4D97-AF65-F5344CB8AC3E}">
        <p14:creationId xmlns:p14="http://schemas.microsoft.com/office/powerpoint/2010/main" val="20507794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527381" y="332656"/>
            <a:ext cx="10972800" cy="6192688"/>
          </a:xfrm>
        </p:spPr>
        <p:txBody>
          <a:bodyPr>
            <a:normAutofit fontScale="85000" lnSpcReduction="20000"/>
          </a:bodyPr>
          <a:lstStyle/>
          <a:p>
            <a:pPr>
              <a:buFont typeface="Constantia" pitchFamily="18" charset="0"/>
              <a:buNone/>
            </a:pPr>
            <a:r>
              <a:rPr lang="fr-FR" sz="2500" dirty="0">
                <a:solidFill>
                  <a:prstClr val="black"/>
                </a:solidFill>
                <a:latin typeface="Gotham Bold"/>
                <a:ea typeface="+mj-ea"/>
                <a:cs typeface="Gotham Bold"/>
              </a:rPr>
              <a:t>Dans les pays à ressources limitées, les problèmes de santé  actuellement sont largement dus :</a:t>
            </a:r>
          </a:p>
          <a:p>
            <a:pPr>
              <a:buFontTx/>
              <a:buChar char="-"/>
            </a:pPr>
            <a:r>
              <a:rPr lang="fr-FR" sz="2500" dirty="0">
                <a:solidFill>
                  <a:prstClr val="black"/>
                </a:solidFill>
                <a:latin typeface="Gotham Bold"/>
                <a:ea typeface="+mj-ea"/>
                <a:cs typeface="Gotham Bold"/>
              </a:rPr>
              <a:t>aux maladies infectieuses et parasitaires  </a:t>
            </a:r>
          </a:p>
          <a:p>
            <a:pPr>
              <a:buFontTx/>
              <a:buChar char="-"/>
            </a:pPr>
            <a:r>
              <a:rPr lang="fr-FR" sz="2500" dirty="0">
                <a:solidFill>
                  <a:prstClr val="black"/>
                </a:solidFill>
                <a:latin typeface="Gotham Bold"/>
                <a:ea typeface="+mj-ea"/>
                <a:cs typeface="Gotham Bold"/>
              </a:rPr>
              <a:t>aux complications de la grossesse et de l’accouchement et aux infections néonatales</a:t>
            </a:r>
          </a:p>
          <a:p>
            <a:pPr>
              <a:buFontTx/>
              <a:buChar char="-"/>
            </a:pPr>
            <a:endParaRPr lang="fr-FR" sz="2500" dirty="0">
              <a:solidFill>
                <a:prstClr val="black"/>
              </a:solidFill>
              <a:latin typeface="Gotham Bold"/>
              <a:ea typeface="+mj-ea"/>
              <a:cs typeface="Gotham Bold"/>
            </a:endParaRPr>
          </a:p>
          <a:p>
            <a:pPr>
              <a:buFontTx/>
              <a:buNone/>
            </a:pPr>
            <a:r>
              <a:rPr lang="fr-FR" sz="2500" dirty="0">
                <a:solidFill>
                  <a:srgbClr val="0070C0"/>
                </a:solidFill>
                <a:latin typeface="Gotham Bold"/>
                <a:ea typeface="+mj-ea"/>
                <a:cs typeface="Gotham Bold"/>
              </a:rPr>
              <a:t>….. Mais Augmentation des maladies dites de civilisation ou dégénératives du fait de :</a:t>
            </a:r>
          </a:p>
          <a:p>
            <a:pPr>
              <a:buFont typeface="Wingdings" panose="05000000000000000000" pitchFamily="2" charset="2"/>
              <a:buChar char="§"/>
            </a:pPr>
            <a:r>
              <a:rPr lang="fr-FR" sz="2500" dirty="0">
                <a:solidFill>
                  <a:srgbClr val="0070C0"/>
                </a:solidFill>
                <a:latin typeface="Gotham Bold"/>
                <a:ea typeface="+mj-ea"/>
                <a:cs typeface="Gotham Bold"/>
              </a:rPr>
              <a:t>l’augmentation de l’espérance de vie</a:t>
            </a:r>
          </a:p>
          <a:p>
            <a:pPr>
              <a:buFont typeface="Wingdings" panose="05000000000000000000" pitchFamily="2" charset="2"/>
              <a:buChar char="§"/>
            </a:pPr>
            <a:r>
              <a:rPr lang="fr-FR" sz="2500" dirty="0">
                <a:solidFill>
                  <a:srgbClr val="0070C0"/>
                </a:solidFill>
                <a:latin typeface="Gotham Bold"/>
                <a:ea typeface="+mj-ea"/>
                <a:cs typeface="Gotham Bold"/>
              </a:rPr>
              <a:t>L’urbanisation</a:t>
            </a:r>
          </a:p>
          <a:p>
            <a:pPr>
              <a:buFont typeface="Wingdings" panose="05000000000000000000" pitchFamily="2" charset="2"/>
              <a:buChar char="§"/>
            </a:pPr>
            <a:r>
              <a:rPr lang="fr-FR" sz="2500" dirty="0">
                <a:solidFill>
                  <a:srgbClr val="0070C0"/>
                </a:solidFill>
                <a:latin typeface="Gotham Bold"/>
                <a:ea typeface="+mj-ea"/>
                <a:cs typeface="Gotham Bold"/>
              </a:rPr>
              <a:t>Les changements de mode d’alimentation</a:t>
            </a:r>
          </a:p>
          <a:p>
            <a:pPr>
              <a:buFontTx/>
              <a:buChar char="-"/>
            </a:pPr>
            <a:endParaRPr lang="fr-FR" sz="2500" dirty="0">
              <a:solidFill>
                <a:srgbClr val="0070C0"/>
              </a:solidFill>
              <a:latin typeface="Gotham Bold"/>
              <a:ea typeface="+mj-ea"/>
              <a:cs typeface="Gotham Bold"/>
            </a:endParaRPr>
          </a:p>
          <a:p>
            <a:pPr>
              <a:buFontTx/>
              <a:buChar char="-"/>
            </a:pPr>
            <a:r>
              <a:rPr lang="fr-FR" sz="2500" dirty="0">
                <a:solidFill>
                  <a:srgbClr val="0070C0"/>
                </a:solidFill>
                <a:latin typeface="Gotham Bold"/>
                <a:ea typeface="+mj-ea"/>
                <a:cs typeface="Gotham Bold"/>
              </a:rPr>
              <a:t>Maladies cardio-vasculaires</a:t>
            </a:r>
          </a:p>
          <a:p>
            <a:pPr>
              <a:buFontTx/>
              <a:buChar char="-"/>
            </a:pPr>
            <a:r>
              <a:rPr lang="fr-FR" sz="2500" dirty="0">
                <a:solidFill>
                  <a:srgbClr val="0070C0"/>
                </a:solidFill>
                <a:latin typeface="Gotham Bold"/>
                <a:ea typeface="+mj-ea"/>
                <a:cs typeface="Gotham Bold"/>
              </a:rPr>
              <a:t>Cancers</a:t>
            </a:r>
          </a:p>
          <a:p>
            <a:pPr>
              <a:buFontTx/>
              <a:buChar char="-"/>
            </a:pPr>
            <a:r>
              <a:rPr lang="fr-FR" sz="2500" dirty="0">
                <a:solidFill>
                  <a:srgbClr val="0070C0"/>
                </a:solidFill>
                <a:latin typeface="Gotham Bold"/>
                <a:ea typeface="+mj-ea"/>
                <a:cs typeface="Gotham Bold"/>
              </a:rPr>
              <a:t>Diabète</a:t>
            </a:r>
          </a:p>
          <a:p>
            <a:pPr>
              <a:buFontTx/>
              <a:buChar char="-"/>
            </a:pPr>
            <a:endParaRPr lang="fr-FR" sz="2500" dirty="0">
              <a:solidFill>
                <a:prstClr val="black"/>
              </a:solidFill>
              <a:latin typeface="Gotham Bold"/>
              <a:ea typeface="+mj-ea"/>
              <a:cs typeface="Gotham Bold"/>
            </a:endParaRPr>
          </a:p>
          <a:p>
            <a:pPr marL="0" indent="0">
              <a:buNone/>
            </a:pPr>
            <a:r>
              <a:rPr lang="fr-FR" sz="2500" dirty="0">
                <a:solidFill>
                  <a:prstClr val="black"/>
                </a:solidFill>
                <a:latin typeface="Gotham Bold"/>
                <a:ea typeface="+mj-ea"/>
                <a:cs typeface="Gotham Bold"/>
              </a:rPr>
              <a:t>Et place importante des décès liés à  : </a:t>
            </a:r>
          </a:p>
          <a:p>
            <a:pPr>
              <a:buFontTx/>
              <a:buChar char="-"/>
            </a:pPr>
            <a:r>
              <a:rPr lang="fr-FR" sz="2500" dirty="0">
                <a:solidFill>
                  <a:prstClr val="black"/>
                </a:solidFill>
                <a:latin typeface="Gotham Bold"/>
                <a:ea typeface="+mj-ea"/>
                <a:cs typeface="Gotham Bold"/>
              </a:rPr>
              <a:t>Accidents de la route </a:t>
            </a:r>
          </a:p>
          <a:p>
            <a:pPr>
              <a:buFontTx/>
              <a:buChar char="-"/>
            </a:pPr>
            <a:r>
              <a:rPr lang="fr-FR" sz="2500" dirty="0">
                <a:solidFill>
                  <a:prstClr val="black"/>
                </a:solidFill>
                <a:latin typeface="Gotham Bold"/>
                <a:ea typeface="+mj-ea"/>
                <a:cs typeface="Gotham Bold"/>
              </a:rPr>
              <a:t>violences</a:t>
            </a:r>
          </a:p>
          <a:p>
            <a:pPr>
              <a:buFontTx/>
              <a:buChar char="-"/>
            </a:pPr>
            <a:endParaRPr lang="fr-FR" sz="2500" dirty="0">
              <a:solidFill>
                <a:prstClr val="black"/>
              </a:solidFill>
              <a:latin typeface="Gotham Bold"/>
              <a:ea typeface="+mj-ea"/>
              <a:cs typeface="Gotham Bold"/>
            </a:endParaRPr>
          </a:p>
          <a:p>
            <a:pPr>
              <a:buFontTx/>
              <a:buChar char="-"/>
            </a:pPr>
            <a:endParaRPr lang="fr-FR" sz="2400" b="1" dirty="0" smtClean="0"/>
          </a:p>
        </p:txBody>
      </p:sp>
    </p:spTree>
    <p:extLst>
      <p:ext uri="{BB962C8B-B14F-4D97-AF65-F5344CB8AC3E}">
        <p14:creationId xmlns:p14="http://schemas.microsoft.com/office/powerpoint/2010/main" val="2272858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Evolution des facteurs de risque – maladies non transmissibles</a:t>
            </a:r>
            <a:endParaRPr lang="fr-FR" dirty="0"/>
          </a:p>
        </p:txBody>
      </p:sp>
      <p:sp>
        <p:nvSpPr>
          <p:cNvPr id="4" name="ZoneTexte 3"/>
          <p:cNvSpPr txBox="1"/>
          <p:nvPr/>
        </p:nvSpPr>
        <p:spPr>
          <a:xfrm>
            <a:off x="3599723" y="2492897"/>
            <a:ext cx="5280587" cy="646331"/>
          </a:xfrm>
          <a:prstGeom prst="rect">
            <a:avLst/>
          </a:prstGeom>
          <a:noFill/>
        </p:spPr>
        <p:txBody>
          <a:bodyPr wrap="square" rtlCol="0">
            <a:spAutoFit/>
          </a:bodyPr>
          <a:lstStyle/>
          <a:p>
            <a:r>
              <a:rPr lang="fr-FR" dirty="0">
                <a:hlinkClick r:id="rId2"/>
              </a:rPr>
              <a:t>https://www.who.int/data/gho/whs-2020-visual-summary</a:t>
            </a:r>
            <a:endParaRPr lang="fr-FR" dirty="0"/>
          </a:p>
        </p:txBody>
      </p:sp>
    </p:spTree>
    <p:extLst>
      <p:ext uri="{BB962C8B-B14F-4D97-AF65-F5344CB8AC3E}">
        <p14:creationId xmlns:p14="http://schemas.microsoft.com/office/powerpoint/2010/main" val="5486145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603" y="657768"/>
            <a:ext cx="10198100"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583499" y="188640"/>
            <a:ext cx="763029" cy="369332"/>
          </a:xfrm>
          <a:prstGeom prst="rect">
            <a:avLst/>
          </a:prstGeom>
          <a:noFill/>
        </p:spPr>
        <p:txBody>
          <a:bodyPr wrap="none" rtlCol="0">
            <a:spAutoFit/>
          </a:bodyPr>
          <a:lstStyle/>
          <a:p>
            <a:r>
              <a:rPr lang="fr-FR" dirty="0"/>
              <a:t>A</a:t>
            </a:r>
            <a:r>
              <a:rPr lang="fr-FR" dirty="0" smtClean="0"/>
              <a:t>lcool</a:t>
            </a:r>
            <a:endParaRPr lang="fr-FR" dirty="0"/>
          </a:p>
        </p:txBody>
      </p:sp>
      <p:sp>
        <p:nvSpPr>
          <p:cNvPr id="5" name="ZoneTexte 4"/>
          <p:cNvSpPr txBox="1"/>
          <p:nvPr/>
        </p:nvSpPr>
        <p:spPr>
          <a:xfrm>
            <a:off x="5135893" y="196062"/>
            <a:ext cx="719684" cy="369332"/>
          </a:xfrm>
          <a:prstGeom prst="rect">
            <a:avLst/>
          </a:prstGeom>
          <a:noFill/>
        </p:spPr>
        <p:txBody>
          <a:bodyPr wrap="none" rtlCol="0">
            <a:spAutoFit/>
          </a:bodyPr>
          <a:lstStyle/>
          <a:p>
            <a:r>
              <a:rPr lang="fr-FR" dirty="0" smtClean="0"/>
              <a:t>Tabac</a:t>
            </a:r>
            <a:endParaRPr lang="fr-FR" dirty="0"/>
          </a:p>
        </p:txBody>
      </p:sp>
      <p:sp>
        <p:nvSpPr>
          <p:cNvPr id="6" name="ZoneTexte 5"/>
          <p:cNvSpPr txBox="1"/>
          <p:nvPr/>
        </p:nvSpPr>
        <p:spPr>
          <a:xfrm>
            <a:off x="8208235" y="196495"/>
            <a:ext cx="1920213" cy="369332"/>
          </a:xfrm>
          <a:prstGeom prst="rect">
            <a:avLst/>
          </a:prstGeom>
          <a:noFill/>
        </p:spPr>
        <p:txBody>
          <a:bodyPr wrap="square" rtlCol="0">
            <a:spAutoFit/>
          </a:bodyPr>
          <a:lstStyle/>
          <a:p>
            <a:r>
              <a:rPr lang="fr-FR" dirty="0" smtClean="0"/>
              <a:t>Obésité</a:t>
            </a:r>
            <a:endParaRPr lang="fr-FR" dirty="0"/>
          </a:p>
        </p:txBody>
      </p:sp>
      <p:sp>
        <p:nvSpPr>
          <p:cNvPr id="7" name="ZoneTexte 6"/>
          <p:cNvSpPr txBox="1"/>
          <p:nvPr/>
        </p:nvSpPr>
        <p:spPr>
          <a:xfrm>
            <a:off x="11018176" y="1844824"/>
            <a:ext cx="880369" cy="369332"/>
          </a:xfrm>
          <a:prstGeom prst="rect">
            <a:avLst/>
          </a:prstGeom>
          <a:noFill/>
        </p:spPr>
        <p:txBody>
          <a:bodyPr wrap="none" rtlCol="0">
            <a:spAutoFit/>
          </a:bodyPr>
          <a:lstStyle/>
          <a:p>
            <a:r>
              <a:rPr lang="fr-FR" dirty="0" smtClean="0"/>
              <a:t>Afrique</a:t>
            </a:r>
            <a:endParaRPr lang="fr-FR" dirty="0"/>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13" y="5022304"/>
            <a:ext cx="104013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11018175" y="5595947"/>
            <a:ext cx="854208" cy="369332"/>
          </a:xfrm>
          <a:prstGeom prst="rect">
            <a:avLst/>
          </a:prstGeom>
          <a:noFill/>
        </p:spPr>
        <p:txBody>
          <a:bodyPr wrap="none" rtlCol="0">
            <a:spAutoFit/>
          </a:bodyPr>
          <a:lstStyle/>
          <a:p>
            <a:r>
              <a:rPr lang="fr-FR" dirty="0" smtClean="0"/>
              <a:t>Europe</a:t>
            </a:r>
            <a:endParaRPr lang="fr-FR" dirty="0"/>
          </a:p>
        </p:txBody>
      </p:sp>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446" y="3212976"/>
            <a:ext cx="102489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11000316" y="3426396"/>
            <a:ext cx="1191685" cy="646331"/>
          </a:xfrm>
          <a:prstGeom prst="rect">
            <a:avLst/>
          </a:prstGeom>
          <a:noFill/>
        </p:spPr>
        <p:txBody>
          <a:bodyPr wrap="square" rtlCol="0">
            <a:spAutoFit/>
          </a:bodyPr>
          <a:lstStyle/>
          <a:p>
            <a:r>
              <a:rPr lang="fr-FR" dirty="0" smtClean="0"/>
              <a:t>Asie du Sud Est</a:t>
            </a:r>
            <a:endParaRPr lang="fr-FR" dirty="0"/>
          </a:p>
        </p:txBody>
      </p:sp>
    </p:spTree>
    <p:extLst>
      <p:ext uri="{BB962C8B-B14F-4D97-AF65-F5344CB8AC3E}">
        <p14:creationId xmlns:p14="http://schemas.microsoft.com/office/powerpoint/2010/main" val="29760499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Personnes vivant avec le diabète dans le monde, par régions, </a:t>
            </a:r>
            <a:r>
              <a:rPr lang="fr-FR" dirty="0" smtClean="0"/>
              <a:t>2000-2021  </a:t>
            </a:r>
            <a:endParaRPr lang="en-US" dirty="0"/>
          </a:p>
        </p:txBody>
      </p:sp>
      <p:pic>
        <p:nvPicPr>
          <p:cNvPr id="4" name="officeArt object" descr="Image 56"/>
          <p:cNvPicPr>
            <a:picLocks noGrp="1"/>
          </p:cNvPicPr>
          <p:nvPr>
            <p:ph idx="1"/>
          </p:nvPr>
        </p:nvPicPr>
        <p:blipFill>
          <a:blip r:embed="rId2"/>
          <a:srcRect l="20485" t="1025" r="30351" b="5394"/>
          <a:stretch>
            <a:fillRect/>
          </a:stretch>
        </p:blipFill>
        <p:spPr>
          <a:xfrm>
            <a:off x="2527818" y="1600201"/>
            <a:ext cx="7136365" cy="4525963"/>
          </a:xfrm>
          <a:prstGeom prst="rect">
            <a:avLst/>
          </a:prstGeom>
          <a:ln w="12700" cap="flat">
            <a:noFill/>
            <a:miter lim="400000"/>
          </a:ln>
          <a:effectLst/>
        </p:spPr>
      </p:pic>
    </p:spTree>
    <p:extLst>
      <p:ext uri="{BB962C8B-B14F-4D97-AF65-F5344CB8AC3E}">
        <p14:creationId xmlns:p14="http://schemas.microsoft.com/office/powerpoint/2010/main" val="29170711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7241" y="365125"/>
            <a:ext cx="11006559" cy="1325563"/>
          </a:xfrm>
        </p:spPr>
        <p:txBody>
          <a:bodyPr>
            <a:noAutofit/>
          </a:bodyPr>
          <a:lstStyle/>
          <a:p>
            <a:pPr>
              <a:lnSpc>
                <a:spcPct val="70000"/>
              </a:lnSpc>
              <a:spcBef>
                <a:spcPts val="1000"/>
              </a:spcBef>
            </a:pPr>
            <a:r>
              <a:rPr lang="fr-FR" sz="3600" dirty="0">
                <a:solidFill>
                  <a:srgbClr val="0070C0"/>
                </a:solidFill>
                <a:latin typeface="Gotham Bold"/>
                <a:cs typeface="Gotham Bold"/>
              </a:rPr>
              <a:t>Double fardeau sanitaire des pays en développement</a:t>
            </a:r>
          </a:p>
        </p:txBody>
      </p:sp>
      <p:sp>
        <p:nvSpPr>
          <p:cNvPr id="3" name="Espace réservé du contenu 2"/>
          <p:cNvSpPr>
            <a:spLocks noGrp="1"/>
          </p:cNvSpPr>
          <p:nvPr>
            <p:ph idx="1"/>
          </p:nvPr>
        </p:nvSpPr>
        <p:spPr>
          <a:xfrm>
            <a:off x="965521" y="1860349"/>
            <a:ext cx="10515600" cy="4351338"/>
          </a:xfrm>
        </p:spPr>
        <p:txBody>
          <a:bodyPr>
            <a:normAutofit/>
          </a:bodyPr>
          <a:lstStyle/>
          <a:p>
            <a:pPr marL="228600" lvl="1">
              <a:lnSpc>
                <a:spcPct val="70000"/>
              </a:lnSpc>
              <a:spcBef>
                <a:spcPts val="1000"/>
              </a:spcBef>
              <a:buFontTx/>
              <a:buChar char="-"/>
            </a:pPr>
            <a:r>
              <a:rPr lang="fr-FR" sz="2800" dirty="0">
                <a:solidFill>
                  <a:prstClr val="black"/>
                </a:solidFill>
                <a:latin typeface="Gotham Bold"/>
                <a:ea typeface="+mj-ea"/>
                <a:cs typeface="Gotham Bold"/>
              </a:rPr>
              <a:t>maintenir l’effort contre les maladies infectieuses et parasitaires, </a:t>
            </a:r>
            <a:endParaRPr lang="fr-FR" sz="2800" dirty="0" smtClean="0">
              <a:solidFill>
                <a:prstClr val="black"/>
              </a:solidFill>
              <a:latin typeface="Gotham Bold"/>
              <a:ea typeface="+mj-ea"/>
              <a:cs typeface="Gotham Bold"/>
            </a:endParaRPr>
          </a:p>
          <a:p>
            <a:pPr marL="0" lvl="1" indent="0">
              <a:lnSpc>
                <a:spcPct val="70000"/>
              </a:lnSpc>
              <a:spcBef>
                <a:spcPts val="1000"/>
              </a:spcBef>
              <a:buNone/>
            </a:pPr>
            <a:endParaRPr lang="fr-FR" sz="2800" dirty="0">
              <a:solidFill>
                <a:prstClr val="black"/>
              </a:solidFill>
              <a:latin typeface="Gotham Bold"/>
              <a:ea typeface="+mj-ea"/>
              <a:cs typeface="Gotham Bold"/>
            </a:endParaRPr>
          </a:p>
          <a:p>
            <a:pPr marL="228600" lvl="1">
              <a:lnSpc>
                <a:spcPct val="70000"/>
              </a:lnSpc>
              <a:spcBef>
                <a:spcPts val="1000"/>
              </a:spcBef>
              <a:buFontTx/>
              <a:buChar char="-"/>
            </a:pPr>
            <a:r>
              <a:rPr lang="fr-FR" sz="2800" dirty="0">
                <a:solidFill>
                  <a:prstClr val="black"/>
                </a:solidFill>
                <a:latin typeface="Gotham Bold"/>
                <a:ea typeface="+mj-ea"/>
                <a:cs typeface="Gotham Bold"/>
              </a:rPr>
              <a:t>sans oublier pour autant l’émergence de nouveaux problèmes de santé liés au mode de vie  :</a:t>
            </a:r>
          </a:p>
          <a:p>
            <a:pPr marL="685800" lvl="3">
              <a:lnSpc>
                <a:spcPct val="70000"/>
              </a:lnSpc>
              <a:spcBef>
                <a:spcPts val="1000"/>
              </a:spcBef>
              <a:buFontTx/>
              <a:buChar char="-"/>
            </a:pPr>
            <a:r>
              <a:rPr lang="fr-FR" sz="2400" dirty="0">
                <a:solidFill>
                  <a:prstClr val="black"/>
                </a:solidFill>
                <a:latin typeface="Gotham Bold"/>
                <a:ea typeface="+mj-ea"/>
                <a:cs typeface="Gotham Bold"/>
              </a:rPr>
              <a:t>Sédentarité</a:t>
            </a:r>
          </a:p>
          <a:p>
            <a:pPr marL="685800" lvl="3">
              <a:lnSpc>
                <a:spcPct val="70000"/>
              </a:lnSpc>
              <a:spcBef>
                <a:spcPts val="1000"/>
              </a:spcBef>
              <a:buFontTx/>
              <a:buChar char="-"/>
            </a:pPr>
            <a:r>
              <a:rPr lang="fr-FR" sz="2400" dirty="0">
                <a:solidFill>
                  <a:prstClr val="black"/>
                </a:solidFill>
                <a:latin typeface="Gotham Bold"/>
                <a:ea typeface="+mj-ea"/>
                <a:cs typeface="Gotham Bold"/>
              </a:rPr>
              <a:t>Alimentation</a:t>
            </a:r>
          </a:p>
          <a:p>
            <a:pPr marL="685800" lvl="3">
              <a:lnSpc>
                <a:spcPct val="70000"/>
              </a:lnSpc>
              <a:spcBef>
                <a:spcPts val="1000"/>
              </a:spcBef>
              <a:buFontTx/>
              <a:buChar char="-"/>
            </a:pPr>
            <a:r>
              <a:rPr lang="fr-FR" sz="2400" dirty="0">
                <a:solidFill>
                  <a:prstClr val="black"/>
                </a:solidFill>
                <a:latin typeface="Gotham Bold"/>
                <a:ea typeface="+mj-ea"/>
                <a:cs typeface="Gotham Bold"/>
              </a:rPr>
              <a:t>Pollution  </a:t>
            </a:r>
          </a:p>
          <a:p>
            <a:endParaRPr lang="fr-FR" sz="3600" dirty="0"/>
          </a:p>
        </p:txBody>
      </p:sp>
    </p:spTree>
    <p:extLst>
      <p:ext uri="{BB962C8B-B14F-4D97-AF65-F5344CB8AC3E}">
        <p14:creationId xmlns:p14="http://schemas.microsoft.com/office/powerpoint/2010/main" val="11218474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73826" y="1825625"/>
            <a:ext cx="10515600" cy="4351338"/>
          </a:xfrm>
        </p:spPr>
        <p:txBody>
          <a:bodyPr/>
          <a:lstStyle/>
          <a:p>
            <a:pPr marL="0" indent="0">
              <a:buNone/>
            </a:pPr>
            <a:r>
              <a:rPr lang="fr-FR" dirty="0" smtClean="0">
                <a:solidFill>
                  <a:schemeClr val="bg1"/>
                </a:solidFill>
                <a:latin typeface="Tw Cen MT" panose="020B0602020104020603" pitchFamily="34" charset="0"/>
              </a:rPr>
              <a:t>Une</a:t>
            </a:r>
            <a:r>
              <a:rPr lang="fr-FR" dirty="0">
                <a:solidFill>
                  <a:schemeClr val="bg1"/>
                </a:solidFill>
                <a:latin typeface="Tw Cen MT" panose="020B0602020104020603" pitchFamily="34" charset="0"/>
              </a:rPr>
              <a:t> </a:t>
            </a:r>
            <a:r>
              <a:rPr lang="fr-FR" dirty="0" smtClean="0">
                <a:solidFill>
                  <a:schemeClr val="bg1"/>
                </a:solidFill>
                <a:latin typeface="Tw Cen MT" panose="020B0602020104020603" pitchFamily="34" charset="0"/>
              </a:rPr>
              <a:t>« transition épidémiologique  au niveau individuel » </a:t>
            </a:r>
          </a:p>
          <a:p>
            <a:pPr marL="0" indent="0">
              <a:buNone/>
            </a:pPr>
            <a:r>
              <a:rPr lang="fr-FR" dirty="0" smtClean="0">
                <a:solidFill>
                  <a:schemeClr val="bg1"/>
                </a:solidFill>
                <a:latin typeface="Tw Cen MT" panose="020B0602020104020603" pitchFamily="34" charset="0"/>
              </a:rPr>
              <a:t>à l’arrivée en France </a:t>
            </a:r>
            <a:endParaRPr lang="fr-FR" dirty="0">
              <a:solidFill>
                <a:schemeClr val="bg1"/>
              </a:solidFill>
              <a:latin typeface="Tw Cen MT" panose="020B0602020104020603" pitchFamily="34" charset="0"/>
            </a:endParaRPr>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solidFill>
                  <a:prstClr val="black">
                    <a:tint val="75000"/>
                  </a:prstClr>
                </a:solidFill>
              </a:rPr>
              <a:pPr/>
              <a:t>39</a:t>
            </a:fld>
            <a:endParaRPr lang="fr-FR">
              <a:solidFill>
                <a:prstClr val="black">
                  <a:tint val="75000"/>
                </a:prstClr>
              </a:solidFill>
            </a:endParaRPr>
          </a:p>
        </p:txBody>
      </p:sp>
    </p:spTree>
    <p:extLst>
      <p:ext uri="{BB962C8B-B14F-4D97-AF65-F5344CB8AC3E}">
        <p14:creationId xmlns:p14="http://schemas.microsoft.com/office/powerpoint/2010/main" val="1866503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Suite </a:t>
            </a:r>
            <a:r>
              <a:rPr lang="fr-FR" dirty="0" err="1" smtClean="0"/>
              <a:t>ref</a:t>
            </a:r>
            <a:endParaRPr lang="en-US" dirty="0"/>
          </a:p>
        </p:txBody>
      </p:sp>
      <p:sp>
        <p:nvSpPr>
          <p:cNvPr id="3" name="Espace réservé du contenu 2"/>
          <p:cNvSpPr>
            <a:spLocks noGrp="1"/>
          </p:cNvSpPr>
          <p:nvPr>
            <p:ph idx="1"/>
          </p:nvPr>
        </p:nvSpPr>
        <p:spPr/>
        <p:txBody>
          <a:bodyPr>
            <a:normAutofit fontScale="70000" lnSpcReduction="20000"/>
          </a:bodyPr>
          <a:lstStyle/>
          <a:p>
            <a:r>
              <a:rPr lang="en-US" dirty="0" err="1"/>
              <a:t>Crampe-Casnabet</a:t>
            </a:r>
            <a:r>
              <a:rPr lang="en-US" dirty="0"/>
              <a:t> C et al. </a:t>
            </a:r>
            <a:r>
              <a:rPr lang="en-US" b="1" dirty="0"/>
              <a:t>Role of obesity in differences in cervical cancer screening rates by migration history. The CONSTANCES survey</a:t>
            </a:r>
            <a:r>
              <a:rPr lang="en-US" dirty="0"/>
              <a:t>, Cancer Epidemiology, Volume 58, 2019, Pages 98-103, ISSN 1877-7821, </a:t>
            </a:r>
            <a:r>
              <a:rPr lang="en-US" dirty="0">
                <a:hlinkClick r:id="rId2"/>
              </a:rPr>
              <a:t>https://doi.org/10.1016/j.canep.2018.11.009</a:t>
            </a:r>
            <a:r>
              <a:rPr lang="en-US" dirty="0" smtClean="0"/>
              <a:t>.</a:t>
            </a:r>
          </a:p>
          <a:p>
            <a:endParaRPr lang="en-US" dirty="0"/>
          </a:p>
          <a:p>
            <a:r>
              <a:rPr lang="en-US" dirty="0"/>
              <a:t>A.C. </a:t>
            </a:r>
            <a:r>
              <a:rPr lang="en-US" dirty="0" err="1"/>
              <a:t>Dunlavy</a:t>
            </a:r>
            <a:r>
              <a:rPr lang="en-US" dirty="0"/>
              <a:t> et al. </a:t>
            </a:r>
            <a:r>
              <a:rPr lang="en-US" b="1" dirty="0"/>
              <a:t>Educational mismatch and health status among foreign-born workers in Sweden, </a:t>
            </a:r>
            <a:r>
              <a:rPr lang="en-US" dirty="0"/>
              <a:t>Social Science &amp; Medicine, Volume 154, 2016, Pages 36-44, ISSN 0277-9536, https://doi.org/10.1016/j.socscimed.2016.02.018.</a:t>
            </a:r>
          </a:p>
          <a:p>
            <a:pPr marL="0" indent="0">
              <a:buNone/>
            </a:pPr>
            <a:endParaRPr lang="en-US" dirty="0"/>
          </a:p>
          <a:p>
            <a:r>
              <a:rPr lang="fr-FR" dirty="0" err="1"/>
              <a:t>Tortelli</a:t>
            </a:r>
            <a:r>
              <a:rPr lang="fr-FR" dirty="0"/>
              <a:t> A, Simon P, </a:t>
            </a:r>
            <a:r>
              <a:rPr lang="fr-FR" dirty="0" err="1"/>
              <a:t>Lehouelleur</a:t>
            </a:r>
            <a:r>
              <a:rPr lang="fr-FR" dirty="0"/>
              <a:t> S, et al. </a:t>
            </a:r>
            <a:r>
              <a:rPr lang="en-US" b="1" dirty="0"/>
              <a:t>Characteristics associated with the risk of psychosis among immigrants and their descendants in France</a:t>
            </a:r>
            <a:r>
              <a:rPr lang="en-US" dirty="0"/>
              <a:t>. Brain </a:t>
            </a:r>
            <a:r>
              <a:rPr lang="en-US" dirty="0" err="1"/>
              <a:t>Behav</a:t>
            </a:r>
            <a:r>
              <a:rPr lang="en-US" dirty="0"/>
              <a:t>. 2021;00:e02096. </a:t>
            </a:r>
            <a:r>
              <a:rPr lang="en-US" dirty="0">
                <a:hlinkClick r:id="rId3"/>
              </a:rPr>
              <a:t>https://doi.org/10.1002/brb3.2096</a:t>
            </a:r>
            <a:r>
              <a:rPr lang="fr-FR" dirty="0"/>
              <a:t> </a:t>
            </a:r>
            <a:r>
              <a:rPr lang="fr-FR" dirty="0" smtClean="0"/>
              <a:t> </a:t>
            </a:r>
          </a:p>
          <a:p>
            <a:pPr marL="0" indent="0">
              <a:buNone/>
            </a:pPr>
            <a:endParaRPr lang="fr-FR" dirty="0" smtClean="0"/>
          </a:p>
          <a:p>
            <a:r>
              <a:rPr lang="en-US" dirty="0" err="1"/>
              <a:t>Villadsen</a:t>
            </a:r>
            <a:r>
              <a:rPr lang="en-US" dirty="0"/>
              <a:t> SF et al. </a:t>
            </a:r>
            <a:r>
              <a:rPr lang="en-US" b="1" dirty="0"/>
              <a:t>Unlocking the mechanisms of change in the MAMAACT intervention to reduce ethnic disparity in stillbirth and newborns' health: integration of evaluation findings.</a:t>
            </a:r>
            <a:r>
              <a:rPr lang="en-US" dirty="0"/>
              <a:t> Front Health Serv. 2024 Feb 16;4:1233069. </a:t>
            </a:r>
            <a:r>
              <a:rPr lang="en-US" dirty="0" err="1"/>
              <a:t>doi</a:t>
            </a:r>
            <a:r>
              <a:rPr lang="en-US" dirty="0"/>
              <a:t>: 10.3389/frhs.2024.1233069. PMID: 38433990; PMCID: PMC10904659.</a:t>
            </a:r>
          </a:p>
          <a:p>
            <a:endParaRPr lang="en-US" dirty="0"/>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4</a:t>
            </a:fld>
            <a:endParaRPr lang="fr-FR"/>
          </a:p>
        </p:txBody>
      </p:sp>
    </p:spTree>
    <p:extLst>
      <p:ext uri="{BB962C8B-B14F-4D97-AF65-F5344CB8AC3E}">
        <p14:creationId xmlns:p14="http://schemas.microsoft.com/office/powerpoint/2010/main" val="2257746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w Cen MT" panose="020B0602020104020603" pitchFamily="34" charset="0"/>
              </a:rPr>
              <a:t>Santé des immigrés</a:t>
            </a:r>
            <a:endParaRPr lang="fr-FR" dirty="0">
              <a:latin typeface="Tw Cen MT" panose="020B0602020104020603" pitchFamily="34" charset="0"/>
            </a:endParaRPr>
          </a:p>
        </p:txBody>
      </p:sp>
      <p:sp>
        <p:nvSpPr>
          <p:cNvPr id="3" name="Espace réservé du contenu 2"/>
          <p:cNvSpPr>
            <a:spLocks noGrp="1"/>
          </p:cNvSpPr>
          <p:nvPr>
            <p:ph idx="1"/>
          </p:nvPr>
        </p:nvSpPr>
        <p:spPr/>
        <p:txBody>
          <a:bodyPr>
            <a:normAutofit/>
          </a:bodyPr>
          <a:lstStyle/>
          <a:p>
            <a:pPr marL="0" indent="0">
              <a:buNone/>
            </a:pPr>
            <a:endParaRPr lang="fr-FR" dirty="0" smtClean="0">
              <a:latin typeface="Tw Cen MT" panose="020B0602020104020603" pitchFamily="34" charset="0"/>
            </a:endParaRPr>
          </a:p>
          <a:p>
            <a:pPr lvl="1"/>
            <a:r>
              <a:rPr lang="fr-FR" dirty="0" smtClean="0">
                <a:latin typeface="Tw Cen MT" panose="020B0602020104020603" pitchFamily="34" charset="0"/>
              </a:rPr>
              <a:t>Une grande hétérogénéité en fonction des pays de naissance</a:t>
            </a:r>
          </a:p>
          <a:p>
            <a:pPr lvl="1"/>
            <a:r>
              <a:rPr lang="fr-FR" dirty="0" smtClean="0">
                <a:latin typeface="Tw Cen MT" panose="020B0602020104020603" pitchFamily="34" charset="0"/>
              </a:rPr>
              <a:t>Deux forces contradictoires</a:t>
            </a:r>
          </a:p>
          <a:p>
            <a:pPr lvl="1"/>
            <a:endParaRPr lang="fr-FR" dirty="0" smtClean="0">
              <a:latin typeface="Tw Cen MT" panose="020B0602020104020603" pitchFamily="34" charset="0"/>
            </a:endParaRPr>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40</a:t>
            </a:fld>
            <a:endParaRPr lang="fr-FR"/>
          </a:p>
        </p:txBody>
      </p:sp>
      <p:graphicFrame>
        <p:nvGraphicFramePr>
          <p:cNvPr id="5" name="Espace réservé du contenu 6"/>
          <p:cNvGraphicFramePr>
            <a:graphicFrameLocks/>
          </p:cNvGraphicFramePr>
          <p:nvPr>
            <p:extLst>
              <p:ext uri="{D42A27DB-BD31-4B8C-83A1-F6EECF244321}">
                <p14:modId xmlns:p14="http://schemas.microsoft.com/office/powerpoint/2010/main" val="1723210714"/>
              </p:ext>
            </p:extLst>
          </p:nvPr>
        </p:nvGraphicFramePr>
        <p:xfrm>
          <a:off x="1179774" y="3746901"/>
          <a:ext cx="8685628" cy="2020929"/>
        </p:xfrm>
        <a:graphic>
          <a:graphicData uri="http://schemas.openxmlformats.org/drawingml/2006/table">
            <a:tbl>
              <a:tblPr firstRow="1" bandRow="1">
                <a:tableStyleId>{5C22544A-7EE6-4342-B048-85BDC9FD1C3A}</a:tableStyleId>
              </a:tblPr>
              <a:tblGrid>
                <a:gridCol w="4342814">
                  <a:extLst>
                    <a:ext uri="{9D8B030D-6E8A-4147-A177-3AD203B41FA5}">
                      <a16:colId xmlns:a16="http://schemas.microsoft.com/office/drawing/2014/main" val="20000"/>
                    </a:ext>
                  </a:extLst>
                </a:gridCol>
                <a:gridCol w="4342814">
                  <a:extLst>
                    <a:ext uri="{9D8B030D-6E8A-4147-A177-3AD203B41FA5}">
                      <a16:colId xmlns:a16="http://schemas.microsoft.com/office/drawing/2014/main" val="20001"/>
                    </a:ext>
                  </a:extLst>
                </a:gridCol>
              </a:tblGrid>
              <a:tr h="557889">
                <a:tc>
                  <a:txBody>
                    <a:bodyPr/>
                    <a:lstStyle/>
                    <a:p>
                      <a:r>
                        <a:rPr lang="fr-FR" dirty="0" smtClean="0"/>
                        <a:t>Facteurs de robustesse</a:t>
                      </a:r>
                      <a:endParaRPr lang="fr-FR" dirty="0"/>
                    </a:p>
                  </a:txBody>
                  <a:tcPr>
                    <a:solidFill>
                      <a:schemeClr val="tx2">
                        <a:lumMod val="60000"/>
                        <a:lumOff val="40000"/>
                      </a:schemeClr>
                    </a:solidFill>
                  </a:tcPr>
                </a:tc>
                <a:tc>
                  <a:txBody>
                    <a:bodyPr/>
                    <a:lstStyle/>
                    <a:p>
                      <a:r>
                        <a:rPr lang="fr-FR" dirty="0" smtClean="0"/>
                        <a:t>Facteurs de vulnérabilité</a:t>
                      </a:r>
                      <a:endParaRPr lang="fr-FR" dirty="0"/>
                    </a:p>
                  </a:txBody>
                  <a:tcPr>
                    <a:solidFill>
                      <a:schemeClr val="tx2">
                        <a:lumMod val="60000"/>
                        <a:lumOff val="40000"/>
                      </a:schemeClr>
                    </a:solidFill>
                  </a:tcPr>
                </a:tc>
                <a:extLst>
                  <a:ext uri="{0D108BD9-81ED-4DB2-BD59-A6C34878D82A}">
                    <a16:rowId xmlns:a16="http://schemas.microsoft.com/office/drawing/2014/main" val="10000"/>
                  </a:ext>
                </a:extLst>
              </a:tr>
              <a:tr h="1437331">
                <a:tc>
                  <a:txBody>
                    <a:bodyPr/>
                    <a:lstStyle/>
                    <a:p>
                      <a:pPr marL="285750" indent="-285750">
                        <a:buFontTx/>
                        <a:buChar char="-"/>
                      </a:pPr>
                      <a:r>
                        <a:rPr lang="fr-FR" dirty="0" smtClean="0"/>
                        <a:t>Effet de sélection</a:t>
                      </a:r>
                      <a:r>
                        <a:rPr lang="fr-FR" baseline="0" dirty="0" smtClean="0"/>
                        <a:t> « migrant en bonne santé »</a:t>
                      </a:r>
                    </a:p>
                    <a:p>
                      <a:pPr marL="285750" indent="-285750">
                        <a:buFontTx/>
                        <a:buChar char="-"/>
                      </a:pPr>
                      <a:r>
                        <a:rPr lang="fr-FR" baseline="0" dirty="0" smtClean="0"/>
                        <a:t>Biais du saumon</a:t>
                      </a:r>
                    </a:p>
                    <a:p>
                      <a:pPr marL="285750" indent="-285750">
                        <a:buFontTx/>
                        <a:buChar char="-"/>
                      </a:pPr>
                      <a:r>
                        <a:rPr lang="fr-FR" baseline="0" dirty="0" smtClean="0"/>
                        <a:t>Comportements de santé favorables</a:t>
                      </a:r>
                      <a:endParaRPr lang="fr-FR" dirty="0" smtClean="0"/>
                    </a:p>
                    <a:p>
                      <a:pPr marL="285750" indent="-285750">
                        <a:buFontTx/>
                        <a:buChar char="-"/>
                      </a:pPr>
                      <a:endParaRPr lang="fr-FR" dirty="0"/>
                    </a:p>
                  </a:txBody>
                  <a:tcPr>
                    <a:solidFill>
                      <a:schemeClr val="tx2">
                        <a:lumMod val="60000"/>
                        <a:lumOff val="40000"/>
                      </a:schemeClr>
                    </a:solidFill>
                  </a:tcPr>
                </a:tc>
                <a:tc>
                  <a:txBody>
                    <a:bodyPr/>
                    <a:lstStyle/>
                    <a:p>
                      <a:pPr marL="285750" indent="-285750">
                        <a:buFontTx/>
                        <a:buChar char="-"/>
                      </a:pPr>
                      <a:r>
                        <a:rPr lang="fr-FR" dirty="0" smtClean="0"/>
                        <a:t>Conditions sanitaires pays d’origine</a:t>
                      </a:r>
                    </a:p>
                    <a:p>
                      <a:pPr marL="285750" indent="-285750">
                        <a:buFontTx/>
                        <a:buChar char="-"/>
                      </a:pPr>
                      <a:r>
                        <a:rPr lang="fr-FR" dirty="0" smtClean="0"/>
                        <a:t>Conditions de vie difficiles</a:t>
                      </a:r>
                    </a:p>
                    <a:p>
                      <a:pPr marL="285750" indent="-285750">
                        <a:buFontTx/>
                        <a:buChar char="-"/>
                      </a:pPr>
                      <a:r>
                        <a:rPr lang="fr-FR" dirty="0" smtClean="0"/>
                        <a:t>Accès au aux soins moins bon</a:t>
                      </a:r>
                    </a:p>
                  </a:txBody>
                  <a:tcPr>
                    <a:solidFill>
                      <a:schemeClr val="tx2">
                        <a:lumMod val="60000"/>
                        <a:lumOff val="4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432283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w Cen MT" panose="020B0602020104020603" pitchFamily="34" charset="0"/>
              </a:rPr>
              <a:t>1. Facteurs de robustesse</a:t>
            </a:r>
            <a:r>
              <a:rPr lang="fr-FR" dirty="0">
                <a:latin typeface="Tw Cen MT" panose="020B0602020104020603" pitchFamily="34" charset="0"/>
              </a:rPr>
              <a:t> </a:t>
            </a:r>
            <a:r>
              <a:rPr lang="fr-FR" dirty="0" smtClean="0">
                <a:latin typeface="Tw Cen MT" panose="020B0602020104020603" pitchFamily="34" charset="0"/>
              </a:rPr>
              <a:t>: </a:t>
            </a:r>
            <a:r>
              <a:rPr lang="fr-FR" i="1" dirty="0" err="1" smtClean="0">
                <a:latin typeface="Tw Cen MT" panose="020B0602020104020603" pitchFamily="34" charset="0"/>
              </a:rPr>
              <a:t>healthy</a:t>
            </a:r>
            <a:r>
              <a:rPr lang="fr-FR" i="1" dirty="0" smtClean="0">
                <a:latin typeface="Tw Cen MT" panose="020B0602020104020603" pitchFamily="34" charset="0"/>
              </a:rPr>
              <a:t> migrant </a:t>
            </a:r>
            <a:r>
              <a:rPr lang="fr-FR" i="1" dirty="0" err="1" smtClean="0">
                <a:latin typeface="Tw Cen MT" panose="020B0602020104020603" pitchFamily="34" charset="0"/>
              </a:rPr>
              <a:t>effect</a:t>
            </a:r>
            <a:endParaRPr lang="fr-FR" i="1" dirty="0"/>
          </a:p>
        </p:txBody>
      </p:sp>
      <p:sp>
        <p:nvSpPr>
          <p:cNvPr id="3" name="Espace réservé du contenu 2"/>
          <p:cNvSpPr>
            <a:spLocks noGrp="1"/>
          </p:cNvSpPr>
          <p:nvPr>
            <p:ph idx="1"/>
          </p:nvPr>
        </p:nvSpPr>
        <p:spPr>
          <a:xfrm>
            <a:off x="653005" y="1941371"/>
            <a:ext cx="11049000" cy="4351338"/>
          </a:xfrm>
        </p:spPr>
        <p:txBody>
          <a:bodyPr>
            <a:normAutofit/>
          </a:bodyPr>
          <a:lstStyle/>
          <a:p>
            <a:pPr>
              <a:lnSpc>
                <a:spcPct val="120000"/>
              </a:lnSpc>
            </a:pPr>
            <a:r>
              <a:rPr lang="fr-FR" sz="3200" dirty="0">
                <a:solidFill>
                  <a:prstClr val="black"/>
                </a:solidFill>
                <a:latin typeface="Gotham Bold"/>
                <a:ea typeface="+mj-ea"/>
                <a:cs typeface="Gotham Bold"/>
              </a:rPr>
              <a:t>L’effet de sélection des immigrés en bonne santé ou </a:t>
            </a:r>
            <a:r>
              <a:rPr lang="fr-FR" sz="3200" dirty="0" smtClean="0">
                <a:solidFill>
                  <a:srgbClr val="0070C0"/>
                </a:solidFill>
                <a:latin typeface="Gotham Bold"/>
                <a:ea typeface="+mj-ea"/>
                <a:cs typeface="Gotham Bold"/>
              </a:rPr>
              <a:t>«</a:t>
            </a:r>
            <a:r>
              <a:rPr lang="fr-FR" sz="3200" dirty="0" err="1" smtClean="0">
                <a:solidFill>
                  <a:srgbClr val="0070C0"/>
                </a:solidFill>
                <a:latin typeface="Gotham Bold"/>
                <a:ea typeface="+mj-ea"/>
                <a:cs typeface="Gotham Bold"/>
              </a:rPr>
              <a:t>healthy</a:t>
            </a:r>
            <a:r>
              <a:rPr lang="fr-FR" sz="3200" dirty="0" smtClean="0">
                <a:solidFill>
                  <a:srgbClr val="0070C0"/>
                </a:solidFill>
                <a:latin typeface="Gotham Bold"/>
                <a:ea typeface="+mj-ea"/>
                <a:cs typeface="Gotham Bold"/>
              </a:rPr>
              <a:t> </a:t>
            </a:r>
            <a:r>
              <a:rPr lang="fr-FR" sz="3200" dirty="0">
                <a:solidFill>
                  <a:srgbClr val="0070C0"/>
                </a:solidFill>
                <a:latin typeface="Gotham Bold"/>
                <a:ea typeface="+mj-ea"/>
                <a:cs typeface="Gotham Bold"/>
              </a:rPr>
              <a:t>migrant </a:t>
            </a:r>
            <a:r>
              <a:rPr lang="fr-FR" sz="3200" dirty="0" err="1">
                <a:solidFill>
                  <a:srgbClr val="0070C0"/>
                </a:solidFill>
                <a:latin typeface="Gotham Bold"/>
                <a:ea typeface="+mj-ea"/>
                <a:cs typeface="Gotham Bold"/>
              </a:rPr>
              <a:t>effect</a:t>
            </a:r>
            <a:r>
              <a:rPr lang="fr-FR" sz="3200" dirty="0">
                <a:solidFill>
                  <a:srgbClr val="0070C0"/>
                </a:solidFill>
                <a:latin typeface="Gotham Bold"/>
                <a:ea typeface="+mj-ea"/>
                <a:cs typeface="Gotham Bold"/>
              </a:rPr>
              <a:t> » </a:t>
            </a:r>
            <a:r>
              <a:rPr lang="fr-FR" sz="3200" dirty="0">
                <a:solidFill>
                  <a:prstClr val="black"/>
                </a:solidFill>
                <a:latin typeface="Gotham Bold"/>
                <a:ea typeface="+mj-ea"/>
                <a:cs typeface="Gotham Bold"/>
              </a:rPr>
              <a:t>postule que ce sont les personnes en bonne santé qui entreprennent de migrer, notamment dans le but de trouver un emploi. </a:t>
            </a:r>
          </a:p>
          <a:p>
            <a:pPr>
              <a:lnSpc>
                <a:spcPct val="120000"/>
              </a:lnSpc>
            </a:pPr>
            <a:r>
              <a:rPr lang="fr-FR" sz="3200" dirty="0">
                <a:solidFill>
                  <a:prstClr val="black"/>
                </a:solidFill>
                <a:latin typeface="Gotham Bold"/>
                <a:ea typeface="+mj-ea"/>
                <a:cs typeface="Gotham Bold"/>
              </a:rPr>
              <a:t>Auto-sélection ou sélection par les politiques d’immigration</a:t>
            </a:r>
          </a:p>
          <a:p>
            <a:pPr>
              <a:lnSpc>
                <a:spcPct val="120000"/>
              </a:lnSpc>
            </a:pPr>
            <a:endParaRPr lang="fr-FR" sz="3200" dirty="0">
              <a:solidFill>
                <a:prstClr val="black"/>
              </a:solidFill>
              <a:latin typeface="Gotham Bold"/>
              <a:ea typeface="+mj-ea"/>
              <a:cs typeface="Gotham Bold"/>
            </a:endParaRPr>
          </a:p>
          <a:p>
            <a:pPr>
              <a:lnSpc>
                <a:spcPct val="120000"/>
              </a:lnSpc>
            </a:pPr>
            <a:endParaRPr lang="fr-FR" dirty="0">
              <a:latin typeface="Tw Cen MT" panose="020B0602020104020603" pitchFamily="34" charset="0"/>
            </a:endParaRPr>
          </a:p>
          <a:p>
            <a:pPr>
              <a:lnSpc>
                <a:spcPct val="120000"/>
              </a:lnSpc>
            </a:pPr>
            <a:endParaRPr lang="fr-FR" sz="2400" dirty="0">
              <a:latin typeface="Tw Cen MT" panose="020B0602020104020603" pitchFamily="34" charset="0"/>
            </a:endParaRPr>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41</a:t>
            </a:fld>
            <a:endParaRPr lang="fr-FR"/>
          </a:p>
        </p:txBody>
      </p:sp>
    </p:spTree>
    <p:extLst>
      <p:ext uri="{BB962C8B-B14F-4D97-AF65-F5344CB8AC3E}">
        <p14:creationId xmlns:p14="http://schemas.microsoft.com/office/powerpoint/2010/main" val="16204688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latin typeface="Tw Cen MT" panose="020B0602020104020603" pitchFamily="34" charset="0"/>
              </a:rPr>
              <a:t>1. Facteurs </a:t>
            </a:r>
            <a:r>
              <a:rPr lang="fr-FR" dirty="0">
                <a:latin typeface="Tw Cen MT" panose="020B0602020104020603" pitchFamily="34" charset="0"/>
              </a:rPr>
              <a:t>de </a:t>
            </a:r>
            <a:r>
              <a:rPr lang="fr-FR" dirty="0" smtClean="0">
                <a:latin typeface="Tw Cen MT" panose="020B0602020104020603" pitchFamily="34" charset="0"/>
              </a:rPr>
              <a:t>robustesse</a:t>
            </a:r>
            <a:r>
              <a:rPr lang="fr-FR" dirty="0">
                <a:latin typeface="Tw Cen MT" panose="020B0602020104020603" pitchFamily="34" charset="0"/>
              </a:rPr>
              <a:t> </a:t>
            </a:r>
            <a:r>
              <a:rPr lang="fr-FR" dirty="0" smtClean="0">
                <a:latin typeface="Tw Cen MT" panose="020B0602020104020603" pitchFamily="34" charset="0"/>
              </a:rPr>
              <a:t>: </a:t>
            </a:r>
            <a:r>
              <a:rPr lang="fr-FR" i="1" dirty="0" err="1" smtClean="0">
                <a:latin typeface="Tw Cen MT" panose="020B0602020104020603" pitchFamily="34" charset="0"/>
              </a:rPr>
              <a:t>healthy</a:t>
            </a:r>
            <a:r>
              <a:rPr lang="fr-FR" i="1" dirty="0" smtClean="0">
                <a:latin typeface="Tw Cen MT" panose="020B0602020104020603" pitchFamily="34" charset="0"/>
              </a:rPr>
              <a:t> </a:t>
            </a:r>
            <a:r>
              <a:rPr lang="fr-FR" i="1" dirty="0">
                <a:latin typeface="Tw Cen MT" panose="020B0602020104020603" pitchFamily="34" charset="0"/>
              </a:rPr>
              <a:t>migrant </a:t>
            </a:r>
            <a:r>
              <a:rPr lang="fr-FR" i="1" dirty="0" err="1">
                <a:latin typeface="Tw Cen MT" panose="020B0602020104020603" pitchFamily="34" charset="0"/>
              </a:rPr>
              <a:t>effect</a:t>
            </a:r>
            <a:endParaRPr lang="fr-FR" i="1" dirty="0"/>
          </a:p>
        </p:txBody>
      </p:sp>
      <p:pic>
        <p:nvPicPr>
          <p:cNvPr id="5" name="Espace réservé du conten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4392" y="2356541"/>
            <a:ext cx="4508113" cy="4501459"/>
          </a:xfrm>
        </p:spPr>
      </p:pic>
      <p:sp>
        <p:nvSpPr>
          <p:cNvPr id="4" name="Espace réservé du numéro de diapositive 3"/>
          <p:cNvSpPr>
            <a:spLocks noGrp="1"/>
          </p:cNvSpPr>
          <p:nvPr>
            <p:ph type="sldNum" sz="quarter" idx="12"/>
          </p:nvPr>
        </p:nvSpPr>
        <p:spPr/>
        <p:txBody>
          <a:bodyPr/>
          <a:lstStyle/>
          <a:p>
            <a:fld id="{AC651FF5-2B13-4FF9-870C-67B9625AA38E}" type="slidenum">
              <a:rPr lang="fr-FR" smtClean="0"/>
              <a:t>42</a:t>
            </a:fld>
            <a:endParaRPr lang="fr-FR"/>
          </a:p>
        </p:txBody>
      </p:sp>
      <p:sp>
        <p:nvSpPr>
          <p:cNvPr id="6" name="Espace réservé du contenu 2"/>
          <p:cNvSpPr txBox="1">
            <a:spLocks/>
          </p:cNvSpPr>
          <p:nvPr/>
        </p:nvSpPr>
        <p:spPr>
          <a:xfrm>
            <a:off x="6231995" y="1722705"/>
            <a:ext cx="531407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Tw Cen MT" panose="020B0602020104020603" pitchFamily="34" charset="0"/>
              </a:rPr>
              <a:t>Scottish Health and Ethnicity Linkage </a:t>
            </a:r>
            <a:r>
              <a:rPr lang="en-US" sz="2400" b="1" dirty="0" smtClean="0">
                <a:latin typeface="Tw Cen MT" panose="020B0602020104020603" pitchFamily="34" charset="0"/>
              </a:rPr>
              <a:t>Study:</a:t>
            </a:r>
          </a:p>
          <a:p>
            <a:pPr lvl="1">
              <a:lnSpc>
                <a:spcPct val="100000"/>
              </a:lnSpc>
            </a:pPr>
            <a:r>
              <a:rPr lang="en-US" sz="2000" dirty="0" smtClean="0"/>
              <a:t>Les </a:t>
            </a:r>
            <a:r>
              <a:rPr lang="en-US" sz="2000" dirty="0" err="1" smtClean="0"/>
              <a:t>personnes</a:t>
            </a:r>
            <a:r>
              <a:rPr lang="en-US" sz="2000" dirty="0" smtClean="0"/>
              <a:t> </a:t>
            </a:r>
            <a:r>
              <a:rPr lang="en-US" sz="2000" dirty="0" err="1" smtClean="0"/>
              <a:t>nées</a:t>
            </a:r>
            <a:r>
              <a:rPr lang="en-US" sz="2000" dirty="0" smtClean="0"/>
              <a:t> </a:t>
            </a:r>
            <a:r>
              <a:rPr lang="en-US" sz="2000" dirty="0" err="1" smtClean="0"/>
              <a:t>dans</a:t>
            </a:r>
            <a:r>
              <a:rPr lang="en-US" sz="2000" dirty="0" smtClean="0"/>
              <a:t> un </a:t>
            </a:r>
            <a:r>
              <a:rPr lang="en-US" sz="2000" dirty="0" err="1" smtClean="0"/>
              <a:t>autre</a:t>
            </a:r>
            <a:r>
              <a:rPr lang="en-US" sz="2000" dirty="0" smtClean="0"/>
              <a:t> pays que le </a:t>
            </a:r>
            <a:r>
              <a:rPr lang="en-US" sz="2000" dirty="0" err="1" smtClean="0"/>
              <a:t>Royaume-Uni</a:t>
            </a:r>
            <a:r>
              <a:rPr lang="en-US" sz="2000" dirty="0" smtClean="0"/>
              <a:t>/</a:t>
            </a:r>
            <a:r>
              <a:rPr lang="en-US" sz="2000" dirty="0" err="1" smtClean="0"/>
              <a:t>Irlande</a:t>
            </a:r>
            <a:r>
              <a:rPr lang="en-US" sz="2000" dirty="0" smtClean="0"/>
              <a:t> </a:t>
            </a:r>
            <a:r>
              <a:rPr lang="en-US" sz="2000" dirty="0" err="1" smtClean="0"/>
              <a:t>ont</a:t>
            </a:r>
            <a:r>
              <a:rPr lang="en-US" sz="2000" dirty="0" smtClean="0"/>
              <a:t> des </a:t>
            </a:r>
            <a:r>
              <a:rPr lang="en-US" sz="2000" dirty="0" err="1" smtClean="0"/>
              <a:t>taux</a:t>
            </a:r>
            <a:r>
              <a:rPr lang="en-US" sz="2000" dirty="0" smtClean="0"/>
              <a:t> de </a:t>
            </a:r>
            <a:r>
              <a:rPr lang="en-US" sz="2000" dirty="0" err="1" smtClean="0"/>
              <a:t>mortalité</a:t>
            </a:r>
            <a:r>
              <a:rPr lang="en-US" sz="2000" dirty="0" smtClean="0"/>
              <a:t> </a:t>
            </a:r>
            <a:r>
              <a:rPr lang="en-US" sz="2000" dirty="0" err="1" smtClean="0"/>
              <a:t>toujours</a:t>
            </a:r>
            <a:r>
              <a:rPr lang="en-US" sz="2000" dirty="0" smtClean="0"/>
              <a:t> plus bas que le </a:t>
            </a:r>
            <a:r>
              <a:rPr lang="en-US" sz="2000" dirty="0" err="1" smtClean="0"/>
              <a:t>groupe</a:t>
            </a:r>
            <a:r>
              <a:rPr lang="en-US" sz="2000" dirty="0" smtClean="0"/>
              <a:t> de reference (</a:t>
            </a:r>
            <a:r>
              <a:rPr lang="en-US" sz="2000" dirty="0" err="1" smtClean="0"/>
              <a:t>Blancs</a:t>
            </a:r>
            <a:r>
              <a:rPr lang="en-US" sz="2000" dirty="0" smtClean="0"/>
              <a:t> </a:t>
            </a:r>
            <a:r>
              <a:rPr lang="en-US" sz="2000" dirty="0" err="1" smtClean="0"/>
              <a:t>Ecossais</a:t>
            </a:r>
            <a:r>
              <a:rPr lang="en-US" sz="2000" dirty="0" smtClean="0"/>
              <a:t>)</a:t>
            </a:r>
          </a:p>
        </p:txBody>
      </p:sp>
      <p:sp>
        <p:nvSpPr>
          <p:cNvPr id="7" name="ZoneTexte 6"/>
          <p:cNvSpPr txBox="1"/>
          <p:nvPr/>
        </p:nvSpPr>
        <p:spPr>
          <a:xfrm>
            <a:off x="213648" y="1561950"/>
            <a:ext cx="5549711" cy="923330"/>
          </a:xfrm>
          <a:prstGeom prst="rect">
            <a:avLst/>
          </a:prstGeom>
          <a:noFill/>
        </p:spPr>
        <p:txBody>
          <a:bodyPr wrap="square" rtlCol="0">
            <a:spAutoFit/>
          </a:bodyPr>
          <a:lstStyle/>
          <a:p>
            <a:pPr algn="ctr"/>
            <a:r>
              <a:rPr lang="en-US" b="1" dirty="0" smtClean="0"/>
              <a:t>Age-adjusted RRs (bars show 95% CIs) for all-cause mortality by ethnicity and country of birth (UK/</a:t>
            </a:r>
            <a:r>
              <a:rPr lang="en-US" b="1" dirty="0" err="1" smtClean="0"/>
              <a:t>RoI</a:t>
            </a:r>
            <a:r>
              <a:rPr lang="en-US" b="1" dirty="0" smtClean="0"/>
              <a:t> born or not) in males</a:t>
            </a:r>
            <a:endParaRPr lang="fr-FR" b="1" dirty="0"/>
          </a:p>
        </p:txBody>
      </p:sp>
      <p:pic>
        <p:nvPicPr>
          <p:cNvPr id="11" name="Image 10"/>
          <p:cNvPicPr>
            <a:picLocks noChangeAspect="1"/>
          </p:cNvPicPr>
          <p:nvPr/>
        </p:nvPicPr>
        <p:blipFill rotWithShape="1">
          <a:blip r:embed="rId4"/>
          <a:srcRect l="11308" t="11468" r="29846" b="33120"/>
          <a:stretch/>
        </p:blipFill>
        <p:spPr>
          <a:xfrm>
            <a:off x="5463249" y="3898374"/>
            <a:ext cx="6082817" cy="3220315"/>
          </a:xfrm>
          <a:prstGeom prst="rect">
            <a:avLst/>
          </a:prstGeom>
        </p:spPr>
      </p:pic>
      <p:cxnSp>
        <p:nvCxnSpPr>
          <p:cNvPr id="9" name="Connecteur droit avec flèche 8"/>
          <p:cNvCxnSpPr/>
          <p:nvPr/>
        </p:nvCxnSpPr>
        <p:spPr>
          <a:xfrm flipH="1" flipV="1">
            <a:off x="3452883" y="4412332"/>
            <a:ext cx="327546" cy="5186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6269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3"/>
          <a:srcRect t="26245" r="29269" b="40713"/>
          <a:stretch/>
        </p:blipFill>
        <p:spPr>
          <a:xfrm>
            <a:off x="930797" y="4593102"/>
            <a:ext cx="8623495" cy="2264898"/>
          </a:xfrm>
          <a:prstGeom prst="rect">
            <a:avLst/>
          </a:prstGeom>
        </p:spPr>
      </p:pic>
      <p:sp>
        <p:nvSpPr>
          <p:cNvPr id="2" name="Titre 1"/>
          <p:cNvSpPr>
            <a:spLocks noGrp="1"/>
          </p:cNvSpPr>
          <p:nvPr>
            <p:ph type="title"/>
          </p:nvPr>
        </p:nvSpPr>
        <p:spPr/>
        <p:txBody>
          <a:bodyPr/>
          <a:lstStyle/>
          <a:p>
            <a:r>
              <a:rPr lang="fr-FR" dirty="0" smtClean="0">
                <a:latin typeface="Tw Cen MT" panose="020B0602020104020603" pitchFamily="34" charset="0"/>
              </a:rPr>
              <a:t>1. Facteurs </a:t>
            </a:r>
            <a:r>
              <a:rPr lang="fr-FR" dirty="0">
                <a:latin typeface="Tw Cen MT" panose="020B0602020104020603" pitchFamily="34" charset="0"/>
              </a:rPr>
              <a:t>de </a:t>
            </a:r>
            <a:r>
              <a:rPr lang="fr-FR" dirty="0" smtClean="0">
                <a:latin typeface="Tw Cen MT" panose="020B0602020104020603" pitchFamily="34" charset="0"/>
              </a:rPr>
              <a:t>robustesse</a:t>
            </a:r>
            <a:r>
              <a:rPr lang="fr-FR" dirty="0">
                <a:latin typeface="Tw Cen MT" panose="020B0602020104020603" pitchFamily="34" charset="0"/>
              </a:rPr>
              <a:t> </a:t>
            </a:r>
            <a:r>
              <a:rPr lang="fr-FR" dirty="0" smtClean="0">
                <a:latin typeface="Tw Cen MT" panose="020B0602020104020603" pitchFamily="34" charset="0"/>
              </a:rPr>
              <a:t>: </a:t>
            </a:r>
            <a:r>
              <a:rPr lang="fr-FR" i="1" dirty="0" err="1" smtClean="0">
                <a:latin typeface="Tw Cen MT" panose="020B0602020104020603" pitchFamily="34" charset="0"/>
              </a:rPr>
              <a:t>salmon</a:t>
            </a:r>
            <a:r>
              <a:rPr lang="fr-FR" i="1" dirty="0" smtClean="0">
                <a:latin typeface="Tw Cen MT" panose="020B0602020104020603" pitchFamily="34" charset="0"/>
              </a:rPr>
              <a:t> </a:t>
            </a:r>
            <a:r>
              <a:rPr lang="fr-FR" i="1" dirty="0" err="1" smtClean="0">
                <a:latin typeface="Tw Cen MT" panose="020B0602020104020603" pitchFamily="34" charset="0"/>
              </a:rPr>
              <a:t>bias</a:t>
            </a:r>
            <a:endParaRPr lang="fr-FR" dirty="0"/>
          </a:p>
        </p:txBody>
      </p:sp>
      <p:sp>
        <p:nvSpPr>
          <p:cNvPr id="3" name="Espace réservé du contenu 2"/>
          <p:cNvSpPr>
            <a:spLocks noGrp="1"/>
          </p:cNvSpPr>
          <p:nvPr>
            <p:ph idx="1"/>
          </p:nvPr>
        </p:nvSpPr>
        <p:spPr/>
        <p:txBody>
          <a:bodyPr>
            <a:normAutofit/>
          </a:bodyPr>
          <a:lstStyle/>
          <a:p>
            <a:r>
              <a:rPr lang="fr-FR" sz="3200" dirty="0">
                <a:solidFill>
                  <a:prstClr val="black"/>
                </a:solidFill>
                <a:latin typeface="Gotham Bold"/>
                <a:ea typeface="+mj-ea"/>
                <a:cs typeface="Gotham Bold"/>
              </a:rPr>
              <a:t>L’hypothèse du « </a:t>
            </a:r>
            <a:r>
              <a:rPr lang="fr-FR" sz="3200" dirty="0">
                <a:solidFill>
                  <a:srgbClr val="0070C0"/>
                </a:solidFill>
                <a:latin typeface="Gotham Bold"/>
                <a:ea typeface="+mj-ea"/>
                <a:cs typeface="Gotham Bold"/>
              </a:rPr>
              <a:t>biais du saumon </a:t>
            </a:r>
            <a:r>
              <a:rPr lang="fr-FR" sz="3200" dirty="0">
                <a:solidFill>
                  <a:prstClr val="black"/>
                </a:solidFill>
                <a:latin typeface="Gotham Bold"/>
                <a:ea typeface="+mj-ea"/>
                <a:cs typeface="Gotham Bold"/>
              </a:rPr>
              <a:t>», qui postule que les personnes malades et âgées retournent dans leur pays, ce qui expliquerait la plus longue espérance de vie des immigrés (</a:t>
            </a:r>
            <a:r>
              <a:rPr lang="fr-FR" sz="3200" dirty="0" err="1">
                <a:solidFill>
                  <a:prstClr val="black"/>
                </a:solidFill>
                <a:latin typeface="Gotham Bold"/>
                <a:ea typeface="+mj-ea"/>
                <a:cs typeface="Gotham Bold"/>
              </a:rPr>
              <a:t>Abraido</a:t>
            </a:r>
            <a:r>
              <a:rPr lang="fr-FR" sz="3200" dirty="0">
                <a:solidFill>
                  <a:prstClr val="black"/>
                </a:solidFill>
                <a:latin typeface="Gotham Bold"/>
                <a:ea typeface="+mj-ea"/>
                <a:cs typeface="Gotham Bold"/>
              </a:rPr>
              <a:t>-Lanza et al. 1999)</a:t>
            </a:r>
          </a:p>
          <a:p>
            <a:r>
              <a:rPr lang="fr-FR" sz="3200" dirty="0">
                <a:solidFill>
                  <a:prstClr val="black"/>
                </a:solidFill>
                <a:latin typeface="Gotham Bold"/>
                <a:ea typeface="+mj-ea"/>
                <a:cs typeface="Gotham Bold"/>
              </a:rPr>
              <a:t>… remise en question dans des travaux récents (</a:t>
            </a:r>
            <a:r>
              <a:rPr lang="fr-FR" sz="3200" dirty="0" err="1">
                <a:solidFill>
                  <a:prstClr val="black"/>
                </a:solidFill>
                <a:latin typeface="Gotham Bold"/>
                <a:ea typeface="+mj-ea"/>
                <a:cs typeface="Gotham Bold"/>
              </a:rPr>
              <a:t>Norredam</a:t>
            </a:r>
            <a:r>
              <a:rPr lang="fr-FR" sz="3200" dirty="0">
                <a:solidFill>
                  <a:prstClr val="black"/>
                </a:solidFill>
                <a:latin typeface="Gotham Bold"/>
                <a:ea typeface="+mj-ea"/>
                <a:cs typeface="Gotham Bold"/>
              </a:rPr>
              <a:t> et al. 2014; Wallace et </a:t>
            </a:r>
            <a:r>
              <a:rPr lang="fr-FR" sz="3200" dirty="0" err="1">
                <a:solidFill>
                  <a:prstClr val="black"/>
                </a:solidFill>
                <a:latin typeface="Gotham Bold"/>
                <a:ea typeface="+mj-ea"/>
                <a:cs typeface="Gotham Bold"/>
              </a:rPr>
              <a:t>Kulu</a:t>
            </a:r>
            <a:r>
              <a:rPr lang="fr-FR" sz="3200" dirty="0">
                <a:solidFill>
                  <a:prstClr val="black"/>
                </a:solidFill>
                <a:latin typeface="Gotham Bold"/>
                <a:ea typeface="+mj-ea"/>
                <a:cs typeface="Gotham Bold"/>
              </a:rPr>
              <a:t> 2013)</a:t>
            </a:r>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43</a:t>
            </a:fld>
            <a:endParaRPr lang="fr-FR"/>
          </a:p>
        </p:txBody>
      </p:sp>
    </p:spTree>
    <p:extLst>
      <p:ext uri="{BB962C8B-B14F-4D97-AF65-F5344CB8AC3E}">
        <p14:creationId xmlns:p14="http://schemas.microsoft.com/office/powerpoint/2010/main" val="619830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lvl="2" indent="-457200">
              <a:lnSpc>
                <a:spcPct val="120000"/>
              </a:lnSpc>
              <a:spcAft>
                <a:spcPts val="600"/>
              </a:spcAft>
            </a:pPr>
            <a:r>
              <a:rPr lang="fr-FR" sz="2400" b="1" dirty="0" smtClean="0">
                <a:latin typeface="Tw Cen MT" panose="020B0602020104020603" pitchFamily="34" charset="0"/>
              </a:rPr>
              <a:t>La sous-morbidité </a:t>
            </a:r>
            <a:r>
              <a:rPr lang="fr-FR" sz="2400" b="1" dirty="0">
                <a:latin typeface="Tw Cen MT" panose="020B0602020104020603" pitchFamily="34" charset="0"/>
              </a:rPr>
              <a:t>expliquée par des habitudes </a:t>
            </a:r>
            <a:r>
              <a:rPr lang="fr-FR" sz="2400" b="1" dirty="0" smtClean="0">
                <a:latin typeface="Tw Cen MT" panose="020B0602020104020603" pitchFamily="34" charset="0"/>
              </a:rPr>
              <a:t>alimentaires </a:t>
            </a:r>
            <a:r>
              <a:rPr lang="fr-FR" sz="2400" b="1" dirty="0">
                <a:latin typeface="Tw Cen MT" panose="020B0602020104020603" pitchFamily="34" charset="0"/>
              </a:rPr>
              <a:t>différentes</a:t>
            </a:r>
            <a:r>
              <a:rPr lang="fr-FR" sz="2400" dirty="0">
                <a:latin typeface="Tw Cen MT" panose="020B0602020104020603" pitchFamily="34" charset="0"/>
              </a:rPr>
              <a:t>, meilleures pour la santé (consommation moindre d’alcool, et plus importante de poisson et de fruits que dans le reste de la population</a:t>
            </a:r>
            <a:r>
              <a:rPr lang="fr-FR" sz="2400" dirty="0" smtClean="0">
                <a:latin typeface="Tw Cen MT" panose="020B0602020104020603" pitchFamily="34" charset="0"/>
              </a:rPr>
              <a:t>)</a:t>
            </a:r>
            <a:endParaRPr lang="fr-FR" sz="1400" dirty="0">
              <a:solidFill>
                <a:schemeClr val="tx2"/>
              </a:solidFill>
              <a:latin typeface="Tw Cen MT" panose="020B0602020104020603" pitchFamily="34" charset="0"/>
            </a:endParaRPr>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44</a:t>
            </a:fld>
            <a:endParaRPr lang="fr-FR"/>
          </a:p>
        </p:txBody>
      </p:sp>
      <p:sp>
        <p:nvSpPr>
          <p:cNvPr id="6" name="Titr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latin typeface="Tw Cen MT" panose="020B0602020104020603" pitchFamily="34" charset="0"/>
              </a:rPr>
              <a:t>1. Facteurs de robustesse</a:t>
            </a:r>
            <a:r>
              <a:rPr lang="fr-FR" dirty="0">
                <a:latin typeface="Tw Cen MT" panose="020B0602020104020603" pitchFamily="34" charset="0"/>
              </a:rPr>
              <a:t> </a:t>
            </a:r>
            <a:r>
              <a:rPr lang="fr-FR" dirty="0" smtClean="0">
                <a:latin typeface="Tw Cen MT" panose="020B0602020104020603" pitchFamily="34" charset="0"/>
              </a:rPr>
              <a:t>: </a:t>
            </a:r>
            <a:r>
              <a:rPr lang="fr-FR" i="1" dirty="0" smtClean="0">
                <a:latin typeface="Tw Cen MT" panose="020B0602020104020603" pitchFamily="34" charset="0"/>
              </a:rPr>
              <a:t>des comportements de santé plus favorables</a:t>
            </a:r>
            <a:endParaRPr lang="fr-FR" dirty="0"/>
          </a:p>
        </p:txBody>
      </p:sp>
      <p:pic>
        <p:nvPicPr>
          <p:cNvPr id="7" name="Image 6"/>
          <p:cNvPicPr>
            <a:picLocks noChangeAspect="1"/>
          </p:cNvPicPr>
          <p:nvPr/>
        </p:nvPicPr>
        <p:blipFill rotWithShape="1">
          <a:blip r:embed="rId3"/>
          <a:srcRect l="25500" t="30144" r="25923" b="31683"/>
          <a:stretch/>
        </p:blipFill>
        <p:spPr>
          <a:xfrm>
            <a:off x="506437" y="3560372"/>
            <a:ext cx="5922498" cy="2616591"/>
          </a:xfrm>
          <a:prstGeom prst="rect">
            <a:avLst/>
          </a:prstGeom>
        </p:spPr>
      </p:pic>
      <p:sp>
        <p:nvSpPr>
          <p:cNvPr id="8" name="Espace réservé du contenu 2"/>
          <p:cNvSpPr txBox="1">
            <a:spLocks/>
          </p:cNvSpPr>
          <p:nvPr/>
        </p:nvSpPr>
        <p:spPr>
          <a:xfrm>
            <a:off x="7033845" y="3316605"/>
            <a:ext cx="482639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20000"/>
              </a:lnSpc>
              <a:spcAft>
                <a:spcPts val="600"/>
              </a:spcAft>
              <a:buNone/>
            </a:pPr>
            <a:r>
              <a:rPr lang="en-US" sz="2400" i="1" dirty="0" smtClean="0">
                <a:latin typeface="Tw Cen MT" panose="020B0602020104020603" pitchFamily="34" charset="0"/>
              </a:rPr>
              <a:t>“Smoking-attributable </a:t>
            </a:r>
            <a:r>
              <a:rPr lang="en-US" sz="2400" i="1" dirty="0">
                <a:latin typeface="Tw Cen MT" panose="020B0602020104020603" pitchFamily="34" charset="0"/>
              </a:rPr>
              <a:t>mortality explains the majority of the advantage for Mexican-Americans, with more than 60% of the gap deriving from lower rates of smoking among </a:t>
            </a:r>
            <a:r>
              <a:rPr lang="en-US" sz="2400" i="1" dirty="0" smtClean="0">
                <a:latin typeface="Tw Cen MT" panose="020B0602020104020603" pitchFamily="34" charset="0"/>
              </a:rPr>
              <a:t>Mexican-Americans”</a:t>
            </a:r>
            <a:endParaRPr lang="fr-FR" sz="1400" i="1" dirty="0">
              <a:solidFill>
                <a:schemeClr val="tx2"/>
              </a:solidFill>
              <a:latin typeface="Tw Cen MT" panose="020B0602020104020603" pitchFamily="34" charset="0"/>
            </a:endParaRPr>
          </a:p>
        </p:txBody>
      </p:sp>
    </p:spTree>
    <p:extLst>
      <p:ext uri="{BB962C8B-B14F-4D97-AF65-F5344CB8AC3E}">
        <p14:creationId xmlns:p14="http://schemas.microsoft.com/office/powerpoint/2010/main" val="16983663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C651FF5-2B13-4FF9-870C-67B9625AA38E}" type="slidenum">
              <a:rPr lang="fr-FR" smtClean="0"/>
              <a:t>45</a:t>
            </a:fld>
            <a:endParaRPr lang="fr-FR"/>
          </a:p>
        </p:txBody>
      </p:sp>
      <p:sp>
        <p:nvSpPr>
          <p:cNvPr id="5" name="Titr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latin typeface="Tw Cen MT" panose="020B0602020104020603" pitchFamily="34" charset="0"/>
              </a:rPr>
              <a:t>1. Facteurs de robustesse</a:t>
            </a:r>
            <a:r>
              <a:rPr lang="fr-FR" dirty="0">
                <a:latin typeface="Tw Cen MT" panose="020B0602020104020603" pitchFamily="34" charset="0"/>
              </a:rPr>
              <a:t> </a:t>
            </a:r>
            <a:r>
              <a:rPr lang="fr-FR" dirty="0" smtClean="0">
                <a:latin typeface="Tw Cen MT" panose="020B0602020104020603" pitchFamily="34" charset="0"/>
              </a:rPr>
              <a:t>: </a:t>
            </a:r>
            <a:r>
              <a:rPr lang="fr-FR" i="1" dirty="0" smtClean="0">
                <a:latin typeface="Tw Cen MT" panose="020B0602020104020603" pitchFamily="34" charset="0"/>
              </a:rPr>
              <a:t>des comportements de santé plus favorables</a:t>
            </a:r>
            <a:endParaRPr lang="fr-FR" dirty="0"/>
          </a:p>
        </p:txBody>
      </p:sp>
      <p:pic>
        <p:nvPicPr>
          <p:cNvPr id="2" name="Image 1"/>
          <p:cNvPicPr>
            <a:picLocks noChangeAspect="1"/>
          </p:cNvPicPr>
          <p:nvPr/>
        </p:nvPicPr>
        <p:blipFill>
          <a:blip r:embed="rId3"/>
          <a:stretch>
            <a:fillRect/>
          </a:stretch>
        </p:blipFill>
        <p:spPr>
          <a:xfrm>
            <a:off x="6579541" y="3999502"/>
            <a:ext cx="2682665" cy="2075495"/>
          </a:xfrm>
          <a:prstGeom prst="rect">
            <a:avLst/>
          </a:prstGeom>
        </p:spPr>
      </p:pic>
      <p:pic>
        <p:nvPicPr>
          <p:cNvPr id="6" name="Image 5"/>
          <p:cNvPicPr>
            <a:picLocks noChangeAspect="1"/>
          </p:cNvPicPr>
          <p:nvPr/>
        </p:nvPicPr>
        <p:blipFill>
          <a:blip r:embed="rId4"/>
          <a:stretch>
            <a:fillRect/>
          </a:stretch>
        </p:blipFill>
        <p:spPr>
          <a:xfrm>
            <a:off x="9096008" y="4043975"/>
            <a:ext cx="2600121" cy="2044670"/>
          </a:xfrm>
          <a:prstGeom prst="rect">
            <a:avLst/>
          </a:prstGeom>
        </p:spPr>
      </p:pic>
      <p:sp>
        <p:nvSpPr>
          <p:cNvPr id="7" name="ZoneTexte 6"/>
          <p:cNvSpPr txBox="1"/>
          <p:nvPr/>
        </p:nvSpPr>
        <p:spPr>
          <a:xfrm>
            <a:off x="5471615" y="2714724"/>
            <a:ext cx="6720385" cy="923330"/>
          </a:xfrm>
          <a:prstGeom prst="rect">
            <a:avLst/>
          </a:prstGeom>
          <a:noFill/>
        </p:spPr>
        <p:txBody>
          <a:bodyPr wrap="square" rtlCol="0">
            <a:spAutoFit/>
          </a:bodyPr>
          <a:lstStyle/>
          <a:p>
            <a:pPr algn="ctr"/>
            <a:r>
              <a:rPr lang="fr-FR" b="1" dirty="0">
                <a:latin typeface="Tw Cen MT" panose="020B0602020104020603" pitchFamily="34" charset="0"/>
              </a:rPr>
              <a:t>Répartition de l'échantillon dans les différents profils de consommation </a:t>
            </a:r>
            <a:r>
              <a:rPr lang="fr-FR" b="1" dirty="0" smtClean="0">
                <a:latin typeface="Tw Cen MT" panose="020B0602020104020603" pitchFamily="34" charset="0"/>
              </a:rPr>
              <a:t>comparé </a:t>
            </a:r>
            <a:r>
              <a:rPr lang="fr-FR" b="1" dirty="0">
                <a:latin typeface="Tw Cen MT" panose="020B0602020104020603" pitchFamily="34" charset="0"/>
              </a:rPr>
              <a:t>à la population générale selon le sexe, </a:t>
            </a:r>
            <a:r>
              <a:rPr lang="fr-FR" b="1" dirty="0" smtClean="0">
                <a:latin typeface="Tw Cen MT" panose="020B0602020104020603" pitchFamily="34" charset="0"/>
              </a:rPr>
              <a:t>française</a:t>
            </a:r>
            <a:endParaRPr lang="fr-FR" b="1" dirty="0">
              <a:latin typeface="Tw Cen MT" panose="020B0602020104020603" pitchFamily="34" charset="0"/>
            </a:endParaRPr>
          </a:p>
        </p:txBody>
      </p:sp>
      <p:sp>
        <p:nvSpPr>
          <p:cNvPr id="8" name="Espace réservé du contenu 2"/>
          <p:cNvSpPr txBox="1">
            <a:spLocks/>
          </p:cNvSpPr>
          <p:nvPr/>
        </p:nvSpPr>
        <p:spPr>
          <a:xfrm>
            <a:off x="645224" y="2714724"/>
            <a:ext cx="4826391" cy="22257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2" indent="-342900">
              <a:lnSpc>
                <a:spcPct val="120000"/>
              </a:lnSpc>
              <a:spcAft>
                <a:spcPts val="600"/>
              </a:spcAft>
            </a:pPr>
            <a:r>
              <a:rPr lang="en-US" sz="2400" dirty="0" err="1">
                <a:solidFill>
                  <a:prstClr val="black"/>
                </a:solidFill>
                <a:latin typeface="Gotham Bold"/>
                <a:ea typeface="+mj-ea"/>
                <a:cs typeface="Gotham Bold"/>
              </a:rPr>
              <a:t>Une</a:t>
            </a:r>
            <a:r>
              <a:rPr lang="en-US" sz="2400" dirty="0">
                <a:solidFill>
                  <a:prstClr val="black"/>
                </a:solidFill>
                <a:latin typeface="Gotham Bold"/>
                <a:ea typeface="+mj-ea"/>
                <a:cs typeface="Gotham Bold"/>
              </a:rPr>
              <a:t> </a:t>
            </a:r>
            <a:r>
              <a:rPr lang="en-US" sz="2400" dirty="0" err="1">
                <a:solidFill>
                  <a:prstClr val="black"/>
                </a:solidFill>
                <a:latin typeface="Gotham Bold"/>
                <a:ea typeface="+mj-ea"/>
                <a:cs typeface="Gotham Bold"/>
              </a:rPr>
              <a:t>consommation</a:t>
            </a:r>
            <a:r>
              <a:rPr lang="en-US" sz="2400" dirty="0">
                <a:solidFill>
                  <a:prstClr val="black"/>
                </a:solidFill>
                <a:latin typeface="Gotham Bold"/>
                <a:ea typeface="+mj-ea"/>
                <a:cs typeface="Gotham Bold"/>
              </a:rPr>
              <a:t> </a:t>
            </a:r>
            <a:r>
              <a:rPr lang="en-US" sz="2400" dirty="0" err="1">
                <a:solidFill>
                  <a:prstClr val="black"/>
                </a:solidFill>
                <a:latin typeface="Gotham Bold"/>
                <a:ea typeface="+mj-ea"/>
                <a:cs typeface="Gotham Bold"/>
              </a:rPr>
              <a:t>moins</a:t>
            </a:r>
            <a:r>
              <a:rPr lang="en-US" sz="2400" dirty="0">
                <a:solidFill>
                  <a:prstClr val="black"/>
                </a:solidFill>
                <a:latin typeface="Gotham Bold"/>
                <a:ea typeface="+mj-ea"/>
                <a:cs typeface="Gotham Bold"/>
              </a:rPr>
              <a:t> </a:t>
            </a:r>
            <a:r>
              <a:rPr lang="en-US" sz="2400" dirty="0" err="1">
                <a:solidFill>
                  <a:prstClr val="black"/>
                </a:solidFill>
                <a:latin typeface="Gotham Bold"/>
                <a:ea typeface="+mj-ea"/>
                <a:cs typeface="Gotham Bold"/>
              </a:rPr>
              <a:t>importante</a:t>
            </a:r>
            <a:r>
              <a:rPr lang="en-US" sz="2400" dirty="0">
                <a:solidFill>
                  <a:prstClr val="black"/>
                </a:solidFill>
                <a:latin typeface="Gotham Bold"/>
                <a:ea typeface="+mj-ea"/>
                <a:cs typeface="Gotham Bold"/>
              </a:rPr>
              <a:t> </a:t>
            </a:r>
            <a:r>
              <a:rPr lang="en-US" sz="2400" dirty="0" err="1">
                <a:solidFill>
                  <a:prstClr val="black"/>
                </a:solidFill>
                <a:latin typeface="Gotham Bold"/>
                <a:ea typeface="+mj-ea"/>
                <a:cs typeface="Gotham Bold"/>
              </a:rPr>
              <a:t>d’alcool</a:t>
            </a:r>
            <a:r>
              <a:rPr lang="en-US" sz="2400" dirty="0">
                <a:solidFill>
                  <a:prstClr val="black"/>
                </a:solidFill>
                <a:latin typeface="Gotham Bold"/>
                <a:ea typeface="+mj-ea"/>
                <a:cs typeface="Gotham Bold"/>
              </a:rPr>
              <a:t> chez les </a:t>
            </a:r>
            <a:r>
              <a:rPr lang="en-US" sz="2400" dirty="0" err="1">
                <a:solidFill>
                  <a:prstClr val="black"/>
                </a:solidFill>
                <a:latin typeface="Gotham Bold"/>
                <a:ea typeface="+mj-ea"/>
                <a:cs typeface="Gotham Bold"/>
              </a:rPr>
              <a:t>immigrés</a:t>
            </a:r>
            <a:r>
              <a:rPr lang="en-US" sz="2400" dirty="0">
                <a:solidFill>
                  <a:prstClr val="black"/>
                </a:solidFill>
                <a:latin typeface="Gotham Bold"/>
                <a:ea typeface="+mj-ea"/>
                <a:cs typeface="Gotham Bold"/>
              </a:rPr>
              <a:t> </a:t>
            </a:r>
            <a:r>
              <a:rPr lang="en-US" sz="2400" dirty="0" err="1">
                <a:solidFill>
                  <a:prstClr val="black"/>
                </a:solidFill>
                <a:latin typeface="Gotham Bold"/>
                <a:ea typeface="+mj-ea"/>
                <a:cs typeface="Gotham Bold"/>
              </a:rPr>
              <a:t>comparés</a:t>
            </a:r>
            <a:r>
              <a:rPr lang="en-US" sz="2400" dirty="0">
                <a:solidFill>
                  <a:prstClr val="black"/>
                </a:solidFill>
                <a:latin typeface="Gotham Bold"/>
                <a:ea typeface="+mj-ea"/>
                <a:cs typeface="Gotham Bold"/>
              </a:rPr>
              <a:t> aux populations natives, à la </a:t>
            </a:r>
            <a:r>
              <a:rPr lang="en-US" sz="2400" dirty="0" err="1">
                <a:solidFill>
                  <a:prstClr val="black"/>
                </a:solidFill>
                <a:latin typeface="Gotham Bold"/>
                <a:ea typeface="+mj-ea"/>
                <a:cs typeface="Gotham Bold"/>
              </a:rPr>
              <a:t>fois</a:t>
            </a:r>
            <a:r>
              <a:rPr lang="en-US" sz="2400" dirty="0">
                <a:solidFill>
                  <a:prstClr val="black"/>
                </a:solidFill>
                <a:latin typeface="Gotham Bold"/>
                <a:ea typeface="+mj-ea"/>
                <a:cs typeface="Gotham Bold"/>
              </a:rPr>
              <a:t> </a:t>
            </a:r>
            <a:r>
              <a:rPr lang="en-US" sz="2400" dirty="0" err="1">
                <a:solidFill>
                  <a:prstClr val="black"/>
                </a:solidFill>
                <a:latin typeface="Gotham Bold"/>
                <a:ea typeface="+mj-ea"/>
                <a:cs typeface="Gotham Bold"/>
              </a:rPr>
              <a:t>dans</a:t>
            </a:r>
            <a:r>
              <a:rPr lang="en-US" sz="2400" dirty="0">
                <a:solidFill>
                  <a:prstClr val="black"/>
                </a:solidFill>
                <a:latin typeface="Gotham Bold"/>
                <a:ea typeface="+mj-ea"/>
                <a:cs typeface="Gotham Bold"/>
              </a:rPr>
              <a:t> les pays </a:t>
            </a:r>
            <a:r>
              <a:rPr lang="en-US" sz="2400" dirty="0" err="1">
                <a:solidFill>
                  <a:prstClr val="black"/>
                </a:solidFill>
                <a:latin typeface="Gotham Bold"/>
                <a:ea typeface="+mj-ea"/>
                <a:cs typeface="Gotham Bold"/>
              </a:rPr>
              <a:t>d’origine</a:t>
            </a:r>
            <a:r>
              <a:rPr lang="en-US" sz="2400" dirty="0">
                <a:solidFill>
                  <a:prstClr val="black"/>
                </a:solidFill>
                <a:latin typeface="Gotham Bold"/>
                <a:ea typeface="+mj-ea"/>
                <a:cs typeface="Gotham Bold"/>
              </a:rPr>
              <a:t> et </a:t>
            </a:r>
            <a:r>
              <a:rPr lang="en-US" sz="2400" dirty="0" err="1">
                <a:solidFill>
                  <a:prstClr val="black"/>
                </a:solidFill>
                <a:latin typeface="Gotham Bold"/>
                <a:ea typeface="+mj-ea"/>
                <a:cs typeface="Gotham Bold"/>
              </a:rPr>
              <a:t>en</a:t>
            </a:r>
            <a:r>
              <a:rPr lang="en-US" sz="2400" dirty="0">
                <a:solidFill>
                  <a:prstClr val="black"/>
                </a:solidFill>
                <a:latin typeface="Gotham Bold"/>
                <a:ea typeface="+mj-ea"/>
                <a:cs typeface="Gotham Bold"/>
              </a:rPr>
              <a:t> situation de migration</a:t>
            </a:r>
            <a:endParaRPr lang="fr-FR" sz="2400" dirty="0">
              <a:solidFill>
                <a:prstClr val="black"/>
              </a:solidFill>
              <a:latin typeface="Gotham Bold"/>
              <a:ea typeface="+mj-ea"/>
              <a:cs typeface="Gotham Bold"/>
            </a:endParaRPr>
          </a:p>
        </p:txBody>
      </p:sp>
      <p:sp>
        <p:nvSpPr>
          <p:cNvPr id="9" name="ZoneTexte 8"/>
          <p:cNvSpPr txBox="1"/>
          <p:nvPr/>
        </p:nvSpPr>
        <p:spPr>
          <a:xfrm>
            <a:off x="5471615" y="6074997"/>
            <a:ext cx="6720385" cy="369332"/>
          </a:xfrm>
          <a:prstGeom prst="rect">
            <a:avLst/>
          </a:prstGeom>
          <a:noFill/>
        </p:spPr>
        <p:txBody>
          <a:bodyPr wrap="square" rtlCol="0">
            <a:spAutoFit/>
          </a:bodyPr>
          <a:lstStyle/>
          <a:p>
            <a:r>
              <a:rPr lang="fr-FR" dirty="0" err="1" smtClean="0">
                <a:latin typeface="Tw Cen MT" panose="020B0602020104020603" pitchFamily="34" charset="0"/>
              </a:rPr>
              <a:t>Ravalihasy</a:t>
            </a:r>
            <a:r>
              <a:rPr lang="fr-FR" dirty="0" smtClean="0">
                <a:latin typeface="Tw Cen MT" panose="020B0602020104020603" pitchFamily="34" charset="0"/>
              </a:rPr>
              <a:t> et al. 2016, </a:t>
            </a:r>
            <a:r>
              <a:rPr lang="fr-FR" i="1" dirty="0" err="1" smtClean="0">
                <a:latin typeface="Tw Cen MT" panose="020B0602020104020603" pitchFamily="34" charset="0"/>
              </a:rPr>
              <a:t>Working</a:t>
            </a:r>
            <a:r>
              <a:rPr lang="fr-FR" i="1" dirty="0" smtClean="0">
                <a:latin typeface="Tw Cen MT" panose="020B0602020104020603" pitchFamily="34" charset="0"/>
              </a:rPr>
              <a:t> Paper du </a:t>
            </a:r>
            <a:r>
              <a:rPr lang="fr-FR" i="1" dirty="0" err="1" smtClean="0">
                <a:latin typeface="Tw Cen MT" panose="020B0602020104020603" pitchFamily="34" charset="0"/>
              </a:rPr>
              <a:t>Ceped</a:t>
            </a:r>
            <a:r>
              <a:rPr lang="fr-FR" dirty="0" smtClean="0">
                <a:latin typeface="Tw Cen MT" panose="020B0602020104020603" pitchFamily="34" charset="0"/>
              </a:rPr>
              <a:t>, </a:t>
            </a:r>
            <a:r>
              <a:rPr lang="fr-FR" dirty="0" smtClean="0">
                <a:latin typeface="Tw Cen MT" panose="020B0602020104020603" pitchFamily="34" charset="0"/>
                <a:hlinkClick r:id="rId5"/>
              </a:rPr>
              <a:t>www.ceped.org/wp</a:t>
            </a:r>
            <a:r>
              <a:rPr lang="fr-FR" dirty="0" smtClean="0">
                <a:latin typeface="Tw Cen MT" panose="020B0602020104020603" pitchFamily="34" charset="0"/>
              </a:rPr>
              <a:t> </a:t>
            </a:r>
            <a:endParaRPr lang="fr-FR" dirty="0">
              <a:latin typeface="Tw Cen MT" panose="020B0602020104020603" pitchFamily="34" charset="0"/>
            </a:endParaRPr>
          </a:p>
        </p:txBody>
      </p:sp>
      <p:sp>
        <p:nvSpPr>
          <p:cNvPr id="3" name="ZoneTexte 2"/>
          <p:cNvSpPr txBox="1"/>
          <p:nvPr/>
        </p:nvSpPr>
        <p:spPr>
          <a:xfrm>
            <a:off x="8494079" y="3956865"/>
            <a:ext cx="2342243" cy="646331"/>
          </a:xfrm>
          <a:prstGeom prst="rect">
            <a:avLst/>
          </a:prstGeom>
          <a:solidFill>
            <a:schemeClr val="bg1"/>
          </a:solidFill>
        </p:spPr>
        <p:txBody>
          <a:bodyPr wrap="square" rtlCol="0">
            <a:spAutoFit/>
          </a:bodyPr>
          <a:lstStyle/>
          <a:p>
            <a:pPr algn="ctr"/>
            <a:r>
              <a:rPr lang="fr-FR" b="1" dirty="0" smtClean="0"/>
              <a:t>Immigrés dans l’enquête Parcours</a:t>
            </a:r>
            <a:endParaRPr lang="fr-FR" b="1" dirty="0"/>
          </a:p>
        </p:txBody>
      </p:sp>
    </p:spTree>
    <p:extLst>
      <p:ext uri="{BB962C8B-B14F-4D97-AF65-F5344CB8AC3E}">
        <p14:creationId xmlns:p14="http://schemas.microsoft.com/office/powerpoint/2010/main" val="14921107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smtClean="0">
                <a:latin typeface="Tw Cen MT" panose="020B0602020104020603" pitchFamily="34" charset="0"/>
              </a:rPr>
              <a:t>Migrations sud-nord</a:t>
            </a:r>
          </a:p>
          <a:p>
            <a:r>
              <a:rPr lang="fr-FR" dirty="0" smtClean="0">
                <a:latin typeface="Tw Cen MT" panose="020B0602020104020603" pitchFamily="34" charset="0"/>
              </a:rPr>
              <a:t>Données sur le statut socio-économique (recensement…) ou sur l’emploi</a:t>
            </a:r>
          </a:p>
          <a:p>
            <a:pPr lvl="1"/>
            <a:r>
              <a:rPr lang="fr-FR" dirty="0">
                <a:latin typeface="Tw Cen MT" panose="020B0602020104020603" pitchFamily="34" charset="0"/>
              </a:rPr>
              <a:t>Taux de chômage plus élevés parmi les populations </a:t>
            </a:r>
            <a:r>
              <a:rPr lang="fr-FR" dirty="0" smtClean="0">
                <a:latin typeface="Tw Cen MT" panose="020B0602020104020603" pitchFamily="34" charset="0"/>
              </a:rPr>
              <a:t>immigrées, segmentation du marché de l’emploi dans les pays riches </a:t>
            </a:r>
            <a:r>
              <a:rPr lang="fr-FR" sz="2000" dirty="0" smtClean="0">
                <a:solidFill>
                  <a:schemeClr val="accent1">
                    <a:lumMod val="50000"/>
                  </a:schemeClr>
                </a:solidFill>
                <a:latin typeface="Tw Cen MT" panose="020B0602020104020603" pitchFamily="34" charset="0"/>
              </a:rPr>
              <a:t>(</a:t>
            </a:r>
            <a:r>
              <a:rPr lang="fr-FR" sz="2000" dirty="0" err="1" smtClean="0">
                <a:solidFill>
                  <a:schemeClr val="accent1">
                    <a:lumMod val="50000"/>
                  </a:schemeClr>
                </a:solidFill>
                <a:latin typeface="Tw Cen MT" panose="020B0602020104020603" pitchFamily="34" charset="0"/>
              </a:rPr>
              <a:t>Castles</a:t>
            </a:r>
            <a:r>
              <a:rPr lang="fr-FR" sz="2000" dirty="0" smtClean="0">
                <a:solidFill>
                  <a:schemeClr val="accent1">
                    <a:lumMod val="50000"/>
                  </a:schemeClr>
                </a:solidFill>
                <a:latin typeface="Tw Cen MT" panose="020B0602020104020603" pitchFamily="34" charset="0"/>
              </a:rPr>
              <a:t> et al. 2014, </a:t>
            </a:r>
            <a:r>
              <a:rPr lang="fr-FR" sz="2000" dirty="0" err="1" smtClean="0">
                <a:solidFill>
                  <a:schemeClr val="accent1">
                    <a:lumMod val="50000"/>
                  </a:schemeClr>
                </a:solidFill>
                <a:latin typeface="Tw Cen MT" panose="020B0602020104020603" pitchFamily="34" charset="0"/>
              </a:rPr>
              <a:t>Obucina</a:t>
            </a:r>
            <a:r>
              <a:rPr lang="fr-FR" sz="2000" dirty="0" smtClean="0">
                <a:solidFill>
                  <a:schemeClr val="accent1">
                    <a:lumMod val="50000"/>
                  </a:schemeClr>
                </a:solidFill>
                <a:latin typeface="Tw Cen MT" panose="020B0602020104020603" pitchFamily="34" charset="0"/>
              </a:rPr>
              <a:t> 2013)</a:t>
            </a:r>
            <a:endParaRPr lang="fr-FR" dirty="0">
              <a:solidFill>
                <a:schemeClr val="accent1">
                  <a:lumMod val="50000"/>
                </a:schemeClr>
              </a:solidFill>
              <a:latin typeface="Tw Cen MT" panose="020B0602020104020603" pitchFamily="34" charset="0"/>
            </a:endParaRPr>
          </a:p>
          <a:p>
            <a:pPr lvl="1"/>
            <a:r>
              <a:rPr lang="fr-FR" dirty="0">
                <a:latin typeface="Tw Cen MT" panose="020B0602020104020603" pitchFamily="34" charset="0"/>
              </a:rPr>
              <a:t>Une part plus importante qui vit sous le seuil de </a:t>
            </a:r>
            <a:r>
              <a:rPr lang="fr-FR" dirty="0" smtClean="0">
                <a:latin typeface="Tw Cen MT" panose="020B0602020104020603" pitchFamily="34" charset="0"/>
              </a:rPr>
              <a:t>pauvreté </a:t>
            </a:r>
            <a:r>
              <a:rPr lang="fr-FR" sz="2000" dirty="0" smtClean="0">
                <a:solidFill>
                  <a:schemeClr val="accent1">
                    <a:lumMod val="50000"/>
                  </a:schemeClr>
                </a:solidFill>
                <a:latin typeface="Tw Cen MT" panose="020B0602020104020603" pitchFamily="34" charset="0"/>
              </a:rPr>
              <a:t>(INSEE 2012)</a:t>
            </a:r>
          </a:p>
          <a:p>
            <a:pPr lvl="1"/>
            <a:r>
              <a:rPr lang="fr-FR" dirty="0" smtClean="0">
                <a:latin typeface="Tw Cen MT" panose="020B0602020104020603" pitchFamily="34" charset="0"/>
              </a:rPr>
              <a:t>Des trajectoires d’installation marquées par une grande précarité </a:t>
            </a:r>
            <a:r>
              <a:rPr lang="fr-FR" sz="2000" dirty="0" smtClean="0">
                <a:solidFill>
                  <a:schemeClr val="accent1">
                    <a:lumMod val="50000"/>
                  </a:schemeClr>
                </a:solidFill>
                <a:latin typeface="Tw Cen MT" panose="020B0602020104020603" pitchFamily="34" charset="0"/>
              </a:rPr>
              <a:t>(Gosselin et al. 2018)</a:t>
            </a:r>
          </a:p>
          <a:p>
            <a:pPr lvl="1"/>
            <a:endParaRPr lang="fr-FR" dirty="0">
              <a:solidFill>
                <a:schemeClr val="accent1">
                  <a:lumMod val="50000"/>
                </a:schemeClr>
              </a:solidFill>
              <a:latin typeface="Tw Cen MT" panose="020B0602020104020603" pitchFamily="34" charset="0"/>
            </a:endParaRPr>
          </a:p>
          <a:p>
            <a:r>
              <a:rPr lang="fr-FR" dirty="0" smtClean="0">
                <a:latin typeface="Tw Cen MT" panose="020B0602020104020603" pitchFamily="34" charset="0"/>
              </a:rPr>
              <a:t>Selon le cadre des inégalités sociales de santé </a:t>
            </a:r>
            <a:r>
              <a:rPr lang="fr-FR" sz="2400" dirty="0" smtClean="0">
                <a:solidFill>
                  <a:schemeClr val="accent1">
                    <a:lumMod val="50000"/>
                  </a:schemeClr>
                </a:solidFill>
                <a:latin typeface="Tw Cen MT" panose="020B0602020104020603" pitchFamily="34" charset="0"/>
              </a:rPr>
              <a:t>(OMS 2008, Marmot 2010), </a:t>
            </a:r>
            <a:r>
              <a:rPr lang="fr-FR" dirty="0" smtClean="0">
                <a:latin typeface="Tw Cen MT" panose="020B0602020104020603" pitchFamily="34" charset="0"/>
              </a:rPr>
              <a:t>tous ces facteurs structurels ont un impact négatif sur la santé</a:t>
            </a:r>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46</a:t>
            </a:fld>
            <a:endParaRPr lang="fr-FR"/>
          </a:p>
        </p:txBody>
      </p:sp>
      <p:sp>
        <p:nvSpPr>
          <p:cNvPr id="5" name="Titre 1"/>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latin typeface="Tw Cen MT" panose="020B0602020104020603" pitchFamily="34" charset="0"/>
              </a:rPr>
              <a:t>2</a:t>
            </a:r>
            <a:r>
              <a:rPr lang="fr-FR" dirty="0" smtClean="0">
                <a:latin typeface="Tw Cen MT" panose="020B0602020104020603" pitchFamily="34" charset="0"/>
              </a:rPr>
              <a:t>. Facteurs de vulnérabilité</a:t>
            </a:r>
            <a:r>
              <a:rPr lang="fr-FR" dirty="0">
                <a:latin typeface="Tw Cen MT" panose="020B0602020104020603" pitchFamily="34" charset="0"/>
              </a:rPr>
              <a:t> </a:t>
            </a:r>
            <a:r>
              <a:rPr lang="fr-FR" dirty="0" smtClean="0">
                <a:latin typeface="Tw Cen MT" panose="020B0602020104020603" pitchFamily="34" charset="0"/>
              </a:rPr>
              <a:t>: </a:t>
            </a:r>
            <a:r>
              <a:rPr lang="fr-FR" i="1" dirty="0" smtClean="0">
                <a:latin typeface="Tw Cen MT" panose="020B0602020104020603" pitchFamily="34" charset="0"/>
              </a:rPr>
              <a:t>Conditions de vie souvent plus difficiles</a:t>
            </a:r>
            <a:endParaRPr lang="fr-FR" dirty="0"/>
          </a:p>
        </p:txBody>
      </p:sp>
    </p:spTree>
    <p:extLst>
      <p:ext uri="{BB962C8B-B14F-4D97-AF65-F5344CB8AC3E}">
        <p14:creationId xmlns:p14="http://schemas.microsoft.com/office/powerpoint/2010/main" val="326256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latin typeface="Tw Cen MT" panose="020B0602020104020603" pitchFamily="34" charset="0"/>
              </a:rPr>
              <a:t>Les droits à la protection sociale varient selon les pays</a:t>
            </a:r>
          </a:p>
          <a:p>
            <a:r>
              <a:rPr lang="fr-FR" dirty="0" smtClean="0">
                <a:latin typeface="Tw Cen MT" panose="020B0602020104020603" pitchFamily="34" charset="0"/>
              </a:rPr>
              <a:t>La question de l’accès effectif au système de santé pour des populations qui ne connaissent pas les dispositifs</a:t>
            </a:r>
          </a:p>
          <a:p>
            <a:r>
              <a:rPr lang="fr-FR" dirty="0" smtClean="0">
                <a:latin typeface="Tw Cen MT" panose="020B0602020104020603" pitchFamily="34" charset="0"/>
              </a:rPr>
              <a:t>Renoncement aux soins</a:t>
            </a:r>
            <a:endParaRPr lang="fr-FR" dirty="0">
              <a:latin typeface="Tw Cen MT" panose="020B0602020104020603" pitchFamily="34" charset="0"/>
            </a:endParaRPr>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47</a:t>
            </a:fld>
            <a:endParaRPr lang="fr-FR"/>
          </a:p>
        </p:txBody>
      </p:sp>
      <p:sp>
        <p:nvSpPr>
          <p:cNvPr id="5" name="Titre 1"/>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latin typeface="Tw Cen MT" panose="020B0602020104020603" pitchFamily="34" charset="0"/>
              </a:rPr>
              <a:t>2</a:t>
            </a:r>
            <a:r>
              <a:rPr lang="fr-FR" dirty="0" smtClean="0">
                <a:latin typeface="Tw Cen MT" panose="020B0602020104020603" pitchFamily="34" charset="0"/>
              </a:rPr>
              <a:t>. Facteurs de vulnérabilité</a:t>
            </a:r>
            <a:r>
              <a:rPr lang="fr-FR" dirty="0">
                <a:latin typeface="Tw Cen MT" panose="020B0602020104020603" pitchFamily="34" charset="0"/>
              </a:rPr>
              <a:t> </a:t>
            </a:r>
            <a:r>
              <a:rPr lang="fr-FR" dirty="0" smtClean="0">
                <a:latin typeface="Tw Cen MT" panose="020B0602020104020603" pitchFamily="34" charset="0"/>
              </a:rPr>
              <a:t>: </a:t>
            </a:r>
            <a:r>
              <a:rPr lang="fr-FR" i="1" dirty="0" smtClean="0">
                <a:latin typeface="Tw Cen MT" panose="020B0602020104020603" pitchFamily="34" charset="0"/>
              </a:rPr>
              <a:t>Un plus mauvais accès aux soins</a:t>
            </a:r>
            <a:endParaRPr lang="fr-FR" dirty="0"/>
          </a:p>
        </p:txBody>
      </p:sp>
      <p:pic>
        <p:nvPicPr>
          <p:cNvPr id="2" name="Image 1"/>
          <p:cNvPicPr>
            <a:picLocks noChangeAspect="1"/>
          </p:cNvPicPr>
          <p:nvPr/>
        </p:nvPicPr>
        <p:blipFill>
          <a:blip r:embed="rId3"/>
          <a:stretch>
            <a:fillRect/>
          </a:stretch>
        </p:blipFill>
        <p:spPr>
          <a:xfrm>
            <a:off x="421978" y="3882661"/>
            <a:ext cx="6469083" cy="2582872"/>
          </a:xfrm>
          <a:prstGeom prst="rect">
            <a:avLst/>
          </a:prstGeom>
        </p:spPr>
      </p:pic>
      <p:sp>
        <p:nvSpPr>
          <p:cNvPr id="6" name="Espace réservé du contenu 2"/>
          <p:cNvSpPr txBox="1">
            <a:spLocks/>
          </p:cNvSpPr>
          <p:nvPr/>
        </p:nvSpPr>
        <p:spPr>
          <a:xfrm>
            <a:off x="7164015" y="3230440"/>
            <a:ext cx="487896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800" dirty="0" smtClean="0">
                <a:latin typeface="Tw Cen MT" panose="020B0602020104020603" pitchFamily="34" charset="0"/>
              </a:rPr>
              <a:t>Les </a:t>
            </a:r>
            <a:r>
              <a:rPr lang="en-US" sz="1800" dirty="0" err="1" smtClean="0">
                <a:latin typeface="Tw Cen MT" panose="020B0602020104020603" pitchFamily="34" charset="0"/>
              </a:rPr>
              <a:t>études</a:t>
            </a:r>
            <a:r>
              <a:rPr lang="en-US" sz="1800" dirty="0" smtClean="0">
                <a:latin typeface="Tw Cen MT" panose="020B0602020104020603" pitchFamily="34" charset="0"/>
              </a:rPr>
              <a:t> </a:t>
            </a:r>
            <a:r>
              <a:rPr lang="en-US" sz="1800" dirty="0" err="1" smtClean="0">
                <a:latin typeface="Tw Cen MT" panose="020B0602020104020603" pitchFamily="34" charset="0"/>
              </a:rPr>
              <a:t>quantitatives</a:t>
            </a:r>
            <a:r>
              <a:rPr lang="en-US" sz="1800" dirty="0" smtClean="0">
                <a:latin typeface="Tw Cen MT" panose="020B0602020104020603" pitchFamily="34" charset="0"/>
              </a:rPr>
              <a:t> </a:t>
            </a:r>
            <a:r>
              <a:rPr lang="en-US" sz="1800" dirty="0" err="1" smtClean="0">
                <a:latin typeface="Tw Cen MT" panose="020B0602020104020603" pitchFamily="34" charset="0"/>
              </a:rPr>
              <a:t>montrent</a:t>
            </a:r>
            <a:r>
              <a:rPr lang="en-US" sz="1800" dirty="0" smtClean="0">
                <a:latin typeface="Tw Cen MT" panose="020B0602020104020603" pitchFamily="34" charset="0"/>
              </a:rPr>
              <a:t> un </a:t>
            </a:r>
            <a:r>
              <a:rPr lang="en-US" sz="1800" dirty="0" err="1" smtClean="0">
                <a:latin typeface="Tw Cen MT" panose="020B0602020104020603" pitchFamily="34" charset="0"/>
              </a:rPr>
              <a:t>moindre</a:t>
            </a:r>
            <a:r>
              <a:rPr lang="en-US" sz="1800" dirty="0" smtClean="0">
                <a:latin typeface="Tw Cen MT" panose="020B0602020104020603" pitchFamily="34" charset="0"/>
              </a:rPr>
              <a:t> </a:t>
            </a:r>
            <a:r>
              <a:rPr lang="en-US" sz="1800" dirty="0" err="1" smtClean="0">
                <a:latin typeface="Tw Cen MT" panose="020B0602020104020603" pitchFamily="34" charset="0"/>
              </a:rPr>
              <a:t>recours</a:t>
            </a:r>
            <a:r>
              <a:rPr lang="en-US" sz="1800" dirty="0" smtClean="0">
                <a:latin typeface="Tw Cen MT" panose="020B0602020104020603" pitchFamily="34" charset="0"/>
              </a:rPr>
              <a:t> aux </a:t>
            </a:r>
            <a:r>
              <a:rPr lang="en-US" sz="1800" dirty="0" err="1" smtClean="0">
                <a:latin typeface="Tw Cen MT" panose="020B0602020104020603" pitchFamily="34" charset="0"/>
              </a:rPr>
              <a:t>soins</a:t>
            </a:r>
            <a:r>
              <a:rPr lang="en-US" sz="1800" dirty="0" smtClean="0">
                <a:latin typeface="Tw Cen MT" panose="020B0602020104020603" pitchFamily="34" charset="0"/>
              </a:rPr>
              <a:t> des </a:t>
            </a:r>
            <a:r>
              <a:rPr lang="en-US" sz="1800" dirty="0" err="1" smtClean="0">
                <a:latin typeface="Tw Cen MT" panose="020B0602020104020603" pitchFamily="34" charset="0"/>
              </a:rPr>
              <a:t>personnes</a:t>
            </a:r>
            <a:r>
              <a:rPr lang="en-US" sz="1800" dirty="0" smtClean="0">
                <a:latin typeface="Tw Cen MT" panose="020B0602020104020603" pitchFamily="34" charset="0"/>
              </a:rPr>
              <a:t> sans </a:t>
            </a:r>
            <a:r>
              <a:rPr lang="en-US" sz="1800" dirty="0" err="1" smtClean="0">
                <a:latin typeface="Tw Cen MT" panose="020B0602020104020603" pitchFamily="34" charset="0"/>
              </a:rPr>
              <a:t>titre</a:t>
            </a:r>
            <a:r>
              <a:rPr lang="en-US" sz="1800" dirty="0" smtClean="0">
                <a:latin typeface="Tw Cen MT" panose="020B0602020104020603" pitchFamily="34" charset="0"/>
              </a:rPr>
              <a:t> de </a:t>
            </a:r>
            <a:r>
              <a:rPr lang="en-US" sz="1800" dirty="0" err="1" smtClean="0">
                <a:latin typeface="Tw Cen MT" panose="020B0602020104020603" pitchFamily="34" charset="0"/>
              </a:rPr>
              <a:t>séjour</a:t>
            </a:r>
            <a:endParaRPr lang="en-US" sz="1800" dirty="0" smtClean="0">
              <a:latin typeface="Tw Cen MT" panose="020B0602020104020603" pitchFamily="34" charset="0"/>
            </a:endParaRPr>
          </a:p>
          <a:p>
            <a:pPr>
              <a:lnSpc>
                <a:spcPct val="120000"/>
              </a:lnSpc>
            </a:pPr>
            <a:r>
              <a:rPr lang="en-US" sz="1800" dirty="0" smtClean="0">
                <a:latin typeface="Tw Cen MT" panose="020B0602020104020603" pitchFamily="34" charset="0"/>
              </a:rPr>
              <a:t>Les </a:t>
            </a:r>
            <a:r>
              <a:rPr lang="en-US" sz="1800" dirty="0" err="1" smtClean="0">
                <a:latin typeface="Tw Cen MT" panose="020B0602020104020603" pitchFamily="34" charset="0"/>
              </a:rPr>
              <a:t>études</a:t>
            </a:r>
            <a:r>
              <a:rPr lang="en-US" sz="1800" dirty="0" smtClean="0">
                <a:latin typeface="Tw Cen MT" panose="020B0602020104020603" pitchFamily="34" charset="0"/>
              </a:rPr>
              <a:t> </a:t>
            </a:r>
            <a:r>
              <a:rPr lang="en-US" sz="1800" dirty="0" err="1" smtClean="0">
                <a:latin typeface="Tw Cen MT" panose="020B0602020104020603" pitchFamily="34" charset="0"/>
              </a:rPr>
              <a:t>qualitatives</a:t>
            </a:r>
            <a:r>
              <a:rPr lang="en-US" sz="1800" dirty="0" smtClean="0">
                <a:latin typeface="Tw Cen MT" panose="020B0602020104020603" pitchFamily="34" charset="0"/>
              </a:rPr>
              <a:t> </a:t>
            </a:r>
            <a:r>
              <a:rPr lang="en-US" sz="1800" dirty="0" err="1" smtClean="0">
                <a:latin typeface="Tw Cen MT" panose="020B0602020104020603" pitchFamily="34" charset="0"/>
              </a:rPr>
              <a:t>rapportent</a:t>
            </a:r>
            <a:r>
              <a:rPr lang="en-US" sz="1800" dirty="0" smtClean="0">
                <a:latin typeface="Tw Cen MT" panose="020B0602020104020603" pitchFamily="34" charset="0"/>
              </a:rPr>
              <a:t> que </a:t>
            </a:r>
            <a:r>
              <a:rPr lang="en-US" sz="1800" dirty="0" err="1" smtClean="0">
                <a:latin typeface="Tw Cen MT" panose="020B0602020104020603" pitchFamily="34" charset="0"/>
              </a:rPr>
              <a:t>même</a:t>
            </a:r>
            <a:r>
              <a:rPr lang="en-US" sz="1800" dirty="0" smtClean="0">
                <a:latin typeface="Tw Cen MT" panose="020B0602020104020603" pitchFamily="34" charset="0"/>
              </a:rPr>
              <a:t> </a:t>
            </a:r>
            <a:r>
              <a:rPr lang="en-US" sz="1800" dirty="0" err="1" smtClean="0">
                <a:latin typeface="Tw Cen MT" panose="020B0602020104020603" pitchFamily="34" charset="0"/>
              </a:rPr>
              <a:t>si</a:t>
            </a:r>
            <a:r>
              <a:rPr lang="en-US" sz="1800" dirty="0" smtClean="0">
                <a:latin typeface="Tw Cen MT" panose="020B0602020104020603" pitchFamily="34" charset="0"/>
              </a:rPr>
              <a:t> les </a:t>
            </a:r>
            <a:r>
              <a:rPr lang="en-US" sz="1800" dirty="0" err="1" smtClean="0">
                <a:latin typeface="Tw Cen MT" panose="020B0602020104020603" pitchFamily="34" charset="0"/>
              </a:rPr>
              <a:t>soins</a:t>
            </a:r>
            <a:r>
              <a:rPr lang="en-US" sz="1800" dirty="0" smtClean="0">
                <a:latin typeface="Tw Cen MT" panose="020B0602020104020603" pitchFamily="34" charset="0"/>
              </a:rPr>
              <a:t> </a:t>
            </a:r>
            <a:r>
              <a:rPr lang="en-US" sz="1800" dirty="0" err="1" smtClean="0">
                <a:latin typeface="Tw Cen MT" panose="020B0602020104020603" pitchFamily="34" charset="0"/>
              </a:rPr>
              <a:t>avaient</a:t>
            </a:r>
            <a:r>
              <a:rPr lang="en-US" sz="1800" dirty="0" smtClean="0">
                <a:latin typeface="Tw Cen MT" panose="020B0602020104020603" pitchFamily="34" charset="0"/>
              </a:rPr>
              <a:t> lieu, </a:t>
            </a:r>
            <a:r>
              <a:rPr lang="en-US" sz="1800" dirty="0" err="1" smtClean="0">
                <a:latin typeface="Tw Cen MT" panose="020B0602020104020603" pitchFamily="34" charset="0"/>
              </a:rPr>
              <a:t>ils</a:t>
            </a:r>
            <a:r>
              <a:rPr lang="en-US" sz="1800" dirty="0" smtClean="0">
                <a:latin typeface="Tw Cen MT" panose="020B0602020104020603" pitchFamily="34" charset="0"/>
              </a:rPr>
              <a:t> </a:t>
            </a:r>
            <a:r>
              <a:rPr lang="en-US" sz="1800" dirty="0" err="1" smtClean="0">
                <a:latin typeface="Tw Cen MT" panose="020B0602020104020603" pitchFamily="34" charset="0"/>
              </a:rPr>
              <a:t>étaient</a:t>
            </a:r>
            <a:r>
              <a:rPr lang="en-US" sz="1800" dirty="0" smtClean="0">
                <a:latin typeface="Tw Cen MT" panose="020B0602020104020603" pitchFamily="34" charset="0"/>
              </a:rPr>
              <a:t> </a:t>
            </a:r>
            <a:r>
              <a:rPr lang="en-US" sz="1800" dirty="0" err="1" smtClean="0">
                <a:latin typeface="Tw Cen MT" panose="020B0602020104020603" pitchFamily="34" charset="0"/>
              </a:rPr>
              <a:t>souvent</a:t>
            </a:r>
            <a:r>
              <a:rPr lang="en-US" sz="1800" dirty="0" smtClean="0">
                <a:latin typeface="Tw Cen MT" panose="020B0602020104020603" pitchFamily="34" charset="0"/>
              </a:rPr>
              <a:t> </a:t>
            </a:r>
            <a:r>
              <a:rPr lang="en-US" sz="1800" dirty="0" err="1" smtClean="0">
                <a:latin typeface="Tw Cen MT" panose="020B0602020104020603" pitchFamily="34" charset="0"/>
              </a:rPr>
              <a:t>inadéquats</a:t>
            </a:r>
            <a:r>
              <a:rPr lang="en-US" sz="1800" dirty="0" smtClean="0">
                <a:latin typeface="Tw Cen MT" panose="020B0602020104020603" pitchFamily="34" charset="0"/>
              </a:rPr>
              <a:t>, </a:t>
            </a:r>
            <a:r>
              <a:rPr lang="en-US" sz="1800" dirty="0" err="1" smtClean="0">
                <a:latin typeface="Tw Cen MT" panose="020B0602020104020603" pitchFamily="34" charset="0"/>
              </a:rPr>
              <a:t>insuffisants</a:t>
            </a:r>
            <a:r>
              <a:rPr lang="en-US" sz="1800" dirty="0" smtClean="0">
                <a:latin typeface="Tw Cen MT" panose="020B0602020104020603" pitchFamily="34" charset="0"/>
              </a:rPr>
              <a:t>, et que de </a:t>
            </a:r>
            <a:r>
              <a:rPr lang="en-US" sz="1800" dirty="0" err="1" smtClean="0">
                <a:latin typeface="Tw Cen MT" panose="020B0602020104020603" pitchFamily="34" charset="0"/>
              </a:rPr>
              <a:t>nombreux</a:t>
            </a:r>
            <a:r>
              <a:rPr lang="en-US" sz="1800" dirty="0" smtClean="0">
                <a:latin typeface="Tw Cen MT" panose="020B0602020104020603" pitchFamily="34" charset="0"/>
              </a:rPr>
              <a:t> patients ne </a:t>
            </a:r>
            <a:r>
              <a:rPr lang="en-US" sz="1800" dirty="0" err="1" smtClean="0">
                <a:latin typeface="Tw Cen MT" panose="020B0602020104020603" pitchFamily="34" charset="0"/>
              </a:rPr>
              <a:t>connaissaient</a:t>
            </a:r>
            <a:r>
              <a:rPr lang="en-US" sz="1800" dirty="0" smtClean="0">
                <a:latin typeface="Tw Cen MT" panose="020B0602020104020603" pitchFamily="34" charset="0"/>
              </a:rPr>
              <a:t> pas </a:t>
            </a:r>
            <a:r>
              <a:rPr lang="en-US" sz="1800" dirty="0" err="1" smtClean="0">
                <a:latin typeface="Tw Cen MT" panose="020B0602020104020603" pitchFamily="34" charset="0"/>
              </a:rPr>
              <a:t>leur</a:t>
            </a:r>
            <a:r>
              <a:rPr lang="en-US" sz="1800" dirty="0" smtClean="0">
                <a:latin typeface="Tw Cen MT" panose="020B0602020104020603" pitchFamily="34" charset="0"/>
              </a:rPr>
              <a:t> droits et </a:t>
            </a:r>
            <a:r>
              <a:rPr lang="en-US" sz="1800" dirty="0" err="1" smtClean="0">
                <a:latin typeface="Tw Cen MT" panose="020B0602020104020603" pitchFamily="34" charset="0"/>
              </a:rPr>
              <a:t>rencontraient</a:t>
            </a:r>
            <a:r>
              <a:rPr lang="en-US" sz="1800" dirty="0" smtClean="0">
                <a:latin typeface="Tw Cen MT" panose="020B0602020104020603" pitchFamily="34" charset="0"/>
              </a:rPr>
              <a:t> des </a:t>
            </a:r>
            <a:r>
              <a:rPr lang="en-US" sz="1800" dirty="0" err="1" smtClean="0">
                <a:latin typeface="Tw Cen MT" panose="020B0602020104020603" pitchFamily="34" charset="0"/>
              </a:rPr>
              <a:t>barrières</a:t>
            </a:r>
            <a:r>
              <a:rPr lang="en-US" sz="1800" dirty="0" smtClean="0">
                <a:latin typeface="Tw Cen MT" panose="020B0602020104020603" pitchFamily="34" charset="0"/>
              </a:rPr>
              <a:t> à </a:t>
            </a:r>
            <a:r>
              <a:rPr lang="en-US" sz="1800" dirty="0" err="1" smtClean="0">
                <a:latin typeface="Tw Cen MT" panose="020B0602020104020603" pitchFamily="34" charset="0"/>
              </a:rPr>
              <a:t>l’accès</a:t>
            </a:r>
            <a:r>
              <a:rPr lang="en-US" sz="1800" dirty="0" smtClean="0">
                <a:latin typeface="Tw Cen MT" panose="020B0602020104020603" pitchFamily="34" charset="0"/>
              </a:rPr>
              <a:t> aux </a:t>
            </a:r>
            <a:r>
              <a:rPr lang="en-US" sz="1800" dirty="0" err="1" smtClean="0">
                <a:latin typeface="Tw Cen MT" panose="020B0602020104020603" pitchFamily="34" charset="0"/>
              </a:rPr>
              <a:t>soins</a:t>
            </a:r>
            <a:endParaRPr lang="en-US" sz="1800" dirty="0">
              <a:latin typeface="Tw Cen MT" panose="020B0602020104020603" pitchFamily="34" charset="0"/>
            </a:endParaRPr>
          </a:p>
        </p:txBody>
      </p:sp>
    </p:spTree>
    <p:extLst>
      <p:ext uri="{BB962C8B-B14F-4D97-AF65-F5344CB8AC3E}">
        <p14:creationId xmlns:p14="http://schemas.microsoft.com/office/powerpoint/2010/main" val="33376220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C651FF5-2B13-4FF9-870C-67B9625AA38E}" type="slidenum">
              <a:rPr lang="fr-FR" smtClean="0"/>
              <a:t>48</a:t>
            </a:fld>
            <a:endParaRPr lang="fr-FR"/>
          </a:p>
        </p:txBody>
      </p:sp>
      <p:sp>
        <p:nvSpPr>
          <p:cNvPr id="5" name="Titre 1"/>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latin typeface="Tw Cen MT" panose="020B0602020104020603" pitchFamily="34" charset="0"/>
              </a:rPr>
              <a:t>2</a:t>
            </a:r>
            <a:r>
              <a:rPr lang="fr-FR" dirty="0" smtClean="0">
                <a:latin typeface="Tw Cen MT" panose="020B0602020104020603" pitchFamily="34" charset="0"/>
              </a:rPr>
              <a:t>. Facteurs de vulnérabilité</a:t>
            </a:r>
            <a:r>
              <a:rPr lang="fr-FR" dirty="0">
                <a:latin typeface="Tw Cen MT" panose="020B0602020104020603" pitchFamily="34" charset="0"/>
              </a:rPr>
              <a:t> </a:t>
            </a:r>
            <a:r>
              <a:rPr lang="fr-FR" dirty="0" smtClean="0">
                <a:latin typeface="Tw Cen MT" panose="020B0602020104020603" pitchFamily="34" charset="0"/>
              </a:rPr>
              <a:t>: </a:t>
            </a:r>
            <a:r>
              <a:rPr lang="fr-FR" i="1" dirty="0" smtClean="0">
                <a:latin typeface="Tw Cen MT" panose="020B0602020104020603" pitchFamily="34" charset="0"/>
              </a:rPr>
              <a:t>Un plus mauvais accès aux soins</a:t>
            </a:r>
            <a:endParaRPr lang="fr-FR" dirty="0"/>
          </a:p>
        </p:txBody>
      </p:sp>
      <p:pic>
        <p:nvPicPr>
          <p:cNvPr id="2" name="Image 1"/>
          <p:cNvPicPr>
            <a:picLocks noChangeAspect="1"/>
          </p:cNvPicPr>
          <p:nvPr/>
        </p:nvPicPr>
        <p:blipFill>
          <a:blip r:embed="rId3"/>
          <a:stretch>
            <a:fillRect/>
          </a:stretch>
        </p:blipFill>
        <p:spPr>
          <a:xfrm>
            <a:off x="0" y="1835100"/>
            <a:ext cx="6612511" cy="1986797"/>
          </a:xfrm>
          <a:prstGeom prst="rect">
            <a:avLst/>
          </a:prstGeom>
        </p:spPr>
      </p:pic>
      <p:sp>
        <p:nvSpPr>
          <p:cNvPr id="6" name="Espace réservé du contenu 2"/>
          <p:cNvSpPr txBox="1">
            <a:spLocks/>
          </p:cNvSpPr>
          <p:nvPr/>
        </p:nvSpPr>
        <p:spPr>
          <a:xfrm>
            <a:off x="6972947" y="2005012"/>
            <a:ext cx="487896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400" dirty="0" err="1" smtClean="0">
                <a:latin typeface="Tw Cen MT" panose="020B0602020104020603" pitchFamily="34" charset="0"/>
              </a:rPr>
              <a:t>Quatre</a:t>
            </a:r>
            <a:r>
              <a:rPr lang="en-US" sz="2400" dirty="0" smtClean="0">
                <a:latin typeface="Tw Cen MT" panose="020B0602020104020603" pitchFamily="34" charset="0"/>
              </a:rPr>
              <a:t> dimensions à </a:t>
            </a:r>
            <a:r>
              <a:rPr lang="en-US" sz="2400" dirty="0" err="1" smtClean="0">
                <a:latin typeface="Tw Cen MT" panose="020B0602020104020603" pitchFamily="34" charset="0"/>
              </a:rPr>
              <a:t>prendre</a:t>
            </a:r>
            <a:r>
              <a:rPr lang="en-US" sz="2400" dirty="0" smtClean="0">
                <a:latin typeface="Tw Cen MT" panose="020B0602020104020603" pitchFamily="34" charset="0"/>
              </a:rPr>
              <a:t> </a:t>
            </a:r>
            <a:r>
              <a:rPr lang="en-US" sz="2400" dirty="0" err="1" smtClean="0">
                <a:latin typeface="Tw Cen MT" panose="020B0602020104020603" pitchFamily="34" charset="0"/>
              </a:rPr>
              <a:t>en</a:t>
            </a:r>
            <a:r>
              <a:rPr lang="en-US" sz="2400" dirty="0" smtClean="0">
                <a:latin typeface="Tw Cen MT" panose="020B0602020104020603" pitchFamily="34" charset="0"/>
              </a:rPr>
              <a:t> </a:t>
            </a:r>
            <a:r>
              <a:rPr lang="en-US" sz="2400" dirty="0" err="1" smtClean="0">
                <a:latin typeface="Tw Cen MT" panose="020B0602020104020603" pitchFamily="34" charset="0"/>
              </a:rPr>
              <a:t>compte</a:t>
            </a:r>
            <a:r>
              <a:rPr lang="en-US" sz="2400" dirty="0" smtClean="0">
                <a:latin typeface="Tw Cen MT" panose="020B0602020104020603" pitchFamily="34" charset="0"/>
              </a:rPr>
              <a:t> :</a:t>
            </a:r>
          </a:p>
          <a:p>
            <a:pPr lvl="1">
              <a:lnSpc>
                <a:spcPct val="120000"/>
              </a:lnSpc>
            </a:pPr>
            <a:r>
              <a:rPr lang="en-US" sz="2000" dirty="0" smtClean="0">
                <a:latin typeface="Tw Cen MT" panose="020B0602020104020603" pitchFamily="34" charset="0"/>
              </a:rPr>
              <a:t>Droits</a:t>
            </a:r>
          </a:p>
          <a:p>
            <a:pPr lvl="1">
              <a:lnSpc>
                <a:spcPct val="120000"/>
              </a:lnSpc>
            </a:pPr>
            <a:r>
              <a:rPr lang="en-US" sz="2000" dirty="0" err="1" smtClean="0">
                <a:latin typeface="Tw Cen MT" panose="020B0602020104020603" pitchFamily="34" charset="0"/>
              </a:rPr>
              <a:t>Accessibilité</a:t>
            </a:r>
            <a:endParaRPr lang="en-US" sz="2000" dirty="0" smtClean="0">
              <a:latin typeface="Tw Cen MT" panose="020B0602020104020603" pitchFamily="34" charset="0"/>
            </a:endParaRPr>
          </a:p>
          <a:p>
            <a:pPr lvl="1">
              <a:lnSpc>
                <a:spcPct val="120000"/>
              </a:lnSpc>
            </a:pPr>
            <a:r>
              <a:rPr lang="en-US" sz="2000" dirty="0" err="1" smtClean="0">
                <a:latin typeface="Tw Cen MT" panose="020B0602020104020603" pitchFamily="34" charset="0"/>
              </a:rPr>
              <a:t>Réactivité</a:t>
            </a:r>
            <a:endParaRPr lang="en-US" sz="2000" dirty="0" smtClean="0">
              <a:latin typeface="Tw Cen MT" panose="020B0602020104020603" pitchFamily="34" charset="0"/>
            </a:endParaRPr>
          </a:p>
          <a:p>
            <a:pPr lvl="1">
              <a:lnSpc>
                <a:spcPct val="120000"/>
              </a:lnSpc>
            </a:pPr>
            <a:r>
              <a:rPr lang="en-US" sz="2000" dirty="0" err="1" smtClean="0">
                <a:latin typeface="Tw Cen MT" panose="020B0602020104020603" pitchFamily="34" charset="0"/>
              </a:rPr>
              <a:t>Mesures</a:t>
            </a:r>
            <a:r>
              <a:rPr lang="en-US" sz="2000" dirty="0" smtClean="0">
                <a:latin typeface="Tw Cen MT" panose="020B0602020104020603" pitchFamily="34" charset="0"/>
              </a:rPr>
              <a:t> pour le </a:t>
            </a:r>
            <a:r>
              <a:rPr lang="en-US" sz="2000" dirty="0" err="1" smtClean="0">
                <a:latin typeface="Tw Cen MT" panose="020B0602020104020603" pitchFamily="34" charset="0"/>
              </a:rPr>
              <a:t>changement</a:t>
            </a:r>
            <a:endParaRPr lang="en-US" sz="2000" dirty="0">
              <a:latin typeface="Tw Cen MT" panose="020B0602020104020603" pitchFamily="34" charset="0"/>
            </a:endParaRPr>
          </a:p>
        </p:txBody>
      </p:sp>
      <p:pic>
        <p:nvPicPr>
          <p:cNvPr id="7" name="Image 6"/>
          <p:cNvPicPr>
            <a:picLocks noChangeAspect="1"/>
          </p:cNvPicPr>
          <p:nvPr/>
        </p:nvPicPr>
        <p:blipFill>
          <a:blip r:embed="rId4"/>
          <a:stretch>
            <a:fillRect/>
          </a:stretch>
        </p:blipFill>
        <p:spPr>
          <a:xfrm>
            <a:off x="439549" y="1579301"/>
            <a:ext cx="6172962" cy="5584343"/>
          </a:xfrm>
          <a:prstGeom prst="rect">
            <a:avLst/>
          </a:prstGeom>
        </p:spPr>
      </p:pic>
    </p:spTree>
    <p:extLst>
      <p:ext uri="{BB962C8B-B14F-4D97-AF65-F5344CB8AC3E}">
        <p14:creationId xmlns:p14="http://schemas.microsoft.com/office/powerpoint/2010/main" val="169427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C651FF5-2B13-4FF9-870C-67B9625AA38E}" type="slidenum">
              <a:rPr lang="fr-FR" smtClean="0"/>
              <a:t>49</a:t>
            </a:fld>
            <a:endParaRPr lang="fr-FR"/>
          </a:p>
        </p:txBody>
      </p:sp>
      <p:sp>
        <p:nvSpPr>
          <p:cNvPr id="5" name="Titre 1"/>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a:solidFill>
                  <a:prstClr val="black"/>
                </a:solidFill>
                <a:latin typeface="Gotham Bold"/>
                <a:cs typeface="Gotham Bold"/>
              </a:rPr>
              <a:t>Le rôle de la durée depuis l’arrivée: érosion de l’avantage?</a:t>
            </a:r>
          </a:p>
        </p:txBody>
      </p:sp>
      <p:sp>
        <p:nvSpPr>
          <p:cNvPr id="6" name="Espace réservé du contenu 2"/>
          <p:cNvSpPr txBox="1">
            <a:spLocks/>
          </p:cNvSpPr>
          <p:nvPr/>
        </p:nvSpPr>
        <p:spPr>
          <a:xfrm>
            <a:off x="805405" y="1755078"/>
            <a:ext cx="10010335" cy="37409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solidFill>
                  <a:prstClr val="black"/>
                </a:solidFill>
                <a:latin typeface="Gotham Bold"/>
                <a:ea typeface="+mj-ea"/>
                <a:cs typeface="Gotham Bold"/>
              </a:rPr>
              <a:t>Plusieurs études montrent que l’état de santé des immigrés tend à se détériorer avec les années de résidence sur le territoire français :</a:t>
            </a:r>
            <a:endParaRPr lang="fr-FR" sz="2400" dirty="0">
              <a:solidFill>
                <a:prstClr val="black"/>
              </a:solidFill>
              <a:latin typeface="Gotham Bold"/>
              <a:ea typeface="+mj-ea"/>
              <a:cs typeface="Gotham Bold"/>
            </a:endParaRPr>
          </a:p>
          <a:p>
            <a:pPr lvl="1"/>
            <a:r>
              <a:rPr lang="fr-FR" dirty="0">
                <a:solidFill>
                  <a:prstClr val="black"/>
                </a:solidFill>
                <a:latin typeface="Gotham Bold"/>
                <a:ea typeface="+mj-ea"/>
                <a:cs typeface="Gotham Bold"/>
              </a:rPr>
              <a:t>Les immigrés arrivés en France depuis moins de 5 ans ont tendance à se déclarer en aussi bon ou en meilleur état de santé que la population majoritaire (à âge égal), alors que ceux qui résident en France depuis plus de 10 ans se déclarent en plus mauvaise santé que la population majoritaire (Hamel et </a:t>
            </a:r>
            <a:r>
              <a:rPr lang="fr-FR" dirty="0" err="1">
                <a:solidFill>
                  <a:prstClr val="black"/>
                </a:solidFill>
                <a:latin typeface="Gotham Bold"/>
                <a:ea typeface="+mj-ea"/>
                <a:cs typeface="Gotham Bold"/>
              </a:rPr>
              <a:t>Moisy</a:t>
            </a:r>
            <a:r>
              <a:rPr lang="fr-FR" dirty="0">
                <a:solidFill>
                  <a:prstClr val="black"/>
                </a:solidFill>
                <a:latin typeface="Gotham Bold"/>
                <a:ea typeface="+mj-ea"/>
                <a:cs typeface="Gotham Bold"/>
              </a:rPr>
              <a:t> 2015). </a:t>
            </a:r>
          </a:p>
          <a:p>
            <a:pPr lvl="1"/>
            <a:r>
              <a:rPr lang="fr-FR" dirty="0">
                <a:solidFill>
                  <a:prstClr val="black"/>
                </a:solidFill>
                <a:latin typeface="Gotham Bold"/>
                <a:ea typeface="+mj-ea"/>
                <a:cs typeface="Gotham Bold"/>
              </a:rPr>
              <a:t>Depuis les années 2000, diverses enquêtes nationales attestent d’un moins bon état de santé perçu par les immigrés comparativement aux </a:t>
            </a:r>
            <a:r>
              <a:rPr lang="fr-FR" dirty="0" smtClean="0">
                <a:solidFill>
                  <a:prstClr val="black"/>
                </a:solidFill>
                <a:latin typeface="Gotham Bold"/>
                <a:ea typeface="+mj-ea"/>
                <a:cs typeface="Gotham Bold"/>
              </a:rPr>
              <a:t>natifs ( Santé </a:t>
            </a:r>
            <a:r>
              <a:rPr lang="fr-FR" dirty="0">
                <a:solidFill>
                  <a:prstClr val="black"/>
                </a:solidFill>
                <a:latin typeface="Gotham Bold"/>
                <a:ea typeface="+mj-ea"/>
                <a:cs typeface="Gotham Bold"/>
              </a:rPr>
              <a:t>Protection Sociale (Berchet et </a:t>
            </a:r>
            <a:r>
              <a:rPr lang="fr-FR" dirty="0" err="1">
                <a:solidFill>
                  <a:prstClr val="black"/>
                </a:solidFill>
                <a:latin typeface="Gotham Bold"/>
                <a:ea typeface="+mj-ea"/>
                <a:cs typeface="Gotham Bold"/>
              </a:rPr>
              <a:t>Jusot</a:t>
            </a:r>
            <a:r>
              <a:rPr lang="fr-FR" dirty="0">
                <a:solidFill>
                  <a:prstClr val="black"/>
                </a:solidFill>
                <a:latin typeface="Gotham Bold"/>
                <a:ea typeface="+mj-ea"/>
                <a:cs typeface="Gotham Bold"/>
              </a:rPr>
              <a:t> 2010), Passage à la retraite des immigrés (Attias-</a:t>
            </a:r>
            <a:r>
              <a:rPr lang="fr-FR" dirty="0" err="1">
                <a:solidFill>
                  <a:prstClr val="black"/>
                </a:solidFill>
                <a:latin typeface="Gotham Bold"/>
                <a:ea typeface="+mj-ea"/>
                <a:cs typeface="Gotham Bold"/>
              </a:rPr>
              <a:t>Donfut</a:t>
            </a:r>
            <a:r>
              <a:rPr lang="fr-FR" dirty="0">
                <a:solidFill>
                  <a:prstClr val="black"/>
                </a:solidFill>
                <a:latin typeface="Gotham Bold"/>
                <a:ea typeface="+mj-ea"/>
                <a:cs typeface="Gotham Bold"/>
              </a:rPr>
              <a:t> et Tessier 2005) et Trajectoires et Origines (Hamel et </a:t>
            </a:r>
            <a:r>
              <a:rPr lang="fr-FR" dirty="0" err="1">
                <a:solidFill>
                  <a:prstClr val="black"/>
                </a:solidFill>
                <a:latin typeface="Gotham Bold"/>
                <a:ea typeface="+mj-ea"/>
                <a:cs typeface="Gotham Bold"/>
              </a:rPr>
              <a:t>Moisy</a:t>
            </a:r>
            <a:r>
              <a:rPr lang="fr-FR" dirty="0">
                <a:solidFill>
                  <a:prstClr val="black"/>
                </a:solidFill>
                <a:latin typeface="Gotham Bold"/>
                <a:ea typeface="+mj-ea"/>
                <a:cs typeface="Gotham Bold"/>
              </a:rPr>
              <a:t> 2015). </a:t>
            </a:r>
          </a:p>
          <a:p>
            <a:pPr lvl="1"/>
            <a:endParaRPr lang="fr-FR" sz="2800" dirty="0">
              <a:solidFill>
                <a:prstClr val="black"/>
              </a:solidFill>
              <a:latin typeface="Gotham Bold"/>
              <a:ea typeface="+mj-ea"/>
              <a:cs typeface="Gotham Bold"/>
            </a:endParaRPr>
          </a:p>
        </p:txBody>
      </p:sp>
    </p:spTree>
    <p:extLst>
      <p:ext uri="{BB962C8B-B14F-4D97-AF65-F5344CB8AC3E}">
        <p14:creationId xmlns:p14="http://schemas.microsoft.com/office/powerpoint/2010/main" val="447489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dirty="0" smtClean="0">
                <a:solidFill>
                  <a:schemeClr val="bg1"/>
                </a:solidFill>
                <a:latin typeface="Tw Cen MT" panose="020B0602020104020603" pitchFamily="34" charset="0"/>
              </a:rPr>
              <a:t>Atelier </a:t>
            </a:r>
            <a:r>
              <a:rPr lang="fr-FR" dirty="0">
                <a:solidFill>
                  <a:schemeClr val="bg1"/>
                </a:solidFill>
                <a:latin typeface="Tw Cen MT" panose="020B0602020104020603" pitchFamily="34" charset="0"/>
              </a:rPr>
              <a:t>SANTE ET </a:t>
            </a:r>
            <a:r>
              <a:rPr lang="fr-FR" dirty="0" smtClean="0">
                <a:solidFill>
                  <a:schemeClr val="bg1"/>
                </a:solidFill>
                <a:latin typeface="Tw Cen MT" panose="020B0602020104020603" pitchFamily="34" charset="0"/>
              </a:rPr>
              <a:t>MIGRATION</a:t>
            </a:r>
          </a:p>
          <a:p>
            <a:pPr marL="0" indent="0">
              <a:buNone/>
            </a:pPr>
            <a:endParaRPr lang="fr-FR" dirty="0">
              <a:solidFill>
                <a:schemeClr val="bg1"/>
              </a:solidFill>
              <a:latin typeface="Tw Cen MT" panose="020B0602020104020603" pitchFamily="34" charset="0"/>
            </a:endParaRPr>
          </a:p>
          <a:p>
            <a:pPr marL="0" indent="0">
              <a:buNone/>
            </a:pPr>
            <a:r>
              <a:rPr lang="fr-FR" dirty="0">
                <a:solidFill>
                  <a:schemeClr val="bg1"/>
                </a:solidFill>
                <a:latin typeface="Tw Cen MT" panose="020B0602020104020603" pitchFamily="34" charset="0"/>
              </a:rPr>
              <a:t>Séance </a:t>
            </a:r>
            <a:r>
              <a:rPr lang="fr-FR" dirty="0" smtClean="0">
                <a:solidFill>
                  <a:schemeClr val="bg1"/>
                </a:solidFill>
                <a:latin typeface="Tw Cen MT" panose="020B0602020104020603" pitchFamily="34" charset="0"/>
              </a:rPr>
              <a:t>1 </a:t>
            </a:r>
            <a:r>
              <a:rPr lang="fr-FR" dirty="0">
                <a:solidFill>
                  <a:schemeClr val="bg1"/>
                </a:solidFill>
                <a:latin typeface="Tw Cen MT" panose="020B0602020104020603" pitchFamily="34" charset="0"/>
              </a:rPr>
              <a:t>: </a:t>
            </a:r>
            <a:r>
              <a:rPr lang="fr-FR" dirty="0" smtClean="0">
                <a:solidFill>
                  <a:schemeClr val="bg1"/>
                </a:solidFill>
                <a:latin typeface="Tw Cen MT" panose="020B0602020104020603" pitchFamily="34" charset="0"/>
              </a:rPr>
              <a:t>Santé des immigrés</a:t>
            </a:r>
          </a:p>
          <a:p>
            <a:pPr marL="0" indent="0">
              <a:buNone/>
            </a:pPr>
            <a:endParaRPr lang="fr-FR" dirty="0">
              <a:solidFill>
                <a:schemeClr val="bg1"/>
              </a:solidFill>
              <a:latin typeface="Tw Cen MT" panose="020B0602020104020603" pitchFamily="34" charset="0"/>
            </a:endParaRPr>
          </a:p>
          <a:p>
            <a:pPr marL="0" indent="0">
              <a:buNone/>
            </a:pPr>
            <a:r>
              <a:rPr lang="fr-FR" dirty="0" smtClean="0">
                <a:solidFill>
                  <a:schemeClr val="bg1"/>
                </a:solidFill>
                <a:latin typeface="Tw Cen MT" panose="020B0602020104020603" pitchFamily="34" charset="0"/>
              </a:rPr>
              <a:t>Mardi 19 mars</a:t>
            </a:r>
            <a:endParaRPr lang="fr-FR" dirty="0">
              <a:solidFill>
                <a:schemeClr val="bg1"/>
              </a:solidFill>
              <a:latin typeface="Tw Cen MT" panose="020B0602020104020603" pitchFamily="34" charset="0"/>
            </a:endParaRPr>
          </a:p>
          <a:p>
            <a:pPr marL="0" indent="0">
              <a:buNone/>
            </a:pPr>
            <a:r>
              <a:rPr lang="fr-FR" i="1" dirty="0" smtClean="0">
                <a:solidFill>
                  <a:srgbClr val="FF0000"/>
                </a:solidFill>
                <a:latin typeface="Tw Cen MT" panose="020B0602020104020603" pitchFamily="34" charset="0"/>
              </a:rPr>
              <a:t> </a:t>
            </a:r>
          </a:p>
          <a:p>
            <a:pPr marL="0" indent="0">
              <a:buNone/>
            </a:pPr>
            <a:r>
              <a:rPr lang="fr-FR" i="1" dirty="0" smtClean="0">
                <a:solidFill>
                  <a:schemeClr val="bg1"/>
                </a:solidFill>
                <a:latin typeface="Tw Cen MT" panose="020B0602020104020603" pitchFamily="34" charset="0"/>
              </a:rPr>
              <a:t>A. </a:t>
            </a:r>
            <a:r>
              <a:rPr lang="fr-FR" i="1" dirty="0" err="1" smtClean="0">
                <a:solidFill>
                  <a:schemeClr val="bg1"/>
                </a:solidFill>
                <a:latin typeface="Tw Cen MT" panose="020B0602020104020603" pitchFamily="34" charset="0"/>
              </a:rPr>
              <a:t>Desgrées</a:t>
            </a:r>
            <a:r>
              <a:rPr lang="fr-FR" i="1" dirty="0" smtClean="0">
                <a:solidFill>
                  <a:schemeClr val="bg1"/>
                </a:solidFill>
                <a:latin typeface="Tw Cen MT" panose="020B0602020104020603" pitchFamily="34" charset="0"/>
              </a:rPr>
              <a:t> du </a:t>
            </a:r>
            <a:r>
              <a:rPr lang="fr-FR" i="1" dirty="0" err="1">
                <a:solidFill>
                  <a:schemeClr val="bg1"/>
                </a:solidFill>
                <a:latin typeface="Tw Cen MT" panose="020B0602020104020603" pitchFamily="34" charset="0"/>
              </a:rPr>
              <a:t>L</a:t>
            </a:r>
            <a:r>
              <a:rPr lang="fr-FR" i="1" dirty="0" err="1" smtClean="0">
                <a:solidFill>
                  <a:schemeClr val="bg1"/>
                </a:solidFill>
                <a:latin typeface="Tw Cen MT" panose="020B0602020104020603" pitchFamily="34" charset="0"/>
              </a:rPr>
              <a:t>oû</a:t>
            </a:r>
            <a:endParaRPr lang="fr-FR" dirty="0">
              <a:solidFill>
                <a:schemeClr val="bg1"/>
              </a:solidFill>
              <a:latin typeface="Tw Cen MT" panose="020B0602020104020603" pitchFamily="34" charset="0"/>
            </a:endParaRPr>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solidFill>
                  <a:prstClr val="black">
                    <a:tint val="75000"/>
                  </a:prstClr>
                </a:solidFill>
              </a:rPr>
              <a:pPr/>
              <a:t>5</a:t>
            </a:fld>
            <a:endParaRPr lang="fr-FR">
              <a:solidFill>
                <a:prstClr val="black">
                  <a:tint val="75000"/>
                </a:prstClr>
              </a:solidFill>
            </a:endParaRPr>
          </a:p>
        </p:txBody>
      </p:sp>
    </p:spTree>
    <p:extLst>
      <p:ext uri="{BB962C8B-B14F-4D97-AF65-F5344CB8AC3E}">
        <p14:creationId xmlns:p14="http://schemas.microsoft.com/office/powerpoint/2010/main" val="32555805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Enquête SHARE, 2004-2013 – 100 000 personnes &gt;50 ans, 19 pays européens (</a:t>
            </a:r>
            <a:r>
              <a:rPr lang="fr-FR" dirty="0" err="1" smtClean="0"/>
              <a:t>Bousmah</a:t>
            </a:r>
            <a:r>
              <a:rPr lang="fr-FR" dirty="0" smtClean="0"/>
              <a:t> et al. 2019)</a:t>
            </a:r>
            <a:endParaRPr lang="fr-FR" dirty="0"/>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solidFill>
                  <a:prstClr val="black">
                    <a:tint val="75000"/>
                  </a:prstClr>
                </a:solidFill>
              </a:rPr>
              <a:pPr/>
              <a:t>50</a:t>
            </a:fld>
            <a:endParaRPr lang="fr-FR">
              <a:solidFill>
                <a:prstClr val="black">
                  <a:tint val="75000"/>
                </a:prst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6056" y="1790901"/>
            <a:ext cx="6817488" cy="4899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7280475" y="3691795"/>
            <a:ext cx="4155312" cy="2308324"/>
          </a:xfrm>
          <a:prstGeom prst="rect">
            <a:avLst/>
          </a:prstGeom>
          <a:noFill/>
          <a:ln>
            <a:solidFill>
              <a:srgbClr val="00B050"/>
            </a:solidFill>
          </a:ln>
        </p:spPr>
        <p:txBody>
          <a:bodyPr wrap="square" rtlCol="0">
            <a:spAutoFit/>
          </a:bodyPr>
          <a:lstStyle/>
          <a:p>
            <a:r>
              <a:rPr lang="fr-FR" sz="2400" dirty="0">
                <a:latin typeface="+mj-lt"/>
                <a:ea typeface="+mj-ea"/>
                <a:cs typeface="+mj-cs"/>
              </a:rPr>
              <a:t>Les immigrés venant de pays pauvres ont une santé qui se dégrade plus vite, une fois dans le pays </a:t>
            </a:r>
            <a:r>
              <a:rPr lang="fr-FR" sz="2400" dirty="0" smtClean="0">
                <a:latin typeface="+mj-lt"/>
                <a:ea typeface="+mj-ea"/>
                <a:cs typeface="+mj-cs"/>
              </a:rPr>
              <a:t>d’accueil</a:t>
            </a:r>
            <a:r>
              <a:rPr lang="fr-FR" sz="2400" dirty="0">
                <a:latin typeface="+mj-lt"/>
                <a:ea typeface="+mj-ea"/>
                <a:cs typeface="+mj-cs"/>
              </a:rPr>
              <a:t>, que ceux venant de pays à </a:t>
            </a:r>
            <a:r>
              <a:rPr lang="fr-FR" sz="2400" dirty="0" smtClean="0">
                <a:latin typeface="+mj-lt"/>
                <a:ea typeface="+mj-ea"/>
                <a:cs typeface="+mj-cs"/>
              </a:rPr>
              <a:t>ressources </a:t>
            </a:r>
            <a:r>
              <a:rPr lang="fr-FR" sz="2400" dirty="0">
                <a:latin typeface="+mj-lt"/>
                <a:ea typeface="+mj-ea"/>
                <a:cs typeface="+mj-cs"/>
              </a:rPr>
              <a:t>moyennes ou élevées</a:t>
            </a:r>
          </a:p>
        </p:txBody>
      </p:sp>
    </p:spTree>
    <p:extLst>
      <p:ext uri="{BB962C8B-B14F-4D97-AF65-F5344CB8AC3E}">
        <p14:creationId xmlns:p14="http://schemas.microsoft.com/office/powerpoint/2010/main" val="33521875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w Cen MT" panose="020B0602020104020603" pitchFamily="34" charset="0"/>
              </a:rPr>
              <a:t>Synthèse facteurs de robustesse et vulnérabilité</a:t>
            </a:r>
            <a:endParaRPr lang="fr-FR" dirty="0">
              <a:latin typeface="Tw Cen MT" panose="020B0602020104020603" pitchFamily="34" charset="0"/>
            </a:endParaRPr>
          </a:p>
        </p:txBody>
      </p:sp>
      <p:sp>
        <p:nvSpPr>
          <p:cNvPr id="3" name="Espace réservé du contenu 2"/>
          <p:cNvSpPr>
            <a:spLocks noGrp="1"/>
          </p:cNvSpPr>
          <p:nvPr>
            <p:ph idx="1"/>
          </p:nvPr>
        </p:nvSpPr>
        <p:spPr>
          <a:xfrm>
            <a:off x="745603" y="1952948"/>
            <a:ext cx="10515600" cy="4351338"/>
          </a:xfrm>
        </p:spPr>
        <p:txBody>
          <a:bodyPr>
            <a:normAutofit/>
          </a:bodyPr>
          <a:lstStyle/>
          <a:p>
            <a:r>
              <a:rPr lang="fr-FR" sz="2600" dirty="0">
                <a:solidFill>
                  <a:prstClr val="black"/>
                </a:solidFill>
                <a:latin typeface="Gotham Bold"/>
                <a:ea typeface="+mj-ea"/>
                <a:cs typeface="Gotham Bold"/>
              </a:rPr>
              <a:t>Il n’y a pas de réponse simple à la question: est-ce que les immigrés sont en moins bonne ou meilleure santé que les natifs?</a:t>
            </a:r>
          </a:p>
          <a:p>
            <a:r>
              <a:rPr lang="fr-FR" sz="2600" dirty="0">
                <a:solidFill>
                  <a:prstClr val="black"/>
                </a:solidFill>
                <a:latin typeface="Gotham Bold"/>
                <a:ea typeface="+mj-ea"/>
                <a:cs typeface="Gotham Bold"/>
              </a:rPr>
              <a:t>Importante variation selon l’âge, le pays d’origine…</a:t>
            </a:r>
          </a:p>
          <a:p>
            <a:r>
              <a:rPr lang="fr-FR" sz="2600" dirty="0">
                <a:solidFill>
                  <a:prstClr val="black"/>
                </a:solidFill>
                <a:latin typeface="Gotham Bold"/>
                <a:ea typeface="+mj-ea"/>
                <a:cs typeface="Gotham Bold"/>
              </a:rPr>
              <a:t>Les personnes immigrées arrivent au départ avec un « capital santé donné », et parfois des problèmes de santé spécifiques liés au contexte d’origine, mais les difficultés qu’elles peuvent rencontrer lors de leur installation en France aggravent leurs problèmes de santé ou en créent de nouveaux. </a:t>
            </a:r>
          </a:p>
          <a:p>
            <a:r>
              <a:rPr lang="fr-FR" sz="2600" dirty="0">
                <a:solidFill>
                  <a:prstClr val="black"/>
                </a:solidFill>
                <a:latin typeface="Gotham Bold"/>
                <a:ea typeface="+mj-ea"/>
                <a:cs typeface="Gotham Bold"/>
              </a:rPr>
              <a:t>Et en vidéo: </a:t>
            </a:r>
            <a:r>
              <a:rPr lang="fr-FR" sz="2600" dirty="0">
                <a:solidFill>
                  <a:prstClr val="black"/>
                </a:solidFill>
                <a:latin typeface="Gotham Bold"/>
                <a:ea typeface="+mj-ea"/>
                <a:cs typeface="Gotham Bold"/>
                <a:hlinkClick r:id="rId3"/>
              </a:rPr>
              <a:t>https://www.ined.fr/fr/tout-savoir-population/videos/sante-des-migrants/</a:t>
            </a:r>
            <a:r>
              <a:rPr lang="fr-FR" sz="2600" dirty="0">
                <a:solidFill>
                  <a:prstClr val="black"/>
                </a:solidFill>
                <a:latin typeface="Gotham Bold"/>
                <a:ea typeface="+mj-ea"/>
                <a:cs typeface="Gotham Bold"/>
              </a:rPr>
              <a:t>    </a:t>
            </a:r>
          </a:p>
          <a:p>
            <a:endParaRPr lang="fr-FR" dirty="0">
              <a:latin typeface="Tw Cen MT" panose="020B0602020104020603" pitchFamily="34" charset="0"/>
            </a:endParaRPr>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51</a:t>
            </a:fld>
            <a:endParaRPr lang="fr-FR"/>
          </a:p>
        </p:txBody>
      </p:sp>
    </p:spTree>
    <p:extLst>
      <p:ext uri="{BB962C8B-B14F-4D97-AF65-F5344CB8AC3E}">
        <p14:creationId xmlns:p14="http://schemas.microsoft.com/office/powerpoint/2010/main" val="27429163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nSpc>
                <a:spcPct val="100000"/>
              </a:lnSpc>
              <a:spcAft>
                <a:spcPts val="600"/>
              </a:spcAft>
            </a:pPr>
            <a:r>
              <a:rPr lang="fr-FR" sz="2600" dirty="0">
                <a:solidFill>
                  <a:prstClr val="black"/>
                </a:solidFill>
                <a:latin typeface="Gotham Bold"/>
                <a:ea typeface="+mj-ea"/>
                <a:cs typeface="Gotham Bold"/>
              </a:rPr>
              <a:t>La « transition épidémiologique individuelle » ou « accélérée » désigne, pour les individus qui migrent, un changement dans leur état de santé qui est le miroir de la transition épidémiologique dans les pays à ressources limitées (</a:t>
            </a:r>
            <a:r>
              <a:rPr lang="fr-FR" sz="2600" dirty="0" err="1">
                <a:solidFill>
                  <a:prstClr val="black"/>
                </a:solidFill>
                <a:latin typeface="Gotham Bold"/>
                <a:ea typeface="+mj-ea"/>
                <a:cs typeface="Gotham Bold"/>
              </a:rPr>
              <a:t>Bouchaud</a:t>
            </a:r>
            <a:r>
              <a:rPr lang="fr-FR" sz="2600" dirty="0">
                <a:solidFill>
                  <a:prstClr val="black"/>
                </a:solidFill>
                <a:latin typeface="Gotham Bold"/>
                <a:ea typeface="+mj-ea"/>
                <a:cs typeface="Gotham Bold"/>
              </a:rPr>
              <a:t> 2016 ; Desgrees du Lou, 2019)</a:t>
            </a:r>
          </a:p>
          <a:p>
            <a:pPr lvl="1">
              <a:lnSpc>
                <a:spcPct val="100000"/>
              </a:lnSpc>
            </a:pPr>
            <a:r>
              <a:rPr lang="fr-FR" sz="2600" dirty="0">
                <a:solidFill>
                  <a:prstClr val="black"/>
                </a:solidFill>
                <a:latin typeface="Gotham Bold"/>
                <a:ea typeface="+mj-ea"/>
                <a:cs typeface="Gotham Bold"/>
              </a:rPr>
              <a:t>Conditions de vie défavorables et impact néfaste sur la santé</a:t>
            </a:r>
          </a:p>
          <a:p>
            <a:pPr lvl="1">
              <a:lnSpc>
                <a:spcPct val="100000"/>
              </a:lnSpc>
            </a:pPr>
            <a:r>
              <a:rPr lang="fr-FR" sz="2600" dirty="0">
                <a:solidFill>
                  <a:prstClr val="black"/>
                </a:solidFill>
                <a:latin typeface="Gotham Bold"/>
                <a:ea typeface="+mj-ea"/>
                <a:cs typeface="Gotham Bold"/>
              </a:rPr>
              <a:t>Adoption de nouveaux comportements parfois défavorables à la santé (ex. alcool, tabac, alimentation)</a:t>
            </a:r>
          </a:p>
          <a:p>
            <a:pPr lvl="1">
              <a:lnSpc>
                <a:spcPct val="100000"/>
              </a:lnSpc>
            </a:pPr>
            <a:r>
              <a:rPr lang="fr-FR" sz="2600" dirty="0">
                <a:solidFill>
                  <a:prstClr val="black"/>
                </a:solidFill>
                <a:latin typeface="Gotham Bold"/>
                <a:ea typeface="+mj-ea"/>
                <a:cs typeface="Gotham Bold"/>
              </a:rPr>
              <a:t>Prégnance de certaines maladies infectieuses mais aussi essor de maladies non transmissibles</a:t>
            </a:r>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52</a:t>
            </a:fld>
            <a:endParaRPr lang="fr-FR"/>
          </a:p>
        </p:txBody>
      </p:sp>
      <p:sp>
        <p:nvSpPr>
          <p:cNvPr id="5" name="Titre 1"/>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latin typeface="Tw Cen MT" panose="020B0602020104020603" pitchFamily="34" charset="0"/>
              </a:rPr>
              <a:t>Transition épidémiologique individuelle</a:t>
            </a:r>
            <a:endParaRPr lang="fr-FR" dirty="0"/>
          </a:p>
        </p:txBody>
      </p:sp>
    </p:spTree>
    <p:extLst>
      <p:ext uri="{BB962C8B-B14F-4D97-AF65-F5344CB8AC3E}">
        <p14:creationId xmlns:p14="http://schemas.microsoft.com/office/powerpoint/2010/main" val="31596342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52862" y="148131"/>
            <a:ext cx="11487981" cy="4708877"/>
          </a:xfrm>
          <a:prstGeom prst="rect">
            <a:avLst/>
          </a:prstGeom>
        </p:spPr>
        <p:txBody>
          <a:bodyPr vert="horz" lIns="121917" tIns="60958" rIns="121917" bIns="60958"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fr-FR" b="1" dirty="0" smtClean="0">
                <a:solidFill>
                  <a:schemeClr val="accent1">
                    <a:lumMod val="75000"/>
                  </a:schemeClr>
                </a:solidFill>
                <a:latin typeface="Tw Cen MT" panose="020B0602020104020603" pitchFamily="34" charset="0"/>
              </a:rPr>
              <a:t>A l’arrivée </a:t>
            </a:r>
            <a:r>
              <a:rPr lang="fr-FR" b="1" dirty="0">
                <a:solidFill>
                  <a:schemeClr val="accent1">
                    <a:lumMod val="75000"/>
                  </a:schemeClr>
                </a:solidFill>
                <a:latin typeface="Tw Cen MT" panose="020B0602020104020603" pitchFamily="34" charset="0"/>
              </a:rPr>
              <a:t>en France :</a:t>
            </a:r>
          </a:p>
          <a:p>
            <a:pPr algn="l">
              <a:lnSpc>
                <a:spcPct val="120000"/>
              </a:lnSpc>
            </a:pPr>
            <a:r>
              <a:rPr lang="fr-FR" sz="1600" dirty="0" smtClean="0">
                <a:solidFill>
                  <a:srgbClr val="A41522"/>
                </a:solidFill>
                <a:latin typeface="Calibri" panose="020F0502020204030204" pitchFamily="34" charset="0"/>
                <a:cs typeface="Gotham Bold"/>
              </a:rPr>
              <a:t>__________________________________________________________________________________</a:t>
            </a:r>
            <a:endParaRPr lang="fr-FR" sz="2000" dirty="0">
              <a:solidFill>
                <a:srgbClr val="404738"/>
              </a:solidFill>
              <a:latin typeface="Calibri" panose="020F0502020204030204" pitchFamily="34" charset="0"/>
              <a:cs typeface="Gotham Bold"/>
            </a:endParaRPr>
          </a:p>
          <a:p>
            <a:pPr marL="571489" indent="-228600" algn="l" defTabSz="914400">
              <a:buFont typeface="Arial" panose="020B0604020202020204" pitchFamily="34" charset="0"/>
              <a:buChar char="•"/>
            </a:pPr>
            <a:r>
              <a:rPr lang="fr-FR" sz="2600" dirty="0">
                <a:solidFill>
                  <a:prstClr val="black"/>
                </a:solidFill>
                <a:latin typeface="Gotham Bold"/>
                <a:cs typeface="Gotham Bold"/>
              </a:rPr>
              <a:t>Les immigrés sont particulièrement touchés par les </a:t>
            </a:r>
            <a:r>
              <a:rPr lang="fr-FR" sz="2600" dirty="0">
                <a:solidFill>
                  <a:srgbClr val="0070C0"/>
                </a:solidFill>
                <a:latin typeface="Gotham Bold"/>
                <a:cs typeface="Gotham Bold"/>
              </a:rPr>
              <a:t>maladies infectieuses :</a:t>
            </a:r>
          </a:p>
          <a:p>
            <a:pPr algn="l" defTabSz="914400"/>
            <a:r>
              <a:rPr lang="fr-FR" sz="2600" dirty="0">
                <a:solidFill>
                  <a:prstClr val="black"/>
                </a:solidFill>
                <a:latin typeface="Gotham Bold"/>
                <a:cs typeface="Gotham Bold"/>
              </a:rPr>
              <a:t>	</a:t>
            </a:r>
            <a:r>
              <a:rPr lang="fr-FR" sz="2600" dirty="0" smtClean="0">
                <a:solidFill>
                  <a:prstClr val="black"/>
                </a:solidFill>
                <a:latin typeface="Gotham Bold"/>
                <a:cs typeface="Gotham Bold"/>
              </a:rPr>
              <a:t>		VIH </a:t>
            </a:r>
            <a:endParaRPr lang="fr-FR" sz="2600" dirty="0">
              <a:solidFill>
                <a:prstClr val="black"/>
              </a:solidFill>
              <a:latin typeface="Gotham Bold"/>
              <a:cs typeface="Gotham Bold"/>
            </a:endParaRPr>
          </a:p>
          <a:p>
            <a:pPr algn="l" defTabSz="914400"/>
            <a:r>
              <a:rPr lang="fr-FR" sz="2600" dirty="0">
                <a:solidFill>
                  <a:prstClr val="black"/>
                </a:solidFill>
                <a:latin typeface="Gotham Bold"/>
                <a:cs typeface="Gotham Bold"/>
              </a:rPr>
              <a:t>	</a:t>
            </a:r>
            <a:r>
              <a:rPr lang="fr-FR" sz="2600" dirty="0" smtClean="0">
                <a:solidFill>
                  <a:prstClr val="black"/>
                </a:solidFill>
                <a:latin typeface="Gotham Bold"/>
                <a:cs typeface="Gotham Bold"/>
              </a:rPr>
              <a:t>		hépatite </a:t>
            </a:r>
            <a:r>
              <a:rPr lang="fr-FR" sz="2600" dirty="0">
                <a:solidFill>
                  <a:prstClr val="black"/>
                </a:solidFill>
                <a:latin typeface="Gotham Bold"/>
                <a:cs typeface="Gotham Bold"/>
              </a:rPr>
              <a:t>B  </a:t>
            </a:r>
          </a:p>
          <a:p>
            <a:pPr algn="l" defTabSz="914400"/>
            <a:r>
              <a:rPr lang="fr-FR" sz="2600" dirty="0">
                <a:solidFill>
                  <a:prstClr val="black"/>
                </a:solidFill>
                <a:latin typeface="Gotham Bold"/>
                <a:cs typeface="Gotham Bold"/>
              </a:rPr>
              <a:t>	</a:t>
            </a:r>
            <a:r>
              <a:rPr lang="fr-FR" sz="2600" dirty="0" smtClean="0">
                <a:solidFill>
                  <a:prstClr val="black"/>
                </a:solidFill>
                <a:latin typeface="Gotham Bold"/>
                <a:cs typeface="Gotham Bold"/>
              </a:rPr>
              <a:t>		tuberculose  </a:t>
            </a:r>
            <a:endParaRPr lang="fr-FR" sz="2600" dirty="0">
              <a:solidFill>
                <a:prstClr val="black"/>
              </a:solidFill>
              <a:latin typeface="Gotham Bold"/>
              <a:cs typeface="Gotham Bold"/>
            </a:endParaRPr>
          </a:p>
          <a:p>
            <a:pPr marL="114300" indent="-228600" algn="l" defTabSz="914400">
              <a:buFont typeface="Arial" panose="020B0604020202020204" pitchFamily="34" charset="0"/>
              <a:buChar char="•"/>
            </a:pPr>
            <a:endParaRPr lang="fr-FR" sz="2600" dirty="0">
              <a:solidFill>
                <a:prstClr val="black"/>
              </a:solidFill>
              <a:latin typeface="Gotham Bold"/>
              <a:cs typeface="Gotham Bold"/>
            </a:endParaRPr>
          </a:p>
          <a:p>
            <a:pPr marL="571489" indent="-228600" algn="l" defTabSz="914400">
              <a:buFont typeface="Arial" panose="020B0604020202020204" pitchFamily="34" charset="0"/>
              <a:buChar char="•"/>
            </a:pPr>
            <a:r>
              <a:rPr lang="fr-FR" sz="2600" dirty="0">
                <a:solidFill>
                  <a:prstClr val="black"/>
                </a:solidFill>
                <a:latin typeface="Gotham Bold"/>
                <a:cs typeface="Gotham Bold"/>
              </a:rPr>
              <a:t>La </a:t>
            </a:r>
            <a:r>
              <a:rPr lang="fr-FR" sz="2600" dirty="0">
                <a:solidFill>
                  <a:srgbClr val="0070C0"/>
                </a:solidFill>
                <a:latin typeface="Gotham Bold"/>
                <a:cs typeface="Gotham Bold"/>
              </a:rPr>
              <a:t>santé périnatale </a:t>
            </a:r>
            <a:r>
              <a:rPr lang="fr-FR" sz="2600" dirty="0">
                <a:solidFill>
                  <a:prstClr val="black"/>
                </a:solidFill>
                <a:latin typeface="Gotham Bold"/>
                <a:cs typeface="Gotham Bold"/>
              </a:rPr>
              <a:t>des femmes immigrées est moins bonne : plus de mortalité maternelle (12,5 pour 100 000 vs 7,9 pour 100 000 chez les natives), fausses couches, naissances prématurées et de petits poids (</a:t>
            </a:r>
            <a:r>
              <a:rPr lang="fr-FR" sz="2600" dirty="0" err="1">
                <a:solidFill>
                  <a:prstClr val="black"/>
                </a:solidFill>
                <a:latin typeface="Gotham Bold"/>
                <a:cs typeface="Gotham Bold"/>
              </a:rPr>
              <a:t>Saurel-Cubizolles</a:t>
            </a:r>
            <a:r>
              <a:rPr lang="fr-FR" sz="2600" dirty="0">
                <a:solidFill>
                  <a:prstClr val="black"/>
                </a:solidFill>
                <a:latin typeface="Gotham Bold"/>
                <a:cs typeface="Gotham Bold"/>
              </a:rPr>
              <a:t>, 2012) </a:t>
            </a:r>
          </a:p>
          <a:p>
            <a:pPr marL="571489" indent="-228600" algn="l" defTabSz="914400">
              <a:buFont typeface="Arial" panose="020B0604020202020204" pitchFamily="34" charset="0"/>
              <a:buChar char="•"/>
            </a:pPr>
            <a:endParaRPr lang="fr-FR" sz="2600" dirty="0">
              <a:solidFill>
                <a:prstClr val="black"/>
              </a:solidFill>
              <a:latin typeface="Gotham Bold"/>
              <a:cs typeface="Gotham Bold"/>
            </a:endParaRPr>
          </a:p>
          <a:p>
            <a:pPr marL="571489" indent="-228600" algn="l" defTabSz="914400">
              <a:buFont typeface="Arial" panose="020B0604020202020204" pitchFamily="34" charset="0"/>
              <a:buChar char="•"/>
            </a:pPr>
            <a:r>
              <a:rPr lang="fr-FR" sz="2600" dirty="0">
                <a:solidFill>
                  <a:prstClr val="black"/>
                </a:solidFill>
                <a:latin typeface="Gotham Bold"/>
                <a:cs typeface="Gotham Bold"/>
              </a:rPr>
              <a:t>Les </a:t>
            </a:r>
            <a:r>
              <a:rPr lang="fr-FR" sz="2600" dirty="0">
                <a:solidFill>
                  <a:srgbClr val="0070C0"/>
                </a:solidFill>
                <a:latin typeface="Gotham Bold"/>
                <a:cs typeface="Gotham Bold"/>
              </a:rPr>
              <a:t>risques sexuels </a:t>
            </a:r>
            <a:r>
              <a:rPr lang="fr-FR" sz="2600" dirty="0">
                <a:solidFill>
                  <a:prstClr val="black"/>
                </a:solidFill>
                <a:latin typeface="Gotham Bold"/>
                <a:cs typeface="Gotham Bold"/>
              </a:rPr>
              <a:t>sont importants : Risques de mutilations génitales féminines  selon les origines (</a:t>
            </a:r>
            <a:r>
              <a:rPr lang="fr-FR" sz="2600" dirty="0" err="1">
                <a:solidFill>
                  <a:prstClr val="black"/>
                </a:solidFill>
                <a:latin typeface="Gotham Bold"/>
                <a:cs typeface="Gotham Bold"/>
              </a:rPr>
              <a:t>Andro</a:t>
            </a:r>
            <a:r>
              <a:rPr lang="fr-FR" sz="2600" dirty="0">
                <a:solidFill>
                  <a:prstClr val="black"/>
                </a:solidFill>
                <a:latin typeface="Gotham Bold"/>
                <a:cs typeface="Gotham Bold"/>
              </a:rPr>
              <a:t> et </a:t>
            </a:r>
            <a:r>
              <a:rPr lang="fr-FR" sz="2600" dirty="0" err="1">
                <a:solidFill>
                  <a:prstClr val="black"/>
                </a:solidFill>
                <a:latin typeface="Gotham Bold"/>
                <a:cs typeface="Gotham Bold"/>
              </a:rPr>
              <a:t>Lesclingand</a:t>
            </a:r>
            <a:r>
              <a:rPr lang="fr-FR" sz="2600" dirty="0">
                <a:solidFill>
                  <a:prstClr val="black"/>
                </a:solidFill>
                <a:latin typeface="Gotham Bold"/>
                <a:cs typeface="Gotham Bold"/>
              </a:rPr>
              <a:t>, 2017) , de violence sexuelle en situations de précarité (</a:t>
            </a:r>
            <a:r>
              <a:rPr lang="fr-FR" sz="2600" dirty="0" err="1">
                <a:solidFill>
                  <a:prstClr val="black"/>
                </a:solidFill>
                <a:latin typeface="Gotham Bold"/>
                <a:cs typeface="Gotham Bold"/>
              </a:rPr>
              <a:t>Pannetier</a:t>
            </a:r>
            <a:r>
              <a:rPr lang="fr-FR" sz="2600" dirty="0">
                <a:solidFill>
                  <a:prstClr val="black"/>
                </a:solidFill>
                <a:latin typeface="Gotham Bold"/>
                <a:cs typeface="Gotham Bold"/>
              </a:rPr>
              <a:t> et al, 2018)</a:t>
            </a:r>
          </a:p>
          <a:p>
            <a:pPr algn="l"/>
            <a:endParaRPr lang="fr-FR" sz="700" dirty="0">
              <a:latin typeface="Calibri" panose="020F0502020204030204" pitchFamily="34" charset="0"/>
              <a:cs typeface="Gotham Bold"/>
            </a:endParaRPr>
          </a:p>
        </p:txBody>
      </p:sp>
    </p:spTree>
    <p:extLst>
      <p:ext uri="{BB962C8B-B14F-4D97-AF65-F5344CB8AC3E}">
        <p14:creationId xmlns:p14="http://schemas.microsoft.com/office/powerpoint/2010/main" val="6849615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4661" y="318827"/>
            <a:ext cx="10515600" cy="1325563"/>
          </a:xfrm>
        </p:spPr>
        <p:txBody>
          <a:bodyPr>
            <a:normAutofit/>
          </a:bodyPr>
          <a:lstStyle/>
          <a:p>
            <a:r>
              <a:rPr lang="fr-FR" b="1" dirty="0">
                <a:solidFill>
                  <a:schemeClr val="accent1">
                    <a:lumMod val="75000"/>
                  </a:schemeClr>
                </a:solidFill>
                <a:latin typeface="Tw Cen MT" panose="020B0602020104020603" pitchFamily="34" charset="0"/>
              </a:rPr>
              <a:t>Après l’arrivée en France (2)</a:t>
            </a:r>
          </a:p>
        </p:txBody>
      </p:sp>
      <p:sp>
        <p:nvSpPr>
          <p:cNvPr id="3" name="Espace réservé du contenu 2"/>
          <p:cNvSpPr>
            <a:spLocks noGrp="1"/>
          </p:cNvSpPr>
          <p:nvPr>
            <p:ph idx="1"/>
          </p:nvPr>
        </p:nvSpPr>
        <p:spPr>
          <a:xfrm>
            <a:off x="826625" y="1701479"/>
            <a:ext cx="10515600" cy="4799576"/>
          </a:xfrm>
        </p:spPr>
        <p:txBody>
          <a:bodyPr>
            <a:normAutofit/>
          </a:bodyPr>
          <a:lstStyle/>
          <a:p>
            <a:pPr marL="457189" indent="-457189">
              <a:lnSpc>
                <a:spcPct val="120000"/>
              </a:lnSpc>
              <a:buFont typeface="Arial" panose="020B0604020202020204" pitchFamily="34" charset="0"/>
              <a:buChar char="•"/>
            </a:pPr>
            <a:r>
              <a:rPr lang="fr-FR" sz="2600" dirty="0">
                <a:solidFill>
                  <a:prstClr val="black"/>
                </a:solidFill>
                <a:latin typeface="Gotham Bold"/>
                <a:ea typeface="+mj-ea"/>
                <a:cs typeface="Gotham Bold"/>
              </a:rPr>
              <a:t>Obésité, hypertension, maladies cardio-vasculaires en augmentation. Plus de mortalité par diabète qu’en population non migrante.</a:t>
            </a:r>
          </a:p>
          <a:p>
            <a:pPr marL="457189" indent="-457189">
              <a:lnSpc>
                <a:spcPct val="120000"/>
              </a:lnSpc>
              <a:buFont typeface="Arial" panose="020B0604020202020204" pitchFamily="34" charset="0"/>
              <a:buChar char="•"/>
            </a:pPr>
            <a:r>
              <a:rPr lang="fr-FR" sz="2600" dirty="0">
                <a:solidFill>
                  <a:prstClr val="black"/>
                </a:solidFill>
                <a:latin typeface="Gotham Bold"/>
                <a:ea typeface="+mj-ea"/>
                <a:cs typeface="Gotham Bold"/>
              </a:rPr>
              <a:t>Plus d’exposition aux cancers liés aux infections dans l’enfance (foie, col, estomac) et moins aux cancers liés au mode de vie occidental (colorectal, sein , prostate)</a:t>
            </a:r>
          </a:p>
          <a:p>
            <a:pPr marL="457189" indent="-457189">
              <a:lnSpc>
                <a:spcPct val="120000"/>
              </a:lnSpc>
              <a:buFont typeface="Arial" panose="020B0604020202020204" pitchFamily="34" charset="0"/>
              <a:buChar char="•"/>
            </a:pPr>
            <a:r>
              <a:rPr lang="fr-FR" sz="2600" dirty="0">
                <a:solidFill>
                  <a:prstClr val="black"/>
                </a:solidFill>
                <a:latin typeface="Gotham Bold"/>
                <a:ea typeface="+mj-ea"/>
                <a:cs typeface="Gotham Bold"/>
              </a:rPr>
              <a:t>Santé mentale dégradée : 25% d’</a:t>
            </a:r>
            <a:r>
              <a:rPr lang="fr-FR" sz="2600" dirty="0" err="1">
                <a:solidFill>
                  <a:prstClr val="black"/>
                </a:solidFill>
                <a:latin typeface="Gotham Bold"/>
                <a:ea typeface="+mj-ea"/>
                <a:cs typeface="Gotham Bold"/>
              </a:rPr>
              <a:t>anxio</a:t>
            </a:r>
            <a:r>
              <a:rPr lang="fr-FR" sz="2600" dirty="0">
                <a:solidFill>
                  <a:prstClr val="black"/>
                </a:solidFill>
                <a:latin typeface="Gotham Bold"/>
                <a:ea typeface="+mj-ea"/>
                <a:cs typeface="Gotham Bold"/>
              </a:rPr>
              <a:t>-dépression chez les femmes subsahariennes en Ile de France (</a:t>
            </a:r>
            <a:r>
              <a:rPr lang="fr-FR" sz="2600" dirty="0" err="1">
                <a:solidFill>
                  <a:prstClr val="black"/>
                </a:solidFill>
                <a:latin typeface="Gotham Bold"/>
                <a:ea typeface="+mj-ea"/>
                <a:cs typeface="Gotham Bold"/>
              </a:rPr>
              <a:t>Pannetier</a:t>
            </a:r>
            <a:r>
              <a:rPr lang="fr-FR" sz="2600" dirty="0">
                <a:solidFill>
                  <a:prstClr val="black"/>
                </a:solidFill>
                <a:latin typeface="Gotham Bold"/>
                <a:ea typeface="+mj-ea"/>
                <a:cs typeface="Gotham Bold"/>
              </a:rPr>
              <a:t> et al., 2018)</a:t>
            </a:r>
          </a:p>
          <a:p>
            <a:pPr marL="457189" indent="-457189">
              <a:lnSpc>
                <a:spcPct val="120000"/>
              </a:lnSpc>
              <a:buFont typeface="Arial" panose="020B0604020202020204" pitchFamily="34" charset="0"/>
              <a:buChar char="•"/>
            </a:pPr>
            <a:endParaRPr lang="fr-FR" sz="2600" dirty="0">
              <a:solidFill>
                <a:prstClr val="black"/>
              </a:solidFill>
              <a:latin typeface="Gotham Bold"/>
              <a:ea typeface="+mj-ea"/>
              <a:cs typeface="Gotham Bold"/>
            </a:endParaRPr>
          </a:p>
          <a:p>
            <a:pPr marL="457189" indent="-457189">
              <a:buFontTx/>
              <a:buAutoNum type="arabicPeriod"/>
            </a:pPr>
            <a:endParaRPr lang="fr-FR" sz="800" dirty="0">
              <a:solidFill>
                <a:srgbClr val="404738"/>
              </a:solidFill>
              <a:latin typeface="Calibri" panose="020F0502020204030204" pitchFamily="34" charset="0"/>
              <a:cs typeface="Gotham Bold"/>
            </a:endParaRPr>
          </a:p>
          <a:p>
            <a:endParaRPr lang="fr-FR" dirty="0"/>
          </a:p>
        </p:txBody>
      </p:sp>
    </p:spTree>
    <p:extLst>
      <p:ext uri="{BB962C8B-B14F-4D97-AF65-F5344CB8AC3E}">
        <p14:creationId xmlns:p14="http://schemas.microsoft.com/office/powerpoint/2010/main" val="14395290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700" dirty="0"/>
              <a:t>Surpoids et obésité chez les Africains en Ile de France – </a:t>
            </a:r>
            <a:r>
              <a:rPr lang="fr-FR" sz="3200" dirty="0"/>
              <a:t>Enquête Parcours 2012-2013 (</a:t>
            </a:r>
            <a:r>
              <a:rPr lang="fr-FR" sz="3200" dirty="0" err="1"/>
              <a:t>Ravalihasy</a:t>
            </a:r>
            <a:r>
              <a:rPr lang="fr-FR" sz="3200" dirty="0"/>
              <a:t> et </a:t>
            </a:r>
            <a:r>
              <a:rPr lang="fr-FR" sz="3200" dirty="0" err="1"/>
              <a:t>Lert</a:t>
            </a:r>
            <a:r>
              <a:rPr lang="fr-FR" sz="3200" dirty="0"/>
              <a:t>, 2017)</a:t>
            </a:r>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1624" y="1600201"/>
            <a:ext cx="6588752" cy="452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589961" y="6273541"/>
            <a:ext cx="7759875" cy="400105"/>
          </a:xfrm>
          <a:prstGeom prst="rect">
            <a:avLst/>
          </a:prstGeom>
          <a:noFill/>
        </p:spPr>
        <p:txBody>
          <a:bodyPr wrap="none" lIns="121917" tIns="60958" rIns="121917" bIns="60958" rtlCol="0">
            <a:spAutoFit/>
          </a:bodyPr>
          <a:lstStyle/>
          <a:p>
            <a:r>
              <a:rPr lang="fr-FR" dirty="0" smtClean="0"/>
              <a:t>HTA : 20% des femmes (Valérie Carreau, mémoire DIU santé des migrants, 2018)</a:t>
            </a:r>
            <a:endParaRPr lang="fr-FR" dirty="0"/>
          </a:p>
        </p:txBody>
      </p:sp>
    </p:spTree>
    <p:extLst>
      <p:ext uri="{BB962C8B-B14F-4D97-AF65-F5344CB8AC3E}">
        <p14:creationId xmlns:p14="http://schemas.microsoft.com/office/powerpoint/2010/main" val="14006147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C651FF5-2B13-4FF9-870C-67B9625AA38E}" type="slidenum">
              <a:rPr lang="fr-FR" smtClean="0"/>
              <a:t>56</a:t>
            </a:fld>
            <a:endParaRPr lang="fr-FR"/>
          </a:p>
        </p:txBody>
      </p:sp>
      <p:sp>
        <p:nvSpPr>
          <p:cNvPr id="5" name="Titre 1"/>
          <p:cNvSpPr txBox="1">
            <a:spLocks/>
          </p:cNvSpPr>
          <p:nvPr/>
        </p:nvSpPr>
        <p:spPr>
          <a:xfrm>
            <a:off x="990600" y="51752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i="1" dirty="0" smtClean="0">
                <a:latin typeface="Tw Cen MT" panose="020B0602020104020603" pitchFamily="34" charset="0"/>
              </a:rPr>
              <a:t>Emergence de l’hypertension</a:t>
            </a:r>
            <a:r>
              <a:rPr lang="fr-FR" dirty="0" smtClean="0">
                <a:latin typeface="Tw Cen MT" panose="020B0602020104020603" pitchFamily="34" charset="0"/>
              </a:rPr>
              <a:t/>
            </a:r>
            <a:br>
              <a:rPr lang="fr-FR" dirty="0" smtClean="0">
                <a:latin typeface="Tw Cen MT" panose="020B0602020104020603" pitchFamily="34" charset="0"/>
              </a:rPr>
            </a:br>
            <a:endParaRPr lang="fr-FR" dirty="0"/>
          </a:p>
        </p:txBody>
      </p:sp>
      <p:sp>
        <p:nvSpPr>
          <p:cNvPr id="9" name="Espace réservé du contenu 2"/>
          <p:cNvSpPr txBox="1">
            <a:spLocks/>
          </p:cNvSpPr>
          <p:nvPr/>
        </p:nvSpPr>
        <p:spPr>
          <a:xfrm>
            <a:off x="309911" y="2411768"/>
            <a:ext cx="37315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smtClean="0">
                <a:latin typeface="Tw Cen MT" panose="020B0602020104020603" pitchFamily="34" charset="0"/>
              </a:rPr>
              <a:t>RODAM </a:t>
            </a:r>
            <a:r>
              <a:rPr lang="fr-FR" sz="2400" dirty="0" err="1" smtClean="0">
                <a:latin typeface="Tw Cen MT" panose="020B0602020104020603" pitchFamily="34" charset="0"/>
              </a:rPr>
              <a:t>Study</a:t>
            </a:r>
            <a:r>
              <a:rPr lang="fr-FR" sz="2400" dirty="0" smtClean="0">
                <a:latin typeface="Tw Cen MT" panose="020B0602020104020603" pitchFamily="34" charset="0"/>
              </a:rPr>
              <a:t> (</a:t>
            </a:r>
            <a:r>
              <a:rPr lang="fr-FR" sz="2400" dirty="0" err="1" smtClean="0">
                <a:latin typeface="Tw Cen MT" panose="020B0602020104020603" pitchFamily="34" charset="0"/>
              </a:rPr>
              <a:t>research</a:t>
            </a:r>
            <a:r>
              <a:rPr lang="fr-FR" sz="2400" dirty="0" smtClean="0">
                <a:latin typeface="Tw Cen MT" panose="020B0602020104020603" pitchFamily="34" charset="0"/>
              </a:rPr>
              <a:t> on </a:t>
            </a:r>
            <a:r>
              <a:rPr lang="fr-FR" sz="2400" dirty="0" err="1" smtClean="0">
                <a:latin typeface="Tw Cen MT" panose="020B0602020104020603" pitchFamily="34" charset="0"/>
              </a:rPr>
              <a:t>obesity</a:t>
            </a:r>
            <a:r>
              <a:rPr lang="fr-FR" sz="2400" dirty="0" smtClean="0">
                <a:latin typeface="Tw Cen MT" panose="020B0602020104020603" pitchFamily="34" charset="0"/>
              </a:rPr>
              <a:t> &amp; </a:t>
            </a:r>
            <a:r>
              <a:rPr lang="fr-FR" sz="2400" dirty="0" err="1" smtClean="0">
                <a:latin typeface="Tw Cen MT" panose="020B0602020104020603" pitchFamily="34" charset="0"/>
              </a:rPr>
              <a:t>diabetes</a:t>
            </a:r>
            <a:r>
              <a:rPr lang="fr-FR" sz="2400" dirty="0" smtClean="0">
                <a:latin typeface="Tw Cen MT" panose="020B0602020104020603" pitchFamily="34" charset="0"/>
              </a:rPr>
              <a:t> </a:t>
            </a:r>
            <a:r>
              <a:rPr lang="fr-FR" sz="2400" dirty="0" err="1" smtClean="0">
                <a:latin typeface="Tw Cen MT" panose="020B0602020104020603" pitchFamily="34" charset="0"/>
              </a:rPr>
              <a:t>among</a:t>
            </a:r>
            <a:r>
              <a:rPr lang="fr-FR" sz="2400" dirty="0" smtClean="0">
                <a:latin typeface="Tw Cen MT" panose="020B0602020104020603" pitchFamily="34" charset="0"/>
              </a:rPr>
              <a:t> </a:t>
            </a:r>
            <a:r>
              <a:rPr lang="fr-FR" sz="2400" dirty="0" err="1" smtClean="0">
                <a:latin typeface="Tw Cen MT" panose="020B0602020104020603" pitchFamily="34" charset="0"/>
              </a:rPr>
              <a:t>African</a:t>
            </a:r>
            <a:r>
              <a:rPr lang="fr-FR" sz="2400" dirty="0" smtClean="0">
                <a:latin typeface="Tw Cen MT" panose="020B0602020104020603" pitchFamily="34" charset="0"/>
              </a:rPr>
              <a:t> migrants), </a:t>
            </a:r>
            <a:r>
              <a:rPr lang="fr-FR" sz="2400" dirty="0" smtClean="0">
                <a:latin typeface="Tw Cen MT" panose="020B0602020104020603" pitchFamily="34" charset="0"/>
                <a:hlinkClick r:id="rId3"/>
              </a:rPr>
              <a:t>www.rod-am.eu</a:t>
            </a:r>
            <a:r>
              <a:rPr lang="fr-FR" sz="2400" dirty="0" smtClean="0">
                <a:latin typeface="Tw Cen MT" panose="020B0602020104020603" pitchFamily="34" charset="0"/>
              </a:rPr>
              <a:t> </a:t>
            </a:r>
          </a:p>
          <a:p>
            <a:endParaRPr lang="fr-FR" sz="2400" i="1" dirty="0" smtClean="0">
              <a:latin typeface="Tw Cen MT" panose="020B0602020104020603" pitchFamily="34" charset="0"/>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1436" y="1686858"/>
            <a:ext cx="8115872" cy="5801158"/>
          </a:xfrm>
          <a:prstGeom prst="rect">
            <a:avLst/>
          </a:prstGeom>
        </p:spPr>
      </p:pic>
    </p:spTree>
    <p:extLst>
      <p:ext uri="{BB962C8B-B14F-4D97-AF65-F5344CB8AC3E}">
        <p14:creationId xmlns:p14="http://schemas.microsoft.com/office/powerpoint/2010/main" val="29743868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Fréquence des symptômes </a:t>
            </a:r>
            <a:r>
              <a:rPr lang="fr-FR" dirty="0" err="1" smtClean="0"/>
              <a:t>anxio</a:t>
            </a:r>
            <a:r>
              <a:rPr lang="fr-FR" dirty="0" smtClean="0"/>
              <a:t>-dépressifs dans </a:t>
            </a:r>
            <a:r>
              <a:rPr lang="fr-FR" smtClean="0"/>
              <a:t>l’enquête Parcours </a:t>
            </a:r>
            <a:r>
              <a:rPr lang="fr-FR" sz="2000" smtClean="0"/>
              <a:t>(</a:t>
            </a:r>
            <a:r>
              <a:rPr lang="fr-FR" sz="2000" dirty="0" err="1" smtClean="0">
                <a:solidFill>
                  <a:schemeClr val="bg1">
                    <a:lumMod val="50000"/>
                  </a:schemeClr>
                </a:solidFill>
                <a:latin typeface="+mn-lt"/>
                <a:ea typeface="+mn-ea"/>
                <a:cs typeface="+mn-cs"/>
              </a:rPr>
              <a:t>Pannetier</a:t>
            </a:r>
            <a:r>
              <a:rPr lang="fr-FR" sz="2000" dirty="0" smtClean="0">
                <a:solidFill>
                  <a:schemeClr val="bg1">
                    <a:lumMod val="50000"/>
                  </a:schemeClr>
                </a:solidFill>
                <a:latin typeface="+mn-lt"/>
                <a:ea typeface="+mn-ea"/>
                <a:cs typeface="+mn-cs"/>
              </a:rPr>
              <a:t> </a:t>
            </a:r>
            <a:r>
              <a:rPr lang="fr-FR" sz="2000" dirty="0">
                <a:solidFill>
                  <a:schemeClr val="bg1">
                    <a:lumMod val="50000"/>
                  </a:schemeClr>
                </a:solidFill>
                <a:latin typeface="+mn-lt"/>
                <a:ea typeface="+mn-ea"/>
                <a:cs typeface="+mn-cs"/>
              </a:rPr>
              <a:t>et al. Soc </a:t>
            </a:r>
            <a:r>
              <a:rPr lang="fr-FR" sz="2000" dirty="0" err="1">
                <a:solidFill>
                  <a:schemeClr val="bg1">
                    <a:lumMod val="50000"/>
                  </a:schemeClr>
                </a:solidFill>
                <a:latin typeface="+mn-lt"/>
                <a:ea typeface="+mn-ea"/>
                <a:cs typeface="+mn-cs"/>
              </a:rPr>
              <a:t>Sc</a:t>
            </a:r>
            <a:r>
              <a:rPr lang="fr-FR" sz="2000" dirty="0">
                <a:solidFill>
                  <a:schemeClr val="bg1">
                    <a:lumMod val="50000"/>
                  </a:schemeClr>
                </a:solidFill>
                <a:latin typeface="+mn-lt"/>
                <a:ea typeface="+mn-ea"/>
                <a:cs typeface="+mn-cs"/>
              </a:rPr>
              <a:t> and Med Pop </a:t>
            </a:r>
            <a:r>
              <a:rPr lang="fr-FR" sz="2000" dirty="0" err="1">
                <a:solidFill>
                  <a:schemeClr val="bg1">
                    <a:lumMod val="50000"/>
                  </a:schemeClr>
                </a:solidFill>
                <a:latin typeface="+mn-lt"/>
                <a:ea typeface="+mn-ea"/>
                <a:cs typeface="+mn-cs"/>
              </a:rPr>
              <a:t>Health</a:t>
            </a:r>
            <a:r>
              <a:rPr lang="fr-FR" sz="2000" dirty="0">
                <a:solidFill>
                  <a:schemeClr val="bg1">
                    <a:lumMod val="50000"/>
                  </a:schemeClr>
                </a:solidFill>
                <a:latin typeface="+mn-lt"/>
                <a:ea typeface="+mn-ea"/>
                <a:cs typeface="+mn-cs"/>
              </a:rPr>
              <a:t>, 2018)</a:t>
            </a:r>
            <a:endParaRPr lang="en-GB" sz="2000" dirty="0">
              <a:solidFill>
                <a:schemeClr val="bg1">
                  <a:lumMod val="50000"/>
                </a:schemeClr>
              </a:solidFill>
              <a:latin typeface="+mn-lt"/>
              <a:ea typeface="+mn-ea"/>
              <a:cs typeface="+mn-cs"/>
            </a:endParaRPr>
          </a:p>
        </p:txBody>
      </p:sp>
      <p:pic>
        <p:nvPicPr>
          <p:cNvPr id="6" name="Picture 8"/>
          <p:cNvPicPr>
            <a:picLocks noChangeAspect="1" noChangeArrowheads="1"/>
          </p:cNvPicPr>
          <p:nvPr/>
        </p:nvPicPr>
        <p:blipFill rotWithShape="1">
          <a:blip r:embed="rId3"/>
          <a:srcRect r="54064"/>
          <a:stretch/>
        </p:blipFill>
        <p:spPr bwMode="auto">
          <a:xfrm>
            <a:off x="10057986" y="6372512"/>
            <a:ext cx="2086687" cy="266303"/>
          </a:xfrm>
          <a:prstGeom prst="rect">
            <a:avLst/>
          </a:prstGeom>
          <a:noFill/>
          <a:ln w="9525">
            <a:noFill/>
            <a:miter lim="800000"/>
            <a:headEnd/>
            <a:tailEnd/>
          </a:ln>
        </p:spPr>
      </p:pic>
      <p:sp>
        <p:nvSpPr>
          <p:cNvPr id="7" name="ZoneTexte 6"/>
          <p:cNvSpPr txBox="1"/>
          <p:nvPr/>
        </p:nvSpPr>
        <p:spPr>
          <a:xfrm>
            <a:off x="8016214" y="6546830"/>
            <a:ext cx="4224469" cy="338554"/>
          </a:xfrm>
          <a:prstGeom prst="rect">
            <a:avLst/>
          </a:prstGeom>
          <a:noFill/>
        </p:spPr>
        <p:txBody>
          <a:bodyPr wrap="square" rtlCol="0">
            <a:spAutoFit/>
          </a:bodyPr>
          <a:lstStyle/>
          <a:p>
            <a:r>
              <a:rPr lang="fr-FR" sz="1600" u="sng" dirty="0" smtClean="0">
                <a:solidFill>
                  <a:schemeClr val="tx2"/>
                </a:solidFill>
              </a:rPr>
              <a:t> </a:t>
            </a:r>
            <a:endParaRPr lang="en-GB" sz="1600" u="sng" dirty="0"/>
          </a:p>
        </p:txBody>
      </p:sp>
      <p:graphicFrame>
        <p:nvGraphicFramePr>
          <p:cNvPr id="8" name="Graphique 7"/>
          <p:cNvGraphicFramePr>
            <a:graphicFrameLocks/>
          </p:cNvGraphicFramePr>
          <p:nvPr>
            <p:extLst>
              <p:ext uri="{D42A27DB-BD31-4B8C-83A1-F6EECF244321}">
                <p14:modId xmlns:p14="http://schemas.microsoft.com/office/powerpoint/2010/main" val="2193517773"/>
              </p:ext>
            </p:extLst>
          </p:nvPr>
        </p:nvGraphicFramePr>
        <p:xfrm>
          <a:off x="1102109" y="1700809"/>
          <a:ext cx="9313035" cy="3168352"/>
        </p:xfrm>
        <a:graphic>
          <a:graphicData uri="http://schemas.openxmlformats.org/drawingml/2006/chart">
            <c:chart xmlns:c="http://schemas.openxmlformats.org/drawingml/2006/chart" xmlns:r="http://schemas.openxmlformats.org/officeDocument/2006/relationships" r:id="rId4"/>
          </a:graphicData>
        </a:graphic>
      </p:graphicFrame>
      <p:sp>
        <p:nvSpPr>
          <p:cNvPr id="3" name="Espace réservé du numéro de diapositive 2"/>
          <p:cNvSpPr>
            <a:spLocks noGrp="1"/>
          </p:cNvSpPr>
          <p:nvPr>
            <p:ph type="sldNum" sz="quarter" idx="12"/>
          </p:nvPr>
        </p:nvSpPr>
        <p:spPr/>
        <p:txBody>
          <a:bodyPr/>
          <a:lstStyle/>
          <a:p>
            <a:fld id="{CF4668DC-857F-487D-BFFA-8C0CA5037977}" type="slidenum">
              <a:rPr lang="fr-BE" smtClean="0"/>
              <a:t>57</a:t>
            </a:fld>
            <a:endParaRPr lang="fr-BE"/>
          </a:p>
        </p:txBody>
      </p:sp>
      <p:sp>
        <p:nvSpPr>
          <p:cNvPr id="10" name="ZoneTexte 9"/>
          <p:cNvSpPr txBox="1"/>
          <p:nvPr/>
        </p:nvSpPr>
        <p:spPr>
          <a:xfrm>
            <a:off x="729643" y="5105313"/>
            <a:ext cx="10093893" cy="1384995"/>
          </a:xfrm>
          <a:prstGeom prst="rect">
            <a:avLst/>
          </a:prstGeom>
          <a:noFill/>
          <a:ln>
            <a:solidFill>
              <a:schemeClr val="tx1"/>
            </a:solidFill>
          </a:ln>
        </p:spPr>
        <p:txBody>
          <a:bodyPr wrap="square" rtlCol="0">
            <a:spAutoFit/>
          </a:bodyPr>
          <a:lstStyle/>
          <a:p>
            <a:pPr>
              <a:spcBef>
                <a:spcPts val="1800"/>
              </a:spcBef>
              <a:spcAft>
                <a:spcPts val="1800"/>
              </a:spcAft>
            </a:pPr>
            <a:r>
              <a:rPr lang="fr-FR" dirty="0" smtClean="0"/>
              <a:t>Facteur aggravant : F : être </a:t>
            </a:r>
            <a:r>
              <a:rPr lang="fr-FR" dirty="0"/>
              <a:t>arrivée pour fuir un </a:t>
            </a:r>
            <a:r>
              <a:rPr lang="fr-FR" dirty="0" smtClean="0"/>
              <a:t>pays, H : ne pas avoir de titre de séjour</a:t>
            </a:r>
            <a:endParaRPr lang="fr-FR" dirty="0"/>
          </a:p>
          <a:p>
            <a:pPr>
              <a:spcBef>
                <a:spcPts val="1800"/>
              </a:spcBef>
              <a:spcAft>
                <a:spcPts val="1800"/>
              </a:spcAft>
            </a:pPr>
            <a:r>
              <a:rPr lang="fr-FR" dirty="0"/>
              <a:t>Facteur </a:t>
            </a:r>
            <a:r>
              <a:rPr lang="fr-FR" dirty="0" smtClean="0"/>
              <a:t>protecteur :pouvoir </a:t>
            </a:r>
            <a:r>
              <a:rPr lang="fr-FR" dirty="0"/>
              <a:t>compter sur des proches, parents ou amis, à la fois dans le pays d’origine et en France  </a:t>
            </a:r>
          </a:p>
        </p:txBody>
      </p:sp>
    </p:spTree>
    <p:extLst>
      <p:ext uri="{BB962C8B-B14F-4D97-AF65-F5344CB8AC3E}">
        <p14:creationId xmlns:p14="http://schemas.microsoft.com/office/powerpoint/2010/main" val="196417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404738"/>
                </a:solidFill>
                <a:latin typeface="Calibri" panose="020F0502020204030204" pitchFamily="34" charset="0"/>
                <a:cs typeface="Gotham Bold"/>
              </a:rPr>
              <a:t>Cas spécifiques des camps de migrants (</a:t>
            </a:r>
            <a:r>
              <a:rPr lang="fr-FR" dirty="0" err="1">
                <a:solidFill>
                  <a:srgbClr val="404738"/>
                </a:solidFill>
                <a:latin typeface="Calibri" panose="020F0502020204030204" pitchFamily="34" charset="0"/>
                <a:cs typeface="Gotham Bold"/>
              </a:rPr>
              <a:t>Guisao</a:t>
            </a:r>
            <a:r>
              <a:rPr lang="fr-FR" dirty="0">
                <a:solidFill>
                  <a:srgbClr val="404738"/>
                </a:solidFill>
                <a:latin typeface="Calibri" panose="020F0502020204030204" pitchFamily="34" charset="0"/>
                <a:cs typeface="Gotham Bold"/>
              </a:rPr>
              <a:t>, 2017)</a:t>
            </a:r>
            <a:br>
              <a:rPr lang="fr-FR" dirty="0">
                <a:solidFill>
                  <a:srgbClr val="404738"/>
                </a:solidFill>
                <a:latin typeface="Calibri" panose="020F0502020204030204" pitchFamily="34" charset="0"/>
                <a:cs typeface="Gotham Bold"/>
              </a:rPr>
            </a:br>
            <a:endParaRPr lang="fr-FR" dirty="0"/>
          </a:p>
        </p:txBody>
      </p:sp>
      <p:sp>
        <p:nvSpPr>
          <p:cNvPr id="3" name="Espace réservé du contenu 2"/>
          <p:cNvSpPr>
            <a:spLocks noGrp="1"/>
          </p:cNvSpPr>
          <p:nvPr>
            <p:ph idx="1"/>
          </p:nvPr>
        </p:nvSpPr>
        <p:spPr/>
        <p:txBody>
          <a:bodyPr>
            <a:normAutofit/>
          </a:bodyPr>
          <a:lstStyle/>
          <a:p>
            <a:pPr marL="457189" indent="-457189">
              <a:lnSpc>
                <a:spcPct val="120000"/>
              </a:lnSpc>
            </a:pPr>
            <a:r>
              <a:rPr lang="fr-FR" sz="2600" dirty="0">
                <a:solidFill>
                  <a:prstClr val="black"/>
                </a:solidFill>
                <a:latin typeface="Gotham Bold"/>
                <a:ea typeface="+mj-ea"/>
                <a:cs typeface="Gotham Bold"/>
              </a:rPr>
              <a:t>situations de très grande précarité </a:t>
            </a:r>
          </a:p>
          <a:p>
            <a:pPr marL="457189" indent="-457189">
              <a:lnSpc>
                <a:spcPct val="120000"/>
              </a:lnSpc>
            </a:pPr>
            <a:r>
              <a:rPr lang="fr-FR" sz="2600" dirty="0">
                <a:solidFill>
                  <a:prstClr val="black"/>
                </a:solidFill>
                <a:latin typeface="Gotham Bold"/>
                <a:ea typeface="+mj-ea"/>
                <a:cs typeface="Gotham Bold"/>
              </a:rPr>
              <a:t>pathologies infectieuses fréquentes, </a:t>
            </a:r>
          </a:p>
          <a:p>
            <a:pPr marL="457189" indent="-457189">
              <a:lnSpc>
                <a:spcPct val="120000"/>
              </a:lnSpc>
            </a:pPr>
            <a:r>
              <a:rPr lang="fr-FR" sz="2600" dirty="0">
                <a:solidFill>
                  <a:prstClr val="black"/>
                </a:solidFill>
                <a:latin typeface="Gotham Bold"/>
                <a:ea typeface="+mj-ea"/>
                <a:cs typeface="Gotham Bold"/>
              </a:rPr>
              <a:t>mauvaise alimentation</a:t>
            </a:r>
          </a:p>
          <a:p>
            <a:pPr marL="457189" indent="-457189">
              <a:lnSpc>
                <a:spcPct val="120000"/>
              </a:lnSpc>
            </a:pPr>
            <a:r>
              <a:rPr lang="fr-FR" sz="2600" dirty="0">
                <a:solidFill>
                  <a:prstClr val="black"/>
                </a:solidFill>
                <a:latin typeface="Gotham Bold"/>
                <a:ea typeface="+mj-ea"/>
                <a:cs typeface="Gotham Bold"/>
              </a:rPr>
              <a:t>troubles psychiques importants et peu pris en charge (Chaud, 2017)</a:t>
            </a:r>
          </a:p>
          <a:p>
            <a:pPr marL="457189" indent="-457189">
              <a:lnSpc>
                <a:spcPct val="120000"/>
              </a:lnSpc>
            </a:pPr>
            <a:endParaRPr lang="fr-FR" sz="2600" dirty="0">
              <a:solidFill>
                <a:prstClr val="black"/>
              </a:solidFill>
              <a:latin typeface="Gotham Bold"/>
              <a:ea typeface="+mj-ea"/>
              <a:cs typeface="Gotham Bold"/>
            </a:endParaRPr>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58</a:t>
            </a:fld>
            <a:endParaRPr lang="fr-FR"/>
          </a:p>
        </p:txBody>
      </p:sp>
    </p:spTree>
    <p:extLst>
      <p:ext uri="{BB962C8B-B14F-4D97-AF65-F5344CB8AC3E}">
        <p14:creationId xmlns:p14="http://schemas.microsoft.com/office/powerpoint/2010/main" val="7092579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Transition épidémiologique individuelle - bilan</a:t>
            </a:r>
            <a:endParaRPr lang="fr-FR" dirty="0"/>
          </a:p>
        </p:txBody>
      </p:sp>
      <p:sp>
        <p:nvSpPr>
          <p:cNvPr id="3" name="Espace réservé du contenu 2"/>
          <p:cNvSpPr>
            <a:spLocks noGrp="1"/>
          </p:cNvSpPr>
          <p:nvPr>
            <p:ph idx="1"/>
          </p:nvPr>
        </p:nvSpPr>
        <p:spPr>
          <a:xfrm>
            <a:off x="629855" y="1605706"/>
            <a:ext cx="10515600" cy="4606706"/>
          </a:xfrm>
        </p:spPr>
        <p:txBody>
          <a:bodyPr>
            <a:noAutofit/>
          </a:bodyPr>
          <a:lstStyle/>
          <a:p>
            <a:pPr>
              <a:lnSpc>
                <a:spcPct val="130000"/>
              </a:lnSpc>
              <a:buFont typeface="Wingdings" panose="05000000000000000000" pitchFamily="2" charset="2"/>
              <a:buChar char="§"/>
            </a:pPr>
            <a:r>
              <a:rPr lang="fr-FR" sz="2000" dirty="0">
                <a:solidFill>
                  <a:srgbClr val="0070C0"/>
                </a:solidFill>
                <a:latin typeface="Gotham Bold"/>
                <a:ea typeface="+mj-ea"/>
                <a:cs typeface="Gotham Bold"/>
              </a:rPr>
              <a:t>A l’arrivée en France, le risque de développer une maladie infectieuse et d’en mourir diminue fortement, grâce à l’accès aux soins de santé et au fait de vivre dans un environnement où ces maladies infectieuses sont plus rares. </a:t>
            </a:r>
          </a:p>
          <a:p>
            <a:pPr>
              <a:lnSpc>
                <a:spcPct val="130000"/>
              </a:lnSpc>
              <a:buFont typeface="Wingdings" panose="05000000000000000000" pitchFamily="2" charset="2"/>
              <a:buChar char="§"/>
            </a:pPr>
            <a:r>
              <a:rPr lang="fr-FR" sz="2000" dirty="0">
                <a:solidFill>
                  <a:srgbClr val="0070C0"/>
                </a:solidFill>
                <a:latin typeface="Gotham Bold"/>
                <a:ea typeface="+mj-ea"/>
                <a:cs typeface="Gotham Bold"/>
              </a:rPr>
              <a:t>Mais au décours de leur vie en France, la sédentarité, le changement d’alimentation, l’augmentation de consommation de tabac ou d’alcool conduisent à une augmentation du risque des maladies chroniques (maladies cardiovasculaires, diabète, maladies respiratoires). </a:t>
            </a:r>
          </a:p>
          <a:p>
            <a:pPr>
              <a:lnSpc>
                <a:spcPct val="130000"/>
              </a:lnSpc>
              <a:buFont typeface="Wingdings" panose="05000000000000000000" pitchFamily="2" charset="2"/>
              <a:buChar char="§"/>
            </a:pPr>
            <a:r>
              <a:rPr lang="fr-FR" sz="2000" dirty="0">
                <a:solidFill>
                  <a:srgbClr val="0070C0"/>
                </a:solidFill>
                <a:latin typeface="Gotham Bold"/>
                <a:ea typeface="+mj-ea"/>
                <a:cs typeface="Gotham Bold"/>
              </a:rPr>
              <a:t>Les difficultés de la migration et de l’installation en France ont des conséquences psychiques délétères</a:t>
            </a:r>
          </a:p>
          <a:p>
            <a:pPr>
              <a:lnSpc>
                <a:spcPct val="130000"/>
              </a:lnSpc>
              <a:buFont typeface="Wingdings" panose="05000000000000000000" pitchFamily="2" charset="2"/>
              <a:buChar char="§"/>
            </a:pPr>
            <a:r>
              <a:rPr lang="fr-FR" sz="2000" dirty="0">
                <a:solidFill>
                  <a:srgbClr val="0070C0"/>
                </a:solidFill>
                <a:latin typeface="Gotham Bold"/>
                <a:ea typeface="+mj-ea"/>
                <a:cs typeface="Gotham Bold"/>
              </a:rPr>
              <a:t>Les maladies chroniques et les troubles mentaux prennent le pas sur les maladies infectieuses. </a:t>
            </a:r>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59</a:t>
            </a:fld>
            <a:endParaRPr lang="fr-FR"/>
          </a:p>
        </p:txBody>
      </p:sp>
    </p:spTree>
    <p:extLst>
      <p:ext uri="{BB962C8B-B14F-4D97-AF65-F5344CB8AC3E}">
        <p14:creationId xmlns:p14="http://schemas.microsoft.com/office/powerpoint/2010/main" val="2114310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a:t>
            </a:r>
            <a:endParaRPr lang="fr-FR" dirty="0"/>
          </a:p>
        </p:txBody>
      </p:sp>
      <p:sp>
        <p:nvSpPr>
          <p:cNvPr id="3" name="Espace réservé du contenu 2"/>
          <p:cNvSpPr>
            <a:spLocks noGrp="1"/>
          </p:cNvSpPr>
          <p:nvPr>
            <p:ph idx="1"/>
          </p:nvPr>
        </p:nvSpPr>
        <p:spPr>
          <a:xfrm>
            <a:off x="838200" y="1556793"/>
            <a:ext cx="10515600" cy="4896543"/>
          </a:xfrm>
        </p:spPr>
        <p:txBody>
          <a:bodyPr>
            <a:normAutofit/>
          </a:bodyPr>
          <a:lstStyle/>
          <a:p>
            <a:pPr marL="457200" lvl="1" indent="0">
              <a:buNone/>
            </a:pPr>
            <a:endParaRPr lang="fr-FR" sz="3200" dirty="0" smtClean="0"/>
          </a:p>
          <a:p>
            <a:pPr lvl="1"/>
            <a:r>
              <a:rPr lang="fr-FR" sz="3200" dirty="0" smtClean="0"/>
              <a:t>La santé des immigrés en France : émergence de la question</a:t>
            </a:r>
          </a:p>
          <a:p>
            <a:pPr lvl="1"/>
            <a:endParaRPr lang="fr-FR" sz="3200" dirty="0" smtClean="0"/>
          </a:p>
          <a:p>
            <a:pPr lvl="1"/>
            <a:r>
              <a:rPr lang="fr-FR" sz="3200" dirty="0"/>
              <a:t>Données </a:t>
            </a:r>
            <a:r>
              <a:rPr lang="fr-FR" sz="3200" dirty="0" smtClean="0"/>
              <a:t>disponibles en France</a:t>
            </a:r>
          </a:p>
          <a:p>
            <a:pPr lvl="1"/>
            <a:endParaRPr lang="fr-FR" sz="3200" dirty="0" smtClean="0"/>
          </a:p>
          <a:p>
            <a:pPr lvl="1"/>
            <a:r>
              <a:rPr lang="fr-FR" sz="3200" dirty="0" smtClean="0"/>
              <a:t>Une transition épidémiologique au niveau individuel</a:t>
            </a:r>
          </a:p>
          <a:p>
            <a:pPr marL="457200" lvl="1" indent="0">
              <a:buNone/>
            </a:pPr>
            <a:endParaRPr lang="fr-FR" sz="3200" dirty="0" smtClean="0"/>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solidFill>
                  <a:prstClr val="black">
                    <a:tint val="75000"/>
                  </a:prstClr>
                </a:solidFill>
              </a:rPr>
              <a:pPr/>
              <a:t>6</a:t>
            </a:fld>
            <a:endParaRPr lang="fr-FR">
              <a:solidFill>
                <a:prstClr val="black">
                  <a:tint val="75000"/>
                </a:prstClr>
              </a:solidFill>
            </a:endParaRPr>
          </a:p>
        </p:txBody>
      </p:sp>
    </p:spTree>
    <p:extLst>
      <p:ext uri="{BB962C8B-B14F-4D97-AF65-F5344CB8AC3E}">
        <p14:creationId xmlns:p14="http://schemas.microsoft.com/office/powerpoint/2010/main" val="4907159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dirty="0" smtClean="0"/>
              <a:t>Références </a:t>
            </a:r>
            <a:r>
              <a:rPr lang="fr-FR" dirty="0" smtClean="0">
                <a:solidFill>
                  <a:srgbClr val="FF0000"/>
                </a:solidFill>
              </a:rPr>
              <a:t> </a:t>
            </a:r>
            <a:endParaRPr lang="fr-FR" dirty="0">
              <a:solidFill>
                <a:srgbClr val="FF0000"/>
              </a:solidFill>
            </a:endParaRPr>
          </a:p>
        </p:txBody>
      </p:sp>
      <p:sp>
        <p:nvSpPr>
          <p:cNvPr id="3" name="Espace réservé du contenu 2"/>
          <p:cNvSpPr>
            <a:spLocks noGrp="1"/>
          </p:cNvSpPr>
          <p:nvPr>
            <p:ph idx="1"/>
          </p:nvPr>
        </p:nvSpPr>
        <p:spPr>
          <a:xfrm>
            <a:off x="869731" y="998484"/>
            <a:ext cx="10515600" cy="5125928"/>
          </a:xfrm>
        </p:spPr>
        <p:txBody>
          <a:bodyPr>
            <a:normAutofit fontScale="92500" lnSpcReduction="10000"/>
          </a:bodyPr>
          <a:lstStyle/>
          <a:p>
            <a:r>
              <a:rPr lang="fr-FR" sz="1800" dirty="0"/>
              <a:t>Bhopal RS, </a:t>
            </a:r>
            <a:r>
              <a:rPr lang="fr-FR" sz="1800" dirty="0" err="1"/>
              <a:t>Gruer</a:t>
            </a:r>
            <a:r>
              <a:rPr lang="fr-FR" sz="1800" dirty="0"/>
              <a:t> L, </a:t>
            </a:r>
            <a:r>
              <a:rPr lang="fr-FR" sz="1800" dirty="0" err="1"/>
              <a:t>Cezard</a:t>
            </a:r>
            <a:r>
              <a:rPr lang="fr-FR" sz="1800" dirty="0"/>
              <a:t> G, Douglas A, Steiner MFC, </a:t>
            </a:r>
            <a:r>
              <a:rPr lang="fr-FR" sz="1800" dirty="0" err="1"/>
              <a:t>Millard</a:t>
            </a:r>
            <a:r>
              <a:rPr lang="fr-FR" sz="1800" dirty="0"/>
              <a:t> A, Buchanan D, </a:t>
            </a:r>
            <a:r>
              <a:rPr lang="fr-FR" sz="1800" dirty="0" err="1"/>
              <a:t>Katikireddi</a:t>
            </a:r>
            <a:r>
              <a:rPr lang="fr-FR" sz="1800" dirty="0"/>
              <a:t> SV, Sheikh A. </a:t>
            </a:r>
            <a:r>
              <a:rPr lang="fr-FR" sz="1800" dirty="0" err="1"/>
              <a:t>Mortality</a:t>
            </a:r>
            <a:r>
              <a:rPr lang="fr-FR" sz="1800" dirty="0"/>
              <a:t>, </a:t>
            </a:r>
            <a:r>
              <a:rPr lang="fr-FR" sz="1800" dirty="0" err="1"/>
              <a:t>ethnicity</a:t>
            </a:r>
            <a:r>
              <a:rPr lang="fr-FR" sz="1800" dirty="0"/>
              <a:t>, and country of </a:t>
            </a:r>
            <a:r>
              <a:rPr lang="fr-FR" sz="1800" dirty="0" err="1"/>
              <a:t>birth</a:t>
            </a:r>
            <a:r>
              <a:rPr lang="fr-FR" sz="1800" dirty="0"/>
              <a:t> on a national </a:t>
            </a:r>
            <a:r>
              <a:rPr lang="fr-FR" sz="1800" dirty="0" err="1"/>
              <a:t>scale</a:t>
            </a:r>
            <a:r>
              <a:rPr lang="fr-FR" sz="1800" dirty="0"/>
              <a:t>, 2001-2013: A </a:t>
            </a:r>
            <a:r>
              <a:rPr lang="fr-FR" sz="1800" dirty="0" err="1"/>
              <a:t>retrospective</a:t>
            </a:r>
            <a:r>
              <a:rPr lang="fr-FR" sz="1800" dirty="0"/>
              <a:t> </a:t>
            </a:r>
            <a:r>
              <a:rPr lang="fr-FR" sz="1800" dirty="0" err="1"/>
              <a:t>cohort</a:t>
            </a:r>
            <a:r>
              <a:rPr lang="fr-FR" sz="1800" dirty="0"/>
              <a:t> (Scottish </a:t>
            </a:r>
            <a:r>
              <a:rPr lang="fr-FR" sz="1800" dirty="0" err="1"/>
              <a:t>Health</a:t>
            </a:r>
            <a:r>
              <a:rPr lang="fr-FR" sz="1800" dirty="0"/>
              <a:t> and </a:t>
            </a:r>
            <a:r>
              <a:rPr lang="fr-FR" sz="1800" dirty="0" err="1"/>
              <a:t>Ethnicity</a:t>
            </a:r>
            <a:r>
              <a:rPr lang="fr-FR" sz="1800" dirty="0"/>
              <a:t> Linkage </a:t>
            </a:r>
            <a:r>
              <a:rPr lang="fr-FR" sz="1800" dirty="0" err="1"/>
              <a:t>Study</a:t>
            </a:r>
            <a:r>
              <a:rPr lang="fr-FR" sz="1800" dirty="0"/>
              <a:t>). </a:t>
            </a:r>
            <a:r>
              <a:rPr lang="fr-FR" sz="1800" dirty="0" err="1"/>
              <a:t>PLoS</a:t>
            </a:r>
            <a:r>
              <a:rPr lang="fr-FR" sz="1800" dirty="0"/>
              <a:t> Med. 2018 Mar 1;15(3):e1002515. </a:t>
            </a:r>
            <a:r>
              <a:rPr lang="fr-FR" sz="1800" dirty="0" err="1"/>
              <a:t>doi</a:t>
            </a:r>
            <a:r>
              <a:rPr lang="fr-FR" sz="1800" dirty="0"/>
              <a:t>: 10.1371/journal.pmed.1002515. </a:t>
            </a:r>
            <a:endParaRPr lang="fr-FR" sz="1800" dirty="0" smtClean="0"/>
          </a:p>
          <a:p>
            <a:r>
              <a:rPr lang="fr-FR" sz="1800" dirty="0" err="1"/>
              <a:t>Norredam</a:t>
            </a:r>
            <a:r>
              <a:rPr lang="fr-FR" sz="1800" dirty="0"/>
              <a:t> M, Hansen OH, Petersen JH, </a:t>
            </a:r>
            <a:r>
              <a:rPr lang="fr-FR" sz="1800" dirty="0" err="1"/>
              <a:t>Kunst</a:t>
            </a:r>
            <a:r>
              <a:rPr lang="fr-FR" sz="1800" dirty="0"/>
              <a:t> AE, </a:t>
            </a:r>
            <a:r>
              <a:rPr lang="fr-FR" sz="1800" dirty="0" err="1"/>
              <a:t>Kristiansen</a:t>
            </a:r>
            <a:r>
              <a:rPr lang="fr-FR" sz="1800" dirty="0"/>
              <a:t> M, </a:t>
            </a:r>
            <a:r>
              <a:rPr lang="fr-FR" sz="1800" dirty="0" err="1"/>
              <a:t>Krasnik</a:t>
            </a:r>
            <a:r>
              <a:rPr lang="fr-FR" sz="1800" dirty="0"/>
              <a:t> A, </a:t>
            </a:r>
            <a:r>
              <a:rPr lang="fr-FR" sz="1800" dirty="0" err="1"/>
              <a:t>Agyemang</a:t>
            </a:r>
            <a:r>
              <a:rPr lang="fr-FR" sz="1800" dirty="0"/>
              <a:t> C. </a:t>
            </a:r>
            <a:r>
              <a:rPr lang="fr-FR" sz="1800" dirty="0" err="1"/>
              <a:t>Remigration</a:t>
            </a:r>
            <a:r>
              <a:rPr lang="fr-FR" sz="1800" dirty="0"/>
              <a:t> of migrants </a:t>
            </a:r>
            <a:r>
              <a:rPr lang="fr-FR" sz="1800" dirty="0" err="1"/>
              <a:t>with</a:t>
            </a:r>
            <a:r>
              <a:rPr lang="fr-FR" sz="1800" dirty="0"/>
              <a:t> </a:t>
            </a:r>
            <a:r>
              <a:rPr lang="fr-FR" sz="1800" dirty="0" err="1"/>
              <a:t>severe</a:t>
            </a:r>
            <a:r>
              <a:rPr lang="fr-FR" sz="1800" dirty="0"/>
              <a:t> </a:t>
            </a:r>
            <a:r>
              <a:rPr lang="fr-FR" sz="1800" dirty="0" err="1"/>
              <a:t>disease</a:t>
            </a:r>
            <a:r>
              <a:rPr lang="fr-FR" sz="1800" dirty="0"/>
              <a:t>: </a:t>
            </a:r>
            <a:r>
              <a:rPr lang="fr-FR" sz="1800" dirty="0" err="1"/>
              <a:t>myth</a:t>
            </a:r>
            <a:r>
              <a:rPr lang="fr-FR" sz="1800" dirty="0"/>
              <a:t> or reality?--a </a:t>
            </a:r>
            <a:r>
              <a:rPr lang="fr-FR" sz="1800" dirty="0" err="1"/>
              <a:t>register-based</a:t>
            </a:r>
            <a:r>
              <a:rPr lang="fr-FR" sz="1800" dirty="0"/>
              <a:t> </a:t>
            </a:r>
            <a:r>
              <a:rPr lang="fr-FR" sz="1800" dirty="0" err="1"/>
              <a:t>cohort</a:t>
            </a:r>
            <a:r>
              <a:rPr lang="fr-FR" sz="1800" dirty="0"/>
              <a:t> </a:t>
            </a:r>
            <a:r>
              <a:rPr lang="fr-FR" sz="1800" dirty="0" err="1"/>
              <a:t>study</a:t>
            </a:r>
            <a:r>
              <a:rPr lang="fr-FR" sz="1800" dirty="0"/>
              <a:t>. </a:t>
            </a:r>
            <a:r>
              <a:rPr lang="fr-FR" sz="1800" dirty="0" err="1"/>
              <a:t>Eur</a:t>
            </a:r>
            <a:r>
              <a:rPr lang="fr-FR" sz="1800" dirty="0"/>
              <a:t> J Public </a:t>
            </a:r>
            <a:r>
              <a:rPr lang="fr-FR" sz="1800" dirty="0" err="1"/>
              <a:t>Health</a:t>
            </a:r>
            <a:r>
              <a:rPr lang="fr-FR" sz="1800" dirty="0"/>
              <a:t>. 2015 Feb;25(1):84-9. </a:t>
            </a:r>
            <a:r>
              <a:rPr lang="fr-FR" sz="1800" dirty="0" err="1"/>
              <a:t>doi</a:t>
            </a:r>
            <a:r>
              <a:rPr lang="fr-FR" sz="1800" dirty="0"/>
              <a:t>: 10.1093/</a:t>
            </a:r>
            <a:r>
              <a:rPr lang="fr-FR" sz="1800" dirty="0" err="1"/>
              <a:t>eurpub</a:t>
            </a:r>
            <a:r>
              <a:rPr lang="fr-FR" sz="1800" dirty="0"/>
              <a:t>/cku138. </a:t>
            </a:r>
            <a:r>
              <a:rPr lang="fr-FR" sz="1800" dirty="0" err="1"/>
              <a:t>Epub</a:t>
            </a:r>
            <a:r>
              <a:rPr lang="fr-FR" sz="1800" dirty="0"/>
              <a:t> 2014 Sep 8. PMID: 25201902</a:t>
            </a:r>
            <a:r>
              <a:rPr lang="fr-FR" sz="1800" dirty="0" smtClean="0"/>
              <a:t>.</a:t>
            </a:r>
          </a:p>
          <a:p>
            <a:r>
              <a:rPr lang="en-US" sz="1800" dirty="0"/>
              <a:t>Winters, M., </a:t>
            </a:r>
            <a:r>
              <a:rPr lang="en-US" sz="1800" dirty="0" err="1"/>
              <a:t>Rechel</a:t>
            </a:r>
            <a:r>
              <a:rPr lang="en-US" sz="1800" dirty="0"/>
              <a:t>, B., de Jong, L. </a:t>
            </a:r>
            <a:r>
              <a:rPr lang="en-US" sz="1800" i="1" dirty="0"/>
              <a:t>et al.</a:t>
            </a:r>
            <a:r>
              <a:rPr lang="en-US" sz="1800" dirty="0"/>
              <a:t> A systematic review on the use of healthcare services by undocumented migrants in Europe. </a:t>
            </a:r>
            <a:r>
              <a:rPr lang="en-US" sz="1800" i="1" dirty="0"/>
              <a:t>BMC Health </a:t>
            </a:r>
            <a:r>
              <a:rPr lang="en-US" sz="1800" i="1" dirty="0" err="1"/>
              <a:t>Serv</a:t>
            </a:r>
            <a:r>
              <a:rPr lang="en-US" sz="1800" i="1" dirty="0"/>
              <a:t> Res</a:t>
            </a:r>
            <a:r>
              <a:rPr lang="en-US" sz="1800" dirty="0"/>
              <a:t> </a:t>
            </a:r>
            <a:r>
              <a:rPr lang="en-US" sz="1800" b="1" dirty="0"/>
              <a:t>18, </a:t>
            </a:r>
            <a:r>
              <a:rPr lang="en-US" sz="1800" dirty="0"/>
              <a:t>30 (2018). </a:t>
            </a:r>
            <a:r>
              <a:rPr lang="en-US" sz="1800" dirty="0">
                <a:hlinkClick r:id="rId2"/>
              </a:rPr>
              <a:t>https://</a:t>
            </a:r>
            <a:r>
              <a:rPr lang="en-US" sz="1800" dirty="0" smtClean="0">
                <a:hlinkClick r:id="rId2"/>
              </a:rPr>
              <a:t>doi.org/10.1186/s12913-018-2838-y</a:t>
            </a:r>
            <a:endParaRPr lang="en-US" sz="1800" dirty="0" smtClean="0"/>
          </a:p>
          <a:p>
            <a:r>
              <a:rPr lang="en-US" sz="1800" dirty="0" smtClean="0"/>
              <a:t>C Hamel et M </a:t>
            </a:r>
            <a:r>
              <a:rPr lang="en-US" sz="1800" dirty="0" err="1" smtClean="0"/>
              <a:t>Moisy</a:t>
            </a:r>
            <a:r>
              <a:rPr lang="en-US" sz="1800" dirty="0" smtClean="0"/>
              <a:t>. </a:t>
            </a:r>
            <a:r>
              <a:rPr lang="en-US" sz="1800" dirty="0" err="1" smtClean="0"/>
              <a:t>Chapitre</a:t>
            </a:r>
            <a:r>
              <a:rPr lang="en-US" sz="1800" dirty="0" smtClean="0"/>
              <a:t> 9 “</a:t>
            </a:r>
            <a:r>
              <a:rPr lang="fr-FR" sz="1800" dirty="0" smtClean="0"/>
              <a:t>Migration </a:t>
            </a:r>
            <a:r>
              <a:rPr lang="fr-FR" sz="1800" dirty="0"/>
              <a:t>et conditions de vie : leur impact sur la </a:t>
            </a:r>
            <a:r>
              <a:rPr lang="fr-FR" sz="1800" dirty="0" smtClean="0"/>
              <a:t>santé » in </a:t>
            </a:r>
            <a:r>
              <a:rPr lang="fr-FR" sz="1800" i="1" dirty="0" smtClean="0"/>
              <a:t>Trajectoires et origines - </a:t>
            </a:r>
            <a:r>
              <a:rPr lang="fr-FR" sz="1800" i="1" dirty="0"/>
              <a:t>Enquête sur la diversité des populations en </a:t>
            </a:r>
            <a:r>
              <a:rPr lang="fr-FR" sz="1800" i="1" dirty="0" smtClean="0"/>
              <a:t>France</a:t>
            </a:r>
            <a:r>
              <a:rPr lang="fr-FR" sz="1800" dirty="0" smtClean="0"/>
              <a:t> sous </a:t>
            </a:r>
            <a:r>
              <a:rPr lang="fr-FR" sz="1800" dirty="0"/>
              <a:t>la direction de Cris Beauchemin, Christelle Hamel et Patrick </a:t>
            </a:r>
            <a:r>
              <a:rPr lang="fr-FR" sz="1800" dirty="0" smtClean="0"/>
              <a:t>Simo</a:t>
            </a:r>
            <a:r>
              <a:rPr lang="fr-FR" sz="1800" i="1" dirty="0" smtClean="0"/>
              <a:t>n, 2016, Ed INED.</a:t>
            </a:r>
            <a:r>
              <a:rPr lang="fr-FR" sz="1800" dirty="0" smtClean="0"/>
              <a:t> </a:t>
            </a:r>
          </a:p>
          <a:p>
            <a:r>
              <a:rPr lang="fr-FR" sz="1800" dirty="0" err="1"/>
              <a:t>Agyemang</a:t>
            </a:r>
            <a:r>
              <a:rPr lang="fr-FR" sz="1800" dirty="0"/>
              <a:t>, </a:t>
            </a:r>
            <a:r>
              <a:rPr lang="fr-FR" sz="1800" dirty="0" smtClean="0"/>
              <a:t>Charles; </a:t>
            </a:r>
            <a:r>
              <a:rPr lang="fr-FR" sz="1800" dirty="0" err="1"/>
              <a:t>Nyaaba</a:t>
            </a:r>
            <a:r>
              <a:rPr lang="fr-FR" sz="1800" dirty="0"/>
              <a:t>, </a:t>
            </a:r>
            <a:r>
              <a:rPr lang="fr-FR" sz="1800" dirty="0" smtClean="0"/>
              <a:t>Gertrude; </a:t>
            </a:r>
            <a:r>
              <a:rPr lang="fr-FR" sz="1800" dirty="0" err="1"/>
              <a:t>Beune</a:t>
            </a:r>
            <a:r>
              <a:rPr lang="fr-FR" sz="1800" dirty="0"/>
              <a:t>, </a:t>
            </a:r>
            <a:r>
              <a:rPr lang="fr-FR" sz="1800" dirty="0" smtClean="0"/>
              <a:t>Erik et al. Variations </a:t>
            </a:r>
            <a:r>
              <a:rPr lang="fr-FR" sz="1800" dirty="0"/>
              <a:t>in hypertension </a:t>
            </a:r>
            <a:r>
              <a:rPr lang="fr-FR" sz="1800" dirty="0" err="1"/>
              <a:t>awareness</a:t>
            </a:r>
            <a:r>
              <a:rPr lang="fr-FR" sz="1800" dirty="0"/>
              <a:t>, </a:t>
            </a:r>
            <a:r>
              <a:rPr lang="fr-FR" sz="1800" dirty="0" err="1"/>
              <a:t>treatment</a:t>
            </a:r>
            <a:r>
              <a:rPr lang="fr-FR" sz="1800" dirty="0"/>
              <a:t>, and control </a:t>
            </a:r>
            <a:r>
              <a:rPr lang="fr-FR" sz="1800" dirty="0" err="1"/>
              <a:t>among</a:t>
            </a:r>
            <a:r>
              <a:rPr lang="fr-FR" sz="1800" dirty="0"/>
              <a:t> </a:t>
            </a:r>
            <a:r>
              <a:rPr lang="fr-FR" sz="1800" dirty="0" smtClean="0"/>
              <a:t> </a:t>
            </a:r>
            <a:r>
              <a:rPr lang="fr-FR" sz="1800" dirty="0" err="1" smtClean="0"/>
              <a:t>Ghanaian</a:t>
            </a:r>
            <a:r>
              <a:rPr lang="fr-FR" sz="1800" dirty="0" smtClean="0"/>
              <a:t> </a:t>
            </a:r>
            <a:r>
              <a:rPr lang="fr-FR" sz="1800" dirty="0"/>
              <a:t>migrants living in Amsterdam, Berlin, London, and </a:t>
            </a:r>
            <a:r>
              <a:rPr lang="fr-FR" sz="1800" dirty="0" smtClean="0"/>
              <a:t>non migrant </a:t>
            </a:r>
            <a:r>
              <a:rPr lang="fr-FR" sz="1800" dirty="0" err="1"/>
              <a:t>Ghanaians</a:t>
            </a:r>
            <a:r>
              <a:rPr lang="fr-FR" sz="1800" dirty="0"/>
              <a:t> living in rural and </a:t>
            </a:r>
            <a:r>
              <a:rPr lang="fr-FR" sz="1800" dirty="0" err="1"/>
              <a:t>urban</a:t>
            </a:r>
            <a:r>
              <a:rPr lang="fr-FR" sz="1800" dirty="0"/>
              <a:t> Ghana – the RODAM </a:t>
            </a:r>
            <a:r>
              <a:rPr lang="fr-FR" sz="1800" dirty="0" err="1"/>
              <a:t>study</a:t>
            </a:r>
            <a:r>
              <a:rPr lang="fr-FR" sz="1800" dirty="0"/>
              <a:t>, Journal of Hypertension: </a:t>
            </a:r>
            <a:r>
              <a:rPr lang="fr-FR" sz="1800" dirty="0" err="1"/>
              <a:t>January</a:t>
            </a:r>
            <a:r>
              <a:rPr lang="fr-FR" sz="1800" dirty="0"/>
              <a:t> 2018 - Volume 36 - Issue 1 - p 169-177 </a:t>
            </a:r>
            <a:r>
              <a:rPr lang="fr-FR" sz="1800" dirty="0" err="1"/>
              <a:t>doi</a:t>
            </a:r>
            <a:r>
              <a:rPr lang="fr-FR" sz="1800" dirty="0"/>
              <a:t>: 10.1097/HJH.0000000000001520 </a:t>
            </a:r>
            <a:endParaRPr lang="fr-FR" sz="1800" dirty="0" smtClean="0"/>
          </a:p>
          <a:p>
            <a:r>
              <a:rPr lang="fr-FR" sz="1800" dirty="0" err="1" smtClean="0"/>
              <a:t>Ravalihasy</a:t>
            </a:r>
            <a:r>
              <a:rPr lang="fr-FR" sz="1800" dirty="0" smtClean="0"/>
              <a:t> A</a:t>
            </a:r>
            <a:r>
              <a:rPr lang="fr-FR" sz="1800" dirty="0"/>
              <a:t>, </a:t>
            </a:r>
            <a:r>
              <a:rPr lang="fr-FR" sz="1800" dirty="0" err="1"/>
              <a:t>Desgrées</a:t>
            </a:r>
            <a:r>
              <a:rPr lang="fr-FR" sz="1800" dirty="0"/>
              <a:t> du </a:t>
            </a:r>
            <a:r>
              <a:rPr lang="fr-FR" sz="1800" dirty="0" err="1" smtClean="0"/>
              <a:t>Loû</a:t>
            </a:r>
            <a:r>
              <a:rPr lang="fr-FR" sz="1800" dirty="0" smtClean="0"/>
              <a:t> A</a:t>
            </a:r>
            <a:r>
              <a:rPr lang="fr-FR" sz="1800" dirty="0"/>
              <a:t>, </a:t>
            </a:r>
            <a:r>
              <a:rPr lang="fr-FR" sz="1800" dirty="0" err="1" smtClean="0"/>
              <a:t>Pannetier</a:t>
            </a:r>
            <a:r>
              <a:rPr lang="fr-FR" sz="1800" dirty="0" smtClean="0"/>
              <a:t> J</a:t>
            </a:r>
            <a:r>
              <a:rPr lang="fr-FR" sz="1800" dirty="0"/>
              <a:t>, </a:t>
            </a:r>
            <a:r>
              <a:rPr lang="fr-FR" sz="1800" dirty="0" err="1" smtClean="0"/>
              <a:t>Vignier</a:t>
            </a:r>
            <a:r>
              <a:rPr lang="fr-FR" sz="1800" dirty="0" smtClean="0"/>
              <a:t> N</a:t>
            </a:r>
            <a:r>
              <a:rPr lang="fr-FR" sz="1800" dirty="0"/>
              <a:t>, </a:t>
            </a:r>
            <a:r>
              <a:rPr lang="fr-FR" sz="1800" dirty="0" err="1" smtClean="0"/>
              <a:t>Lert</a:t>
            </a:r>
            <a:r>
              <a:rPr lang="fr-FR" sz="1800" dirty="0" smtClean="0"/>
              <a:t> F</a:t>
            </a:r>
            <a:r>
              <a:rPr lang="fr-FR" sz="1800" dirty="0"/>
              <a:t>, </a:t>
            </a:r>
            <a:r>
              <a:rPr lang="fr-FR" sz="1800" dirty="0" smtClean="0"/>
              <a:t>Dray-</a:t>
            </a:r>
            <a:r>
              <a:rPr lang="fr-FR" sz="1800" dirty="0" err="1" smtClean="0"/>
              <a:t>Spira</a:t>
            </a:r>
            <a:r>
              <a:rPr lang="fr-FR" sz="1800" dirty="0" smtClean="0"/>
              <a:t> R</a:t>
            </a:r>
            <a:r>
              <a:rPr lang="fr-FR" sz="1800" dirty="0"/>
              <a:t>, </a:t>
            </a:r>
            <a:r>
              <a:rPr lang="fr-FR" sz="1800" dirty="0" err="1"/>
              <a:t>Lydié</a:t>
            </a:r>
            <a:r>
              <a:rPr lang="fr-FR" sz="1800" dirty="0"/>
              <a:t> N pour le groupe PARCOURS, «La consommation d’alcool chez les migrants originaires d’Afrique subsaharienne en France», </a:t>
            </a:r>
            <a:r>
              <a:rPr lang="fr-FR" sz="1800" dirty="0" err="1"/>
              <a:t>Working</a:t>
            </a:r>
            <a:r>
              <a:rPr lang="fr-FR" sz="1800" dirty="0"/>
              <a:t> </a:t>
            </a:r>
            <a:r>
              <a:rPr lang="fr-FR" sz="1800" dirty="0" err="1"/>
              <a:t>Paperdu</a:t>
            </a:r>
            <a:r>
              <a:rPr lang="fr-FR" sz="1800" dirty="0"/>
              <a:t> </a:t>
            </a:r>
            <a:r>
              <a:rPr lang="fr-FR" sz="1800" dirty="0" err="1"/>
              <a:t>Ceped</a:t>
            </a:r>
            <a:r>
              <a:rPr lang="fr-FR" sz="1800" dirty="0"/>
              <a:t>, n°36, </a:t>
            </a:r>
            <a:r>
              <a:rPr lang="fr-FR" sz="1800" dirty="0" err="1"/>
              <a:t>Ceped</a:t>
            </a:r>
            <a:r>
              <a:rPr lang="fr-FR" sz="1800" dirty="0"/>
              <a:t> (UMR 196UniversitéParis Descartes IRD), Paris, Novembre2016.Available at </a:t>
            </a:r>
            <a:r>
              <a:rPr lang="fr-FR" sz="1800" dirty="0">
                <a:hlinkClick r:id="rId3"/>
              </a:rPr>
              <a:t>http://</a:t>
            </a:r>
            <a:r>
              <a:rPr lang="fr-FR" sz="1800" dirty="0" smtClean="0">
                <a:hlinkClick r:id="rId3"/>
              </a:rPr>
              <a:t>www.ceped.org/wp</a:t>
            </a:r>
            <a:endParaRPr lang="fr-FR" sz="1800" dirty="0" smtClean="0"/>
          </a:p>
          <a:p>
            <a:r>
              <a:rPr lang="fr-FR" sz="1800" dirty="0" smtClean="0"/>
              <a:t>Desgrees du Lou Annabel.  </a:t>
            </a:r>
            <a:r>
              <a:rPr lang="fr-FR" sz="1800" dirty="0"/>
              <a:t>Santé des immigrés : la transition épidémiologique à l’échelle </a:t>
            </a:r>
            <a:r>
              <a:rPr lang="fr-FR" sz="1800" dirty="0" smtClean="0"/>
              <a:t>individuelle. </a:t>
            </a:r>
            <a:r>
              <a:rPr lang="fr-FR" sz="1800" i="1" dirty="0" smtClean="0"/>
              <a:t>La </a:t>
            </a:r>
            <a:r>
              <a:rPr lang="fr-FR" sz="1800" i="1" dirty="0"/>
              <a:t>revue du </a:t>
            </a:r>
            <a:r>
              <a:rPr lang="fr-FR" sz="1800" i="1" dirty="0" smtClean="0"/>
              <a:t>Praticien,</a:t>
            </a:r>
            <a:r>
              <a:rPr lang="fr-FR" sz="1800" dirty="0" smtClean="0"/>
              <a:t> 2019, 69(5) ; 550-4</a:t>
            </a:r>
            <a:endParaRPr lang="fr-FR" sz="1800" dirty="0"/>
          </a:p>
          <a:p>
            <a:endParaRPr lang="fr-FR" sz="1800" dirty="0"/>
          </a:p>
          <a:p>
            <a:endParaRPr lang="fr-FR" sz="1800" dirty="0"/>
          </a:p>
          <a:p>
            <a:endParaRPr lang="fr-FR" sz="1800" dirty="0"/>
          </a:p>
          <a:p>
            <a:endParaRPr lang="fr-FR" dirty="0"/>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60</a:t>
            </a:fld>
            <a:endParaRPr lang="fr-FR"/>
          </a:p>
        </p:txBody>
      </p:sp>
    </p:spTree>
    <p:extLst>
      <p:ext uri="{BB962C8B-B14F-4D97-AF65-F5344CB8AC3E}">
        <p14:creationId xmlns:p14="http://schemas.microsoft.com/office/powerpoint/2010/main" val="33621449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dirty="0" smtClean="0"/>
              <a:t>Références - suite</a:t>
            </a:r>
            <a:r>
              <a:rPr lang="fr-FR" dirty="0" smtClean="0">
                <a:solidFill>
                  <a:srgbClr val="FF0000"/>
                </a:solidFill>
              </a:rPr>
              <a:t> </a:t>
            </a:r>
            <a:endParaRPr lang="fr-FR" dirty="0">
              <a:solidFill>
                <a:srgbClr val="FF0000"/>
              </a:solidFill>
            </a:endParaRPr>
          </a:p>
        </p:txBody>
      </p:sp>
      <p:sp>
        <p:nvSpPr>
          <p:cNvPr id="3" name="Espace réservé du contenu 2"/>
          <p:cNvSpPr>
            <a:spLocks noGrp="1"/>
          </p:cNvSpPr>
          <p:nvPr>
            <p:ph idx="1"/>
          </p:nvPr>
        </p:nvSpPr>
        <p:spPr>
          <a:xfrm>
            <a:off x="869731" y="998484"/>
            <a:ext cx="10515600" cy="5125928"/>
          </a:xfrm>
        </p:spPr>
        <p:txBody>
          <a:bodyPr>
            <a:normAutofit lnSpcReduction="10000"/>
          </a:bodyPr>
          <a:lstStyle/>
          <a:p>
            <a:r>
              <a:rPr lang="en-US" sz="1800" dirty="0" err="1"/>
              <a:t>Papon</a:t>
            </a:r>
            <a:r>
              <a:rPr lang="en-US" sz="1800" dirty="0"/>
              <a:t> S, Robert-</a:t>
            </a:r>
            <a:r>
              <a:rPr lang="en-US" sz="1800" dirty="0" err="1"/>
              <a:t>Bobée</a:t>
            </a:r>
            <a:r>
              <a:rPr lang="en-US" sz="1800" dirty="0"/>
              <a:t> I. </a:t>
            </a:r>
            <a:r>
              <a:rPr lang="en-US" sz="1800" dirty="0" err="1"/>
              <a:t>Une</a:t>
            </a:r>
            <a:r>
              <a:rPr lang="en-US" sz="1800" dirty="0"/>
              <a:t> </a:t>
            </a:r>
            <a:r>
              <a:rPr lang="en-US" sz="1800" dirty="0" err="1"/>
              <a:t>hausse</a:t>
            </a:r>
            <a:r>
              <a:rPr lang="en-US" sz="1800" dirty="0"/>
              <a:t> des </a:t>
            </a:r>
            <a:r>
              <a:rPr lang="en-US" sz="1800" dirty="0" err="1"/>
              <a:t>décès</a:t>
            </a:r>
            <a:r>
              <a:rPr lang="en-US" sz="1800" dirty="0"/>
              <a:t> </a:t>
            </a:r>
            <a:r>
              <a:rPr lang="en-US" sz="1800" dirty="0" err="1"/>
              <a:t>deux</a:t>
            </a:r>
            <a:r>
              <a:rPr lang="en-US" sz="1800" dirty="0"/>
              <a:t> </a:t>
            </a:r>
            <a:r>
              <a:rPr lang="en-US" sz="1800" dirty="0" err="1"/>
              <a:t>fois</a:t>
            </a:r>
            <a:r>
              <a:rPr lang="en-US" sz="1800" dirty="0"/>
              <a:t> plus forte pour les </a:t>
            </a:r>
            <a:r>
              <a:rPr lang="en-US" sz="1800" dirty="0" err="1"/>
              <a:t>personnes</a:t>
            </a:r>
            <a:r>
              <a:rPr lang="en-US" sz="1800" dirty="0"/>
              <a:t> </a:t>
            </a:r>
            <a:r>
              <a:rPr lang="en-US" sz="1800" dirty="0" err="1"/>
              <a:t>nées</a:t>
            </a:r>
            <a:r>
              <a:rPr lang="en-US" sz="1800" dirty="0"/>
              <a:t> à </a:t>
            </a:r>
            <a:r>
              <a:rPr lang="en-US" sz="1800" dirty="0" err="1"/>
              <a:t>l’étranger</a:t>
            </a:r>
            <a:r>
              <a:rPr lang="en-US" sz="1800" dirty="0"/>
              <a:t> </a:t>
            </a:r>
            <a:r>
              <a:rPr lang="en-US" sz="1800" dirty="0" err="1"/>
              <a:t>que</a:t>
            </a:r>
            <a:r>
              <a:rPr lang="en-US" sz="1800" dirty="0"/>
              <a:t> pour </a:t>
            </a:r>
            <a:r>
              <a:rPr lang="en-US" sz="1800" dirty="0" err="1"/>
              <a:t>celles</a:t>
            </a:r>
            <a:r>
              <a:rPr lang="en-US" sz="1800" dirty="0"/>
              <a:t> </a:t>
            </a:r>
            <a:r>
              <a:rPr lang="en-US" sz="1800" dirty="0" err="1"/>
              <a:t>nées</a:t>
            </a:r>
            <a:r>
              <a:rPr lang="en-US" sz="1800" dirty="0"/>
              <a:t> </a:t>
            </a:r>
            <a:r>
              <a:rPr lang="en-US" sz="1800" dirty="0" err="1"/>
              <a:t>en</a:t>
            </a:r>
            <a:r>
              <a:rPr lang="en-US" sz="1800" dirty="0"/>
              <a:t> France </a:t>
            </a:r>
            <a:r>
              <a:rPr lang="en-US" sz="1800" dirty="0" err="1"/>
              <a:t>en</a:t>
            </a:r>
            <a:r>
              <a:rPr lang="en-US" sz="1800" dirty="0"/>
              <a:t> mars-</a:t>
            </a:r>
            <a:r>
              <a:rPr lang="en-US" sz="1800" dirty="0" err="1"/>
              <a:t>avril</a:t>
            </a:r>
            <a:r>
              <a:rPr lang="en-US" sz="1800" dirty="0"/>
              <a:t> 2020. INSEE Focus. 2020. [</a:t>
            </a:r>
            <a:r>
              <a:rPr lang="en-US" sz="1800" u="sng" dirty="0"/>
              <a:t>https://www.insee.fr/fr/statistiques/4627049</a:t>
            </a:r>
            <a:r>
              <a:rPr lang="en-US" sz="1800" dirty="0"/>
              <a:t>]</a:t>
            </a:r>
            <a:endParaRPr lang="fr-FR" sz="1800" dirty="0"/>
          </a:p>
          <a:p>
            <a:r>
              <a:rPr lang="en-GB" sz="1800" dirty="0" err="1"/>
              <a:t>Khlat</a:t>
            </a:r>
            <a:r>
              <a:rPr lang="en-GB" sz="1800" dirty="0"/>
              <a:t> M, </a:t>
            </a:r>
            <a:r>
              <a:rPr lang="en-GB" sz="1800" dirty="0" err="1"/>
              <a:t>Guillot</a:t>
            </a:r>
            <a:r>
              <a:rPr lang="en-GB" sz="1800" dirty="0"/>
              <a:t> M. Health and mortality patterns among migrants in France. In: Migration, health and survival: International perspectives,. Edward Elgar Publishers. Cheltenham, UK, Northampton, MA, USA: </a:t>
            </a:r>
            <a:r>
              <a:rPr lang="en-GB" sz="1800" dirty="0" err="1"/>
              <a:t>Trovato</a:t>
            </a:r>
            <a:r>
              <a:rPr lang="en-GB" sz="1800" dirty="0"/>
              <a:t> F; 2017. p. 193-213. </a:t>
            </a:r>
            <a:endParaRPr lang="fr-FR" sz="1800" dirty="0"/>
          </a:p>
          <a:p>
            <a:r>
              <a:rPr lang="fr-FR" sz="1800" dirty="0" err="1"/>
              <a:t>Saurel-Cubizolles</a:t>
            </a:r>
            <a:r>
              <a:rPr lang="fr-FR" sz="1800" dirty="0"/>
              <a:t>  </a:t>
            </a:r>
            <a:r>
              <a:rPr lang="fr-FR" sz="1800" dirty="0" err="1"/>
              <a:t>marie-josèphe</a:t>
            </a:r>
            <a:r>
              <a:rPr lang="fr-FR" sz="1800" dirty="0"/>
              <a:t>, </a:t>
            </a:r>
            <a:r>
              <a:rPr lang="fr-FR" sz="1800" dirty="0" err="1"/>
              <a:t>Saucedo</a:t>
            </a:r>
            <a:r>
              <a:rPr lang="fr-FR" sz="1800" dirty="0"/>
              <a:t> M, </a:t>
            </a:r>
            <a:r>
              <a:rPr lang="fr-FR" sz="1800" dirty="0" err="1"/>
              <a:t>Drewniak</a:t>
            </a:r>
            <a:r>
              <a:rPr lang="fr-FR" sz="1800" dirty="0"/>
              <a:t> N, Blondel B, Bouvier-Colle M-H. Santé périnatale des femmes étrangères en France. Bull </a:t>
            </a:r>
            <a:r>
              <a:rPr lang="fr-FR" sz="1800" dirty="0" err="1"/>
              <a:t>Epidémiol</a:t>
            </a:r>
            <a:r>
              <a:rPr lang="fr-FR" sz="1800" dirty="0"/>
              <a:t> </a:t>
            </a:r>
            <a:r>
              <a:rPr lang="fr-FR" sz="1800" dirty="0" err="1"/>
              <a:t>Hebd</a:t>
            </a:r>
            <a:r>
              <a:rPr lang="fr-FR" sz="1800" dirty="0"/>
              <a:t>. 2012;30-4. </a:t>
            </a:r>
          </a:p>
          <a:p>
            <a:r>
              <a:rPr lang="fr-FR" sz="1800" dirty="0"/>
              <a:t>Melchior M, </a:t>
            </a:r>
            <a:r>
              <a:rPr lang="fr-FR" sz="1800" dirty="0" err="1"/>
              <a:t>Desgrées</a:t>
            </a:r>
            <a:r>
              <a:rPr lang="fr-FR" sz="1800" dirty="0"/>
              <a:t> du </a:t>
            </a:r>
            <a:r>
              <a:rPr lang="fr-FR" sz="1800" dirty="0" err="1"/>
              <a:t>Loû</a:t>
            </a:r>
            <a:r>
              <a:rPr lang="fr-FR" sz="1800" dirty="0"/>
              <a:t> A, Gosselin A, </a:t>
            </a:r>
            <a:r>
              <a:rPr lang="fr-FR" sz="1800" dirty="0" err="1"/>
              <a:t>Datta</a:t>
            </a:r>
            <a:r>
              <a:rPr lang="fr-FR" sz="1800" dirty="0"/>
              <a:t> GD, </a:t>
            </a:r>
            <a:r>
              <a:rPr lang="fr-FR" sz="1800" dirty="0" err="1"/>
              <a:t>Carabali</a:t>
            </a:r>
            <a:r>
              <a:rPr lang="fr-FR" sz="1800" dirty="0"/>
              <a:t> M, Merckx </a:t>
            </a:r>
            <a:r>
              <a:rPr lang="fr-FR" sz="1800" dirty="0" smtClean="0"/>
              <a:t>J, </a:t>
            </a:r>
            <a:r>
              <a:rPr lang="en-US" sz="1800" dirty="0" smtClean="0"/>
              <a:t>Kaufman </a:t>
            </a:r>
            <a:r>
              <a:rPr lang="en-US" sz="1800" dirty="0"/>
              <a:t>JS, Migrant status, ethnicity and COVID-19: More accurate European data are greatly </a:t>
            </a:r>
            <a:r>
              <a:rPr lang="en-US" sz="1800" dirty="0" smtClean="0"/>
              <a:t>needed, </a:t>
            </a:r>
            <a:r>
              <a:rPr lang="en-US" sz="1800" i="1" dirty="0" smtClean="0"/>
              <a:t>Clinical </a:t>
            </a:r>
            <a:r>
              <a:rPr lang="en-US" sz="1800" i="1" dirty="0"/>
              <a:t>Microbiology and Infection</a:t>
            </a:r>
            <a:r>
              <a:rPr lang="en-US" sz="1800" dirty="0"/>
              <a:t>, https://doi.org/10.1016/j.cmi.2020.10.014.</a:t>
            </a:r>
            <a:r>
              <a:rPr lang="fr-FR" sz="1800" dirty="0" smtClean="0"/>
              <a:t> </a:t>
            </a:r>
          </a:p>
          <a:p>
            <a:r>
              <a:rPr lang="en-US" sz="1800" dirty="0" err="1" smtClean="0"/>
              <a:t>Pannetier</a:t>
            </a:r>
            <a:r>
              <a:rPr lang="en-US" sz="1800" dirty="0" smtClean="0"/>
              <a:t> et al, Prevalence </a:t>
            </a:r>
            <a:r>
              <a:rPr lang="en-US" sz="1800" dirty="0"/>
              <a:t>and circumstances of forced sex </a:t>
            </a:r>
            <a:r>
              <a:rPr lang="en-US" sz="1800" dirty="0" smtClean="0"/>
              <a:t>and </a:t>
            </a:r>
            <a:r>
              <a:rPr lang="fr-FR" sz="1800" dirty="0" smtClean="0"/>
              <a:t>post-migration </a:t>
            </a:r>
            <a:r>
              <a:rPr lang="fr-FR" sz="1800" dirty="0"/>
              <a:t>HIV acquisition in </a:t>
            </a:r>
            <a:r>
              <a:rPr lang="fr-FR" sz="1800" dirty="0" err="1"/>
              <a:t>sub-Saharan</a:t>
            </a:r>
            <a:r>
              <a:rPr lang="fr-FR" sz="1800" dirty="0"/>
              <a:t> </a:t>
            </a:r>
            <a:r>
              <a:rPr lang="fr-FR" sz="1800" dirty="0" err="1" smtClean="0"/>
              <a:t>African</a:t>
            </a:r>
            <a:r>
              <a:rPr lang="fr-FR" sz="1800" dirty="0" smtClean="0"/>
              <a:t> </a:t>
            </a:r>
            <a:r>
              <a:rPr lang="en-US" sz="1800" dirty="0" smtClean="0"/>
              <a:t>migrant </a:t>
            </a:r>
            <a:r>
              <a:rPr lang="en-US" sz="1800" dirty="0"/>
              <a:t>women in France: an analysis of </a:t>
            </a:r>
            <a:r>
              <a:rPr lang="en-US" sz="1800" dirty="0" smtClean="0"/>
              <a:t>the </a:t>
            </a:r>
            <a:r>
              <a:rPr lang="fr-FR" sz="1800" dirty="0" smtClean="0"/>
              <a:t>ANRS-PARCOURS </a:t>
            </a:r>
            <a:r>
              <a:rPr lang="fr-FR" sz="1800" dirty="0" err="1"/>
              <a:t>retrospective</a:t>
            </a:r>
            <a:r>
              <a:rPr lang="fr-FR" sz="1800" dirty="0"/>
              <a:t> population-</a:t>
            </a:r>
            <a:r>
              <a:rPr lang="fr-FR" sz="1800" dirty="0" err="1"/>
              <a:t>based</a:t>
            </a:r>
            <a:r>
              <a:rPr lang="fr-FR" sz="1800" dirty="0"/>
              <a:t> </a:t>
            </a:r>
            <a:r>
              <a:rPr lang="fr-FR" sz="1800" dirty="0" err="1" smtClean="0"/>
              <a:t>study</a:t>
            </a:r>
            <a:r>
              <a:rPr lang="fr-FR" sz="1800" dirty="0" smtClean="0"/>
              <a:t>. The Lancet Public </a:t>
            </a:r>
            <a:r>
              <a:rPr lang="fr-FR" sz="1800" dirty="0" err="1" smtClean="0"/>
              <a:t>Health</a:t>
            </a:r>
            <a:r>
              <a:rPr lang="fr-FR" sz="1800" dirty="0" smtClean="0"/>
              <a:t> 2018</a:t>
            </a:r>
          </a:p>
          <a:p>
            <a:r>
              <a:rPr lang="fr-FR" sz="1800" dirty="0" err="1"/>
              <a:t>Andro</a:t>
            </a:r>
            <a:r>
              <a:rPr lang="fr-FR" sz="1800" dirty="0"/>
              <a:t> Armelle, </a:t>
            </a:r>
            <a:r>
              <a:rPr lang="fr-FR" sz="1800" dirty="0" err="1"/>
              <a:t>Lesclingand</a:t>
            </a:r>
            <a:r>
              <a:rPr lang="fr-FR" sz="1800" dirty="0"/>
              <a:t> Marie, « Les mutilations génitales féminines dans le monde », </a:t>
            </a:r>
            <a:r>
              <a:rPr lang="fr-FR" sz="1800" i="1" dirty="0"/>
              <a:t>Population &amp; Sociétés</a:t>
            </a:r>
            <a:r>
              <a:rPr lang="fr-FR" sz="1800" dirty="0"/>
              <a:t>, 2017/4 (N° 543), p. 1-4. DOI : 10.3917/popsoc.543.0001</a:t>
            </a:r>
            <a:r>
              <a:rPr lang="fr-FR" sz="1800" dirty="0" smtClean="0"/>
              <a:t>.</a:t>
            </a:r>
          </a:p>
          <a:p>
            <a:r>
              <a:rPr lang="en-US" sz="1800" dirty="0" err="1" smtClean="0"/>
              <a:t>Bousmah</a:t>
            </a:r>
            <a:r>
              <a:rPr lang="en-US" sz="1800" dirty="0" smtClean="0"/>
              <a:t> </a:t>
            </a:r>
            <a:r>
              <a:rPr lang="en-US" sz="1800" dirty="0" err="1" smtClean="0"/>
              <a:t>MaQ</a:t>
            </a:r>
            <a:r>
              <a:rPr lang="en-US" sz="1800" dirty="0" smtClean="0"/>
              <a:t>, </a:t>
            </a:r>
            <a:r>
              <a:rPr lang="en-US" sz="1800" dirty="0" err="1" smtClean="0"/>
              <a:t>Combes</a:t>
            </a:r>
            <a:r>
              <a:rPr lang="en-US" sz="1800" dirty="0" smtClean="0"/>
              <a:t> JBS, Abu </a:t>
            </a:r>
            <a:r>
              <a:rPr lang="en-US" sz="1800" dirty="0" err="1" smtClean="0"/>
              <a:t>Zaineh</a:t>
            </a:r>
            <a:r>
              <a:rPr lang="en-US" sz="1800" dirty="0" smtClean="0"/>
              <a:t>, M Health </a:t>
            </a:r>
            <a:r>
              <a:rPr lang="en-US" sz="1800" dirty="0"/>
              <a:t>differentials between citizens and immigrants in Europe: </a:t>
            </a:r>
            <a:r>
              <a:rPr lang="en-US" sz="1800" dirty="0" smtClean="0"/>
              <a:t>A heterogeneous convergence </a:t>
            </a:r>
            <a:r>
              <a:rPr lang="en-US" sz="1800" dirty="0"/>
              <a:t>Health Policy 123 (2019) 235–243 </a:t>
            </a:r>
            <a:r>
              <a:rPr lang="fr-FR" sz="1800" dirty="0" smtClean="0"/>
              <a:t> </a:t>
            </a:r>
            <a:endParaRPr lang="fr-FR" sz="1800" dirty="0"/>
          </a:p>
          <a:p>
            <a:endParaRPr lang="fr-FR" dirty="0"/>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61</a:t>
            </a:fld>
            <a:endParaRPr lang="fr-FR"/>
          </a:p>
        </p:txBody>
      </p:sp>
    </p:spTree>
    <p:extLst>
      <p:ext uri="{BB962C8B-B14F-4D97-AF65-F5344CB8AC3E}">
        <p14:creationId xmlns:p14="http://schemas.microsoft.com/office/powerpoint/2010/main" val="3201211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sz="4400" dirty="0" smtClean="0">
                <a:solidFill>
                  <a:schemeClr val="bg1"/>
                </a:solidFill>
                <a:latin typeface="Tw Cen MT" panose="020B0602020104020603" pitchFamily="34" charset="0"/>
                <a:ea typeface="+mj-ea"/>
                <a:cs typeface="+mj-cs"/>
              </a:rPr>
              <a:t>La </a:t>
            </a:r>
            <a:r>
              <a:rPr lang="fr-FR" sz="4400" dirty="0">
                <a:solidFill>
                  <a:schemeClr val="bg1"/>
                </a:solidFill>
                <a:latin typeface="Tw Cen MT" panose="020B0602020104020603" pitchFamily="34" charset="0"/>
                <a:ea typeface="+mj-ea"/>
                <a:cs typeface="+mj-cs"/>
              </a:rPr>
              <a:t>santé des </a:t>
            </a:r>
            <a:r>
              <a:rPr lang="fr-FR" sz="4400" dirty="0" smtClean="0">
                <a:solidFill>
                  <a:schemeClr val="bg1"/>
                </a:solidFill>
                <a:latin typeface="Tw Cen MT" panose="020B0602020104020603" pitchFamily="34" charset="0"/>
                <a:ea typeface="+mj-ea"/>
                <a:cs typeface="+mj-cs"/>
              </a:rPr>
              <a:t>immigrés </a:t>
            </a:r>
            <a:r>
              <a:rPr lang="fr-FR" sz="4400" dirty="0">
                <a:solidFill>
                  <a:schemeClr val="bg1"/>
                </a:solidFill>
                <a:latin typeface="Tw Cen MT" panose="020B0602020104020603" pitchFamily="34" charset="0"/>
                <a:ea typeface="+mj-ea"/>
                <a:cs typeface="+mj-cs"/>
              </a:rPr>
              <a:t>en France : émergence de la question </a:t>
            </a:r>
            <a:r>
              <a:rPr lang="fr-FR" sz="4400" dirty="0" smtClean="0">
                <a:solidFill>
                  <a:schemeClr val="bg1"/>
                </a:solidFill>
                <a:latin typeface="Tw Cen MT" panose="020B0602020104020603" pitchFamily="34" charset="0"/>
                <a:ea typeface="+mj-ea"/>
                <a:cs typeface="+mj-cs"/>
              </a:rPr>
              <a:t> </a:t>
            </a:r>
            <a:endParaRPr lang="fr-FR" sz="4400" dirty="0">
              <a:solidFill>
                <a:schemeClr val="bg1"/>
              </a:solidFill>
              <a:latin typeface="Tw Cen MT" panose="020B0602020104020603" pitchFamily="34" charset="0"/>
              <a:ea typeface="+mj-ea"/>
              <a:cs typeface="+mj-cs"/>
            </a:endParaRPr>
          </a:p>
        </p:txBody>
      </p:sp>
      <p:sp>
        <p:nvSpPr>
          <p:cNvPr id="4" name="Espace réservé du numéro de diapositive 3"/>
          <p:cNvSpPr>
            <a:spLocks noGrp="1"/>
          </p:cNvSpPr>
          <p:nvPr>
            <p:ph type="sldNum" sz="quarter" idx="12"/>
          </p:nvPr>
        </p:nvSpPr>
        <p:spPr/>
        <p:txBody>
          <a:bodyPr/>
          <a:lstStyle/>
          <a:p>
            <a:fld id="{AC651FF5-2B13-4FF9-870C-67B9625AA38E}" type="slidenum">
              <a:rPr lang="fr-FR" smtClean="0"/>
              <a:t>7</a:t>
            </a:fld>
            <a:endParaRPr lang="fr-FR"/>
          </a:p>
        </p:txBody>
      </p:sp>
    </p:spTree>
    <p:extLst>
      <p:ext uri="{BB962C8B-B14F-4D97-AF65-F5344CB8AC3E}">
        <p14:creationId xmlns:p14="http://schemas.microsoft.com/office/powerpoint/2010/main" val="1626977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392" y="116632"/>
            <a:ext cx="10972800" cy="990600"/>
          </a:xfrm>
        </p:spPr>
        <p:txBody>
          <a:bodyPr>
            <a:noAutofit/>
          </a:bodyPr>
          <a:lstStyle/>
          <a:p>
            <a:r>
              <a:rPr lang="fr-FR" dirty="0"/>
              <a:t>Emergence de la question immigrée en santé publique </a:t>
            </a: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t>8</a:t>
            </a:fld>
            <a:endParaRPr lang="fr-BE"/>
          </a:p>
        </p:txBody>
      </p:sp>
      <p:pic>
        <p:nvPicPr>
          <p:cNvPr id="5" name="Picture 6" descr="Résultat de recherche d'images pour &quot;inégalités sociales de santé coll la découverte Annette leclerc&quot;"/>
          <p:cNvPicPr>
            <a:picLocks noChangeAspect="1" noChangeArrowheads="1"/>
          </p:cNvPicPr>
          <p:nvPr/>
        </p:nvPicPr>
        <p:blipFill rotWithShape="1">
          <a:blip r:embed="rId2">
            <a:extLst>
              <a:ext uri="{28A0092B-C50C-407E-A947-70E740481C1C}">
                <a14:useLocalDpi xmlns:a14="http://schemas.microsoft.com/office/drawing/2010/main" val="0"/>
              </a:ext>
            </a:extLst>
          </a:blip>
          <a:srcRect l="18045" r="18125"/>
          <a:stretch/>
        </p:blipFill>
        <p:spPr bwMode="auto">
          <a:xfrm>
            <a:off x="815415" y="1844825"/>
            <a:ext cx="3108403" cy="43041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Résultat de recherche d'images pour &quot;sida, immigration,inégalités&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6855" y="1340768"/>
            <a:ext cx="3049839" cy="43143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ésultat de recherche d'images pour &quot;les populations africaines face au sida Lydié&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267" y="1817883"/>
            <a:ext cx="3055267" cy="435326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1980428" y="6365557"/>
            <a:ext cx="728084" cy="369332"/>
          </a:xfrm>
          <a:prstGeom prst="rect">
            <a:avLst/>
          </a:prstGeom>
          <a:noFill/>
        </p:spPr>
        <p:txBody>
          <a:bodyPr wrap="none" rtlCol="0">
            <a:spAutoFit/>
          </a:bodyPr>
          <a:lstStyle/>
          <a:p>
            <a:r>
              <a:rPr lang="fr-FR" dirty="0" smtClean="0"/>
              <a:t>2000</a:t>
            </a:r>
            <a:endParaRPr lang="fr-FR" dirty="0"/>
          </a:p>
        </p:txBody>
      </p:sp>
      <p:sp>
        <p:nvSpPr>
          <p:cNvPr id="9" name="ZoneTexte 8"/>
          <p:cNvSpPr txBox="1"/>
          <p:nvPr/>
        </p:nvSpPr>
        <p:spPr>
          <a:xfrm>
            <a:off x="5519937" y="5768489"/>
            <a:ext cx="707245" cy="369332"/>
          </a:xfrm>
          <a:prstGeom prst="rect">
            <a:avLst/>
          </a:prstGeom>
          <a:noFill/>
        </p:spPr>
        <p:txBody>
          <a:bodyPr wrap="none" rtlCol="0">
            <a:spAutoFit/>
          </a:bodyPr>
          <a:lstStyle/>
          <a:p>
            <a:r>
              <a:rPr lang="fr-FR" dirty="0" smtClean="0"/>
              <a:t>2002</a:t>
            </a:r>
            <a:endParaRPr lang="fr-FR" dirty="0"/>
          </a:p>
        </p:txBody>
      </p:sp>
      <p:sp>
        <p:nvSpPr>
          <p:cNvPr id="10" name="ZoneTexte 9"/>
          <p:cNvSpPr txBox="1"/>
          <p:nvPr/>
        </p:nvSpPr>
        <p:spPr>
          <a:xfrm>
            <a:off x="9168342" y="6342189"/>
            <a:ext cx="710451" cy="369332"/>
          </a:xfrm>
          <a:prstGeom prst="rect">
            <a:avLst/>
          </a:prstGeom>
          <a:noFill/>
        </p:spPr>
        <p:txBody>
          <a:bodyPr wrap="none" rtlCol="0">
            <a:spAutoFit/>
          </a:bodyPr>
          <a:lstStyle/>
          <a:p>
            <a:r>
              <a:rPr lang="fr-FR" dirty="0" smtClean="0"/>
              <a:t>2007</a:t>
            </a:r>
            <a:endParaRPr lang="fr-FR" dirty="0"/>
          </a:p>
        </p:txBody>
      </p:sp>
    </p:spTree>
    <p:extLst>
      <p:ext uri="{BB962C8B-B14F-4D97-AF65-F5344CB8AC3E}">
        <p14:creationId xmlns:p14="http://schemas.microsoft.com/office/powerpoint/2010/main" val="171005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34" y="1556791"/>
            <a:ext cx="3149224" cy="44529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Résultat de recherche d'images pour &quot;Parcours de vie et santé la découverte&quot;"/>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198" name="Picture 6" descr="Résultat de recherche d'images pour &quot;Parcours de vie et santé la découvert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1572" y="1752234"/>
            <a:ext cx="2952722" cy="44178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871532" y="6032223"/>
            <a:ext cx="721672" cy="369332"/>
          </a:xfrm>
          <a:prstGeom prst="rect">
            <a:avLst/>
          </a:prstGeom>
          <a:noFill/>
        </p:spPr>
        <p:txBody>
          <a:bodyPr wrap="none" rtlCol="0">
            <a:spAutoFit/>
          </a:bodyPr>
          <a:lstStyle/>
          <a:p>
            <a:r>
              <a:rPr lang="fr-FR" dirty="0" smtClean="0"/>
              <a:t>2009</a:t>
            </a:r>
            <a:endParaRPr lang="fr-FR" dirty="0"/>
          </a:p>
        </p:txBody>
      </p:sp>
      <p:sp>
        <p:nvSpPr>
          <p:cNvPr id="6" name="ZoneTexte 5"/>
          <p:cNvSpPr txBox="1"/>
          <p:nvPr/>
        </p:nvSpPr>
        <p:spPr>
          <a:xfrm>
            <a:off x="9360364" y="6235730"/>
            <a:ext cx="668773" cy="369332"/>
          </a:xfrm>
          <a:prstGeom prst="rect">
            <a:avLst/>
          </a:prstGeom>
          <a:noFill/>
        </p:spPr>
        <p:txBody>
          <a:bodyPr wrap="none" rtlCol="0">
            <a:spAutoFit/>
          </a:bodyPr>
          <a:lstStyle/>
          <a:p>
            <a:r>
              <a:rPr lang="fr-FR" dirty="0" smtClean="0"/>
              <a:t>2017</a:t>
            </a:r>
            <a:endParaRPr lang="fr-FR" dirty="0"/>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9776" y="620689"/>
            <a:ext cx="3212275" cy="45696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ZoneTexte 7"/>
          <p:cNvSpPr txBox="1"/>
          <p:nvPr/>
        </p:nvSpPr>
        <p:spPr>
          <a:xfrm>
            <a:off x="5423926" y="5301208"/>
            <a:ext cx="684803" cy="369332"/>
          </a:xfrm>
          <a:prstGeom prst="rect">
            <a:avLst/>
          </a:prstGeom>
          <a:noFill/>
        </p:spPr>
        <p:txBody>
          <a:bodyPr wrap="none" rtlCol="0">
            <a:spAutoFit/>
          </a:bodyPr>
          <a:lstStyle/>
          <a:p>
            <a:r>
              <a:rPr lang="fr-FR" dirty="0" smtClean="0"/>
              <a:t>2016</a:t>
            </a:r>
            <a:endParaRPr lang="fr-FR" dirty="0"/>
          </a:p>
        </p:txBody>
      </p:sp>
    </p:spTree>
    <p:extLst>
      <p:ext uri="{BB962C8B-B14F-4D97-AF65-F5344CB8AC3E}">
        <p14:creationId xmlns:p14="http://schemas.microsoft.com/office/powerpoint/2010/main" val="142126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1467</TotalTime>
  <Words>3278</Words>
  <Application>Microsoft Office PowerPoint</Application>
  <PresentationFormat>Grand écran</PresentationFormat>
  <Paragraphs>420</Paragraphs>
  <Slides>61</Slides>
  <Notes>28</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61</vt:i4>
      </vt:variant>
    </vt:vector>
  </HeadingPairs>
  <TitlesOfParts>
    <vt:vector size="71" baseType="lpstr">
      <vt:lpstr>Arial</vt:lpstr>
      <vt:lpstr>Calibri</vt:lpstr>
      <vt:lpstr>Calibri Light</vt:lpstr>
      <vt:lpstr>Constantia</vt:lpstr>
      <vt:lpstr>Gotham Bold</vt:lpstr>
      <vt:lpstr>Tw Cen MT</vt:lpstr>
      <vt:lpstr>Wingdings</vt:lpstr>
      <vt:lpstr>Office Theme</vt:lpstr>
      <vt:lpstr>1_Office Theme</vt:lpstr>
      <vt:lpstr>2_Office Theme</vt:lpstr>
      <vt:lpstr>Programme atelier santé et migration 2023</vt:lpstr>
      <vt:lpstr>Mode de validation</vt:lpstr>
      <vt:lpstr>Références des articles proposés : </vt:lpstr>
      <vt:lpstr>Suite ref</vt:lpstr>
      <vt:lpstr>Présentation PowerPoint</vt:lpstr>
      <vt:lpstr>Plan </vt:lpstr>
      <vt:lpstr>Présentation PowerPoint</vt:lpstr>
      <vt:lpstr>Emergence de la question immigrée en santé publique </vt:lpstr>
      <vt:lpstr>Présentation PowerPoint</vt:lpstr>
      <vt:lpstr>Présentation PowerPoint</vt:lpstr>
      <vt:lpstr>Un tournant dans les années 2000</vt:lpstr>
      <vt:lpstr>Un tournant dans les années 2000</vt:lpstr>
      <vt:lpstr>Ce qu’a révélé le COVID :</vt:lpstr>
      <vt:lpstr>Présentation PowerPoint</vt:lpstr>
      <vt:lpstr>Etudes qui tiennent compte de l’origine des personnes</vt:lpstr>
      <vt:lpstr>Enquêtes spécifiques auprès des immigrés</vt:lpstr>
      <vt:lpstr>Enquête TeO – chapitre santé perçue</vt:lpstr>
      <vt:lpstr>Présentation PowerPoint</vt:lpstr>
      <vt:lpstr>Présentation PowerPoint</vt:lpstr>
      <vt:lpstr>Présentation PowerPoint</vt:lpstr>
      <vt:lpstr>La transition épidémiologique</vt:lpstr>
      <vt:lpstr>Global burden of diseases</vt:lpstr>
      <vt:lpstr>Présentation PowerPoint</vt:lpstr>
      <vt:lpstr>Présentation PowerPoint</vt:lpstr>
      <vt:lpstr>Présentation PowerPoint</vt:lpstr>
      <vt:lpstr>Présentation PowerPoint</vt:lpstr>
      <vt:lpstr>Présentation PowerPoint</vt:lpstr>
      <vt:lpstr>Présentation PowerPoint</vt:lpstr>
      <vt:lpstr>Principales causes de décès par région</vt:lpstr>
      <vt:lpstr>Présentation PowerPoint</vt:lpstr>
      <vt:lpstr>Présentation PowerPoint</vt:lpstr>
      <vt:lpstr>Présentation PowerPoint</vt:lpstr>
      <vt:lpstr>Distribution des causes de décès (en %) dans le monde, par groupes de pays selon leur niveau de revenu, 2019</vt:lpstr>
      <vt:lpstr>Présentation PowerPoint</vt:lpstr>
      <vt:lpstr>Evolution des facteurs de risque – maladies non transmissibles</vt:lpstr>
      <vt:lpstr>Présentation PowerPoint</vt:lpstr>
      <vt:lpstr>Personnes vivant avec le diabète dans le monde, par régions, 2000-2021  </vt:lpstr>
      <vt:lpstr>Double fardeau sanitaire des pays en développement</vt:lpstr>
      <vt:lpstr>Présentation PowerPoint</vt:lpstr>
      <vt:lpstr>Santé des immigrés</vt:lpstr>
      <vt:lpstr>1. Facteurs de robustesse : healthy migrant effect</vt:lpstr>
      <vt:lpstr>1. Facteurs de robustesse : healthy migrant effect</vt:lpstr>
      <vt:lpstr>1. Facteurs de robustesse : salmon bias</vt:lpstr>
      <vt:lpstr>Présentation PowerPoint</vt:lpstr>
      <vt:lpstr>Présentation PowerPoint</vt:lpstr>
      <vt:lpstr>2. Facteurs de vulnérabilité : Conditions de vie souvent plus difficiles</vt:lpstr>
      <vt:lpstr>2. Facteurs de vulnérabilité : Un plus mauvais accès aux soins</vt:lpstr>
      <vt:lpstr>2. Facteurs de vulnérabilité : Un plus mauvais accès aux soins</vt:lpstr>
      <vt:lpstr>Le rôle de la durée depuis l’arrivée: érosion de l’avantage?</vt:lpstr>
      <vt:lpstr>Enquête SHARE, 2004-2013 – 100 000 personnes &gt;50 ans, 19 pays européens (Bousmah et al. 2019)</vt:lpstr>
      <vt:lpstr>Synthèse facteurs de robustesse et vulnérabilité</vt:lpstr>
      <vt:lpstr>Transition épidémiologique individuelle</vt:lpstr>
      <vt:lpstr>Présentation PowerPoint</vt:lpstr>
      <vt:lpstr>Après l’arrivée en France (2)</vt:lpstr>
      <vt:lpstr>Surpoids et obésité chez les Africains en Ile de France – Enquête Parcours 2012-2013 (Ravalihasy et Lert, 2017)</vt:lpstr>
      <vt:lpstr>Présentation PowerPoint</vt:lpstr>
      <vt:lpstr>Fréquence des symptômes anxio-dépressifs dans l’enquête Parcours (Pannetier et al. Soc Sc and Med Pop Health, 2018)</vt:lpstr>
      <vt:lpstr>Cas spécifiques des camps de migrants (Guisao, 2017) </vt:lpstr>
      <vt:lpstr>Transition épidémiologique individuelle - bilan</vt:lpstr>
      <vt:lpstr>Références  </vt:lpstr>
      <vt:lpstr>Références - suite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Comprendre le fonctionnement des déterminants de santé et les spécificités liées aux migrations</dc:title>
  <dc:creator>Anne Gosselin</dc:creator>
  <cp:lastModifiedBy>Annabel Desgrees du Lou</cp:lastModifiedBy>
  <cp:revision>188</cp:revision>
  <cp:lastPrinted>2019-01-15T13:19:59Z</cp:lastPrinted>
  <dcterms:created xsi:type="dcterms:W3CDTF">2019-01-09T09:11:37Z</dcterms:created>
  <dcterms:modified xsi:type="dcterms:W3CDTF">2024-03-15T16:47:04Z</dcterms:modified>
</cp:coreProperties>
</file>