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10" r:id="rId2"/>
    <p:sldId id="333" r:id="rId3"/>
    <p:sldId id="297" r:id="rId4"/>
    <p:sldId id="312" r:id="rId5"/>
    <p:sldId id="332" r:id="rId6"/>
    <p:sldId id="322" r:id="rId7"/>
    <p:sldId id="331" r:id="rId8"/>
    <p:sldId id="328" r:id="rId9"/>
    <p:sldId id="330" r:id="rId10"/>
    <p:sldId id="329" r:id="rId11"/>
    <p:sldId id="314" r:id="rId12"/>
    <p:sldId id="338" r:id="rId13"/>
    <p:sldId id="335" r:id="rId14"/>
    <p:sldId id="339" r:id="rId15"/>
    <p:sldId id="304" r:id="rId16"/>
    <p:sldId id="302" r:id="rId17"/>
    <p:sldId id="301" r:id="rId18"/>
    <p:sldId id="305" r:id="rId19"/>
    <p:sldId id="299" r:id="rId20"/>
    <p:sldId id="313" r:id="rId21"/>
    <p:sldId id="324" r:id="rId22"/>
    <p:sldId id="325" r:id="rId23"/>
    <p:sldId id="306" r:id="rId24"/>
    <p:sldId id="307" r:id="rId25"/>
    <p:sldId id="309" r:id="rId26"/>
    <p:sldId id="308" r:id="rId27"/>
    <p:sldId id="321" r:id="rId28"/>
    <p:sldId id="318" r:id="rId29"/>
    <p:sldId id="320" r:id="rId30"/>
    <p:sldId id="316" r:id="rId3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662"/>
    <p:restoredTop sz="94646"/>
  </p:normalViewPr>
  <p:slideViewPr>
    <p:cSldViewPr snapToGrid="0" snapToObjects="1">
      <p:cViewPr varScale="1">
        <p:scale>
          <a:sx n="113" d="100"/>
          <a:sy n="113" d="100"/>
        </p:scale>
        <p:origin x="208" y="3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A08E7E-7B69-1845-9222-0AC5B3AE2A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427F1A9-F9ED-0C4F-BDF1-40B13FA46D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F28A7AF-C769-294A-8341-8010D816E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30F0A-F1A7-8C48-8383-C106DF2A9933}" type="datetimeFigureOut">
              <a:rPr lang="fr-FR" smtClean="0"/>
              <a:t>23/11/2024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1400FF9-D109-3E41-9DFA-C027A5D7D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30C450F-C660-5642-A0E1-34FA75AC5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1B3FC-7952-CC4E-A90C-AC4752BEB1AC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43611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29C794-AFEB-8049-9CE9-20C2E9E7D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CFB9A69-7E7C-8F4B-9CA1-176D228D96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6910F9F-C484-A943-919F-980451816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30F0A-F1A7-8C48-8383-C106DF2A9933}" type="datetimeFigureOut">
              <a:rPr lang="fr-FR" smtClean="0"/>
              <a:t>23/11/2024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DF24835-B89C-724F-AF24-95A6D7723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B276596-A1FE-414F-ABB3-635C7F6D5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1B3FC-7952-CC4E-A90C-AC4752BEB1AC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90152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D0DF4DFA-4777-3C49-87D6-163C78AEBC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E8F90F3-8D5F-EF47-9AFF-7E9AFFE453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B7E2179-ADF4-634F-A2DB-56030CA6B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30F0A-F1A7-8C48-8383-C106DF2A9933}" type="datetimeFigureOut">
              <a:rPr lang="fr-FR" smtClean="0"/>
              <a:t>23/11/2024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538497A-AAE3-A94A-9147-98FB56354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D2C4715-4FB6-1242-9B9A-E8742C075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1B3FC-7952-CC4E-A90C-AC4752BEB1AC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77065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B7F4EB-3D04-C34D-8E27-DEBF175D4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3571402-CAD0-0E43-BA80-7832A4A11A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2015EC9-8C2E-834E-B6FD-2BDCF674B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30F0A-F1A7-8C48-8383-C106DF2A9933}" type="datetimeFigureOut">
              <a:rPr lang="fr-FR" smtClean="0"/>
              <a:t>23/11/2024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4AD09BA-8CB4-3945-80E2-8675D0891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ABBE377-8B62-B24B-984A-E1FB5E216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1B3FC-7952-CC4E-A90C-AC4752BEB1AC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799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88C402-0578-734D-9AD9-BF379C28A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EA5D002-CCA4-7E42-B38C-D0411114A2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3D94E09-93EA-D646-B6C6-4DD789001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30F0A-F1A7-8C48-8383-C106DF2A9933}" type="datetimeFigureOut">
              <a:rPr lang="fr-FR" smtClean="0"/>
              <a:t>23/11/2024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34291CA-0B2D-B248-ADAC-5BB381071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4B96B3C-30A3-9E44-9171-6B7F5F19F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1B3FC-7952-CC4E-A90C-AC4752BEB1AC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42047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CBD399-0916-7843-996B-16BB8191B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EF66FC6-A898-D44A-83A0-E459351E07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A005056-45A9-264A-90BB-BCE6BDA70E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16F142B-EFCE-B84B-8763-C082B47671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30F0A-F1A7-8C48-8383-C106DF2A9933}" type="datetimeFigureOut">
              <a:rPr lang="fr-FR" smtClean="0"/>
              <a:t>23/11/2024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20F2BA7-6FE3-5F4E-84F4-1FD8CA6E8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2ACD055-3B48-7946-A59A-E99CA0407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1B3FC-7952-CC4E-A90C-AC4752BEB1AC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41991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8EA118-C4FA-DD4D-B9D3-6EC8AE5D8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295AE97-3885-7046-B7C7-AE3C520EE5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9289E57-D7DF-EF4F-90E7-1C529254CA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0C84863-3D3F-D142-BB70-A7AC29957D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0E870AD-CB5D-A14C-AAC9-A0878BE83B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EBA7F0A-261A-0948-AB00-D9D2AEC42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30F0A-F1A7-8C48-8383-C106DF2A9933}" type="datetimeFigureOut">
              <a:rPr lang="fr-FR" smtClean="0"/>
              <a:t>23/11/2024</a:t>
            </a:fld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99A7BE2-D2BE-E34D-B4AD-677F43EAC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6D6E7D4-1200-F940-9C47-40201D7B0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1B3FC-7952-CC4E-A90C-AC4752BEB1AC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441978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953685-18DE-E449-935E-BC52C253E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2B9A7FB-B306-7442-9E9B-D4EE8D168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30F0A-F1A7-8C48-8383-C106DF2A9933}" type="datetimeFigureOut">
              <a:rPr lang="fr-FR" smtClean="0"/>
              <a:t>23/11/2024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0F97910-BC77-EC47-A72E-C36057E57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CB34088-2E03-614E-AC88-B65D135AD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1B3FC-7952-CC4E-A90C-AC4752BEB1AC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12672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A06E4E6-3C3A-8249-91D0-B51CA9630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30F0A-F1A7-8C48-8383-C106DF2A9933}" type="datetimeFigureOut">
              <a:rPr lang="fr-FR" smtClean="0"/>
              <a:t>23/11/2024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B47FD05-9668-A445-9044-706EA966C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C6198FC-3D99-5149-822F-FA7899EF2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1B3FC-7952-CC4E-A90C-AC4752BEB1AC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77959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559AD0-0B98-9E4D-A5F5-E93CDCCAE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CB63511-ED19-344A-B5CB-16FE9E33EA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B18AA4D-B9D1-C648-912A-19046AB4D6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6D8910A-20FB-7246-A461-9B9F2865B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30F0A-F1A7-8C48-8383-C106DF2A9933}" type="datetimeFigureOut">
              <a:rPr lang="fr-FR" smtClean="0"/>
              <a:t>23/11/2024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4F075C8-7271-4C41-92AC-C3E8D4CCA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FD5BBE1-7F5E-9A4E-B602-4DA015B46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1B3FC-7952-CC4E-A90C-AC4752BEB1AC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488450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7C32F0-38A9-2442-B63C-0FFA0029C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9F857F74-1C40-5449-BAE9-39CEBD59A3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F8DF165-5C32-C444-81DD-F69BB9B93F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4775C9E-173D-1A42-A68B-0339DE191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30F0A-F1A7-8C48-8383-C106DF2A9933}" type="datetimeFigureOut">
              <a:rPr lang="fr-FR" smtClean="0"/>
              <a:t>23/11/2024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BB040FB-7677-1543-B257-7EA028D3D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DF60C8D-D1BF-A24E-B59F-2096238D2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1B3FC-7952-CC4E-A90C-AC4752BEB1AC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26699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2DF59C75-6F9C-FF4D-A769-77CDA844A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1E05ACE-110E-CC4C-BB44-EDFB24186C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6B28399-6B12-BD45-B065-E2F39618A1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630F0A-F1A7-8C48-8383-C106DF2A9933}" type="datetimeFigureOut">
              <a:rPr lang="fr-FR" smtClean="0"/>
              <a:t>23/11/2024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31B5F94-2B83-9942-868C-7DA9829BEE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A35523B-1CB5-854C-8583-7A7AC7B272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41B3FC-7952-CC4E-A90C-AC4752BEB1AC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91550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66BDF34-3A18-FB49-9C5C-8CF902FBDD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3300" y="411864"/>
            <a:ext cx="7832912" cy="5884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5107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EAC920A-78FD-D54F-8295-D37BD67FE4C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25463"/>
            <a:ext cx="12192000" cy="545253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2FED747-046D-3548-8969-3A6F631EEDA6}"/>
              </a:ext>
            </a:extLst>
          </p:cNvPr>
          <p:cNvSpPr txBox="1"/>
          <p:nvPr/>
        </p:nvSpPr>
        <p:spPr>
          <a:xfrm>
            <a:off x="1008529" y="201706"/>
            <a:ext cx="97087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Juan Bautista Maino, </a:t>
            </a:r>
            <a:r>
              <a:rPr lang="fr-FR" i="1" dirty="0"/>
              <a:t>Saint Jean l’évangéliste</a:t>
            </a:r>
            <a:r>
              <a:rPr lang="fr-FR" dirty="0"/>
              <a:t>, 1614, peinture à l’huile sur toile, 74 x 163 cm, Madrid, Museo Nacional del Prado</a:t>
            </a:r>
          </a:p>
        </p:txBody>
      </p:sp>
    </p:spTree>
    <p:extLst>
      <p:ext uri="{BB962C8B-B14F-4D97-AF65-F5344CB8AC3E}">
        <p14:creationId xmlns:p14="http://schemas.microsoft.com/office/powerpoint/2010/main" val="29995991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509C57EC-5CFE-2744-9C1C-3DDEB17B1AB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1325" y="0"/>
            <a:ext cx="4601961" cy="68580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D852AE69-0700-1243-B27A-C5BAA0E110C9}"/>
              </a:ext>
            </a:extLst>
          </p:cNvPr>
          <p:cNvSpPr txBox="1"/>
          <p:nvPr/>
        </p:nvSpPr>
        <p:spPr>
          <a:xfrm>
            <a:off x="1506071" y="1331259"/>
            <a:ext cx="346934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r>
              <a:rPr lang="fr-FR" dirty="0"/>
              <a:t>José de Ribera</a:t>
            </a:r>
          </a:p>
          <a:p>
            <a:endParaRPr lang="fr-FR" dirty="0"/>
          </a:p>
          <a:p>
            <a:r>
              <a:rPr lang="fr-FR" i="1" dirty="0"/>
              <a:t>Crucifixion</a:t>
            </a:r>
          </a:p>
          <a:p>
            <a:endParaRPr lang="fr-FR" dirty="0"/>
          </a:p>
          <a:p>
            <a:r>
              <a:rPr lang="fr-FR" dirty="0"/>
              <a:t>1618</a:t>
            </a:r>
          </a:p>
          <a:p>
            <a:endParaRPr lang="fr-FR" dirty="0"/>
          </a:p>
          <a:p>
            <a:r>
              <a:rPr lang="fr-FR" dirty="0"/>
              <a:t>Peinture à l’huile sur toile</a:t>
            </a:r>
          </a:p>
          <a:p>
            <a:r>
              <a:rPr lang="fr-FR" dirty="0"/>
              <a:t>336 x 230 cm</a:t>
            </a:r>
          </a:p>
          <a:p>
            <a:endParaRPr lang="fr-FR" dirty="0"/>
          </a:p>
          <a:p>
            <a:r>
              <a:rPr lang="fr-FR" dirty="0"/>
              <a:t>Osuna, collégiale</a:t>
            </a:r>
          </a:p>
        </p:txBody>
      </p:sp>
    </p:spTree>
    <p:extLst>
      <p:ext uri="{BB962C8B-B14F-4D97-AF65-F5344CB8AC3E}">
        <p14:creationId xmlns:p14="http://schemas.microsoft.com/office/powerpoint/2010/main" val="40853968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5D218EE2-55D5-5149-AE32-91D155F92D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5851" y="274319"/>
            <a:ext cx="5329315" cy="622583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98225AF-19F2-0B49-8CDC-11C6ED2D5029}"/>
              </a:ext>
            </a:extLst>
          </p:cNvPr>
          <p:cNvSpPr txBox="1"/>
          <p:nvPr/>
        </p:nvSpPr>
        <p:spPr>
          <a:xfrm>
            <a:off x="522514" y="1802674"/>
            <a:ext cx="45328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Juan Martín Cabezalero (1645-1673)</a:t>
            </a:r>
          </a:p>
          <a:p>
            <a:r>
              <a:rPr lang="fr-FR" i="1" dirty="0"/>
              <a:t>La Communion de sainte Thérèse</a:t>
            </a:r>
          </a:p>
          <a:p>
            <a:r>
              <a:rPr lang="fr-FR" dirty="0"/>
              <a:t>Madrid, Museo Lazaro Galdiano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998514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85CFEC1-D035-784A-9031-8ED5A6BB3D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2555" y="362676"/>
            <a:ext cx="4318000" cy="61849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5F1B8ECB-8784-3A4D-8CF8-E51111472EE6}"/>
              </a:ext>
            </a:extLst>
          </p:cNvPr>
          <p:cNvSpPr txBox="1"/>
          <p:nvPr/>
        </p:nvSpPr>
        <p:spPr>
          <a:xfrm>
            <a:off x="875211" y="1632857"/>
            <a:ext cx="418011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r>
              <a:rPr lang="fr-FR" dirty="0"/>
              <a:t>Le triomphe de saint Herménégilde</a:t>
            </a:r>
          </a:p>
          <a:p>
            <a:r>
              <a:rPr lang="fr-FR" dirty="0"/>
              <a:t>Francisco de Herrera le Jeune (1627-1685)</a:t>
            </a:r>
          </a:p>
          <a:p>
            <a:r>
              <a:rPr lang="fr-FR" dirty="0"/>
              <a:t>Tableau d'autel, pour le grand retable de l'église du couvent des Carmélites Déchaussées de Madrid.</a:t>
            </a:r>
          </a:p>
          <a:p>
            <a:r>
              <a:rPr lang="fr-FR" dirty="0"/>
              <a:t>Madrid, Museo Nacional del Prado</a:t>
            </a:r>
          </a:p>
        </p:txBody>
      </p:sp>
    </p:spTree>
    <p:extLst>
      <p:ext uri="{BB962C8B-B14F-4D97-AF65-F5344CB8AC3E}">
        <p14:creationId xmlns:p14="http://schemas.microsoft.com/office/powerpoint/2010/main" val="22066705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90C4F092-F7C4-A34A-8E6D-0504C65416F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7399" y="0"/>
            <a:ext cx="3507378" cy="6819901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AD32F873-1F7E-054C-9322-714E6DDF3E38}"/>
              </a:ext>
            </a:extLst>
          </p:cNvPr>
          <p:cNvSpPr txBox="1"/>
          <p:nvPr/>
        </p:nvSpPr>
        <p:spPr>
          <a:xfrm>
            <a:off x="718457" y="1149531"/>
            <a:ext cx="432380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Claudio Coello (1642-1693)</a:t>
            </a:r>
          </a:p>
          <a:p>
            <a:r>
              <a:rPr lang="fr-FR" i="1" dirty="0"/>
              <a:t>La Anunciación </a:t>
            </a:r>
          </a:p>
          <a:p>
            <a:r>
              <a:rPr lang="fr-FR" dirty="0"/>
              <a:t>óleo sobre lienzo, 750 x 366 cm</a:t>
            </a:r>
          </a:p>
          <a:p>
            <a:r>
              <a:rPr lang="fr-FR" dirty="0"/>
              <a:t>Madrid, iglesia del monasterio de San Plácido</a:t>
            </a:r>
          </a:p>
        </p:txBody>
      </p:sp>
    </p:spTree>
    <p:extLst>
      <p:ext uri="{BB962C8B-B14F-4D97-AF65-F5344CB8AC3E}">
        <p14:creationId xmlns:p14="http://schemas.microsoft.com/office/powerpoint/2010/main" val="11171512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91C7762-0654-784A-90EA-E7DFE0459A7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2212" y="0"/>
            <a:ext cx="4062845" cy="685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310A708-C3F2-6D42-8BC7-AC1E99D8AB3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43429"/>
            <a:ext cx="7192236" cy="4656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2810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C903BF0-1821-3946-A4C0-F4665C6CD6D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484" y="13063"/>
            <a:ext cx="4993689" cy="685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4E21196-4C4D-C849-AA1A-3BEBD33F70C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1786" y="1371600"/>
            <a:ext cx="5784850" cy="381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7329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2C0ACBB2-B6C4-A547-9E9E-7F1EAE927AF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3384" y="0"/>
            <a:ext cx="2379945" cy="6858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2E0435C-94C4-DD49-AEDB-382EE49A9FA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2828" y="19594"/>
            <a:ext cx="23208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4801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6DF10DC3-3C09-6B4D-9525-282F4E3F4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5100"/>
            <a:ext cx="12192000" cy="697902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B942E24-D39D-3A45-862E-06525102CA0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0280" y="-265100"/>
            <a:ext cx="3374073" cy="6979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3292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B95FEEE-02E7-DA42-AB96-65BE79053FA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8006" y="0"/>
            <a:ext cx="5977890" cy="6858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C961DDA-1E80-9541-AD37-20F256742222}"/>
              </a:ext>
            </a:extLst>
          </p:cNvPr>
          <p:cNvSpPr txBox="1"/>
          <p:nvPr/>
        </p:nvSpPr>
        <p:spPr>
          <a:xfrm>
            <a:off x="228600" y="726141"/>
            <a:ext cx="255494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r>
              <a:rPr lang="fr-FR" dirty="0"/>
              <a:t>Francisco de Zurbaran</a:t>
            </a:r>
          </a:p>
          <a:p>
            <a:r>
              <a:rPr lang="fr-FR" dirty="0"/>
              <a:t>(1598-1664)</a:t>
            </a:r>
          </a:p>
          <a:p>
            <a:endParaRPr lang="fr-FR" dirty="0"/>
          </a:p>
          <a:p>
            <a:r>
              <a:rPr lang="fr-FR" i="1" dirty="0"/>
              <a:t>Saint Sérapion</a:t>
            </a:r>
          </a:p>
          <a:p>
            <a:endParaRPr lang="fr-FR" dirty="0"/>
          </a:p>
          <a:p>
            <a:r>
              <a:rPr lang="fr-FR" dirty="0"/>
              <a:t>1628</a:t>
            </a:r>
          </a:p>
          <a:p>
            <a:endParaRPr lang="fr-FR" dirty="0"/>
          </a:p>
          <a:p>
            <a:r>
              <a:rPr lang="fr-FR" dirty="0"/>
              <a:t>Peinture à l’huile sur toile</a:t>
            </a:r>
          </a:p>
          <a:p>
            <a:endParaRPr lang="fr-FR" dirty="0"/>
          </a:p>
          <a:p>
            <a:r>
              <a:rPr lang="fr-FR" dirty="0"/>
              <a:t>120 x 103 cm</a:t>
            </a:r>
          </a:p>
          <a:p>
            <a:endParaRPr lang="fr-FR" dirty="0"/>
          </a:p>
          <a:p>
            <a:r>
              <a:rPr lang="fr-FR" dirty="0"/>
              <a:t>Hartford, Wadsworth Atheneum</a:t>
            </a:r>
          </a:p>
        </p:txBody>
      </p:sp>
    </p:spTree>
    <p:extLst>
      <p:ext uri="{BB962C8B-B14F-4D97-AF65-F5344CB8AC3E}">
        <p14:creationId xmlns:p14="http://schemas.microsoft.com/office/powerpoint/2010/main" val="2569901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9C15F478-1699-E641-BD4C-1C8A44CBCF6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1751" y="861060"/>
            <a:ext cx="3289300" cy="4953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F756B34-DBDD-DD4D-BA0C-7CBF64F002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343" y="861060"/>
            <a:ext cx="6553200" cy="49149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E8FD722-B1F1-9A20-1C61-FA76F13A8FDF}"/>
              </a:ext>
            </a:extLst>
          </p:cNvPr>
          <p:cNvSpPr txBox="1"/>
          <p:nvPr/>
        </p:nvSpPr>
        <p:spPr>
          <a:xfrm>
            <a:off x="729343" y="5996940"/>
            <a:ext cx="655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convento</a:t>
            </a:r>
            <a:r>
              <a:rPr lang="fr-FR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de las </a:t>
            </a:r>
            <a:r>
              <a:rPr lang="fr-FR" sz="18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Agustinas</a:t>
            </a:r>
            <a:r>
              <a:rPr lang="fr-FR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y la </a:t>
            </a:r>
            <a:r>
              <a:rPr lang="fr-FR" sz="18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iglesia</a:t>
            </a:r>
            <a:r>
              <a:rPr lang="fr-FR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de la </a:t>
            </a:r>
            <a:r>
              <a:rPr lang="fr-FR" sz="18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Purísima</a:t>
            </a:r>
            <a:r>
              <a:rPr lang="fr-FR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r>
              <a:rPr lang="fr-FR" dirty="0">
                <a:effectLst/>
              </a:rPr>
              <a:t> </a:t>
            </a:r>
          </a:p>
          <a:p>
            <a:r>
              <a:rPr lang="fr-FR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comte de Monterrey </a:t>
            </a:r>
            <a:r>
              <a:rPr lang="fr-FR" sz="18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/ </a:t>
            </a:r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Cosimo </a:t>
            </a:r>
            <a:r>
              <a:rPr lang="en-US" sz="18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Fanzago</a:t>
            </a:r>
            <a:r>
              <a:rPr lang="fr-FR" dirty="0">
                <a:effectLst/>
              </a:rPr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659758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C918BBF9-1B22-4F4F-B5B3-0B5BBBD69E4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6557" y="0"/>
            <a:ext cx="3623310" cy="68580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6491E8D-282C-3440-96AB-23FA8C361E86}"/>
              </a:ext>
            </a:extLst>
          </p:cNvPr>
          <p:cNvSpPr txBox="1"/>
          <p:nvPr/>
        </p:nvSpPr>
        <p:spPr>
          <a:xfrm>
            <a:off x="968188" y="1492624"/>
            <a:ext cx="488128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r>
              <a:rPr lang="fr-FR" dirty="0"/>
              <a:t>Francisco de Zurbaran</a:t>
            </a:r>
          </a:p>
          <a:p>
            <a:endParaRPr lang="fr-FR" dirty="0"/>
          </a:p>
          <a:p>
            <a:r>
              <a:rPr lang="fr-FR" i="1" dirty="0"/>
              <a:t>Saint François </a:t>
            </a:r>
          </a:p>
          <a:p>
            <a:endParaRPr lang="fr-FR" dirty="0"/>
          </a:p>
          <a:p>
            <a:r>
              <a:rPr lang="fr-FR" dirty="0"/>
              <a:t>1659</a:t>
            </a:r>
          </a:p>
          <a:p>
            <a:endParaRPr lang="fr-FR" dirty="0"/>
          </a:p>
          <a:p>
            <a:r>
              <a:rPr lang="fr-FR" dirty="0"/>
              <a:t>Peinture à l’huile sur toile</a:t>
            </a:r>
          </a:p>
          <a:p>
            <a:r>
              <a:rPr lang="fr-FR" dirty="0"/>
              <a:t>209 x 110 cm</a:t>
            </a:r>
          </a:p>
          <a:p>
            <a:endParaRPr lang="fr-FR" dirty="0"/>
          </a:p>
          <a:p>
            <a:r>
              <a:rPr lang="fr-FR" dirty="0"/>
              <a:t>Lyon, Musée des Beaux-Arts</a:t>
            </a:r>
          </a:p>
        </p:txBody>
      </p:sp>
    </p:spTree>
    <p:extLst>
      <p:ext uri="{BB962C8B-B14F-4D97-AF65-F5344CB8AC3E}">
        <p14:creationId xmlns:p14="http://schemas.microsoft.com/office/powerpoint/2010/main" val="37542063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AFFECF-72E4-5E4A-8155-3242E7FD8B8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3751" y="0"/>
            <a:ext cx="6748174" cy="68580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A66B4AB-7886-CB43-9622-B19AE7A8C96A}"/>
              </a:ext>
            </a:extLst>
          </p:cNvPr>
          <p:cNvSpPr txBox="1"/>
          <p:nvPr/>
        </p:nvSpPr>
        <p:spPr>
          <a:xfrm>
            <a:off x="1048871" y="632012"/>
            <a:ext cx="301214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r>
              <a:rPr lang="fr-FR" dirty="0"/>
              <a:t>Juan de Valdés Leal</a:t>
            </a:r>
          </a:p>
          <a:p>
            <a:r>
              <a:rPr lang="fr-FR" dirty="0"/>
              <a:t>(1622-1690)</a:t>
            </a:r>
          </a:p>
          <a:p>
            <a:endParaRPr lang="fr-FR" dirty="0"/>
          </a:p>
          <a:p>
            <a:r>
              <a:rPr lang="fr-FR" i="1" dirty="0"/>
              <a:t>In Ictu Oculi</a:t>
            </a:r>
          </a:p>
          <a:p>
            <a:r>
              <a:rPr lang="fr-FR" i="1" dirty="0"/>
              <a:t>En un clin d’œil</a:t>
            </a:r>
          </a:p>
          <a:p>
            <a:endParaRPr lang="fr-FR" dirty="0"/>
          </a:p>
          <a:p>
            <a:r>
              <a:rPr lang="fr-FR" dirty="0"/>
              <a:t>1670-1671</a:t>
            </a:r>
          </a:p>
          <a:p>
            <a:endParaRPr lang="fr-FR" dirty="0"/>
          </a:p>
          <a:p>
            <a:r>
              <a:rPr lang="fr-FR" dirty="0"/>
              <a:t>Peinture à l’huile sur toile</a:t>
            </a:r>
          </a:p>
          <a:p>
            <a:r>
              <a:rPr lang="fr-FR" dirty="0"/>
              <a:t>220 x 216 cm</a:t>
            </a:r>
          </a:p>
          <a:p>
            <a:endParaRPr lang="fr-FR" dirty="0"/>
          </a:p>
          <a:p>
            <a:r>
              <a:rPr lang="fr-FR" dirty="0"/>
              <a:t>Séville, Hôpital de la Charité</a:t>
            </a:r>
          </a:p>
        </p:txBody>
      </p:sp>
    </p:spTree>
    <p:extLst>
      <p:ext uri="{BB962C8B-B14F-4D97-AF65-F5344CB8AC3E}">
        <p14:creationId xmlns:p14="http://schemas.microsoft.com/office/powerpoint/2010/main" val="27271036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C65BBF50-5A32-F542-89F1-BCC90AFB311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8891" y="0"/>
            <a:ext cx="6773184" cy="68580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7932F74-7DD8-2748-A64F-DF76000F0BE7}"/>
              </a:ext>
            </a:extLst>
          </p:cNvPr>
          <p:cNvSpPr txBox="1"/>
          <p:nvPr/>
        </p:nvSpPr>
        <p:spPr>
          <a:xfrm>
            <a:off x="699247" y="632012"/>
            <a:ext cx="310627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Juan de Valdés Leal</a:t>
            </a:r>
          </a:p>
          <a:p>
            <a:r>
              <a:rPr lang="fr-FR" dirty="0"/>
              <a:t>(1622-1690)</a:t>
            </a:r>
          </a:p>
          <a:p>
            <a:endParaRPr lang="fr-FR" dirty="0"/>
          </a:p>
          <a:p>
            <a:r>
              <a:rPr lang="fr-FR" i="1" dirty="0"/>
              <a:t>Finis gloriae mundi</a:t>
            </a:r>
          </a:p>
          <a:p>
            <a:endParaRPr lang="fr-FR" dirty="0"/>
          </a:p>
          <a:p>
            <a:r>
              <a:rPr lang="fr-FR" dirty="0"/>
              <a:t>1670-1671</a:t>
            </a:r>
          </a:p>
          <a:p>
            <a:endParaRPr lang="fr-FR" dirty="0"/>
          </a:p>
          <a:p>
            <a:r>
              <a:rPr lang="fr-FR" dirty="0"/>
              <a:t>Peinture à l’huile sur toile</a:t>
            </a:r>
          </a:p>
          <a:p>
            <a:r>
              <a:rPr lang="fr-FR" dirty="0"/>
              <a:t>220 x 216 cm</a:t>
            </a:r>
          </a:p>
          <a:p>
            <a:endParaRPr lang="fr-FR" dirty="0"/>
          </a:p>
          <a:p>
            <a:r>
              <a:rPr lang="fr-FR" dirty="0"/>
              <a:t>Séville, Hôpital de la Charité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696766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E512950-0B3A-6E47-B453-DA507D21E58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7340" y="0"/>
            <a:ext cx="9378462" cy="6858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52E7FE3-6309-C346-A58E-BF7F07BB927A}"/>
              </a:ext>
            </a:extLst>
          </p:cNvPr>
          <p:cNvSpPr txBox="1"/>
          <p:nvPr/>
        </p:nvSpPr>
        <p:spPr>
          <a:xfrm>
            <a:off x="147918" y="591671"/>
            <a:ext cx="220531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r>
              <a:rPr lang="fr-FR" dirty="0"/>
              <a:t>Vélasquez</a:t>
            </a:r>
          </a:p>
          <a:p>
            <a:endParaRPr lang="fr-FR" dirty="0"/>
          </a:p>
          <a:p>
            <a:r>
              <a:rPr lang="fr-FR" i="1" dirty="0"/>
              <a:t>Los Borrachos</a:t>
            </a:r>
          </a:p>
          <a:p>
            <a:r>
              <a:rPr lang="fr-FR" i="1" dirty="0"/>
              <a:t>Le Triomphe de Bacchus</a:t>
            </a:r>
          </a:p>
          <a:p>
            <a:endParaRPr lang="fr-FR" dirty="0"/>
          </a:p>
          <a:p>
            <a:r>
              <a:rPr lang="fr-FR" dirty="0"/>
              <a:t>1628-1629</a:t>
            </a:r>
          </a:p>
          <a:p>
            <a:endParaRPr lang="fr-FR" dirty="0"/>
          </a:p>
          <a:p>
            <a:r>
              <a:rPr lang="fr-FR" dirty="0"/>
              <a:t>Peinture à l’huile sur toile, &amp;65 x 225 cm</a:t>
            </a:r>
          </a:p>
          <a:p>
            <a:endParaRPr lang="fr-FR" dirty="0"/>
          </a:p>
          <a:p>
            <a:r>
              <a:rPr lang="fr-FR" dirty="0"/>
              <a:t>Madrid, Museo nacional del Prado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714855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36E62A1-EF34-7745-A14C-473DEBEA495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1538" y="0"/>
            <a:ext cx="8945217" cy="6858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141E4C0C-B7A5-CC41-9788-BDD04277CF10}"/>
              </a:ext>
            </a:extLst>
          </p:cNvPr>
          <p:cNvSpPr txBox="1"/>
          <p:nvPr/>
        </p:nvSpPr>
        <p:spPr>
          <a:xfrm>
            <a:off x="188259" y="685800"/>
            <a:ext cx="258183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r>
              <a:rPr lang="fr-FR" dirty="0"/>
              <a:t>Vélasquez</a:t>
            </a:r>
          </a:p>
          <a:p>
            <a:endParaRPr lang="fr-FR" dirty="0"/>
          </a:p>
          <a:p>
            <a:r>
              <a:rPr lang="fr-FR" i="1" dirty="0"/>
              <a:t>La Forge de Vulcain</a:t>
            </a:r>
          </a:p>
          <a:p>
            <a:endParaRPr lang="fr-FR" dirty="0"/>
          </a:p>
          <a:p>
            <a:r>
              <a:rPr lang="fr-FR" dirty="0"/>
              <a:t>1630</a:t>
            </a:r>
          </a:p>
          <a:p>
            <a:endParaRPr lang="fr-FR" dirty="0"/>
          </a:p>
          <a:p>
            <a:r>
              <a:rPr lang="fr-FR" dirty="0"/>
              <a:t>Peinture à l’huile sur toile, 223 x 290 cm</a:t>
            </a:r>
          </a:p>
          <a:p>
            <a:endParaRPr lang="fr-FR" dirty="0"/>
          </a:p>
          <a:p>
            <a:r>
              <a:rPr lang="fr-FR" dirty="0"/>
              <a:t>Madrid, Museo nacional del Prado</a:t>
            </a:r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207953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7EF9A5C-3809-AB44-A6E2-3D78D2F30F0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3396" y="0"/>
            <a:ext cx="6000750" cy="6858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1DC986A-9579-8D47-A37D-5345CC7D8875}"/>
              </a:ext>
            </a:extLst>
          </p:cNvPr>
          <p:cNvSpPr txBox="1"/>
          <p:nvPr/>
        </p:nvSpPr>
        <p:spPr>
          <a:xfrm>
            <a:off x="806824" y="712694"/>
            <a:ext cx="317350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r>
              <a:rPr lang="fr-FR" dirty="0"/>
              <a:t>Vélasquez</a:t>
            </a:r>
          </a:p>
          <a:p>
            <a:endParaRPr lang="fr-FR" i="1" dirty="0"/>
          </a:p>
          <a:p>
            <a:r>
              <a:rPr lang="fr-FR" i="1" dirty="0"/>
              <a:t>Las Meninas</a:t>
            </a:r>
          </a:p>
          <a:p>
            <a:endParaRPr lang="fr-FR" dirty="0"/>
          </a:p>
          <a:p>
            <a:r>
              <a:rPr lang="fr-FR" dirty="0"/>
              <a:t>1656</a:t>
            </a:r>
          </a:p>
          <a:p>
            <a:endParaRPr lang="fr-FR" dirty="0"/>
          </a:p>
          <a:p>
            <a:r>
              <a:rPr lang="fr-FR" dirty="0"/>
              <a:t>Peinture à l’huile sur toile</a:t>
            </a:r>
          </a:p>
          <a:p>
            <a:r>
              <a:rPr lang="fr-FR" dirty="0"/>
              <a:t>320 x 281 cm</a:t>
            </a:r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30361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DB10405-A82D-3B4A-9E3E-995EC2A4138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5981" y="-31464"/>
            <a:ext cx="4086225" cy="6858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19EAB02-67CA-D14C-8864-93CA7D9C8A60}"/>
              </a:ext>
            </a:extLst>
          </p:cNvPr>
          <p:cNvSpPr txBox="1"/>
          <p:nvPr/>
        </p:nvSpPr>
        <p:spPr>
          <a:xfrm>
            <a:off x="470647" y="1089212"/>
            <a:ext cx="490817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r>
              <a:rPr lang="fr-FR" dirty="0"/>
              <a:t>Vélasquez</a:t>
            </a:r>
          </a:p>
          <a:p>
            <a:endParaRPr lang="fr-FR" dirty="0"/>
          </a:p>
          <a:p>
            <a:r>
              <a:rPr lang="fr-FR" i="1" dirty="0"/>
              <a:t>Le Bouffon dit Juan de Austria</a:t>
            </a:r>
          </a:p>
          <a:p>
            <a:endParaRPr lang="fr-FR" dirty="0"/>
          </a:p>
          <a:p>
            <a:r>
              <a:rPr lang="fr-FR" dirty="0"/>
              <a:t>1632</a:t>
            </a:r>
          </a:p>
          <a:p>
            <a:endParaRPr lang="fr-FR" dirty="0"/>
          </a:p>
          <a:p>
            <a:r>
              <a:rPr lang="fr-FR" dirty="0"/>
              <a:t>Madrid, Museo nacional del Prado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E48ED8B-B060-8E46-BFC5-D031458D925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09882" y="-31464"/>
            <a:ext cx="2645009" cy="692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2393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538B322-BD9A-7540-AABD-18EF64DF87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6329" y="199091"/>
            <a:ext cx="4947024" cy="637569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834CFE5-7359-E44D-8709-D6925791443E}"/>
              </a:ext>
            </a:extLst>
          </p:cNvPr>
          <p:cNvSpPr txBox="1"/>
          <p:nvPr/>
        </p:nvSpPr>
        <p:spPr>
          <a:xfrm>
            <a:off x="1223682" y="941294"/>
            <a:ext cx="332142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r>
              <a:rPr lang="fr-FR" dirty="0"/>
              <a:t>Diego Velasquez</a:t>
            </a:r>
          </a:p>
          <a:p>
            <a:endParaRPr lang="fr-FR" dirty="0"/>
          </a:p>
          <a:p>
            <a:r>
              <a:rPr lang="fr-FR" i="1" dirty="0"/>
              <a:t>L'Infante Marguerite-Thérèse d'Autriche </a:t>
            </a:r>
          </a:p>
          <a:p>
            <a:endParaRPr lang="fr-FR" dirty="0"/>
          </a:p>
          <a:p>
            <a:r>
              <a:rPr lang="fr-FR" dirty="0"/>
              <a:t>Vers 1653-54</a:t>
            </a:r>
          </a:p>
          <a:p>
            <a:endParaRPr lang="fr-FR" dirty="0"/>
          </a:p>
          <a:p>
            <a:r>
              <a:rPr lang="fr-FR" dirty="0"/>
              <a:t>Peinture à l’huile sur toile, 128 x 100 cm</a:t>
            </a:r>
          </a:p>
          <a:p>
            <a:endParaRPr lang="fr-FR" dirty="0"/>
          </a:p>
          <a:p>
            <a:r>
              <a:rPr lang="fr-FR" dirty="0"/>
              <a:t>Vienne, Kunsthistorisches Museum</a:t>
            </a:r>
          </a:p>
        </p:txBody>
      </p:sp>
    </p:spTree>
    <p:extLst>
      <p:ext uri="{BB962C8B-B14F-4D97-AF65-F5344CB8AC3E}">
        <p14:creationId xmlns:p14="http://schemas.microsoft.com/office/powerpoint/2010/main" val="32524380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788F222-E6BB-9149-8860-9BBC62E4FBA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2629" y="0"/>
            <a:ext cx="5591236" cy="68580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7B22141-90FC-9E4E-8BB3-5FE955177BBC}"/>
              </a:ext>
            </a:extLst>
          </p:cNvPr>
          <p:cNvSpPr txBox="1"/>
          <p:nvPr/>
        </p:nvSpPr>
        <p:spPr>
          <a:xfrm>
            <a:off x="618565" y="1021976"/>
            <a:ext cx="377862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r>
              <a:rPr lang="fr-FR" dirty="0"/>
              <a:t>Bartolomé Esteban Murillo</a:t>
            </a:r>
          </a:p>
          <a:p>
            <a:r>
              <a:rPr lang="fr-FR" dirty="0"/>
              <a:t>(1617-1682)</a:t>
            </a:r>
          </a:p>
          <a:p>
            <a:endParaRPr lang="fr-FR" dirty="0"/>
          </a:p>
          <a:p>
            <a:r>
              <a:rPr lang="fr-FR" dirty="0"/>
              <a:t>Le Jeune Mendiant</a:t>
            </a:r>
          </a:p>
          <a:p>
            <a:endParaRPr lang="fr-FR" dirty="0"/>
          </a:p>
          <a:p>
            <a:r>
              <a:rPr lang="fr-FR" dirty="0"/>
              <a:t>1645-1650</a:t>
            </a:r>
          </a:p>
          <a:p>
            <a:endParaRPr lang="fr-FR" dirty="0"/>
          </a:p>
          <a:p>
            <a:r>
              <a:rPr lang="fr-FR" dirty="0"/>
              <a:t>Peinture à l’huile sur toile</a:t>
            </a:r>
          </a:p>
          <a:p>
            <a:r>
              <a:rPr lang="fr-FR" dirty="0"/>
              <a:t>134 x 110 cm </a:t>
            </a:r>
          </a:p>
          <a:p>
            <a:endParaRPr lang="fr-FR" dirty="0"/>
          </a:p>
          <a:p>
            <a:r>
              <a:rPr lang="fr-FR" dirty="0"/>
              <a:t>Paris, Musée du Louvre</a:t>
            </a:r>
          </a:p>
        </p:txBody>
      </p:sp>
    </p:spTree>
    <p:extLst>
      <p:ext uri="{BB962C8B-B14F-4D97-AF65-F5344CB8AC3E}">
        <p14:creationId xmlns:p14="http://schemas.microsoft.com/office/powerpoint/2010/main" val="20345356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23A4F961-7504-C345-B3F0-FB5CF99C40F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4311" y="0"/>
            <a:ext cx="3814696" cy="68580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B566ED80-7645-1049-A643-20A0AD0123CB}"/>
              </a:ext>
            </a:extLst>
          </p:cNvPr>
          <p:cNvSpPr txBox="1"/>
          <p:nvPr/>
        </p:nvSpPr>
        <p:spPr>
          <a:xfrm>
            <a:off x="1102659" y="1129553"/>
            <a:ext cx="353657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r>
              <a:rPr lang="fr-FR" dirty="0"/>
              <a:t>José de Ribera</a:t>
            </a:r>
          </a:p>
          <a:p>
            <a:endParaRPr lang="fr-FR" dirty="0"/>
          </a:p>
          <a:p>
            <a:r>
              <a:rPr lang="fr-FR" i="1" dirty="0"/>
              <a:t>Le Pied-bot</a:t>
            </a:r>
          </a:p>
          <a:p>
            <a:endParaRPr lang="fr-FR" dirty="0"/>
          </a:p>
          <a:p>
            <a:r>
              <a:rPr lang="fr-FR" dirty="0"/>
              <a:t>1642</a:t>
            </a:r>
          </a:p>
          <a:p>
            <a:endParaRPr lang="fr-FR" dirty="0"/>
          </a:p>
          <a:p>
            <a:r>
              <a:rPr lang="fr-FR" dirty="0"/>
              <a:t>Peinture à l’huile sur toile</a:t>
            </a:r>
          </a:p>
          <a:p>
            <a:r>
              <a:rPr lang="fr-FR" dirty="0"/>
              <a:t>164 x 93 cm</a:t>
            </a:r>
          </a:p>
          <a:p>
            <a:endParaRPr lang="fr-FR" dirty="0"/>
          </a:p>
          <a:p>
            <a:r>
              <a:rPr lang="fr-FR" dirty="0"/>
              <a:t>Paris, musée du Louvre</a:t>
            </a:r>
          </a:p>
        </p:txBody>
      </p:sp>
    </p:spTree>
    <p:extLst>
      <p:ext uri="{BB962C8B-B14F-4D97-AF65-F5344CB8AC3E}">
        <p14:creationId xmlns:p14="http://schemas.microsoft.com/office/powerpoint/2010/main" val="42114903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erreraA">
            <a:extLst>
              <a:ext uri="{FF2B5EF4-FFF2-40B4-BE49-F238E27FC236}">
                <a16:creationId xmlns:a16="http://schemas.microsoft.com/office/drawing/2014/main" id="{5D0C6CFB-9779-044C-9AC0-6EB0B7ABA7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81665" y="0"/>
            <a:ext cx="5527675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187C460-BAD1-144E-A37A-DA8C83723FC3}"/>
              </a:ext>
            </a:extLst>
          </p:cNvPr>
          <p:cNvSpPr txBox="1"/>
          <p:nvPr/>
        </p:nvSpPr>
        <p:spPr>
          <a:xfrm>
            <a:off x="255494" y="470647"/>
            <a:ext cx="520401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/>
          </a:p>
          <a:p>
            <a:r>
              <a:rPr lang="fr-FR"/>
              <a:t>Francisco de Herrera el Viejo (1590-1656)</a:t>
            </a:r>
          </a:p>
          <a:p>
            <a:endParaRPr lang="fr-FR"/>
          </a:p>
          <a:p>
            <a:r>
              <a:rPr lang="fr-FR" i="1"/>
              <a:t>Apparition de sainte Catherine d’Alexandrie à la famille de saint Bonaventure</a:t>
            </a:r>
          </a:p>
          <a:p>
            <a:endParaRPr lang="fr-FR"/>
          </a:p>
          <a:p>
            <a:r>
              <a:rPr lang="fr-FR"/>
              <a:t>1628</a:t>
            </a:r>
          </a:p>
          <a:p>
            <a:endParaRPr lang="fr-FR"/>
          </a:p>
          <a:p>
            <a:r>
              <a:rPr lang="fr-FR"/>
              <a:t>Peinture à l’huile sur toile, 234 x 192 cm</a:t>
            </a:r>
          </a:p>
          <a:p>
            <a:endParaRPr lang="fr-FR"/>
          </a:p>
          <a:p>
            <a:r>
              <a:rPr lang="fr-FR"/>
              <a:t>Greenville, Bob Jones University Collection</a:t>
            </a:r>
          </a:p>
          <a:p>
            <a:endParaRPr lang="fr-FR"/>
          </a:p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80453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90F809AC-A6E3-7C42-B4BB-1B1596C9B00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0087" y="0"/>
            <a:ext cx="4604978" cy="6858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4BBE728-3E8A-4B48-9293-4ABA157BD5E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6426" y="0"/>
            <a:ext cx="4386263" cy="6858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B1A3B303-2F24-C447-A8E4-EE7B5863758B}"/>
              </a:ext>
            </a:extLst>
          </p:cNvPr>
          <p:cNvSpPr txBox="1"/>
          <p:nvPr/>
        </p:nvSpPr>
        <p:spPr>
          <a:xfrm>
            <a:off x="147918" y="1264024"/>
            <a:ext cx="244736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r>
              <a:rPr lang="fr-FR" dirty="0"/>
              <a:t>Juan Carreño de Miranda (1614-1685)</a:t>
            </a:r>
          </a:p>
          <a:p>
            <a:endParaRPr lang="fr-FR" dirty="0"/>
          </a:p>
          <a:p>
            <a:r>
              <a:rPr lang="fr-FR" i="1" dirty="0"/>
              <a:t>Eugenia Martínez Vallejo (1674-1699) </a:t>
            </a:r>
            <a:r>
              <a:rPr lang="fr-FR" dirty="0"/>
              <a:t>dite</a:t>
            </a:r>
            <a:r>
              <a:rPr lang="fr-FR" i="1" dirty="0"/>
              <a:t> Le Monstre</a:t>
            </a:r>
          </a:p>
          <a:p>
            <a:endParaRPr lang="fr-FR" dirty="0"/>
          </a:p>
          <a:p>
            <a:r>
              <a:rPr lang="fr-FR" dirty="0"/>
              <a:t>1680</a:t>
            </a:r>
          </a:p>
          <a:p>
            <a:endParaRPr lang="fr-FR" dirty="0"/>
          </a:p>
          <a:p>
            <a:r>
              <a:rPr lang="fr-FR" dirty="0"/>
              <a:t>Peinture à l’huile sur toile, 165 x 108 cm</a:t>
            </a:r>
          </a:p>
          <a:p>
            <a:endParaRPr lang="fr-FR" dirty="0"/>
          </a:p>
          <a:p>
            <a:r>
              <a:rPr lang="fr-FR" dirty="0"/>
              <a:t>Madrid, Museo nacional del Prado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853009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2A522A6-9325-7349-B4F9-78CB89A409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9896B5C-16BD-5F48-BEF0-0F4C565A8090}"/>
              </a:ext>
            </a:extLst>
          </p:cNvPr>
          <p:cNvSpPr txBox="1"/>
          <p:nvPr/>
        </p:nvSpPr>
        <p:spPr>
          <a:xfrm>
            <a:off x="753035" y="1116106"/>
            <a:ext cx="42358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r>
              <a:rPr lang="fr-FR" dirty="0"/>
              <a:t>Francisco de Zurbaran (1598-1664)</a:t>
            </a:r>
          </a:p>
          <a:p>
            <a:endParaRPr lang="fr-FR" dirty="0"/>
          </a:p>
          <a:p>
            <a:r>
              <a:rPr lang="fr-FR" i="1" dirty="0"/>
              <a:t>L’Apothéose de saint Thomas d’Aquin</a:t>
            </a:r>
          </a:p>
          <a:p>
            <a:r>
              <a:rPr lang="fr-FR" dirty="0"/>
              <a:t>1631</a:t>
            </a:r>
          </a:p>
          <a:p>
            <a:endParaRPr lang="fr-FR" dirty="0"/>
          </a:p>
          <a:p>
            <a:r>
              <a:rPr lang="fr-FR" dirty="0"/>
              <a:t>Peinture à l’huile sur toile</a:t>
            </a:r>
          </a:p>
          <a:p>
            <a:r>
              <a:rPr lang="fr-FR" dirty="0"/>
              <a:t>475 x 375 cm</a:t>
            </a:r>
          </a:p>
          <a:p>
            <a:endParaRPr lang="fr-FR" dirty="0"/>
          </a:p>
          <a:p>
            <a:r>
              <a:rPr lang="fr-FR" dirty="0"/>
              <a:t>Séville, Musée des Beaux-arts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E5268A2-9AD4-3D4F-9217-9DC7D48FEA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1894" y="0"/>
            <a:ext cx="5365003" cy="680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4460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4337208E-E1B3-874E-B2D5-E65B310645E2}"/>
              </a:ext>
            </a:extLst>
          </p:cNvPr>
          <p:cNvSpPr txBox="1"/>
          <p:nvPr/>
        </p:nvSpPr>
        <p:spPr>
          <a:xfrm>
            <a:off x="618565" y="995082"/>
            <a:ext cx="380551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r>
              <a:rPr lang="fr-FR" dirty="0"/>
              <a:t>Francisco de Zurbaran (1598-1664)</a:t>
            </a:r>
          </a:p>
          <a:p>
            <a:endParaRPr lang="fr-FR" dirty="0"/>
          </a:p>
          <a:p>
            <a:r>
              <a:rPr lang="fr-FR" dirty="0"/>
              <a:t>Saint Dominique à Soriano</a:t>
            </a:r>
          </a:p>
          <a:p>
            <a:r>
              <a:rPr lang="fr-FR" dirty="0"/>
              <a:t>1626</a:t>
            </a:r>
          </a:p>
          <a:p>
            <a:endParaRPr lang="fr-FR" dirty="0"/>
          </a:p>
          <a:p>
            <a:r>
              <a:rPr lang="fr-FR" dirty="0"/>
              <a:t>Peinture à l’huile sur toile</a:t>
            </a:r>
          </a:p>
          <a:p>
            <a:r>
              <a:rPr lang="fr-FR" dirty="0"/>
              <a:t>190 x 230 cm</a:t>
            </a:r>
          </a:p>
          <a:p>
            <a:endParaRPr lang="fr-FR" dirty="0"/>
          </a:p>
          <a:p>
            <a:r>
              <a:rPr lang="fr-FR" dirty="0"/>
              <a:t>Séville, église Sainte-Marie-Madeleine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47AE8D8-CA24-E24A-99BD-3D726421060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1518" y="531786"/>
            <a:ext cx="6731738" cy="5576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6635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DCBF7B6A-6D70-2245-8B44-0778D6A7788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9268" y="222997"/>
            <a:ext cx="8572500" cy="64389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9C94B16-06A5-DF48-B2D8-B51BCFE4B30D}"/>
              </a:ext>
            </a:extLst>
          </p:cNvPr>
          <p:cNvSpPr txBox="1"/>
          <p:nvPr/>
        </p:nvSpPr>
        <p:spPr>
          <a:xfrm>
            <a:off x="510988" y="914400"/>
            <a:ext cx="212463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Juan Sanchez Cotan</a:t>
            </a:r>
          </a:p>
          <a:p>
            <a:r>
              <a:rPr lang="fr-FR" dirty="0"/>
              <a:t>(1560-1627)</a:t>
            </a:r>
          </a:p>
          <a:p>
            <a:endParaRPr lang="fr-FR" dirty="0"/>
          </a:p>
          <a:p>
            <a:r>
              <a:rPr lang="fr-FR" i="1" dirty="0"/>
              <a:t>Carottes et céleri</a:t>
            </a:r>
          </a:p>
          <a:p>
            <a:endParaRPr lang="fr-FR" dirty="0"/>
          </a:p>
          <a:p>
            <a:r>
              <a:rPr lang="fr-FR" dirty="0"/>
              <a:t>1602</a:t>
            </a:r>
          </a:p>
          <a:p>
            <a:endParaRPr lang="fr-FR" dirty="0"/>
          </a:p>
          <a:p>
            <a:r>
              <a:rPr lang="fr-FR" dirty="0"/>
              <a:t>Peinture à l’huile sur toile, 100 x 135 cm</a:t>
            </a:r>
          </a:p>
          <a:p>
            <a:endParaRPr lang="fr-FR" dirty="0"/>
          </a:p>
          <a:p>
            <a:r>
              <a:rPr lang="fr-FR" dirty="0"/>
              <a:t>Grenade, Musée des Beaux-Arts </a:t>
            </a:r>
          </a:p>
        </p:txBody>
      </p:sp>
    </p:spTree>
    <p:extLst>
      <p:ext uri="{BB962C8B-B14F-4D97-AF65-F5344CB8AC3E}">
        <p14:creationId xmlns:p14="http://schemas.microsoft.com/office/powerpoint/2010/main" val="32439089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9F1D93DF-7D79-9345-B2B4-B2111A44FEA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2945" y="1107700"/>
            <a:ext cx="5937048" cy="445938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F685210-3491-3749-9008-0C6CBC30485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259" y="1107700"/>
            <a:ext cx="5639261" cy="4459382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5045FD7-72AC-8A35-9D2E-565DD89588E4}"/>
              </a:ext>
            </a:extLst>
          </p:cNvPr>
          <p:cNvSpPr txBox="1"/>
          <p:nvPr/>
        </p:nvSpPr>
        <p:spPr>
          <a:xfrm>
            <a:off x="188259" y="5731727"/>
            <a:ext cx="56392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Caravage, Corbeille de fruits, 1594-1602, HT, Milan, </a:t>
            </a:r>
            <a:r>
              <a:rPr lang="fr-FR" dirty="0" err="1"/>
              <a:t>Ambrosiana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718899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71D0EB9-7066-CA40-9BB3-03D21ED49EE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2673" y="0"/>
            <a:ext cx="3746042" cy="68580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5D8BB92-38E2-E948-B55D-C9068C9938DA}"/>
              </a:ext>
            </a:extLst>
          </p:cNvPr>
          <p:cNvSpPr txBox="1"/>
          <p:nvPr/>
        </p:nvSpPr>
        <p:spPr>
          <a:xfrm>
            <a:off x="349624" y="578224"/>
            <a:ext cx="3081758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r>
              <a:rPr lang="fr-FR" dirty="0"/>
              <a:t>Juan Bautista Maino </a:t>
            </a:r>
          </a:p>
          <a:p>
            <a:r>
              <a:rPr lang="fr-FR" dirty="0"/>
              <a:t>(1581-1649)</a:t>
            </a:r>
          </a:p>
          <a:p>
            <a:endParaRPr lang="fr-FR" dirty="0"/>
          </a:p>
          <a:p>
            <a:r>
              <a:rPr lang="fr-FR" i="1" dirty="0"/>
              <a:t>Adoration des rois</a:t>
            </a:r>
          </a:p>
          <a:p>
            <a:r>
              <a:rPr lang="fr-FR" i="1" dirty="0"/>
              <a:t>Adoration des bergers</a:t>
            </a:r>
          </a:p>
          <a:p>
            <a:endParaRPr lang="fr-FR" dirty="0"/>
          </a:p>
          <a:p>
            <a:r>
              <a:rPr lang="fr-FR" dirty="0"/>
              <a:t>1612-1614</a:t>
            </a:r>
          </a:p>
          <a:p>
            <a:endParaRPr lang="fr-FR" dirty="0"/>
          </a:p>
          <a:p>
            <a:r>
              <a:rPr lang="fr-FR" dirty="0"/>
              <a:t>Peinture à l’huile sur toile</a:t>
            </a:r>
          </a:p>
          <a:p>
            <a:r>
              <a:rPr lang="fr-FR" dirty="0"/>
              <a:t>315 x 174 cm</a:t>
            </a:r>
          </a:p>
          <a:p>
            <a:endParaRPr lang="fr-FR" dirty="0"/>
          </a:p>
          <a:p>
            <a:r>
              <a:rPr lang="fr-FR" dirty="0"/>
              <a:t>Madrid, Museo Nacional del Prado</a:t>
            </a:r>
          </a:p>
          <a:p>
            <a:endParaRPr lang="fr-FR" dirty="0"/>
          </a:p>
          <a:p>
            <a:r>
              <a:rPr lang="fr-FR" dirty="0"/>
              <a:t>Pour le maître-autel de l’église conventuelle Saint-Pierre-Martyre de Tolède</a:t>
            </a:r>
          </a:p>
          <a:p>
            <a:endParaRPr lang="fr-FR" dirty="0"/>
          </a:p>
          <a:p>
            <a:r>
              <a:rPr lang="fr-FR" dirty="0"/>
              <a:t>Séjourne à Rome de 1600 à 1608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F84C24A-AAD7-6843-8C9C-AD1AA7AAD38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0006" y="0"/>
            <a:ext cx="38147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885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586DE141-C356-8F4E-9787-6D571DBF0A3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0006" y="0"/>
            <a:ext cx="3814763" cy="6858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7B799A9-B56C-B24A-A604-FC2689E3AB8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556" y="0"/>
            <a:ext cx="71816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47772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947</TotalTime>
  <Words>573</Words>
  <Application>Microsoft Macintosh PowerPoint</Application>
  <PresentationFormat>Grand écran</PresentationFormat>
  <Paragraphs>213</Paragraphs>
  <Slides>30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30</vt:i4>
      </vt:variant>
    </vt:vector>
  </HeadingPairs>
  <TitlesOfParts>
    <vt:vector size="35" baseType="lpstr">
      <vt:lpstr>Aptos</vt:lpstr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Frédéric Jiméno</dc:creator>
  <cp:lastModifiedBy>Frédéric Jiméno</cp:lastModifiedBy>
  <cp:revision>71</cp:revision>
  <dcterms:created xsi:type="dcterms:W3CDTF">2019-08-31T07:04:33Z</dcterms:created>
  <dcterms:modified xsi:type="dcterms:W3CDTF">2024-11-23T16:12:48Z</dcterms:modified>
</cp:coreProperties>
</file>