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5"/>
  </p:notesMasterIdLst>
  <p:sldIdLst>
    <p:sldId id="256" r:id="rId2"/>
    <p:sldId id="265" r:id="rId3"/>
    <p:sldId id="286" r:id="rId4"/>
    <p:sldId id="259" r:id="rId5"/>
    <p:sldId id="322" r:id="rId6"/>
    <p:sldId id="324" r:id="rId7"/>
    <p:sldId id="362" r:id="rId8"/>
    <p:sldId id="326" r:id="rId9"/>
    <p:sldId id="327" r:id="rId10"/>
    <p:sldId id="344" r:id="rId11"/>
    <p:sldId id="365" r:id="rId12"/>
    <p:sldId id="363" r:id="rId13"/>
    <p:sldId id="358" r:id="rId14"/>
    <p:sldId id="359" r:id="rId15"/>
    <p:sldId id="345" r:id="rId16"/>
    <p:sldId id="364" r:id="rId17"/>
    <p:sldId id="360" r:id="rId18"/>
    <p:sldId id="348" r:id="rId19"/>
    <p:sldId id="361" r:id="rId20"/>
    <p:sldId id="353" r:id="rId21"/>
    <p:sldId id="336" r:id="rId22"/>
    <p:sldId id="284" r:id="rId23"/>
    <p:sldId id="355" r:id="rId24"/>
    <p:sldId id="354" r:id="rId25"/>
    <p:sldId id="329" r:id="rId26"/>
    <p:sldId id="330" r:id="rId27"/>
    <p:sldId id="331" r:id="rId28"/>
    <p:sldId id="332" r:id="rId29"/>
    <p:sldId id="333" r:id="rId30"/>
    <p:sldId id="335" r:id="rId31"/>
    <p:sldId id="285" r:id="rId32"/>
    <p:sldId id="357" r:id="rId33"/>
    <p:sldId id="356" r:id="rId34"/>
  </p:sldIdLst>
  <p:sldSz cx="9144000" cy="5143500" type="screen16x9"/>
  <p:notesSz cx="6858000" cy="9144000"/>
  <p:embeddedFontLst>
    <p:embeddedFont>
      <p:font typeface="ＭＳ Ｐゴシック" panose="020B0600070205080204" pitchFamily="34" charset="-128"/>
      <p:regular r:id="rId36"/>
    </p:embeddedFont>
    <p:embeddedFont>
      <p:font typeface="Calibri" panose="020F0502020204030204" pitchFamily="34" charset="0"/>
      <p:regular r:id="rId37"/>
      <p:bold r:id="rId38"/>
      <p:italic r:id="rId39"/>
      <p:boldItalic r:id="rId40"/>
    </p:embeddedFont>
    <p:embeddedFont>
      <p:font typeface="Dosis Light" panose="020B0604020202020204" charset="0"/>
      <p:regular r:id="rId41"/>
      <p:bold r:id="rId42"/>
    </p:embeddedFont>
    <p:embeddedFont>
      <p:font typeface="Garamond" panose="02020404030301010803" pitchFamily="18" charset="0"/>
      <p:regular r:id="rId43"/>
      <p:bold r:id="rId44"/>
      <p:italic r:id="rId45"/>
    </p:embeddedFont>
    <p:embeddedFont>
      <p:font typeface="Titillium Web Light"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9A884F-7B45-4B84-8A9A-4E917F0A5F5C}">
  <a:tblStyle styleId="{949A884F-7B45-4B84-8A9A-4E917F0A5F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48" y="5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67359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46083"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fr-FR">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1845" name="Google Shape;1845;p6"/>
          <p:cNvGrpSpPr/>
          <p:nvPr/>
        </p:nvGrpSpPr>
        <p:grpSpPr>
          <a:xfrm rot="10800000">
            <a:off x="8851487" y="28707"/>
            <a:ext cx="264012" cy="5086302"/>
            <a:chOff x="5307800" y="238125"/>
            <a:chExt cx="271925" cy="5238750"/>
          </a:xfrm>
        </p:grpSpPr>
        <p:sp>
          <p:nvSpPr>
            <p:cNvPr id="1846" name="Google Shape;1846;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6"/>
          <p:cNvGrpSpPr/>
          <p:nvPr/>
        </p:nvGrpSpPr>
        <p:grpSpPr>
          <a:xfrm rot="10800000">
            <a:off x="7828571" y="28707"/>
            <a:ext cx="1140783" cy="5086302"/>
            <a:chOff x="5458325" y="238125"/>
            <a:chExt cx="1174975" cy="5238750"/>
          </a:xfrm>
        </p:grpSpPr>
        <p:sp>
          <p:nvSpPr>
            <p:cNvPr id="1904" name="Google Shape;1904;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6"/>
          <p:cNvGrpSpPr/>
          <p:nvPr/>
        </p:nvGrpSpPr>
        <p:grpSpPr>
          <a:xfrm rot="10800000">
            <a:off x="7682451" y="28707"/>
            <a:ext cx="994639" cy="4940182"/>
            <a:chOff x="5759350" y="388625"/>
            <a:chExt cx="1024450" cy="5088250"/>
          </a:xfrm>
        </p:grpSpPr>
        <p:sp>
          <p:nvSpPr>
            <p:cNvPr id="1967" name="Google Shape;1967;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8" name="Google Shape;2068;p6"/>
          <p:cNvGrpSpPr/>
          <p:nvPr/>
        </p:nvGrpSpPr>
        <p:grpSpPr>
          <a:xfrm rot="10800000">
            <a:off x="7682451" y="28707"/>
            <a:ext cx="1140783" cy="5086302"/>
            <a:chOff x="5608825" y="238125"/>
            <a:chExt cx="1174975" cy="5238750"/>
          </a:xfrm>
        </p:grpSpPr>
        <p:sp>
          <p:nvSpPr>
            <p:cNvPr id="2069" name="Google Shape;2069;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a:lvl1pPr>
          </a:lstStyle>
          <a:p>
            <a:fld id="{F9720E44-D663-984B-BF16-E879B84C0B41}" type="slidenum">
              <a:rPr lang="fr-FR"/>
              <a:pPr/>
              <a:t>‹N°›</a:t>
            </a:fld>
            <a:endParaRPr lang="fr-FR"/>
          </a:p>
        </p:txBody>
      </p:sp>
    </p:spTree>
    <p:extLst>
      <p:ext uri="{BB962C8B-B14F-4D97-AF65-F5344CB8AC3E}">
        <p14:creationId xmlns:p14="http://schemas.microsoft.com/office/powerpoint/2010/main" val="199561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1" y="96441"/>
            <a:ext cx="8226425" cy="1075134"/>
          </a:xfrm>
        </p:spPr>
        <p:txBody>
          <a:bodyPr/>
          <a:lstStyle/>
          <a:p>
            <a:r>
              <a:rPr lang="fr-FR"/>
              <a:t>Modifiez le style du titre</a:t>
            </a:r>
          </a:p>
        </p:txBody>
      </p:sp>
      <p:sp>
        <p:nvSpPr>
          <p:cNvPr id="3" name="Espace réservé du texte 2"/>
          <p:cNvSpPr>
            <a:spLocks noGrp="1"/>
          </p:cNvSpPr>
          <p:nvPr>
            <p:ph type="body" sz="half" idx="1"/>
          </p:nvPr>
        </p:nvSpPr>
        <p:spPr>
          <a:xfrm>
            <a:off x="457201" y="1200150"/>
            <a:ext cx="4037013" cy="339209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200150"/>
            <a:ext cx="4037012" cy="339209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idx="10"/>
          </p:nvPr>
        </p:nvSpPr>
        <p:spPr>
          <a:xfrm>
            <a:off x="457200" y="4683919"/>
            <a:ext cx="2130425" cy="354806"/>
          </a:xfrm>
          <a:prstGeom prst="rect">
            <a:avLst/>
          </a:prstGeom>
        </p:spPr>
        <p:txBody>
          <a:bodyPr/>
          <a:lstStyle>
            <a:lvl1pPr>
              <a:defRPr/>
            </a:lvl1pPr>
          </a:lstStyle>
          <a:p>
            <a:pPr>
              <a:defRPr/>
            </a:pPr>
            <a:endParaRPr lang="fr-FR"/>
          </a:p>
        </p:txBody>
      </p:sp>
      <p:sp>
        <p:nvSpPr>
          <p:cNvPr id="6" name="Espace réservé du pied de page 5"/>
          <p:cNvSpPr>
            <a:spLocks noGrp="1"/>
          </p:cNvSpPr>
          <p:nvPr>
            <p:ph type="ftr" idx="11"/>
          </p:nvPr>
        </p:nvSpPr>
        <p:spPr>
          <a:xfrm>
            <a:off x="3124201" y="4683919"/>
            <a:ext cx="2892425" cy="354806"/>
          </a:xfrm>
          <a:prstGeom prst="rect">
            <a:avLst/>
          </a:prstGeom>
        </p:spPr>
        <p:txBody>
          <a:bodyPr/>
          <a:lstStyle>
            <a:lvl1pPr>
              <a:defRPr/>
            </a:lvl1pPr>
          </a:lstStyle>
          <a:p>
            <a:pPr>
              <a:defRPr/>
            </a:pPr>
            <a:endParaRPr lang="fr-FR"/>
          </a:p>
        </p:txBody>
      </p:sp>
      <p:sp>
        <p:nvSpPr>
          <p:cNvPr id="7" name="Espace réservé du numéro de diapositive 6"/>
          <p:cNvSpPr>
            <a:spLocks noGrp="1"/>
          </p:cNvSpPr>
          <p:nvPr>
            <p:ph type="sldNum" idx="12"/>
          </p:nvPr>
        </p:nvSpPr>
        <p:spPr>
          <a:xfrm>
            <a:off x="6553201" y="4683919"/>
            <a:ext cx="2130425" cy="354806"/>
          </a:xfrm>
          <a:prstGeom prst="rect">
            <a:avLst/>
          </a:prstGeom>
        </p:spPr>
        <p:txBody>
          <a:bodyPr/>
          <a:lstStyle>
            <a:lvl1pPr>
              <a:defRPr/>
            </a:lvl1pPr>
          </a:lstStyle>
          <a:p>
            <a:fld id="{FAB936BC-EC15-3649-B67C-FBE0E841E886}" type="slidenum">
              <a:rPr lang="fr-FR"/>
              <a:pPr/>
              <a:t>‹N°›</a:t>
            </a:fld>
            <a:endParaRPr lang="fr-FR"/>
          </a:p>
        </p:txBody>
      </p:sp>
    </p:spTree>
    <p:extLst>
      <p:ext uri="{BB962C8B-B14F-4D97-AF65-F5344CB8AC3E}">
        <p14:creationId xmlns:p14="http://schemas.microsoft.com/office/powerpoint/2010/main" val="701448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60" r:id="rId5"/>
    <p:sldLayoutId id="2147483661"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r.wikisource.org/wiki/Revue_des_Deux_Mondes" TargetMode="External"/><Relationship Id="rId2" Type="http://schemas.openxmlformats.org/officeDocument/2006/relationships/hyperlink" Target="https://fr.wikisource.org/wiki/Auteur:Andr%C3%A9_Hallays" TargetMode="External"/><Relationship Id="rId1" Type="http://schemas.openxmlformats.org/officeDocument/2006/relationships/slideLayout" Target="../slideLayouts/slideLayout5.xml"/><Relationship Id="rId4" Type="http://schemas.openxmlformats.org/officeDocument/2006/relationships/hyperlink" Target="https://fr.wikisource.org/wiki/Revue_des_Deux_Mondes/1911-192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mploi-territorial.fr/details_offre/o044211100450990-chercheur-inventaire-f-h-2021-914"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831484" y="696425"/>
            <a:ext cx="539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Gestion du patrimoine culturel</a:t>
            </a:r>
            <a:br>
              <a:rPr lang="en" dirty="0"/>
            </a:br>
            <a:r>
              <a:rPr lang="en" dirty="0"/>
              <a:t>L3, UE2, Option, S1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63888" y="-20538"/>
            <a:ext cx="3672408" cy="784800"/>
          </a:xfrm>
        </p:spPr>
        <p:txBody>
          <a:bodyPr/>
          <a:lstStyle/>
          <a:p>
            <a:r>
              <a:rPr lang="fr-FR" dirty="0">
                <a:solidFill>
                  <a:schemeClr val="tx1"/>
                </a:solidFill>
              </a:rPr>
              <a:t>Mathilde Bonaparte, </a:t>
            </a:r>
            <a:r>
              <a:rPr lang="fr-FR" i="1" dirty="0">
                <a:solidFill>
                  <a:schemeClr val="tx1"/>
                </a:solidFill>
              </a:rPr>
              <a:t>Prosper Mérimée</a:t>
            </a:r>
            <a:r>
              <a:rPr lang="fr-FR" dirty="0">
                <a:solidFill>
                  <a:schemeClr val="tx1"/>
                </a:solidFill>
              </a:rPr>
              <a:t>, 1869, Musée Carnavalet.</a:t>
            </a:r>
          </a:p>
          <a:p>
            <a:r>
              <a:rPr lang="fr-FR" dirty="0">
                <a:solidFill>
                  <a:schemeClr val="tx1"/>
                </a:solidFill>
              </a:rPr>
              <a:t>Lestrange, </a:t>
            </a:r>
          </a:p>
          <a:p>
            <a:r>
              <a:rPr lang="fr-FR" i="1" dirty="0">
                <a:solidFill>
                  <a:schemeClr val="tx1"/>
                </a:solidFill>
              </a:rPr>
              <a:t>La Jacquerie, scènes féodales</a:t>
            </a:r>
            <a:r>
              <a:rPr lang="fr-FR" dirty="0">
                <a:solidFill>
                  <a:schemeClr val="tx1"/>
                </a:solidFill>
              </a:rPr>
              <a:t>, 1828, </a:t>
            </a:r>
            <a:r>
              <a:rPr lang="fr-FR" i="1" dirty="0">
                <a:solidFill>
                  <a:schemeClr val="tx1"/>
                </a:solidFill>
              </a:rPr>
              <a:t>Chroniques du règne de Charles IX</a:t>
            </a:r>
            <a:r>
              <a:rPr lang="fr-FR" dirty="0">
                <a:solidFill>
                  <a:schemeClr val="tx1"/>
                </a:solidFill>
              </a:rPr>
              <a:t>, 1829  - La Vénus d’Ille Ille sur Têt </a:t>
            </a:r>
          </a:p>
          <a:p>
            <a:r>
              <a:rPr lang="fr-FR" i="1" dirty="0">
                <a:solidFill>
                  <a:schemeClr val="tx1"/>
                </a:solidFill>
              </a:rPr>
              <a:t>Voyages ou Rapports d’inspection archéologique</a:t>
            </a:r>
            <a:r>
              <a:rPr lang="fr-FR" dirty="0">
                <a:solidFill>
                  <a:schemeClr val="tx1"/>
                </a:solidFill>
              </a:rPr>
              <a:t>, 1841</a:t>
            </a:r>
          </a:p>
        </p:txBody>
      </p:sp>
      <p:pic>
        <p:nvPicPr>
          <p:cNvPr id="4" name="Image 3" descr="http://parismuseescollections.paris.fr/sites/default/files/styles/pm_notice/public/atoms/images/CAR/aze_card01994_001.jpg?itok=jQ4lbx9K"/>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770"/>
            <a:ext cx="3241040" cy="4759960"/>
          </a:xfrm>
          <a:prstGeom prst="rect">
            <a:avLst/>
          </a:prstGeom>
          <a:noFill/>
          <a:ln>
            <a:noFill/>
          </a:ln>
        </p:spPr>
      </p:pic>
    </p:spTree>
    <p:extLst>
      <p:ext uri="{BB962C8B-B14F-4D97-AF65-F5344CB8AC3E}">
        <p14:creationId xmlns:p14="http://schemas.microsoft.com/office/powerpoint/2010/main" val="243325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321F2-89B2-406B-832B-C9FB7753F9A2}"/>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AE628D8F-CA84-41A3-8BE8-3AB721B4801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1743B7B1-DFEC-4EB8-B3AF-2E86204AF8B1}"/>
              </a:ext>
            </a:extLst>
          </p:cNvPr>
          <p:cNvPicPr>
            <a:picLocks noChangeAspect="1"/>
          </p:cNvPicPr>
          <p:nvPr/>
        </p:nvPicPr>
        <p:blipFill>
          <a:blip r:embed="rId2"/>
          <a:stretch>
            <a:fillRect/>
          </a:stretch>
        </p:blipFill>
        <p:spPr>
          <a:xfrm>
            <a:off x="0" y="0"/>
            <a:ext cx="2959319" cy="5143500"/>
          </a:xfrm>
          <a:prstGeom prst="rect">
            <a:avLst/>
          </a:prstGeom>
        </p:spPr>
      </p:pic>
      <p:pic>
        <p:nvPicPr>
          <p:cNvPr id="7" name="Image 6">
            <a:extLst>
              <a:ext uri="{FF2B5EF4-FFF2-40B4-BE49-F238E27FC236}">
                <a16:creationId xmlns:a16="http://schemas.microsoft.com/office/drawing/2014/main" id="{F22B6766-8677-45A7-8843-617811A7EB62}"/>
              </a:ext>
            </a:extLst>
          </p:cNvPr>
          <p:cNvPicPr>
            <a:picLocks noChangeAspect="1"/>
          </p:cNvPicPr>
          <p:nvPr/>
        </p:nvPicPr>
        <p:blipFill>
          <a:blip r:embed="rId3"/>
          <a:stretch>
            <a:fillRect/>
          </a:stretch>
        </p:blipFill>
        <p:spPr>
          <a:xfrm>
            <a:off x="3348250" y="0"/>
            <a:ext cx="3002017" cy="5143500"/>
          </a:xfrm>
          <a:prstGeom prst="rect">
            <a:avLst/>
          </a:prstGeom>
        </p:spPr>
      </p:pic>
    </p:spTree>
    <p:extLst>
      <p:ext uri="{BB962C8B-B14F-4D97-AF65-F5344CB8AC3E}">
        <p14:creationId xmlns:p14="http://schemas.microsoft.com/office/powerpoint/2010/main" val="108897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2C75F-85C5-4D8D-AC7B-012255AFAC7E}"/>
              </a:ext>
            </a:extLst>
          </p:cNvPr>
          <p:cNvSpPr>
            <a:spLocks noGrp="1"/>
          </p:cNvSpPr>
          <p:nvPr>
            <p:ph type="ctrTitle"/>
          </p:nvPr>
        </p:nvSpPr>
        <p:spPr>
          <a:xfrm>
            <a:off x="611560" y="3363838"/>
            <a:ext cx="5268900" cy="1159800"/>
          </a:xfrm>
        </p:spPr>
        <p:txBody>
          <a:bodyPr/>
          <a:lstStyle/>
          <a:p>
            <a:r>
              <a:rPr lang="fr-FR" sz="2800" i="1" dirty="0">
                <a:solidFill>
                  <a:schemeClr val="tx1"/>
                </a:solidFill>
              </a:rPr>
              <a:t>Voyages ou Rapports d’inspection archéologique</a:t>
            </a:r>
            <a:r>
              <a:rPr lang="fr-FR" sz="2800" dirty="0">
                <a:solidFill>
                  <a:schemeClr val="tx1"/>
                </a:solidFill>
              </a:rPr>
              <a:t>, 1841</a:t>
            </a:r>
            <a:br>
              <a:rPr lang="fr-FR" sz="2800" dirty="0">
                <a:solidFill>
                  <a:schemeClr val="tx1"/>
                </a:solidFill>
              </a:rPr>
            </a:br>
            <a:r>
              <a:rPr lang="fr-FR" sz="2800" dirty="0">
                <a:solidFill>
                  <a:schemeClr val="tx1"/>
                </a:solidFill>
              </a:rPr>
              <a:t>budget permanent 1837</a:t>
            </a:r>
            <a:br>
              <a:rPr lang="fr-FR" sz="2800" dirty="0">
                <a:solidFill>
                  <a:schemeClr val="tx1"/>
                </a:solidFill>
              </a:rPr>
            </a:br>
            <a:r>
              <a:rPr lang="fr-FR" sz="2800" dirty="0">
                <a:solidFill>
                  <a:schemeClr val="tx1"/>
                </a:solidFill>
              </a:rPr>
              <a:t>Commission des MH</a:t>
            </a:r>
            <a:br>
              <a:rPr lang="fr-FR" sz="2800" dirty="0">
                <a:solidFill>
                  <a:schemeClr val="tx1"/>
                </a:solidFill>
              </a:rPr>
            </a:br>
            <a:r>
              <a:rPr lang="fr-FR" sz="2800" dirty="0">
                <a:solidFill>
                  <a:schemeClr val="tx1"/>
                </a:solidFill>
              </a:rPr>
              <a:t>Inventaires listes, restaurations, protection juridique</a:t>
            </a:r>
            <a:br>
              <a:rPr lang="fr-FR" sz="2800" dirty="0">
                <a:solidFill>
                  <a:schemeClr val="tx1"/>
                </a:solidFill>
              </a:rPr>
            </a:br>
            <a:r>
              <a:rPr lang="fr-FR" sz="2800" dirty="0">
                <a:solidFill>
                  <a:schemeClr val="tx1"/>
                </a:solidFill>
              </a:rPr>
              <a:t>armée, clergé = </a:t>
            </a:r>
            <a:br>
              <a:rPr lang="fr-FR" sz="2800" dirty="0">
                <a:solidFill>
                  <a:schemeClr val="tx1"/>
                </a:solidFill>
              </a:rPr>
            </a:br>
            <a:endParaRPr lang="fr-FR" sz="2800" dirty="0"/>
          </a:p>
        </p:txBody>
      </p:sp>
    </p:spTree>
    <p:extLst>
      <p:ext uri="{BB962C8B-B14F-4D97-AF65-F5344CB8AC3E}">
        <p14:creationId xmlns:p14="http://schemas.microsoft.com/office/powerpoint/2010/main" val="174249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2E63C-9A64-4592-8A77-53C50DB572A6}"/>
              </a:ext>
            </a:extLst>
          </p:cNvPr>
          <p:cNvSpPr>
            <a:spLocks noGrp="1"/>
          </p:cNvSpPr>
          <p:nvPr>
            <p:ph type="ctrTitle"/>
          </p:nvPr>
        </p:nvSpPr>
        <p:spPr>
          <a:xfrm>
            <a:off x="899592" y="385901"/>
            <a:ext cx="5268900" cy="1159800"/>
          </a:xfrm>
        </p:spPr>
        <p:txBody>
          <a:bodyPr/>
          <a:lstStyle/>
          <a:p>
            <a:r>
              <a:rPr lang="fr-FR" dirty="0"/>
              <a:t>Hôtel de la Trémoille</a:t>
            </a:r>
          </a:p>
        </p:txBody>
      </p:sp>
      <p:sp>
        <p:nvSpPr>
          <p:cNvPr id="3" name="Sous-titre 2">
            <a:extLst>
              <a:ext uri="{FF2B5EF4-FFF2-40B4-BE49-F238E27FC236}">
                <a16:creationId xmlns:a16="http://schemas.microsoft.com/office/drawing/2014/main" id="{95505B52-6209-47EB-95CD-3E239C44A608}"/>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F5059A60-F809-4DC5-AA5F-C0BF8CC68817}"/>
              </a:ext>
            </a:extLst>
          </p:cNvPr>
          <p:cNvPicPr>
            <a:picLocks noChangeAspect="1"/>
          </p:cNvPicPr>
          <p:nvPr/>
        </p:nvPicPr>
        <p:blipFill>
          <a:blip r:embed="rId2"/>
          <a:stretch>
            <a:fillRect/>
          </a:stretch>
        </p:blipFill>
        <p:spPr>
          <a:xfrm>
            <a:off x="716015" y="1491630"/>
            <a:ext cx="5457825" cy="3571875"/>
          </a:xfrm>
          <a:prstGeom prst="rect">
            <a:avLst/>
          </a:prstGeom>
        </p:spPr>
      </p:pic>
    </p:spTree>
    <p:extLst>
      <p:ext uri="{BB962C8B-B14F-4D97-AF65-F5344CB8AC3E}">
        <p14:creationId xmlns:p14="http://schemas.microsoft.com/office/powerpoint/2010/main" val="2676201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F6BA7-1CE3-4295-920F-5688DBC3EF01}"/>
              </a:ext>
            </a:extLst>
          </p:cNvPr>
          <p:cNvSpPr>
            <a:spLocks noGrp="1"/>
          </p:cNvSpPr>
          <p:nvPr>
            <p:ph type="ctrTitle"/>
          </p:nvPr>
        </p:nvSpPr>
        <p:spPr>
          <a:xfrm>
            <a:off x="539552" y="4857006"/>
            <a:ext cx="5268900" cy="314672"/>
          </a:xfrm>
        </p:spPr>
        <p:txBody>
          <a:bodyPr/>
          <a:lstStyle/>
          <a:p>
            <a:r>
              <a:rPr lang="fr-FR" dirty="0"/>
              <a:t>Hôtel Dieu d’Orléans</a:t>
            </a:r>
          </a:p>
        </p:txBody>
      </p:sp>
      <p:pic>
        <p:nvPicPr>
          <p:cNvPr id="5" name="Image 4">
            <a:extLst>
              <a:ext uri="{FF2B5EF4-FFF2-40B4-BE49-F238E27FC236}">
                <a16:creationId xmlns:a16="http://schemas.microsoft.com/office/drawing/2014/main" id="{A524ABD7-DA0C-420B-93A4-86D8D1608923}"/>
              </a:ext>
            </a:extLst>
          </p:cNvPr>
          <p:cNvPicPr>
            <a:picLocks noChangeAspect="1"/>
          </p:cNvPicPr>
          <p:nvPr/>
        </p:nvPicPr>
        <p:blipFill>
          <a:blip r:embed="rId2"/>
          <a:stretch>
            <a:fillRect/>
          </a:stretch>
        </p:blipFill>
        <p:spPr>
          <a:xfrm>
            <a:off x="713616" y="195486"/>
            <a:ext cx="5524500" cy="4000500"/>
          </a:xfrm>
          <a:prstGeom prst="rect">
            <a:avLst/>
          </a:prstGeom>
        </p:spPr>
      </p:pic>
    </p:spTree>
    <p:extLst>
      <p:ext uri="{BB962C8B-B14F-4D97-AF65-F5344CB8AC3E}">
        <p14:creationId xmlns:p14="http://schemas.microsoft.com/office/powerpoint/2010/main" val="139545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8208912" cy="4731990"/>
          </a:xfrm>
        </p:spPr>
        <p:txBody>
          <a:bodyPr/>
          <a:lstStyle/>
          <a:p>
            <a:pPr marL="0" lvl="0" indent="0" eaLnBrk="0" fontAlgn="base" hangingPunct="0">
              <a:spcBef>
                <a:spcPct val="0"/>
              </a:spcBef>
              <a:spcAft>
                <a:spcPct val="0"/>
              </a:spcAft>
              <a:buClrTx/>
              <a:buSzTx/>
              <a:buNone/>
            </a:pPr>
            <a:r>
              <a:rPr lang="fr-FR" sz="2000" dirty="0"/>
              <a:t>« Il exerça sa fonction pendant dix-neuf ans. Sa besogne était double. Il lui fallait parcourir toutes les provinces, reconnaître et étudier les monuments, décider les réparations, déterminer les municipalités à y concourir et rédiger des rapports au ministre. Puis, à Paris, il devait batailler pour obtenir les crédits nécessaires et se débattre au milieu de toutes les complexités administratives. Pour porter le poids de cette tâche écrasante, il fut d’abord tout seul, et ne disposa que de 120 000 francs. Il en obtint 200 000 en 1836. La </a:t>
            </a:r>
            <a:r>
              <a:rPr lang="fr-FR" sz="2000" b="1" u="sng" dirty="0"/>
              <a:t>Commission des monuments historiques </a:t>
            </a:r>
            <a:r>
              <a:rPr lang="fr-FR" sz="2000" dirty="0"/>
              <a:t>fut instituée en 1837. </a:t>
            </a:r>
            <a:r>
              <a:rPr lang="fr-FR" sz="2000" b="1" dirty="0" err="1"/>
              <a:t>Leprévost</a:t>
            </a:r>
            <a:r>
              <a:rPr lang="fr-FR" sz="2000" b="1" dirty="0"/>
              <a:t>, </a:t>
            </a:r>
            <a:r>
              <a:rPr lang="fr-FR" sz="2000" b="1" dirty="0" err="1"/>
              <a:t>Vitet</a:t>
            </a:r>
            <a:r>
              <a:rPr lang="fr-FR" sz="2000" b="1" dirty="0"/>
              <a:t>, </a:t>
            </a:r>
            <a:r>
              <a:rPr lang="fr-FR" sz="2000" b="1" dirty="0" err="1"/>
              <a:t>Montesquiou</a:t>
            </a:r>
            <a:r>
              <a:rPr lang="fr-FR" sz="2000" b="1" dirty="0"/>
              <a:t>, Taylor, </a:t>
            </a:r>
            <a:r>
              <a:rPr lang="fr-FR" sz="2000" b="1" dirty="0" err="1"/>
              <a:t>Caristie</a:t>
            </a:r>
            <a:r>
              <a:rPr lang="fr-FR" sz="2000" b="1" dirty="0"/>
              <a:t> et Duban </a:t>
            </a:r>
            <a:r>
              <a:rPr lang="fr-FR" sz="2000" dirty="0"/>
              <a:t>furent les premiers à en faire partie. De tels concours furent utiles à Mérimée. À partir de ce moment, les crédits augmentèrent presque d’année en année ; portés à 400 000 francs en 1838, ils étaient de 1 100 000 francs en 1859. La Révolution de 1848 n’avait rien changé ni à l’organisation des monuments historiques, ni à la situation de Mérimée. » Source: </a:t>
            </a:r>
            <a:r>
              <a:rPr lang="fr-FR" altLang="fr-FR" sz="1000" dirty="0">
                <a:solidFill>
                  <a:schemeClr val="tx1"/>
                </a:solidFill>
                <a:latin typeface="Arial" panose="020B0604020202020204" pitchFamily="34" charset="0"/>
                <a:hlinkClick r:id="rId2" tooltip="Auteur:André Hallays">
                  <a:extLst>
                    <a:ext uri="{A12FA001-AC4F-418D-AE19-62706E023703}">
                      <ahyp:hlinkClr xmlns:ahyp="http://schemas.microsoft.com/office/drawing/2018/hyperlinkcolor" val="tx"/>
                    </a:ext>
                  </a:extLst>
                </a:hlinkClick>
              </a:rPr>
              <a:t>André </a:t>
            </a:r>
            <a:r>
              <a:rPr lang="fr-FR" altLang="fr-FR" sz="1000" dirty="0" err="1">
                <a:solidFill>
                  <a:schemeClr val="tx1"/>
                </a:solidFill>
                <a:latin typeface="Arial" panose="020B0604020202020204" pitchFamily="34" charset="0"/>
                <a:hlinkClick r:id="rId2" tooltip="Auteur:André Hallays">
                  <a:extLst>
                    <a:ext uri="{A12FA001-AC4F-418D-AE19-62706E023703}">
                      <ahyp:hlinkClr xmlns:ahyp="http://schemas.microsoft.com/office/drawing/2018/hyperlinkcolor" val="tx"/>
                    </a:ext>
                  </a:extLst>
                </a:hlinkClick>
              </a:rPr>
              <a:t>Hallays</a:t>
            </a:r>
            <a:r>
              <a:rPr lang="fr-FR" altLang="fr-FR" sz="1000" dirty="0">
                <a:solidFill>
                  <a:schemeClr val="tx1"/>
                </a:solidFill>
                <a:latin typeface="Arial" panose="020B0604020202020204" pitchFamily="34" charset="0"/>
              </a:rPr>
              <a:t>, « Mérimée, inspecteur des monuments historiques », </a:t>
            </a:r>
            <a:r>
              <a:rPr lang="fr-FR" altLang="fr-FR" sz="1000" i="1" dirty="0">
                <a:solidFill>
                  <a:schemeClr val="tx1"/>
                </a:solidFill>
                <a:latin typeface="Arial" panose="020B0604020202020204" pitchFamily="34" charset="0"/>
                <a:hlinkClick r:id="rId3" tooltip="Revue des Deux Mondes">
                  <a:extLst>
                    <a:ext uri="{A12FA001-AC4F-418D-AE19-62706E023703}">
                      <ahyp:hlinkClr xmlns:ahyp="http://schemas.microsoft.com/office/drawing/2018/hyperlinkcolor" val="tx"/>
                    </a:ext>
                  </a:extLst>
                </a:hlinkClick>
              </a:rPr>
              <a:t>Revue des Deux Mondes</a:t>
            </a:r>
            <a:r>
              <a:rPr lang="fr-FR" altLang="fr-FR" sz="1000" i="1" dirty="0">
                <a:solidFill>
                  <a:schemeClr val="tx1"/>
                </a:solidFill>
                <a:latin typeface="Arial" panose="020B0604020202020204" pitchFamily="34" charset="0"/>
              </a:rPr>
              <a:t>, </a:t>
            </a:r>
            <a:r>
              <a:rPr lang="fr-FR" altLang="fr-FR" sz="1000" i="1" dirty="0">
                <a:solidFill>
                  <a:schemeClr val="tx1"/>
                </a:solidFill>
                <a:latin typeface="Arial" panose="020B0604020202020204" pitchFamily="34" charset="0"/>
                <a:hlinkClick r:id="rId4" tooltip="Revue des Deux Mondes/1911-1920">
                  <a:extLst>
                    <a:ext uri="{A12FA001-AC4F-418D-AE19-62706E023703}">
                      <ahyp:hlinkClr xmlns:ahyp="http://schemas.microsoft.com/office/drawing/2018/hyperlinkcolor" val="tx"/>
                    </a:ext>
                  </a:extLst>
                </a:hlinkClick>
              </a:rPr>
              <a:t>6</a:t>
            </a:r>
            <a:r>
              <a:rPr lang="fr-FR" altLang="fr-FR" sz="1000" i="1" baseline="30000" dirty="0">
                <a:solidFill>
                  <a:schemeClr val="tx1"/>
                </a:solidFill>
                <a:latin typeface="Arial" panose="020B0604020202020204" pitchFamily="34" charset="0"/>
                <a:hlinkClick r:id="rId4" tooltip="Revue des Deux Mondes/1911-1920">
                  <a:extLst>
                    <a:ext uri="{A12FA001-AC4F-418D-AE19-62706E023703}">
                      <ahyp:hlinkClr xmlns:ahyp="http://schemas.microsoft.com/office/drawing/2018/hyperlinkcolor" val="tx"/>
                    </a:ext>
                  </a:extLst>
                </a:hlinkClick>
              </a:rPr>
              <a:t>e</a:t>
            </a:r>
            <a:r>
              <a:rPr lang="fr-FR" altLang="fr-FR" sz="1000" i="1" dirty="0">
                <a:solidFill>
                  <a:schemeClr val="tx1"/>
                </a:solidFill>
                <a:latin typeface="Arial" panose="020B0604020202020204" pitchFamily="34" charset="0"/>
                <a:hlinkClick r:id="rId4" tooltip="Revue des Deux Mondes/1911-1920">
                  <a:extLst>
                    <a:ext uri="{A12FA001-AC4F-418D-AE19-62706E023703}">
                      <ahyp:hlinkClr xmlns:ahyp="http://schemas.microsoft.com/office/drawing/2018/hyperlinkcolor" val="tx"/>
                    </a:ext>
                  </a:extLst>
                </a:hlinkClick>
              </a:rPr>
              <a:t> période</a:t>
            </a:r>
            <a:r>
              <a:rPr lang="fr-FR" altLang="fr-FR" sz="1000" dirty="0">
                <a:solidFill>
                  <a:schemeClr val="tx1"/>
                </a:solidFill>
                <a:latin typeface="Arial" panose="020B0604020202020204" pitchFamily="34" charset="0"/>
              </a:rPr>
              <a:t>, tome 2, 1911 (p. 761-786).</a:t>
            </a:r>
            <a:endParaRPr lang="fr-FR" altLang="fr-FR" sz="6600" dirty="0">
              <a:solidFill>
                <a:schemeClr val="tx1"/>
              </a:solidFill>
              <a:latin typeface="Arial" panose="020B0604020202020204" pitchFamily="34" charset="0"/>
            </a:endParaRPr>
          </a:p>
          <a:p>
            <a:r>
              <a:rPr lang="fr-FR" sz="2800" dirty="0">
                <a:solidFill>
                  <a:schemeClr val="tx1"/>
                </a:solidFill>
              </a:rPr>
              <a:t> </a:t>
            </a:r>
          </a:p>
          <a:p>
            <a:pPr marL="76200" indent="0">
              <a:buNone/>
            </a:pPr>
            <a:endParaRPr lang="fr-FR" sz="2000" dirty="0"/>
          </a:p>
        </p:txBody>
      </p:sp>
      <p:sp>
        <p:nvSpPr>
          <p:cNvPr id="4" name="Espace réservé du numéro de diapositive 3"/>
          <p:cNvSpPr>
            <a:spLocks noGrp="1"/>
          </p:cNvSpPr>
          <p:nvPr>
            <p:ph type="sldNum" sz="quarter" idx="12"/>
          </p:nvPr>
        </p:nvSpPr>
        <p:spPr/>
        <p:txBody>
          <a:bodyPr/>
          <a:lstStyle/>
          <a:p>
            <a:fld id="{F9720E44-D663-984B-BF16-E879B84C0B41}" type="slidenum">
              <a:rPr lang="fr-FR" smtClean="0"/>
              <a:pPr/>
              <a:t>15</a:t>
            </a:fld>
            <a:endParaRPr lang="fr-FR"/>
          </a:p>
        </p:txBody>
      </p:sp>
    </p:spTree>
    <p:extLst>
      <p:ext uri="{BB962C8B-B14F-4D97-AF65-F5344CB8AC3E}">
        <p14:creationId xmlns:p14="http://schemas.microsoft.com/office/powerpoint/2010/main" val="305766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43B2DF-DDE7-46E8-89BB-2EE4F9F684C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684E27F-2F47-4FAC-B974-CDD210B535BD}"/>
              </a:ext>
            </a:extLst>
          </p:cNvPr>
          <p:cNvSpPr>
            <a:spLocks noGrp="1"/>
          </p:cNvSpPr>
          <p:nvPr>
            <p:ph idx="1"/>
          </p:nvPr>
        </p:nvSpPr>
        <p:spPr/>
        <p:txBody>
          <a:bodyPr/>
          <a:lstStyle/>
          <a:p>
            <a:r>
              <a:rPr lang="fr-FR" dirty="0"/>
              <a:t>« il </a:t>
            </a:r>
            <a:r>
              <a:rPr lang="fr-FR"/>
              <a:t>vaut mieux qu’une </a:t>
            </a:r>
            <a:r>
              <a:rPr lang="fr-FR" dirty="0"/>
              <a:t>douzaine de marchands de sabots se déplacent qu’un beau monument romain » Lettre de PM à L </a:t>
            </a:r>
            <a:r>
              <a:rPr lang="fr-FR" dirty="0" err="1"/>
              <a:t>Vitet</a:t>
            </a:r>
            <a:r>
              <a:rPr lang="fr-FR" dirty="0"/>
              <a:t> 1840</a:t>
            </a:r>
          </a:p>
        </p:txBody>
      </p:sp>
      <p:sp>
        <p:nvSpPr>
          <p:cNvPr id="4" name="Espace réservé du numéro de diapositive 3">
            <a:extLst>
              <a:ext uri="{FF2B5EF4-FFF2-40B4-BE49-F238E27FC236}">
                <a16:creationId xmlns:a16="http://schemas.microsoft.com/office/drawing/2014/main" id="{4F1EA95C-DA77-41B7-8349-85350C9F8CEC}"/>
              </a:ext>
            </a:extLst>
          </p:cNvPr>
          <p:cNvSpPr>
            <a:spLocks noGrp="1"/>
          </p:cNvSpPr>
          <p:nvPr>
            <p:ph type="sldNum" sz="quarter" idx="12"/>
          </p:nvPr>
        </p:nvSpPr>
        <p:spPr/>
        <p:txBody>
          <a:bodyPr/>
          <a:lstStyle/>
          <a:p>
            <a:fld id="{F9720E44-D663-984B-BF16-E879B84C0B41}" type="slidenum">
              <a:rPr lang="fr-FR" smtClean="0"/>
              <a:pPr/>
              <a:t>16</a:t>
            </a:fld>
            <a:endParaRPr lang="fr-FR"/>
          </a:p>
        </p:txBody>
      </p:sp>
    </p:spTree>
    <p:extLst>
      <p:ext uri="{BB962C8B-B14F-4D97-AF65-F5344CB8AC3E}">
        <p14:creationId xmlns:p14="http://schemas.microsoft.com/office/powerpoint/2010/main" val="167933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DB00F-A63E-41C2-A829-B852BF0CC94A}"/>
              </a:ext>
            </a:extLst>
          </p:cNvPr>
          <p:cNvSpPr>
            <a:spLocks noGrp="1"/>
          </p:cNvSpPr>
          <p:nvPr>
            <p:ph type="title"/>
          </p:nvPr>
        </p:nvSpPr>
        <p:spPr>
          <a:xfrm>
            <a:off x="2267744" y="78035"/>
            <a:ext cx="6761100" cy="549499"/>
          </a:xfrm>
        </p:spPr>
        <p:txBody>
          <a:bodyPr/>
          <a:lstStyle/>
          <a:p>
            <a:r>
              <a:rPr lang="fr-FR" sz="2800" dirty="0"/>
              <a:t>L’arc dit de « Germanicus » à Saintes</a:t>
            </a:r>
          </a:p>
        </p:txBody>
      </p:sp>
      <p:pic>
        <p:nvPicPr>
          <p:cNvPr id="6" name="Espace réservé du contenu 5">
            <a:extLst>
              <a:ext uri="{FF2B5EF4-FFF2-40B4-BE49-F238E27FC236}">
                <a16:creationId xmlns:a16="http://schemas.microsoft.com/office/drawing/2014/main" id="{CC2538EE-C0CB-4564-AAD8-B0136CF16854}"/>
              </a:ext>
            </a:extLst>
          </p:cNvPr>
          <p:cNvPicPr>
            <a:picLocks noGrp="1" noChangeAspect="1"/>
          </p:cNvPicPr>
          <p:nvPr>
            <p:ph idx="1"/>
          </p:nvPr>
        </p:nvPicPr>
        <p:blipFill>
          <a:blip r:embed="rId2"/>
          <a:stretch>
            <a:fillRect/>
          </a:stretch>
        </p:blipFill>
        <p:spPr>
          <a:xfrm>
            <a:off x="35496" y="627534"/>
            <a:ext cx="6695183" cy="4515966"/>
          </a:xfrm>
        </p:spPr>
      </p:pic>
      <p:sp>
        <p:nvSpPr>
          <p:cNvPr id="4" name="Espace réservé du numéro de diapositive 3">
            <a:extLst>
              <a:ext uri="{FF2B5EF4-FFF2-40B4-BE49-F238E27FC236}">
                <a16:creationId xmlns:a16="http://schemas.microsoft.com/office/drawing/2014/main" id="{1D57AE47-5E8D-4CD5-9D16-55249E528E52}"/>
              </a:ext>
            </a:extLst>
          </p:cNvPr>
          <p:cNvSpPr>
            <a:spLocks noGrp="1"/>
          </p:cNvSpPr>
          <p:nvPr>
            <p:ph type="sldNum" sz="quarter" idx="12"/>
          </p:nvPr>
        </p:nvSpPr>
        <p:spPr/>
        <p:txBody>
          <a:bodyPr/>
          <a:lstStyle/>
          <a:p>
            <a:fld id="{F9720E44-D663-984B-BF16-E879B84C0B41}" type="slidenum">
              <a:rPr lang="fr-FR" smtClean="0"/>
              <a:pPr/>
              <a:t>17</a:t>
            </a:fld>
            <a:endParaRPr lang="fr-FR"/>
          </a:p>
        </p:txBody>
      </p:sp>
    </p:spTree>
    <p:extLst>
      <p:ext uri="{BB962C8B-B14F-4D97-AF65-F5344CB8AC3E}">
        <p14:creationId xmlns:p14="http://schemas.microsoft.com/office/powerpoint/2010/main" val="421292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3074" name="Picture 2" descr="Saintes - Arc de Germanicu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3" y="0"/>
            <a:ext cx="686079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8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F1361-AC61-4042-BC90-6398E629786D}"/>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49E44FFF-8CC4-46D3-8EAE-A34FF615BA76}"/>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7228EB12-8F15-4A92-8F79-6C76FA2B2A97}"/>
              </a:ext>
            </a:extLst>
          </p:cNvPr>
          <p:cNvPicPr>
            <a:picLocks noChangeAspect="1"/>
          </p:cNvPicPr>
          <p:nvPr/>
        </p:nvPicPr>
        <p:blipFill>
          <a:blip r:embed="rId2"/>
          <a:stretch>
            <a:fillRect/>
          </a:stretch>
        </p:blipFill>
        <p:spPr>
          <a:xfrm>
            <a:off x="708338" y="20538"/>
            <a:ext cx="7727324" cy="5143500"/>
          </a:xfrm>
          <a:prstGeom prst="rect">
            <a:avLst/>
          </a:prstGeom>
        </p:spPr>
      </p:pic>
    </p:spTree>
    <p:extLst>
      <p:ext uri="{BB962C8B-B14F-4D97-AF65-F5344CB8AC3E}">
        <p14:creationId xmlns:p14="http://schemas.microsoft.com/office/powerpoint/2010/main" val="378346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563888" y="2355726"/>
            <a:ext cx="3906600" cy="857400"/>
          </a:xfrm>
          <a:prstGeom prst="rect">
            <a:avLst/>
          </a:prstGeom>
        </p:spPr>
        <p:txBody>
          <a:bodyPr spcFirstLastPara="1" wrap="square" lIns="91425" tIns="91425" rIns="91425" bIns="91425" anchor="b" anchorCtr="0">
            <a:noAutofit/>
          </a:bodyPr>
          <a:lstStyle/>
          <a:p>
            <a:pPr lvl="0"/>
            <a:br>
              <a:rPr lang="en" dirty="0"/>
            </a:br>
            <a:r>
              <a:rPr lang="en" dirty="0"/>
              <a:t>séance 8 </a:t>
            </a:r>
            <a:br>
              <a:rPr lang="en" dirty="0"/>
            </a:br>
            <a:r>
              <a:rPr lang="fr-FR" dirty="0"/>
              <a:t>L’invention des monuments historiques au milieu du XIXe siècle</a:t>
            </a:r>
            <a:endParaRPr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pic>
        <p:nvPicPr>
          <p:cNvPr id="1026" name="Picture 2" descr="St Germain en Laye vue"/>
          <p:cNvPicPr>
            <a:picLocks noChangeAspect="1" noChangeArrowheads="1"/>
          </p:cNvPicPr>
          <p:nvPr/>
        </p:nvPicPr>
        <p:blipFill rotWithShape="1">
          <a:blip r:embed="rId3">
            <a:extLst>
              <a:ext uri="{28A0092B-C50C-407E-A947-70E740481C1C}">
                <a14:useLocalDpi xmlns:a14="http://schemas.microsoft.com/office/drawing/2010/main" val="0"/>
              </a:ext>
            </a:extLst>
          </a:blip>
          <a:srcRect l="23414" t="28586" r="53946" b="13952"/>
          <a:stretch/>
        </p:blipFill>
        <p:spPr bwMode="auto">
          <a:xfrm>
            <a:off x="19929" y="1"/>
            <a:ext cx="33356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66" y="-6710"/>
            <a:ext cx="6644666" cy="5047536"/>
          </a:xfrm>
          <a:prstGeom prst="rect">
            <a:avLst/>
          </a:prstGeom>
        </p:spPr>
        <p:txBody>
          <a:bodyPr wrap="square">
            <a:spAutoFit/>
          </a:bodyPr>
          <a:lstStyle/>
          <a:p>
            <a:r>
              <a:rPr lang="fr-FR" dirty="0"/>
              <a:t>« En 1840, l'arc romain de Saintes est menacé par la destruction du pont du XIIIe siècle dont une partie lui sert de contrefort. En 1843 la Commission accorde une subvention pour son démontage et sa reconstruction à son emplacement d'origine et l'architecte Clerget est chargé des travaux qui commencent aussitôt. Mais, en 1844, la municipalité décide la construction d'une passerelle suspendue sur les amorces du pont médiéval, "paravent horrible, qui masquait l'arc" écrit Mérimée qui est fortement opposé au projet:  "périsse plutôt la passerelle que l'arc".</a:t>
            </a:r>
          </a:p>
          <a:p>
            <a:r>
              <a:rPr lang="fr-FR" dirty="0"/>
              <a:t>Il se rend à Saintes en septembre 1844, y rencontre le préfet et les autorités locales. Les discussions sont vives, le maire défend la passerelle pour la prospérité du faubourg de </a:t>
            </a:r>
            <a:r>
              <a:rPr lang="fr-FR" dirty="0" err="1"/>
              <a:t>Saint-Palaye</a:t>
            </a:r>
            <a:r>
              <a:rPr lang="fr-FR" dirty="0"/>
              <a:t> et menace de démissionner. Une délégation des habitants du quartier attend Mérimée à son auberge. Il reste sur ses positions : "Jamais je ne donnerai un avis favorable à cette demande. Dans mon opinion, il vaudrait mieux laisser l'arc à terre que de le masquer par une passerelle".</a:t>
            </a:r>
            <a:br>
              <a:rPr lang="fr-FR" dirty="0"/>
            </a:br>
            <a:r>
              <a:rPr lang="fr-FR" dirty="0"/>
              <a:t>Alors Mérimée évoque, dans une lettre à </a:t>
            </a:r>
            <a:r>
              <a:rPr lang="fr-FR" dirty="0" err="1"/>
              <a:t>Vitet</a:t>
            </a:r>
            <a:r>
              <a:rPr lang="fr-FR" dirty="0"/>
              <a:t> la possibilité d'un déplacement de l'arc mais dit-il "A ces causes, mon cher Président, je remets entre vos mains celle de l'arc de Saintes. Représentez à Monsieur le Ministre qu'il vaux mieux qu'une douzaine de marchands de Sabots se déplacent qu'un beau monument romain ; que dans un an d'ici personne ne pensera plus à la passerelle ; et que le maire donnât-il sa démission, la ville de Saintes n'en mourra pas". L'arc est sauvé mais déplacé et remonté aux frais de l'État sur le quai. Ce nouvel emplacement lui a fait perdre sa fonction d'arc triomphal et son impact sur le paysage.</a:t>
            </a:r>
          </a:p>
          <a:p>
            <a:r>
              <a:rPr lang="fr-FR" dirty="0"/>
              <a:t>Source : Lucien </a:t>
            </a:r>
            <a:r>
              <a:rPr lang="fr-FR" dirty="0" err="1"/>
              <a:t>Pinvert</a:t>
            </a:r>
            <a:r>
              <a:rPr lang="fr-FR" dirty="0"/>
              <a:t>, </a:t>
            </a:r>
            <a:r>
              <a:rPr lang="fr-FR" i="1" dirty="0"/>
              <a:t>Sur Mérimée </a:t>
            </a:r>
            <a:r>
              <a:rPr lang="fr-FR" dirty="0"/>
              <a:t>- 1911</a:t>
            </a:r>
          </a:p>
        </p:txBody>
      </p:sp>
    </p:spTree>
    <p:extLst>
      <p:ext uri="{BB962C8B-B14F-4D97-AF65-F5344CB8AC3E}">
        <p14:creationId xmlns:p14="http://schemas.microsoft.com/office/powerpoint/2010/main" val="38180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exemples</a:t>
            </a:r>
          </a:p>
        </p:txBody>
      </p:sp>
      <p:sp>
        <p:nvSpPr>
          <p:cNvPr id="3" name="Espace réservé du texte 2"/>
          <p:cNvSpPr>
            <a:spLocks noGrp="1"/>
          </p:cNvSpPr>
          <p:nvPr>
            <p:ph type="body" idx="1"/>
          </p:nvPr>
        </p:nvSpPr>
        <p:spPr/>
        <p:txBody>
          <a:bodyPr/>
          <a:lstStyle/>
          <a:p>
            <a:r>
              <a:rPr lang="fr-FR" dirty="0"/>
              <a:t>Avignon</a:t>
            </a:r>
          </a:p>
          <a:p>
            <a:r>
              <a:rPr lang="fr-FR" dirty="0"/>
              <a:t>Tonnerre</a:t>
            </a:r>
          </a:p>
          <a:p>
            <a:r>
              <a:rPr lang="fr-FR" dirty="0"/>
              <a:t>Poitiers </a:t>
            </a:r>
            <a:r>
              <a:rPr lang="fr-FR" dirty="0" err="1"/>
              <a:t>Sainte-Porchaire</a:t>
            </a:r>
            <a:endParaRPr lang="fr-FR" dirty="0"/>
          </a:p>
          <a:p>
            <a:r>
              <a:rPr lang="fr-FR" dirty="0"/>
              <a:t>Chinon</a:t>
            </a:r>
          </a:p>
        </p:txBody>
      </p:sp>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21</a:t>
            </a:fld>
            <a:endParaRPr lang="fr-FR"/>
          </a:p>
        </p:txBody>
      </p:sp>
    </p:spTree>
    <p:extLst>
      <p:ext uri="{BB962C8B-B14F-4D97-AF65-F5344CB8AC3E}">
        <p14:creationId xmlns:p14="http://schemas.microsoft.com/office/powerpoint/2010/main" val="335227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1825030"/>
            <a:ext cx="5904656" cy="11067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2. La première Liste des monuments historiques</a:t>
            </a:r>
            <a:endParaRPr dirty="0"/>
          </a:p>
        </p:txBody>
      </p:sp>
      <p:sp>
        <p:nvSpPr>
          <p:cNvPr id="3859" name="Google Shape;3859;p16"/>
          <p:cNvSpPr txBox="1">
            <a:spLocks noGrp="1"/>
          </p:cNvSpPr>
          <p:nvPr>
            <p:ph type="subTitle" idx="1"/>
          </p:nvPr>
        </p:nvSpPr>
        <p:spPr>
          <a:xfrm>
            <a:off x="179512" y="3075806"/>
            <a:ext cx="5556932"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Circulaire Vatout, 10 août 1837</a:t>
            </a:r>
            <a:endParaRPr dirty="0"/>
          </a:p>
        </p:txBody>
      </p:sp>
    </p:spTree>
    <p:extLst>
      <p:ext uri="{BB962C8B-B14F-4D97-AF65-F5344CB8AC3E}">
        <p14:creationId xmlns:p14="http://schemas.microsoft.com/office/powerpoint/2010/main" val="61599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E89E14A-8396-4888-9247-2898E4D60E66}"/>
              </a:ext>
            </a:extLst>
          </p:cNvPr>
          <p:cNvPicPr>
            <a:picLocks noChangeAspect="1"/>
          </p:cNvPicPr>
          <p:nvPr/>
        </p:nvPicPr>
        <p:blipFill>
          <a:blip r:embed="rId2"/>
          <a:stretch>
            <a:fillRect/>
          </a:stretch>
        </p:blipFill>
        <p:spPr>
          <a:xfrm>
            <a:off x="395535" y="4564"/>
            <a:ext cx="5763653" cy="5138936"/>
          </a:xfrm>
          <a:prstGeom prst="rect">
            <a:avLst/>
          </a:prstGeom>
        </p:spPr>
      </p:pic>
    </p:spTree>
    <p:extLst>
      <p:ext uri="{BB962C8B-B14F-4D97-AF65-F5344CB8AC3E}">
        <p14:creationId xmlns:p14="http://schemas.microsoft.com/office/powerpoint/2010/main" val="1186331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6" y="-20538"/>
            <a:ext cx="9167922" cy="502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33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34" t="25251" r="14244" b="12604"/>
          <a:stretch/>
        </p:blipFill>
        <p:spPr bwMode="auto">
          <a:xfrm>
            <a:off x="0" y="-55733"/>
            <a:ext cx="6516216" cy="52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2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ésultat de recherche d'images pour &quot;obélisque arles&quot;"/>
          <p:cNvSpPr>
            <a:spLocks noChangeAspect="1" noChangeArrowheads="1"/>
          </p:cNvSpPr>
          <p:nvPr/>
        </p:nvSpPr>
        <p:spPr bwMode="auto">
          <a:xfrm>
            <a:off x="155576" y="-314325"/>
            <a:ext cx="5810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268" name="Picture 4" descr="Résultat de recherche d'images pour &quot;obélisque arl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1022"/>
            <a:ext cx="3960440" cy="445549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716016" y="771550"/>
            <a:ext cx="1512168" cy="307777"/>
          </a:xfrm>
          <a:prstGeom prst="rect">
            <a:avLst/>
          </a:prstGeom>
          <a:noFill/>
        </p:spPr>
        <p:txBody>
          <a:bodyPr wrap="square" rtlCol="0">
            <a:spAutoFit/>
          </a:bodyPr>
          <a:lstStyle/>
          <a:p>
            <a:r>
              <a:rPr lang="fr-FR" dirty="0"/>
              <a:t>Obélisque, Arles</a:t>
            </a:r>
          </a:p>
        </p:txBody>
      </p:sp>
    </p:spTree>
    <p:extLst>
      <p:ext uri="{BB962C8B-B14F-4D97-AF65-F5344CB8AC3E}">
        <p14:creationId xmlns:p14="http://schemas.microsoft.com/office/powerpoint/2010/main" val="1084413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ésultat de recherche d'images pour &quot;obélisque arles&quot;"/>
          <p:cNvSpPr>
            <a:spLocks noChangeAspect="1" noChangeArrowheads="1"/>
          </p:cNvSpPr>
          <p:nvPr/>
        </p:nvSpPr>
        <p:spPr bwMode="auto">
          <a:xfrm>
            <a:off x="155576" y="-314325"/>
            <a:ext cx="5810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362" name="Picture 2" descr="Résultat de recherche d'images pour &quot;aqueduc eygalièr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46" y="249492"/>
            <a:ext cx="7872871" cy="442849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475656" y="4722117"/>
            <a:ext cx="3168352" cy="307777"/>
          </a:xfrm>
          <a:prstGeom prst="rect">
            <a:avLst/>
          </a:prstGeom>
          <a:noFill/>
        </p:spPr>
        <p:txBody>
          <a:bodyPr wrap="square" rtlCol="0">
            <a:spAutoFit/>
          </a:bodyPr>
          <a:lstStyle/>
          <a:p>
            <a:r>
              <a:rPr lang="fr-FR" dirty="0"/>
              <a:t>Aqueduc romain d’</a:t>
            </a:r>
            <a:r>
              <a:rPr lang="fr-FR" dirty="0" err="1"/>
              <a:t>Eygalières</a:t>
            </a:r>
            <a:endParaRPr lang="fr-FR" dirty="0"/>
          </a:p>
        </p:txBody>
      </p:sp>
    </p:spTree>
    <p:extLst>
      <p:ext uri="{BB962C8B-B14F-4D97-AF65-F5344CB8AC3E}">
        <p14:creationId xmlns:p14="http://schemas.microsoft.com/office/powerpoint/2010/main" val="3028840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ésultat de recherche d'images pour &quot;obélisque arles&quot;"/>
          <p:cNvSpPr>
            <a:spLocks noChangeAspect="1" noChangeArrowheads="1"/>
          </p:cNvSpPr>
          <p:nvPr/>
        </p:nvSpPr>
        <p:spPr bwMode="auto">
          <a:xfrm>
            <a:off x="155576" y="-314325"/>
            <a:ext cx="5810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6" name="Picture 2" descr="http://ekladata.com/l3_170otpjXpVTKZFpRm_Z6lZBY.jpg"/>
          <p:cNvPicPr>
            <a:picLocks noChangeAspect="1" noChangeArrowheads="1"/>
          </p:cNvPicPr>
          <p:nvPr/>
        </p:nvPicPr>
        <p:blipFill rotWithShape="1">
          <a:blip r:embed="rId2">
            <a:extLst>
              <a:ext uri="{28A0092B-C50C-407E-A947-70E740481C1C}">
                <a14:useLocalDpi xmlns:a14="http://schemas.microsoft.com/office/drawing/2010/main" val="0"/>
              </a:ext>
            </a:extLst>
          </a:blip>
          <a:srcRect t="36128"/>
          <a:stretch/>
        </p:blipFill>
        <p:spPr bwMode="auto">
          <a:xfrm>
            <a:off x="417428" y="342900"/>
            <a:ext cx="7315200" cy="350430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835696" y="4299942"/>
            <a:ext cx="1872208" cy="307777"/>
          </a:xfrm>
          <a:prstGeom prst="rect">
            <a:avLst/>
          </a:prstGeom>
          <a:noFill/>
        </p:spPr>
        <p:txBody>
          <a:bodyPr wrap="square" rtlCol="0">
            <a:spAutoFit/>
          </a:bodyPr>
          <a:lstStyle/>
          <a:p>
            <a:r>
              <a:rPr lang="fr-FR" dirty="0"/>
              <a:t>Murs de </a:t>
            </a:r>
            <a:r>
              <a:rPr lang="fr-FR" dirty="0" err="1"/>
              <a:t>Tholonet</a:t>
            </a:r>
            <a:endParaRPr lang="fr-FR" dirty="0"/>
          </a:p>
        </p:txBody>
      </p:sp>
    </p:spTree>
    <p:extLst>
      <p:ext uri="{BB962C8B-B14F-4D97-AF65-F5344CB8AC3E}">
        <p14:creationId xmlns:p14="http://schemas.microsoft.com/office/powerpoint/2010/main" val="234575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ésultat de recherche d'images pour &quot;obélisque arles&quot;"/>
          <p:cNvSpPr>
            <a:spLocks noChangeAspect="1" noChangeArrowheads="1"/>
          </p:cNvSpPr>
          <p:nvPr/>
        </p:nvSpPr>
        <p:spPr bwMode="auto">
          <a:xfrm>
            <a:off x="155576" y="-314325"/>
            <a:ext cx="5810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descr="Résultat de recherche d'images pour &quot;château de Céres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06" y="771550"/>
            <a:ext cx="4148642" cy="311492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860032" y="1193725"/>
            <a:ext cx="1800200" cy="307777"/>
          </a:xfrm>
          <a:prstGeom prst="rect">
            <a:avLst/>
          </a:prstGeom>
          <a:noFill/>
        </p:spPr>
        <p:txBody>
          <a:bodyPr wrap="square" rtlCol="0">
            <a:spAutoFit/>
          </a:bodyPr>
          <a:lstStyle/>
          <a:p>
            <a:r>
              <a:rPr lang="fr-FR" dirty="0"/>
              <a:t>Château de </a:t>
            </a:r>
            <a:r>
              <a:rPr lang="fr-FR" dirty="0" err="1"/>
              <a:t>Céreste</a:t>
            </a:r>
            <a:endParaRPr lang="fr-FR" dirty="0"/>
          </a:p>
        </p:txBody>
      </p:sp>
    </p:spTree>
    <p:extLst>
      <p:ext uri="{BB962C8B-B14F-4D97-AF65-F5344CB8AC3E}">
        <p14:creationId xmlns:p14="http://schemas.microsoft.com/office/powerpoint/2010/main" val="106659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491880" y="1858366"/>
            <a:ext cx="3906600" cy="857400"/>
          </a:xfrm>
          <a:prstGeom prst="rect">
            <a:avLst/>
          </a:prstGeom>
        </p:spPr>
        <p:txBody>
          <a:bodyPr spcFirstLastPara="1" wrap="square" lIns="91425" tIns="91425" rIns="91425" bIns="91425" anchor="b" anchorCtr="0">
            <a:noAutofit/>
          </a:bodyPr>
          <a:lstStyle/>
          <a:p>
            <a:pPr lvl="0"/>
            <a:br>
              <a:rPr lang="en" dirty="0"/>
            </a:br>
            <a:r>
              <a:rPr lang="en" dirty="0"/>
              <a:t>séance 8</a:t>
            </a:r>
            <a:br>
              <a:rPr lang="en" dirty="0"/>
            </a:br>
            <a:r>
              <a:rPr lang="fr-FR" dirty="0"/>
              <a:t>L’invention des monuments historiques au milieu du XIXe siècle</a:t>
            </a:r>
            <a:endParaRPr dirty="0"/>
          </a:p>
        </p:txBody>
      </p:sp>
      <p:sp>
        <p:nvSpPr>
          <p:cNvPr id="3915" name="Google Shape;3915;p22"/>
          <p:cNvSpPr txBox="1">
            <a:spLocks noGrp="1"/>
          </p:cNvSpPr>
          <p:nvPr>
            <p:ph type="body" idx="1"/>
          </p:nvPr>
        </p:nvSpPr>
        <p:spPr>
          <a:xfrm>
            <a:off x="3528624" y="2532098"/>
            <a:ext cx="4139719" cy="2271900"/>
          </a:xfrm>
          <a:prstGeom prst="rect">
            <a:avLst/>
          </a:prstGeom>
        </p:spPr>
        <p:txBody>
          <a:bodyPr spcFirstLastPara="1" wrap="square" lIns="91425" tIns="91425" rIns="91425" bIns="91425" anchor="t" anchorCtr="0">
            <a:noAutofit/>
          </a:bodyPr>
          <a:lstStyle/>
          <a:p>
            <a:pPr marL="342900" lvl="0" indent="-342900">
              <a:buAutoNum type="arabicPeriod"/>
            </a:pPr>
            <a:r>
              <a:rPr lang="fr-FR" sz="1800" dirty="0"/>
              <a:t>A-La naissance d’un service de protection des Monuments historiques</a:t>
            </a:r>
          </a:p>
          <a:p>
            <a:pPr marL="342900" lvl="0" indent="-342900">
              <a:buAutoNum type="arabicPeriod"/>
            </a:pPr>
            <a:r>
              <a:rPr lang="fr-FR" sz="1800" dirty="0"/>
              <a:t>B- Les premières listes des Monuments historiques (années 1840)</a:t>
            </a:r>
          </a:p>
          <a:p>
            <a:pPr marL="342900" lvl="0" indent="-342900">
              <a:buAutoNum type="arabicPeriod"/>
            </a:pPr>
            <a:r>
              <a:rPr lang="fr-FR" sz="1800" dirty="0"/>
              <a:t>C- Métier : Être chercheur à l’Inventaire aujourd’hui</a:t>
            </a:r>
            <a:endParaRPr sz="1800"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pic>
        <p:nvPicPr>
          <p:cNvPr id="6" name="Picture 2" descr="http://gallica.bnf.fr/ark:/12148/btv1b8412809f/f1.highres"/>
          <p:cNvPicPr/>
          <p:nvPr/>
        </p:nvPicPr>
        <p:blipFill rotWithShape="1">
          <a:blip r:embed="rId3">
            <a:extLst>
              <a:ext uri="{28A0092B-C50C-407E-A947-70E740481C1C}">
                <a14:useLocalDpi xmlns:a14="http://schemas.microsoft.com/office/drawing/2010/main" val="0"/>
              </a:ext>
            </a:extLst>
          </a:blip>
          <a:srcRect l="8141" t="9436" r="43106" b="19128"/>
          <a:stretch/>
        </p:blipFill>
        <p:spPr bwMode="auto">
          <a:xfrm>
            <a:off x="0" y="0"/>
            <a:ext cx="3215148" cy="5143500"/>
          </a:xfrm>
          <a:prstGeom prst="rect">
            <a:avLst/>
          </a:prstGeom>
          <a:noFill/>
          <a:extLst/>
        </p:spPr>
      </p:pic>
      <p:pic>
        <p:nvPicPr>
          <p:cNvPr id="8" name="Picture 2" descr="St Germain en Laye vue"/>
          <p:cNvPicPr>
            <a:picLocks noChangeAspect="1" noChangeArrowheads="1"/>
          </p:cNvPicPr>
          <p:nvPr/>
        </p:nvPicPr>
        <p:blipFill rotWithShape="1">
          <a:blip r:embed="rId4">
            <a:extLst>
              <a:ext uri="{28A0092B-C50C-407E-A947-70E740481C1C}">
                <a14:useLocalDpi xmlns:a14="http://schemas.microsoft.com/office/drawing/2010/main" val="0"/>
              </a:ext>
            </a:extLst>
          </a:blip>
          <a:srcRect l="23414" t="28586" r="53946" b="13952"/>
          <a:stretch/>
        </p:blipFill>
        <p:spPr bwMode="auto">
          <a:xfrm>
            <a:off x="19929" y="1"/>
            <a:ext cx="33356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09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body" idx="1"/>
          </p:nvPr>
        </p:nvSpPr>
        <p:spPr>
          <a:xfrm>
            <a:off x="457200" y="1200150"/>
            <a:ext cx="8382000" cy="3600450"/>
          </a:xfrm>
        </p:spPr>
        <p:txBody>
          <a:bodyPr/>
          <a:lstStyle/>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dirty="0">
                <a:latin typeface="Garamond" charset="0"/>
                <a:cs typeface="Times New Roman" charset="0"/>
              </a:rPr>
              <a:t>Evolution du nombre de monuments classés, en 1840, 1842 et 1848 en France</a:t>
            </a: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5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a:latin typeface="Garamond" charset="0"/>
                <a:cs typeface="Times New Roman" charset="0"/>
              </a:rPr>
              <a:t>(source : Arlette </a:t>
            </a:r>
            <a:r>
              <a:rPr lang="fr-FR" sz="2000" dirty="0" err="1">
                <a:latin typeface="Garamond" charset="0"/>
                <a:cs typeface="Times New Roman" charset="0"/>
              </a:rPr>
              <a:t>Auduc</a:t>
            </a:r>
            <a:r>
              <a:rPr lang="fr-FR" sz="2000" dirty="0">
                <a:latin typeface="Garamond" charset="0"/>
                <a:cs typeface="Times New Roman" charset="0"/>
              </a:rPr>
              <a:t>, </a:t>
            </a:r>
            <a:r>
              <a:rPr lang="fr-FR" sz="2000" i="1" dirty="0">
                <a:latin typeface="Garamond" charset="0"/>
                <a:cs typeface="Times New Roman" charset="0"/>
              </a:rPr>
              <a:t>Quand les monuments construisaient la nation. Le service des monuments historiques de 1830 à 1940</a:t>
            </a:r>
            <a:r>
              <a:rPr lang="fr-FR" sz="2000" dirty="0">
                <a:latin typeface="Garamond" charset="0"/>
                <a:cs typeface="Times New Roman" charset="0"/>
              </a:rPr>
              <a:t>. Paris, Comité d’histoire du ministère de la culture, 2008, p. 563 et p. 571)</a:t>
            </a:r>
          </a:p>
        </p:txBody>
      </p:sp>
      <p:graphicFrame>
        <p:nvGraphicFramePr>
          <p:cNvPr id="18435" name="Group 3"/>
          <p:cNvGraphicFramePr>
            <a:graphicFrameLocks noGrp="1"/>
          </p:cNvGraphicFramePr>
          <p:nvPr>
            <p:extLst>
              <p:ext uri="{D42A27DB-BD31-4B8C-83A1-F6EECF244321}">
                <p14:modId xmlns:p14="http://schemas.microsoft.com/office/powerpoint/2010/main" val="1268498899"/>
              </p:ext>
            </p:extLst>
          </p:nvPr>
        </p:nvGraphicFramePr>
        <p:xfrm>
          <a:off x="755576" y="2211710"/>
          <a:ext cx="8002588" cy="1458516"/>
        </p:xfrm>
        <a:graphic>
          <a:graphicData uri="http://schemas.openxmlformats.org/drawingml/2006/table">
            <a:tbl>
              <a:tblPr/>
              <a:tblGrid>
                <a:gridCol w="2176463">
                  <a:extLst>
                    <a:ext uri="{9D8B030D-6E8A-4147-A177-3AD203B41FA5}">
                      <a16:colId xmlns:a16="http://schemas.microsoft.com/office/drawing/2014/main" val="20000"/>
                    </a:ext>
                  </a:extLst>
                </a:gridCol>
                <a:gridCol w="1316037">
                  <a:extLst>
                    <a:ext uri="{9D8B030D-6E8A-4147-A177-3AD203B41FA5}">
                      <a16:colId xmlns:a16="http://schemas.microsoft.com/office/drawing/2014/main" val="20001"/>
                    </a:ext>
                  </a:extLst>
                </a:gridCol>
                <a:gridCol w="1128713">
                  <a:extLst>
                    <a:ext uri="{9D8B030D-6E8A-4147-A177-3AD203B41FA5}">
                      <a16:colId xmlns:a16="http://schemas.microsoft.com/office/drawing/2014/main" val="20002"/>
                    </a:ext>
                  </a:extLst>
                </a:gridCol>
                <a:gridCol w="1127125">
                  <a:extLst>
                    <a:ext uri="{9D8B030D-6E8A-4147-A177-3AD203B41FA5}">
                      <a16:colId xmlns:a16="http://schemas.microsoft.com/office/drawing/2014/main" val="20003"/>
                    </a:ext>
                  </a:extLst>
                </a:gridCol>
                <a:gridCol w="1127125">
                  <a:extLst>
                    <a:ext uri="{9D8B030D-6E8A-4147-A177-3AD203B41FA5}">
                      <a16:colId xmlns:a16="http://schemas.microsoft.com/office/drawing/2014/main" val="20004"/>
                    </a:ext>
                  </a:extLst>
                </a:gridCol>
                <a:gridCol w="1127125">
                  <a:extLst>
                    <a:ext uri="{9D8B030D-6E8A-4147-A177-3AD203B41FA5}">
                      <a16:colId xmlns:a16="http://schemas.microsoft.com/office/drawing/2014/main" val="20005"/>
                    </a:ext>
                  </a:extLst>
                </a:gridCol>
              </a:tblGrid>
              <a:tr h="565547">
                <a:tc>
                  <a:txBody>
                    <a:bodyPr/>
                    <a:lstStyle/>
                    <a:p>
                      <a:pPr marL="0" marR="0" lvl="0" indent="0" algn="ctr" defTabSz="449263" rtl="0" eaLnBrk="1" fontAlgn="base" latinLnBrk="0" hangingPunct="1">
                        <a:lnSpc>
                          <a:spcPct val="87000"/>
                        </a:lnSpc>
                        <a:spcBef>
                          <a:spcPts val="7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100" b="1"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88128"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chemeClr val="tx1"/>
                          </a:solidFill>
                          <a:effectLst/>
                          <a:latin typeface="Times New Roman" charset="0"/>
                          <a:ea typeface="ＭＳ Ｐゴシック" charset="0"/>
                          <a:cs typeface="Times New Roman" charset="0"/>
                        </a:rPr>
                        <a:t>1840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chemeClr val="tx1"/>
                          </a:solidFill>
                          <a:effectLst/>
                          <a:latin typeface="Times New Roman" charset="0"/>
                          <a:ea typeface="ＭＳ Ｐゴシック" charset="0"/>
                          <a:cs typeface="Times New Roman" charset="0"/>
                        </a:rPr>
                        <a:t>1842</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chemeClr val="tx1"/>
                          </a:solidFill>
                          <a:effectLst/>
                          <a:latin typeface="Times New Roman" charset="0"/>
                          <a:ea typeface="ＭＳ Ｐゴシック" charset="0"/>
                          <a:cs typeface="Times New Roman" charset="0"/>
                        </a:rPr>
                        <a:t>1844</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chemeClr val="tx1"/>
                          </a:solidFill>
                          <a:effectLst/>
                          <a:latin typeface="Times New Roman" charset="0"/>
                          <a:ea typeface="ＭＳ Ｐゴシック" charset="0"/>
                          <a:cs typeface="Times New Roman" charset="0"/>
                        </a:rPr>
                        <a:t>1846</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chemeClr val="tx1"/>
                          </a:solidFill>
                          <a:effectLst/>
                          <a:latin typeface="Times New Roman" charset="0"/>
                          <a:ea typeface="ＭＳ Ｐゴシック" charset="0"/>
                          <a:cs typeface="Times New Roman" charset="0"/>
                        </a:rPr>
                        <a:t>1848</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extLst>
                  <a:ext uri="{0D108BD9-81ED-4DB2-BD59-A6C34878D82A}">
                    <a16:rowId xmlns:a16="http://schemas.microsoft.com/office/drawing/2014/main" val="10000"/>
                  </a:ext>
                </a:extLst>
              </a:tr>
              <a:tr h="595313">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1" u="none" strike="noStrike" cap="none" normalizeH="0" baseline="0">
                          <a:ln>
                            <a:noFill/>
                          </a:ln>
                          <a:solidFill>
                            <a:srgbClr val="000000"/>
                          </a:solidFill>
                          <a:effectLst/>
                          <a:latin typeface="Times New Roman" charset="0"/>
                          <a:ea typeface="ＭＳ Ｐゴシック" charset="0"/>
                          <a:cs typeface="Times New Roman" charset="0"/>
                        </a:rPr>
                        <a:t>Nombre de monuments classés</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1" u="none" strike="noStrike" cap="none" normalizeH="0" baseline="0" dirty="0">
                          <a:ln>
                            <a:noFill/>
                          </a:ln>
                          <a:solidFill>
                            <a:srgbClr val="FF0000"/>
                          </a:solidFill>
                          <a:effectLst/>
                          <a:latin typeface="Times New Roman" charset="0"/>
                          <a:ea typeface="ＭＳ Ｐゴシック" charset="0"/>
                          <a:cs typeface="Times New Roman" charset="0"/>
                        </a:rPr>
                        <a:t>1090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1" u="none" strike="noStrike" cap="none" normalizeH="0" baseline="0" dirty="0">
                          <a:ln>
                            <a:noFill/>
                          </a:ln>
                          <a:solidFill>
                            <a:srgbClr val="FF0000"/>
                          </a:solidFill>
                          <a:effectLst/>
                          <a:latin typeface="Times New Roman" charset="0"/>
                          <a:ea typeface="ＭＳ Ｐゴシック" charset="0"/>
                          <a:cs typeface="Times New Roman" charset="0"/>
                        </a:rPr>
                        <a:t>2424</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0" marR="0" lvl="0" indent="0" algn="ctr" defTabSz="449263" rtl="0" eaLnBrk="1" fontAlgn="base" latinLnBrk="0" hangingPunct="1">
                        <a:lnSpc>
                          <a:spcPct val="87000"/>
                        </a:lnSpc>
                        <a:spcBef>
                          <a:spcPts val="7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100" b="1" i="0" u="none" strike="noStrike" cap="none" normalizeH="0" baseline="0">
                        <a:ln>
                          <a:noFill/>
                        </a:ln>
                        <a:solidFill>
                          <a:srgbClr val="FF0000"/>
                        </a:solidFill>
                        <a:effectLst/>
                        <a:latin typeface="Arial" charset="0"/>
                        <a:ea typeface="ＭＳ Ｐゴシック" charset="0"/>
                        <a:cs typeface="Arial" charset="0"/>
                      </a:endParaRPr>
                    </a:p>
                  </a:txBody>
                  <a:tcPr marL="90000" marR="90000" marT="88128"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0" marR="0" lvl="0" indent="0" algn="ctr" defTabSz="449263" rtl="0" eaLnBrk="1" fontAlgn="base" latinLnBrk="0" hangingPunct="1">
                        <a:lnSpc>
                          <a:spcPct val="87000"/>
                        </a:lnSpc>
                        <a:spcBef>
                          <a:spcPts val="7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100" b="1" i="0" u="none" strike="noStrike" cap="none" normalizeH="0" baseline="0">
                        <a:ln>
                          <a:noFill/>
                        </a:ln>
                        <a:solidFill>
                          <a:srgbClr val="FF0000"/>
                        </a:solidFill>
                        <a:effectLst/>
                        <a:latin typeface="Arial" charset="0"/>
                        <a:ea typeface="ＭＳ Ｐゴシック" charset="0"/>
                        <a:cs typeface="Arial" charset="0"/>
                      </a:endParaRPr>
                    </a:p>
                  </a:txBody>
                  <a:tcPr marL="90000" marR="90000" marT="88128"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1" u="none" strike="noStrike" cap="none" normalizeH="0" baseline="0" dirty="0">
                          <a:ln>
                            <a:noFill/>
                          </a:ln>
                          <a:solidFill>
                            <a:srgbClr val="FF0000"/>
                          </a:solidFill>
                          <a:effectLst/>
                          <a:latin typeface="Times New Roman" charset="0"/>
                          <a:ea typeface="ＭＳ Ｐゴシック" charset="0"/>
                          <a:cs typeface="Times New Roman" charset="0"/>
                        </a:rPr>
                        <a:t>2800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extLst>
                  <a:ext uri="{0D108BD9-81ED-4DB2-BD59-A6C34878D82A}">
                    <a16:rowId xmlns:a16="http://schemas.microsoft.com/office/drawing/2014/main" val="10001"/>
                  </a:ext>
                </a:extLst>
              </a:tr>
              <a:tr h="297656">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a:ln>
                            <a:noFill/>
                          </a:ln>
                          <a:solidFill>
                            <a:srgbClr val="000000"/>
                          </a:solidFill>
                          <a:effectLst/>
                          <a:latin typeface="Times New Roman" charset="0"/>
                          <a:ea typeface="ＭＳ Ｐゴシック" charset="0"/>
                          <a:cs typeface="Times New Roman" charset="0"/>
                        </a:rPr>
                        <a:t>Budget du service</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rgbClr val="000000"/>
                          </a:solidFill>
                          <a:effectLst/>
                          <a:latin typeface="Times New Roman" charset="0"/>
                          <a:ea typeface="ＭＳ Ｐゴシック" charset="0"/>
                          <a:cs typeface="Times New Roman" charset="0"/>
                        </a:rPr>
                        <a:t>80 000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rgbClr val="000000"/>
                          </a:solidFill>
                          <a:effectLst/>
                          <a:latin typeface="Times New Roman" charset="0"/>
                          <a:ea typeface="ＭＳ Ｐゴシック" charset="0"/>
                          <a:cs typeface="Times New Roman" charset="0"/>
                        </a:rPr>
                        <a:t>80 000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rgbClr val="000000"/>
                          </a:solidFill>
                          <a:effectLst/>
                          <a:latin typeface="Times New Roman" charset="0"/>
                          <a:ea typeface="ＭＳ Ｐゴシック" charset="0"/>
                          <a:cs typeface="Times New Roman" charset="0"/>
                        </a:rPr>
                        <a:t>100 000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rgbClr val="000000"/>
                          </a:solidFill>
                          <a:effectLst/>
                          <a:latin typeface="Times New Roman" charset="0"/>
                          <a:ea typeface="ＭＳ Ｐゴシック" charset="0"/>
                          <a:cs typeface="Times New Roman" charset="0"/>
                        </a:rPr>
                        <a:t>600 000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rgbClr val="000000"/>
                          </a:solidFill>
                          <a:effectLst/>
                          <a:latin typeface="Times New Roman" charset="0"/>
                          <a:ea typeface="ＭＳ Ｐゴシック" charset="0"/>
                          <a:cs typeface="Times New Roman" charset="0"/>
                        </a:rPr>
                        <a:t>800 000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06293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1825030"/>
            <a:ext cx="5904656" cy="11067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3. </a:t>
            </a:r>
            <a:r>
              <a:rPr lang="fr-FR" dirty="0"/>
              <a:t>Métier de la semaine : chercheur à l’Inventaire</a:t>
            </a:r>
            <a:endParaRPr dirty="0"/>
          </a:p>
        </p:txBody>
      </p:sp>
      <p:sp>
        <p:nvSpPr>
          <p:cNvPr id="3859" name="Google Shape;3859;p16"/>
          <p:cNvSpPr txBox="1">
            <a:spLocks noGrp="1"/>
          </p:cNvSpPr>
          <p:nvPr>
            <p:ph type="subTitle" idx="1"/>
          </p:nvPr>
        </p:nvSpPr>
        <p:spPr>
          <a:xfrm>
            <a:off x="251520" y="2787774"/>
            <a:ext cx="5340908"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5995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6354B33-FF42-493D-9A05-D3B147ACF2AA}"/>
              </a:ext>
            </a:extLst>
          </p:cNvPr>
          <p:cNvPicPr>
            <a:picLocks noChangeAspect="1"/>
          </p:cNvPicPr>
          <p:nvPr/>
        </p:nvPicPr>
        <p:blipFill>
          <a:blip r:embed="rId2"/>
          <a:stretch>
            <a:fillRect/>
          </a:stretch>
        </p:blipFill>
        <p:spPr>
          <a:xfrm>
            <a:off x="19452" y="0"/>
            <a:ext cx="5143500" cy="5143500"/>
          </a:xfrm>
          <a:prstGeom prst="rect">
            <a:avLst/>
          </a:prstGeom>
        </p:spPr>
      </p:pic>
      <p:sp>
        <p:nvSpPr>
          <p:cNvPr id="3" name="Sous-titre 2">
            <a:extLst>
              <a:ext uri="{FF2B5EF4-FFF2-40B4-BE49-F238E27FC236}">
                <a16:creationId xmlns:a16="http://schemas.microsoft.com/office/drawing/2014/main" id="{87251781-28A6-406C-8211-E68364164B5A}"/>
              </a:ext>
            </a:extLst>
          </p:cNvPr>
          <p:cNvSpPr>
            <a:spLocks noGrp="1"/>
          </p:cNvSpPr>
          <p:nvPr>
            <p:ph type="subTitle" idx="1"/>
          </p:nvPr>
        </p:nvSpPr>
        <p:spPr>
          <a:xfrm>
            <a:off x="2591202" y="3939902"/>
            <a:ext cx="4716016" cy="784800"/>
          </a:xfrm>
        </p:spPr>
        <p:txBody>
          <a:bodyPr/>
          <a:lstStyle/>
          <a:p>
            <a:r>
              <a:rPr lang="fr-FR" dirty="0"/>
              <a:t>Les métiers de l’inventaire</a:t>
            </a:r>
          </a:p>
        </p:txBody>
      </p:sp>
    </p:spTree>
    <p:extLst>
      <p:ext uri="{BB962C8B-B14F-4D97-AF65-F5344CB8AC3E}">
        <p14:creationId xmlns:p14="http://schemas.microsoft.com/office/powerpoint/2010/main" val="3757872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16B59-9028-4861-8FD9-BCD78D82E05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59CC4E2D-EC9B-4D4B-9933-06EC21D7FB42}"/>
              </a:ext>
            </a:extLst>
          </p:cNvPr>
          <p:cNvSpPr>
            <a:spLocks noGrp="1"/>
          </p:cNvSpPr>
          <p:nvPr>
            <p:ph type="subTitle" idx="1"/>
          </p:nvPr>
        </p:nvSpPr>
        <p:spPr/>
        <p:txBody>
          <a:bodyPr/>
          <a:lstStyle/>
          <a:p>
            <a:endParaRPr lang="fr-FR"/>
          </a:p>
        </p:txBody>
      </p:sp>
      <p:pic>
        <p:nvPicPr>
          <p:cNvPr id="4" name="Image 3">
            <a:extLst>
              <a:ext uri="{FF2B5EF4-FFF2-40B4-BE49-F238E27FC236}">
                <a16:creationId xmlns:a16="http://schemas.microsoft.com/office/drawing/2014/main" id="{54878CD1-E8EC-41AF-9468-E926CD2586D6}"/>
              </a:ext>
            </a:extLst>
          </p:cNvPr>
          <p:cNvPicPr>
            <a:picLocks noChangeAspect="1"/>
          </p:cNvPicPr>
          <p:nvPr/>
        </p:nvPicPr>
        <p:blipFill>
          <a:blip r:embed="rId2"/>
          <a:stretch>
            <a:fillRect/>
          </a:stretch>
        </p:blipFill>
        <p:spPr>
          <a:xfrm>
            <a:off x="106368" y="555527"/>
            <a:ext cx="9144000" cy="4587974"/>
          </a:xfrm>
          <a:prstGeom prst="rect">
            <a:avLst/>
          </a:prstGeom>
        </p:spPr>
      </p:pic>
      <p:sp>
        <p:nvSpPr>
          <p:cNvPr id="5" name="Rectangle 4">
            <a:extLst>
              <a:ext uri="{FF2B5EF4-FFF2-40B4-BE49-F238E27FC236}">
                <a16:creationId xmlns:a16="http://schemas.microsoft.com/office/drawing/2014/main" id="{2B0D1DE9-2FC6-46E7-9022-3A26A77291A6}"/>
              </a:ext>
            </a:extLst>
          </p:cNvPr>
          <p:cNvSpPr/>
          <p:nvPr/>
        </p:nvSpPr>
        <p:spPr>
          <a:xfrm>
            <a:off x="107504" y="0"/>
            <a:ext cx="8496944" cy="307777"/>
          </a:xfrm>
          <a:prstGeom prst="rect">
            <a:avLst/>
          </a:prstGeom>
        </p:spPr>
        <p:txBody>
          <a:bodyPr wrap="square">
            <a:spAutoFit/>
          </a:bodyPr>
          <a:lstStyle/>
          <a:p>
            <a:r>
              <a:rPr lang="fr-FR" dirty="0">
                <a:hlinkClick r:id="rId3"/>
              </a:rPr>
              <a:t>https://www.emploi-territorial.fr/details_offre/o044211100450990-chercheur-inventaire-f-h-2021-914</a:t>
            </a:r>
            <a:r>
              <a:rPr lang="fr-FR" dirty="0"/>
              <a:t> </a:t>
            </a:r>
          </a:p>
        </p:txBody>
      </p:sp>
    </p:spTree>
    <p:extLst>
      <p:ext uri="{BB962C8B-B14F-4D97-AF65-F5344CB8AC3E}">
        <p14:creationId xmlns:p14="http://schemas.microsoft.com/office/powerpoint/2010/main" val="236693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2067694"/>
            <a:ext cx="5904656" cy="1106760"/>
          </a:xfrm>
          <a:prstGeom prst="rect">
            <a:avLst/>
          </a:prstGeom>
        </p:spPr>
        <p:txBody>
          <a:bodyPr spcFirstLastPara="1" wrap="square" lIns="91425" tIns="91425" rIns="91425" bIns="91425" anchor="b" anchorCtr="0">
            <a:noAutofit/>
          </a:bodyPr>
          <a:lstStyle/>
          <a:p>
            <a:r>
              <a:rPr lang="en" dirty="0"/>
              <a:t>1. </a:t>
            </a:r>
            <a:r>
              <a:rPr lang="fr-FR" dirty="0"/>
              <a:t>La naissance d’un service de protection des Monuments historiques</a:t>
            </a:r>
            <a:endParaRPr dirty="0"/>
          </a:p>
        </p:txBody>
      </p:sp>
      <p:sp>
        <p:nvSpPr>
          <p:cNvPr id="3859" name="Google Shape;3859;p16"/>
          <p:cNvSpPr txBox="1">
            <a:spLocks noGrp="1"/>
          </p:cNvSpPr>
          <p:nvPr>
            <p:ph type="subTitle" idx="1"/>
          </p:nvPr>
        </p:nvSpPr>
        <p:spPr>
          <a:xfrm>
            <a:off x="251520" y="2787774"/>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93801"/>
            <a:ext cx="6761100" cy="857400"/>
          </a:xfrm>
        </p:spPr>
        <p:txBody>
          <a:bodyPr/>
          <a:lstStyle/>
          <a:p>
            <a:r>
              <a:rPr lang="fr-FR" b="1" dirty="0"/>
              <a:t>A-La monarchie de Juillet et le nouveau sens de l’histoire</a:t>
            </a:r>
          </a:p>
        </p:txBody>
      </p:sp>
      <p:sp>
        <p:nvSpPr>
          <p:cNvPr id="6" name="ZoneTexte 5"/>
          <p:cNvSpPr txBox="1"/>
          <p:nvPr/>
        </p:nvSpPr>
        <p:spPr>
          <a:xfrm>
            <a:off x="247694" y="979381"/>
            <a:ext cx="3240360" cy="3693319"/>
          </a:xfrm>
          <a:prstGeom prst="rect">
            <a:avLst/>
          </a:prstGeom>
          <a:noFill/>
        </p:spPr>
        <p:txBody>
          <a:bodyPr wrap="square" rtlCol="0">
            <a:spAutoFit/>
          </a:bodyPr>
          <a:lstStyle/>
          <a:p>
            <a:pPr>
              <a:buNone/>
            </a:pPr>
            <a:r>
              <a:rPr lang="fr-FR" sz="1800" dirty="0">
                <a:solidFill>
                  <a:schemeClr val="tx1"/>
                </a:solidFill>
              </a:rPr>
              <a:t>François Guizot </a:t>
            </a:r>
            <a:r>
              <a:rPr lang="fr-FR" sz="1800" i="1" dirty="0">
                <a:solidFill>
                  <a:schemeClr val="tx1"/>
                </a:solidFill>
              </a:rPr>
              <a:t>Cours sur les origines du gvt représentatif en Europe </a:t>
            </a:r>
            <a:r>
              <a:rPr lang="fr-FR" sz="1800" dirty="0"/>
              <a:t>« Le passé change avec le présent » ; « Selon leur état politique et leur degré de civilisation, les peuples considèrent l’histoire sous tel ou tel aspect, et y cherchent tel ou tel genre d’intérêt ». « une nécessité pour le citoyen »</a:t>
            </a:r>
          </a:p>
          <a:p>
            <a:r>
              <a:rPr lang="fr-FR" sz="1800" dirty="0">
                <a:solidFill>
                  <a:schemeClr val="tx1"/>
                </a:solidFill>
              </a:rPr>
              <a:t>« l’histoire cesse d’être le patrimoine des érudits » </a:t>
            </a:r>
          </a:p>
        </p:txBody>
      </p:sp>
      <p:pic>
        <p:nvPicPr>
          <p:cNvPr id="1026" name="Picture 2" descr="François Guizot. Portrait par Jehan Georges Vibert, Château de Versail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059582"/>
            <a:ext cx="3168352" cy="350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7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PATRIMOINE</a:t>
            </a:r>
          </a:p>
        </p:txBody>
      </p:sp>
      <p:sp>
        <p:nvSpPr>
          <p:cNvPr id="3" name="Espace réservé du contenu 2"/>
          <p:cNvSpPr>
            <a:spLocks noGrp="1"/>
          </p:cNvSpPr>
          <p:nvPr>
            <p:ph idx="1"/>
          </p:nvPr>
        </p:nvSpPr>
        <p:spPr/>
        <p:txBody>
          <a:bodyPr/>
          <a:lstStyle/>
          <a:p>
            <a:r>
              <a:rPr lang="fr-FR" dirty="0"/>
              <a:t>Nation</a:t>
            </a:r>
          </a:p>
          <a:p>
            <a:pPr>
              <a:buNone/>
            </a:pPr>
            <a:r>
              <a:rPr lang="fr-FR" dirty="0"/>
              <a:t>« (s)es monuments historiques font l’admiration et l’envie » ; cela « fait de notre sol un précieux objet de recherches et d’études »</a:t>
            </a:r>
          </a:p>
          <a:p>
            <a:pPr>
              <a:buNone/>
            </a:pPr>
            <a:r>
              <a:rPr lang="fr-FR" i="1" dirty="0"/>
              <a:t>Mémoires </a:t>
            </a:r>
            <a:r>
              <a:rPr lang="fr-FR" dirty="0"/>
              <a:t>de Guizot : « J’avais à cœur de faire entrer la vieille France dans la mémoire et l’intelligence des générations nouvelles »</a:t>
            </a:r>
          </a:p>
        </p:txBody>
      </p:sp>
    </p:spTree>
    <p:extLst>
      <p:ext uri="{BB962C8B-B14F-4D97-AF65-F5344CB8AC3E}">
        <p14:creationId xmlns:p14="http://schemas.microsoft.com/office/powerpoint/2010/main" val="394421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948902-36A8-4C19-94B6-E44CB35DE0D1}"/>
              </a:ext>
            </a:extLst>
          </p:cNvPr>
          <p:cNvSpPr>
            <a:spLocks noGrp="1"/>
          </p:cNvSpPr>
          <p:nvPr>
            <p:ph type="body" idx="1"/>
          </p:nvPr>
        </p:nvSpPr>
        <p:spPr>
          <a:xfrm>
            <a:off x="365881" y="555526"/>
            <a:ext cx="7382092" cy="3087000"/>
          </a:xfrm>
        </p:spPr>
        <p:txBody>
          <a:bodyPr/>
          <a:lstStyle/>
          <a:p>
            <a:r>
              <a:rPr lang="fr-FR" dirty="0"/>
              <a:t>« les MH de la France font l’admiration et l’envie » (…) « de notre sol un précieux objet de recherches et d’études »</a:t>
            </a:r>
          </a:p>
          <a:p>
            <a:r>
              <a:rPr lang="fr-FR" dirty="0"/>
              <a:t>1830 Louis-Philippe </a:t>
            </a:r>
            <a:r>
              <a:rPr lang="fr-FR" b="1" dirty="0"/>
              <a:t>inspecteur général MH « j’avais à cœur de faire entrer la vieille France dans la mémoire et l’intelligence des générations nouvelles »</a:t>
            </a:r>
          </a:p>
          <a:p>
            <a:r>
              <a:rPr lang="fr-FR" dirty="0"/>
              <a:t>« éclairer les propriétaires et les détenteurs sur l’intérêt des édifices dont la conservation dépend de leurs soins, et de stimuler, enfin, en le dirigeant, le zèle de tous les conseils de département et de municipalité, de manière à ce qu’aucun monument d’un mérite incontestable ne périsse par cause d’ignorance et de précipitation, (...) et de manière aussi à ce que la bonne volonté des autorités ou des particuliers ne s’épuise pas sur des objets indignes de leurs soins »</a:t>
            </a:r>
          </a:p>
          <a:p>
            <a:endParaRPr lang="fr-FR" b="1" dirty="0"/>
          </a:p>
        </p:txBody>
      </p:sp>
      <p:sp>
        <p:nvSpPr>
          <p:cNvPr id="5" name="Espace réservé du numéro de diapositive 4">
            <a:extLst>
              <a:ext uri="{FF2B5EF4-FFF2-40B4-BE49-F238E27FC236}">
                <a16:creationId xmlns:a16="http://schemas.microsoft.com/office/drawing/2014/main" id="{45DD1814-DFDD-4339-86BB-E1E20F80EC3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7</a:t>
            </a:fld>
            <a:endParaRPr lang="fr-FR"/>
          </a:p>
        </p:txBody>
      </p:sp>
    </p:spTree>
    <p:extLst>
      <p:ext uri="{BB962C8B-B14F-4D97-AF65-F5344CB8AC3E}">
        <p14:creationId xmlns:p14="http://schemas.microsoft.com/office/powerpoint/2010/main" val="105075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18206"/>
            <a:ext cx="4896544" cy="857400"/>
          </a:xfrm>
        </p:spPr>
        <p:txBody>
          <a:bodyPr/>
          <a:lstStyle/>
          <a:p>
            <a:r>
              <a:rPr lang="fr-FR" b="1" dirty="0"/>
              <a:t>B- Une mise en place difficile</a:t>
            </a:r>
          </a:p>
        </p:txBody>
      </p:sp>
      <p:sp>
        <p:nvSpPr>
          <p:cNvPr id="3" name="Espace réservé du texte 2"/>
          <p:cNvSpPr>
            <a:spLocks noGrp="1"/>
          </p:cNvSpPr>
          <p:nvPr>
            <p:ph type="body" idx="1"/>
          </p:nvPr>
        </p:nvSpPr>
        <p:spPr/>
        <p:txBody>
          <a:bodyPr/>
          <a:lstStyle/>
          <a:p>
            <a:r>
              <a:rPr lang="fr-FR" b="1" dirty="0"/>
              <a:t>Ludovic VITET, </a:t>
            </a:r>
          </a:p>
          <a:p>
            <a:pPr marL="114300" indent="0">
              <a:buNone/>
            </a:pPr>
            <a:r>
              <a:rPr lang="fr-FR" b="1" dirty="0"/>
              <a:t>le premier Inspecteur</a:t>
            </a:r>
          </a:p>
        </p:txBody>
      </p:sp>
      <p:pic>
        <p:nvPicPr>
          <p:cNvPr id="2050" name="Picture 2" descr="Vitet, Ludovic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969572"/>
            <a:ext cx="3384376" cy="412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8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771550"/>
            <a:ext cx="7150942" cy="3725775"/>
          </a:xfrm>
        </p:spPr>
        <p:txBody>
          <a:bodyPr/>
          <a:lstStyle/>
          <a:p>
            <a:pPr>
              <a:buNone/>
            </a:pPr>
            <a:r>
              <a:rPr lang="fr-FR" sz="2000" dirty="0"/>
              <a:t> 2 Missions</a:t>
            </a:r>
          </a:p>
          <a:p>
            <a:r>
              <a:rPr lang="fr-FR" sz="2000" dirty="0"/>
              <a:t>dresser la </a:t>
            </a:r>
            <a:r>
              <a:rPr lang="fr-FR" sz="2000" b="1" dirty="0"/>
              <a:t>liste</a:t>
            </a:r>
            <a:r>
              <a:rPr lang="fr-FR" sz="2000" dirty="0"/>
              <a:t> de « tous les édifices du royaume qui, soit par leur </a:t>
            </a:r>
            <a:r>
              <a:rPr lang="fr-FR" sz="2000" b="1" dirty="0"/>
              <a:t>date</a:t>
            </a:r>
            <a:r>
              <a:rPr lang="fr-FR" sz="2000" dirty="0"/>
              <a:t>, soit par le </a:t>
            </a:r>
            <a:r>
              <a:rPr lang="fr-FR" sz="2000" b="1" dirty="0"/>
              <a:t>caractère de leur architecture</a:t>
            </a:r>
            <a:r>
              <a:rPr lang="fr-FR" sz="2000" dirty="0"/>
              <a:t>, soit par les </a:t>
            </a:r>
            <a:r>
              <a:rPr lang="fr-FR" sz="2000" b="1" dirty="0"/>
              <a:t>événements</a:t>
            </a:r>
            <a:r>
              <a:rPr lang="fr-FR" sz="2000" dirty="0"/>
              <a:t> dont ils furent témoins, méritent </a:t>
            </a:r>
            <a:r>
              <a:rPr lang="fr-FR" sz="2000" b="1" dirty="0"/>
              <a:t>l’attention</a:t>
            </a:r>
            <a:r>
              <a:rPr lang="fr-FR" sz="2000" dirty="0"/>
              <a:t> de l’archéologue, de l’artiste, de l’historien » </a:t>
            </a:r>
          </a:p>
          <a:p>
            <a:endParaRPr lang="fr-FR" sz="2000" dirty="0"/>
          </a:p>
          <a:p>
            <a:r>
              <a:rPr lang="fr-FR" sz="2000" dirty="0"/>
              <a:t>« veiller à la </a:t>
            </a:r>
            <a:r>
              <a:rPr lang="fr-FR" sz="2000" b="1" dirty="0"/>
              <a:t>conservation</a:t>
            </a:r>
            <a:r>
              <a:rPr lang="fr-FR" sz="2000" dirty="0"/>
              <a:t> de ces édifices en indiquant au Gouvernement et aux autorités locales les moyens soit de prévenir, soit d’arrêter leur dégradation »</a:t>
            </a:r>
          </a:p>
        </p:txBody>
      </p:sp>
    </p:spTree>
    <p:extLst>
      <p:ext uri="{BB962C8B-B14F-4D97-AF65-F5344CB8AC3E}">
        <p14:creationId xmlns:p14="http://schemas.microsoft.com/office/powerpoint/2010/main" val="2650780913"/>
      </p:ext>
    </p:extLst>
  </p:cSld>
  <p:clrMapOvr>
    <a:masterClrMapping/>
  </p:clrMapOvr>
</p:sld>
</file>

<file path=ppt/theme/theme1.xml><?xml version="1.0" encoding="utf-8"?>
<a:theme xmlns:a="http://schemas.openxmlformats.org/drawingml/2006/main"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1272</Words>
  <Application>Microsoft Office PowerPoint</Application>
  <PresentationFormat>Affichage à l'écran (16:9)</PresentationFormat>
  <Paragraphs>82</Paragraphs>
  <Slides>33</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Titillium Web Light</vt:lpstr>
      <vt:lpstr>Dosis Light</vt:lpstr>
      <vt:lpstr>ＭＳ Ｐゴシック</vt:lpstr>
      <vt:lpstr>Times New Roman</vt:lpstr>
      <vt:lpstr>Garamond</vt:lpstr>
      <vt:lpstr>Arial</vt:lpstr>
      <vt:lpstr>Calibri</vt:lpstr>
      <vt:lpstr>Mowbray template</vt:lpstr>
      <vt:lpstr>Gestion du patrimoine culturel L3, UE2, Option, S1</vt:lpstr>
      <vt:lpstr> séance 8  L’invention des monuments historiques au milieu du XIXe siècle</vt:lpstr>
      <vt:lpstr> séance 8 L’invention des monuments historiques au milieu du XIXe siècle</vt:lpstr>
      <vt:lpstr>1. La naissance d’un service de protection des Monuments historiques</vt:lpstr>
      <vt:lpstr>A-La monarchie de Juillet et le nouveau sens de l’histoire</vt:lpstr>
      <vt:lpstr>PATRIMOINE</vt:lpstr>
      <vt:lpstr>Présentation PowerPoint</vt:lpstr>
      <vt:lpstr>B- Une mise en place difficile</vt:lpstr>
      <vt:lpstr>Présentation PowerPoint</vt:lpstr>
      <vt:lpstr>Présentation PowerPoint</vt:lpstr>
      <vt:lpstr>Présentation PowerPoint</vt:lpstr>
      <vt:lpstr>Voyages ou Rapports d’inspection archéologique, 1841 budget permanent 1837 Commission des MH Inventaires listes, restaurations, protection juridique armée, clergé =  </vt:lpstr>
      <vt:lpstr>Hôtel de la Trémoille</vt:lpstr>
      <vt:lpstr>Hôtel Dieu d’Orléans</vt:lpstr>
      <vt:lpstr>Présentation PowerPoint</vt:lpstr>
      <vt:lpstr>Présentation PowerPoint</vt:lpstr>
      <vt:lpstr>L’arc dit de « Germanicus » à Saintes</vt:lpstr>
      <vt:lpstr>Présentation PowerPoint</vt:lpstr>
      <vt:lpstr>Présentation PowerPoint</vt:lpstr>
      <vt:lpstr>Présentation PowerPoint</vt:lpstr>
      <vt:lpstr>Quelques exemples</vt:lpstr>
      <vt:lpstr>2. La première Liste des monuments historiques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Métier de la semaine : chercheur à l’Inventaire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patrimoine culturel L3, UE2, Option, S1</dc:title>
  <cp:lastModifiedBy>Guillaume Mazeau</cp:lastModifiedBy>
  <cp:revision>63</cp:revision>
  <cp:lastPrinted>2019-11-09T12:32:25Z</cp:lastPrinted>
  <dcterms:modified xsi:type="dcterms:W3CDTF">2024-11-27T11:55:46Z</dcterms:modified>
</cp:coreProperties>
</file>