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handoutMasterIdLst>
    <p:handoutMasterId r:id="rId24"/>
  </p:handoutMasterIdLst>
  <p:sldIdLst>
    <p:sldId id="256" r:id="rId2"/>
    <p:sldId id="295" r:id="rId3"/>
    <p:sldId id="296" r:id="rId4"/>
    <p:sldId id="298" r:id="rId5"/>
    <p:sldId id="297" r:id="rId6"/>
    <p:sldId id="266" r:id="rId7"/>
    <p:sldId id="293" r:id="rId8"/>
    <p:sldId id="294" r:id="rId9"/>
    <p:sldId id="289" r:id="rId10"/>
    <p:sldId id="286" r:id="rId11"/>
    <p:sldId id="283" r:id="rId12"/>
    <p:sldId id="287" r:id="rId13"/>
    <p:sldId id="285" r:id="rId14"/>
    <p:sldId id="284" r:id="rId15"/>
    <p:sldId id="265" r:id="rId16"/>
    <p:sldId id="288" r:id="rId17"/>
    <p:sldId id="282" r:id="rId18"/>
    <p:sldId id="291" r:id="rId19"/>
    <p:sldId id="273" r:id="rId20"/>
    <p:sldId id="290" r:id="rId21"/>
    <p:sldId id="292" r:id="rId22"/>
  </p:sldIdLst>
  <p:sldSz cx="12192000" cy="6858000"/>
  <p:notesSz cx="6797675"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stave Shaïmi" initials="GS" lastIdx="2" clrIdx="0">
    <p:extLst>
      <p:ext uri="{19B8F6BF-5375-455C-9EA6-DF929625EA0E}">
        <p15:presenceInfo xmlns:p15="http://schemas.microsoft.com/office/powerpoint/2012/main" userId="S-1-5-21-583907252-1606980848-1801674531-46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71" autoAdjust="0"/>
    <p:restoredTop sz="94660"/>
  </p:normalViewPr>
  <p:slideViewPr>
    <p:cSldViewPr snapToGrid="0">
      <p:cViewPr varScale="1">
        <p:scale>
          <a:sx n="114" d="100"/>
          <a:sy n="114" d="100"/>
        </p:scale>
        <p:origin x="372"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7439C599-C1B5-444D-92C4-3555147EA553}"/>
              </a:ext>
            </a:extLst>
          </p:cNvPr>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r>
              <a:rPr lang="fr-FR"/>
              <a:t>LA MAMAN ET LA PUTAIN - Marketing</a:t>
            </a:r>
          </a:p>
        </p:txBody>
      </p:sp>
      <p:sp>
        <p:nvSpPr>
          <p:cNvPr id="3" name="Espace réservé de la date 2">
            <a:extLst>
              <a:ext uri="{FF2B5EF4-FFF2-40B4-BE49-F238E27FC236}">
                <a16:creationId xmlns:a16="http://schemas.microsoft.com/office/drawing/2014/main" id="{589BC5ED-57EB-4131-9899-530B3B16A29B}"/>
              </a:ext>
            </a:extLst>
          </p:cNvPr>
          <p:cNvSpPr>
            <a:spLocks noGrp="1"/>
          </p:cNvSpPr>
          <p:nvPr>
            <p:ph type="dt" sz="quarter" idx="1"/>
          </p:nvPr>
        </p:nvSpPr>
        <p:spPr>
          <a:xfrm>
            <a:off x="3849688" y="0"/>
            <a:ext cx="2946400" cy="495300"/>
          </a:xfrm>
          <a:prstGeom prst="rect">
            <a:avLst/>
          </a:prstGeom>
        </p:spPr>
        <p:txBody>
          <a:bodyPr vert="horz" lIns="91440" tIns="45720" rIns="91440" bIns="45720" rtlCol="0"/>
          <a:lstStyle>
            <a:lvl1pPr algn="r">
              <a:defRPr sz="1200"/>
            </a:lvl1pPr>
          </a:lstStyle>
          <a:p>
            <a:fld id="{4744DC37-3147-45DC-AA5B-1F78E9DE0583}" type="datetimeFigureOut">
              <a:rPr lang="fr-FR" smtClean="0"/>
              <a:pPr/>
              <a:t>27/06/2022</a:t>
            </a:fld>
            <a:endParaRPr lang="fr-FR"/>
          </a:p>
        </p:txBody>
      </p:sp>
      <p:sp>
        <p:nvSpPr>
          <p:cNvPr id="4" name="Espace réservé du pied de page 3">
            <a:extLst>
              <a:ext uri="{FF2B5EF4-FFF2-40B4-BE49-F238E27FC236}">
                <a16:creationId xmlns:a16="http://schemas.microsoft.com/office/drawing/2014/main" id="{A79CFBB1-EFB9-4A5E-8EF9-FE7305083F31}"/>
              </a:ext>
            </a:extLst>
          </p:cNvPr>
          <p:cNvSpPr>
            <a:spLocks noGrp="1"/>
          </p:cNvSpPr>
          <p:nvPr>
            <p:ph type="ftr" sz="quarter" idx="2"/>
          </p:nvPr>
        </p:nvSpPr>
        <p:spPr>
          <a:xfrm>
            <a:off x="0" y="9377363"/>
            <a:ext cx="2946400" cy="4953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6E926F32-E7C5-45DE-A20A-BD4418D9CF47}"/>
              </a:ext>
            </a:extLst>
          </p:cNvPr>
          <p:cNvSpPr>
            <a:spLocks noGrp="1"/>
          </p:cNvSpPr>
          <p:nvPr>
            <p:ph type="sldNum" sz="quarter" idx="3"/>
          </p:nvPr>
        </p:nvSpPr>
        <p:spPr>
          <a:xfrm>
            <a:off x="3849688" y="9377363"/>
            <a:ext cx="2946400" cy="495300"/>
          </a:xfrm>
          <a:prstGeom prst="rect">
            <a:avLst/>
          </a:prstGeom>
        </p:spPr>
        <p:txBody>
          <a:bodyPr vert="horz" lIns="91440" tIns="45720" rIns="91440" bIns="45720" rtlCol="0" anchor="b"/>
          <a:lstStyle>
            <a:lvl1pPr algn="r">
              <a:defRPr sz="1200"/>
            </a:lvl1pPr>
          </a:lstStyle>
          <a:p>
            <a:fld id="{E529119F-5F5A-4896-929C-47A0F06834DC}" type="slidenum">
              <a:rPr lang="fr-FR" smtClean="0"/>
              <a:pPr/>
              <a:t>‹N°›</a:t>
            </a:fld>
            <a:endParaRPr lang="fr-FR"/>
          </a:p>
        </p:txBody>
      </p:sp>
    </p:spTree>
    <p:extLst>
      <p:ext uri="{BB962C8B-B14F-4D97-AF65-F5344CB8AC3E}">
        <p14:creationId xmlns:p14="http://schemas.microsoft.com/office/powerpoint/2010/main" val="2162671440"/>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r>
              <a:rPr lang="fr-FR"/>
              <a:t>LA MAMAN ET LA PUTAIN - Marketing</a:t>
            </a:r>
          </a:p>
        </p:txBody>
      </p:sp>
      <p:sp>
        <p:nvSpPr>
          <p:cNvPr id="3" name="Espace réservé de la date 2"/>
          <p:cNvSpPr>
            <a:spLocks noGrp="1"/>
          </p:cNvSpPr>
          <p:nvPr>
            <p:ph type="dt" idx="1"/>
          </p:nvPr>
        </p:nvSpPr>
        <p:spPr>
          <a:xfrm>
            <a:off x="3849688" y="0"/>
            <a:ext cx="2946400" cy="495300"/>
          </a:xfrm>
          <a:prstGeom prst="rect">
            <a:avLst/>
          </a:prstGeom>
        </p:spPr>
        <p:txBody>
          <a:bodyPr vert="horz" lIns="91440" tIns="45720" rIns="91440" bIns="45720" rtlCol="0"/>
          <a:lstStyle>
            <a:lvl1pPr algn="r">
              <a:defRPr sz="1200"/>
            </a:lvl1pPr>
          </a:lstStyle>
          <a:p>
            <a:fld id="{AAD9E078-2C68-4AA7-B0F8-341CD6844AF9}" type="datetimeFigureOut">
              <a:rPr lang="fr-FR" smtClean="0"/>
              <a:pPr/>
              <a:t>27/06/2022</a:t>
            </a:fld>
            <a:endParaRPr lang="fr-FR"/>
          </a:p>
        </p:txBody>
      </p:sp>
      <p:sp>
        <p:nvSpPr>
          <p:cNvPr id="4" name="Espace réservé de l'image des diapositives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450" y="4751388"/>
            <a:ext cx="5438775" cy="3887787"/>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377363"/>
            <a:ext cx="2946400" cy="4953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9688" y="9377363"/>
            <a:ext cx="2946400" cy="495300"/>
          </a:xfrm>
          <a:prstGeom prst="rect">
            <a:avLst/>
          </a:prstGeom>
        </p:spPr>
        <p:txBody>
          <a:bodyPr vert="horz" lIns="91440" tIns="45720" rIns="91440" bIns="45720" rtlCol="0" anchor="b"/>
          <a:lstStyle>
            <a:lvl1pPr algn="r">
              <a:defRPr sz="1200"/>
            </a:lvl1pPr>
          </a:lstStyle>
          <a:p>
            <a:fld id="{EE24C64C-941E-4B7F-A041-64FBFD317E7F}" type="slidenum">
              <a:rPr lang="fr-FR" smtClean="0"/>
              <a:pPr/>
              <a:t>‹N°›</a:t>
            </a:fld>
            <a:endParaRPr lang="fr-FR"/>
          </a:p>
        </p:txBody>
      </p:sp>
    </p:spTree>
    <p:extLst>
      <p:ext uri="{BB962C8B-B14F-4D97-AF65-F5344CB8AC3E}">
        <p14:creationId xmlns:p14="http://schemas.microsoft.com/office/powerpoint/2010/main" val="1216010092"/>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CA6D9648-D537-4E51-A1A0-E7EAA05303AF}" type="datetime1">
              <a:rPr lang="fr-FR" smtClean="0"/>
              <a:pPr/>
              <a:t>27/06/2022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B0EC67-F375-48A9-954E-4719FB6EBA34}" type="slidenum">
              <a:rPr lang="fr-FR" smtClean="0"/>
              <a:pPr/>
              <a:t>‹N°›</a:t>
            </a:fld>
            <a:endParaRPr lang="fr-FR"/>
          </a:p>
        </p:txBody>
      </p:sp>
    </p:spTree>
    <p:extLst>
      <p:ext uri="{BB962C8B-B14F-4D97-AF65-F5344CB8AC3E}">
        <p14:creationId xmlns:p14="http://schemas.microsoft.com/office/powerpoint/2010/main" val="3908972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D784C88-32BA-467F-9190-5107C491C79E}" type="datetime1">
              <a:rPr lang="fr-FR" smtClean="0"/>
              <a:pPr/>
              <a:t>27/06/2022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B0EC67-F375-48A9-954E-4719FB6EBA34}" type="slidenum">
              <a:rPr lang="fr-FR" smtClean="0"/>
              <a:pPr/>
              <a:t>‹N°›</a:t>
            </a:fld>
            <a:endParaRPr lang="fr-FR"/>
          </a:p>
        </p:txBody>
      </p:sp>
    </p:spTree>
    <p:extLst>
      <p:ext uri="{BB962C8B-B14F-4D97-AF65-F5344CB8AC3E}">
        <p14:creationId xmlns:p14="http://schemas.microsoft.com/office/powerpoint/2010/main" val="2211607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9358F0B-DA97-4434-9737-225B3FCAA4C6}" type="datetime1">
              <a:rPr lang="fr-FR" smtClean="0"/>
              <a:pPr/>
              <a:t>27/06/2022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B0EC67-F375-48A9-954E-4719FB6EBA34}" type="slidenum">
              <a:rPr lang="fr-FR" smtClean="0"/>
              <a:pPr/>
              <a:t>‹N°›</a:t>
            </a:fld>
            <a:endParaRPr lang="fr-FR"/>
          </a:p>
        </p:txBody>
      </p:sp>
    </p:spTree>
    <p:extLst>
      <p:ext uri="{BB962C8B-B14F-4D97-AF65-F5344CB8AC3E}">
        <p14:creationId xmlns:p14="http://schemas.microsoft.com/office/powerpoint/2010/main" val="2142844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8FCFC12-A823-41F0-B08D-4FF7197CF736}" type="datetime1">
              <a:rPr lang="fr-FR" smtClean="0"/>
              <a:pPr/>
              <a:t>27/06/2022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B0EC67-F375-48A9-954E-4719FB6EBA34}" type="slidenum">
              <a:rPr lang="fr-FR" smtClean="0"/>
              <a:pPr/>
              <a:t>‹N°›</a:t>
            </a:fld>
            <a:endParaRPr lang="fr-FR"/>
          </a:p>
        </p:txBody>
      </p:sp>
    </p:spTree>
    <p:extLst>
      <p:ext uri="{BB962C8B-B14F-4D97-AF65-F5344CB8AC3E}">
        <p14:creationId xmlns:p14="http://schemas.microsoft.com/office/powerpoint/2010/main" val="4206494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FF65213-2FBC-458B-993B-8949525327B9}" type="datetime1">
              <a:rPr lang="fr-FR" smtClean="0"/>
              <a:pPr/>
              <a:t>27/06/2022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B0EC67-F375-48A9-954E-4719FB6EBA34}" type="slidenum">
              <a:rPr lang="fr-FR" smtClean="0"/>
              <a:pPr/>
              <a:t>‹N°›</a:t>
            </a:fld>
            <a:endParaRPr lang="fr-FR"/>
          </a:p>
        </p:txBody>
      </p:sp>
    </p:spTree>
    <p:extLst>
      <p:ext uri="{BB962C8B-B14F-4D97-AF65-F5344CB8AC3E}">
        <p14:creationId xmlns:p14="http://schemas.microsoft.com/office/powerpoint/2010/main" val="1206061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8908E22-461C-4E1A-8153-9667EFE67327}" type="datetime1">
              <a:rPr lang="fr-FR" smtClean="0"/>
              <a:pPr/>
              <a:t>27/06/2022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0B0EC67-F375-48A9-954E-4719FB6EBA34}" type="slidenum">
              <a:rPr lang="fr-FR" smtClean="0"/>
              <a:pPr/>
              <a:t>‹N°›</a:t>
            </a:fld>
            <a:endParaRPr lang="fr-FR"/>
          </a:p>
        </p:txBody>
      </p:sp>
    </p:spTree>
    <p:extLst>
      <p:ext uri="{BB962C8B-B14F-4D97-AF65-F5344CB8AC3E}">
        <p14:creationId xmlns:p14="http://schemas.microsoft.com/office/powerpoint/2010/main" val="2927827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61084E9-E844-450C-B508-B47A4FE20A1C}" type="datetime1">
              <a:rPr lang="fr-FR" smtClean="0"/>
              <a:pPr/>
              <a:t>27/06/2022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0B0EC67-F375-48A9-954E-4719FB6EBA34}" type="slidenum">
              <a:rPr lang="fr-FR" smtClean="0"/>
              <a:pPr/>
              <a:t>‹N°›</a:t>
            </a:fld>
            <a:endParaRPr lang="fr-FR"/>
          </a:p>
        </p:txBody>
      </p:sp>
    </p:spTree>
    <p:extLst>
      <p:ext uri="{BB962C8B-B14F-4D97-AF65-F5344CB8AC3E}">
        <p14:creationId xmlns:p14="http://schemas.microsoft.com/office/powerpoint/2010/main" val="570532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3F9816B5-EFED-443F-BB0C-6E8AEA4992CC}" type="datetime1">
              <a:rPr lang="fr-FR" smtClean="0"/>
              <a:pPr/>
              <a:t>27/06/2022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0B0EC67-F375-48A9-954E-4719FB6EBA34}" type="slidenum">
              <a:rPr lang="fr-FR" smtClean="0"/>
              <a:pPr/>
              <a:t>‹N°›</a:t>
            </a:fld>
            <a:endParaRPr lang="fr-FR"/>
          </a:p>
        </p:txBody>
      </p:sp>
    </p:spTree>
    <p:extLst>
      <p:ext uri="{BB962C8B-B14F-4D97-AF65-F5344CB8AC3E}">
        <p14:creationId xmlns:p14="http://schemas.microsoft.com/office/powerpoint/2010/main" val="2366181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75DDE3-4360-4349-8D1C-49E23D31453D}" type="datetime1">
              <a:rPr lang="fr-FR" smtClean="0"/>
              <a:pPr/>
              <a:t>27/06/2022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0B0EC67-F375-48A9-954E-4719FB6EBA34}" type="slidenum">
              <a:rPr lang="fr-FR" smtClean="0"/>
              <a:pPr/>
              <a:t>‹N°›</a:t>
            </a:fld>
            <a:endParaRPr lang="fr-FR"/>
          </a:p>
        </p:txBody>
      </p:sp>
    </p:spTree>
    <p:extLst>
      <p:ext uri="{BB962C8B-B14F-4D97-AF65-F5344CB8AC3E}">
        <p14:creationId xmlns:p14="http://schemas.microsoft.com/office/powerpoint/2010/main" val="1308390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57B42C3-8E9F-4B9C-AF80-8E9D9A820D05}" type="datetime1">
              <a:rPr lang="fr-FR" smtClean="0"/>
              <a:pPr/>
              <a:t>27/06/2022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0B0EC67-F375-48A9-954E-4719FB6EBA34}" type="slidenum">
              <a:rPr lang="fr-FR" smtClean="0"/>
              <a:pPr/>
              <a:t>‹N°›</a:t>
            </a:fld>
            <a:endParaRPr lang="fr-FR"/>
          </a:p>
        </p:txBody>
      </p:sp>
    </p:spTree>
    <p:extLst>
      <p:ext uri="{BB962C8B-B14F-4D97-AF65-F5344CB8AC3E}">
        <p14:creationId xmlns:p14="http://schemas.microsoft.com/office/powerpoint/2010/main" val="2479549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F47DF25-6696-4464-A235-99F0AB1ACB20}" type="datetime1">
              <a:rPr lang="fr-FR" smtClean="0"/>
              <a:pPr/>
              <a:t>27/06/2022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0B0EC67-F375-48A9-954E-4719FB6EBA34}" type="slidenum">
              <a:rPr lang="fr-FR" smtClean="0"/>
              <a:pPr/>
              <a:t>‹N°›</a:t>
            </a:fld>
            <a:endParaRPr lang="fr-FR"/>
          </a:p>
        </p:txBody>
      </p:sp>
    </p:spTree>
    <p:extLst>
      <p:ext uri="{BB962C8B-B14F-4D97-AF65-F5344CB8AC3E}">
        <p14:creationId xmlns:p14="http://schemas.microsoft.com/office/powerpoint/2010/main" val="282233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371F02-9DA8-4208-9F7B-C1F5DFEA9470}" type="datetime1">
              <a:rPr lang="fr-FR" smtClean="0"/>
              <a:pPr/>
              <a:t>27/06/2022</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B0EC67-F375-48A9-954E-4719FB6EBA34}" type="slidenum">
              <a:rPr lang="fr-FR" smtClean="0"/>
              <a:pPr/>
              <a:t>‹N°›</a:t>
            </a:fld>
            <a:endParaRPr lang="fr-FR"/>
          </a:p>
        </p:txBody>
      </p:sp>
    </p:spTree>
    <p:extLst>
      <p:ext uri="{BB962C8B-B14F-4D97-AF65-F5344CB8AC3E}">
        <p14:creationId xmlns:p14="http://schemas.microsoft.com/office/powerpoint/2010/main" val="4383975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twitter.com/films_dulosange/status/1526932059385647105?s=20&amp;t=eMduMfUSdG_gF-rPILDncw"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www.youtube.com/watch?v=OD-yTr3Z4WI" TargetMode="External"/><Relationship Id="rId1" Type="http://schemas.openxmlformats.org/officeDocument/2006/relationships/slideLayout" Target="../slideLayouts/slideLayout6.xml"/><Relationship Id="rId5" Type="http://schemas.openxmlformats.org/officeDocument/2006/relationships/image" Target="../media/image32.jpeg"/><Relationship Id="rId4" Type="http://schemas.openxmlformats.org/officeDocument/2006/relationships/hyperlink" Target="youtube.com/watch?v=g8decsYdgIo"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youtube.com/watch?v=iVHJoj60mXQ&amp;t=1s"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5000DB9-C10F-456D-A810-78A2C1FFC78A}"/>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 y="-656237"/>
            <a:ext cx="12192000" cy="8170473"/>
          </a:xfrm>
          <a:prstGeom prst="rect">
            <a:avLst/>
          </a:prstGeom>
        </p:spPr>
      </p:pic>
      <p:sp>
        <p:nvSpPr>
          <p:cNvPr id="2" name="Titre 1">
            <a:extLst>
              <a:ext uri="{FF2B5EF4-FFF2-40B4-BE49-F238E27FC236}">
                <a16:creationId xmlns:a16="http://schemas.microsoft.com/office/drawing/2014/main" id="{BFC22743-F769-41E1-A3B4-A3310B4EAB62}"/>
              </a:ext>
            </a:extLst>
          </p:cNvPr>
          <p:cNvSpPr>
            <a:spLocks noGrp="1"/>
          </p:cNvSpPr>
          <p:nvPr>
            <p:ph type="ctrTitle"/>
          </p:nvPr>
        </p:nvSpPr>
        <p:spPr>
          <a:xfrm>
            <a:off x="1523999" y="4392072"/>
            <a:ext cx="9144000" cy="1127489"/>
          </a:xfrm>
          <a:effectLst>
            <a:outerShdw blurRad="50800" dist="38100" dir="2700000" algn="tl" rotWithShape="0">
              <a:prstClr val="black">
                <a:alpha val="40000"/>
              </a:prstClr>
            </a:outerShdw>
          </a:effectLst>
        </p:spPr>
        <p:txBody>
          <a:bodyPr>
            <a:normAutofit/>
          </a:bodyPr>
          <a:lstStyle/>
          <a:p>
            <a:r>
              <a:rPr lang="fr-FR" sz="5400" b="1" dirty="0">
                <a:solidFill>
                  <a:srgbClr val="CC0000"/>
                </a:solidFill>
                <a:latin typeface="Century Gothic" panose="020B0502020202020204" pitchFamily="34" charset="0"/>
              </a:rPr>
              <a:t>LA MAMAN ET LA PUTAIN</a:t>
            </a:r>
          </a:p>
        </p:txBody>
      </p:sp>
      <p:sp>
        <p:nvSpPr>
          <p:cNvPr id="3" name="Sous-titre 2">
            <a:extLst>
              <a:ext uri="{FF2B5EF4-FFF2-40B4-BE49-F238E27FC236}">
                <a16:creationId xmlns:a16="http://schemas.microsoft.com/office/drawing/2014/main" id="{5DFCF7E1-18F4-4723-9223-082B20368145}"/>
              </a:ext>
            </a:extLst>
          </p:cNvPr>
          <p:cNvSpPr>
            <a:spLocks noGrp="1"/>
          </p:cNvSpPr>
          <p:nvPr>
            <p:ph type="subTitle" idx="1"/>
          </p:nvPr>
        </p:nvSpPr>
        <p:spPr>
          <a:xfrm>
            <a:off x="2563671" y="5519561"/>
            <a:ext cx="7064656" cy="901022"/>
          </a:xfrm>
        </p:spPr>
        <p:txBody>
          <a:bodyPr>
            <a:normAutofit/>
          </a:bodyPr>
          <a:lstStyle/>
          <a:p>
            <a:r>
              <a:rPr lang="fr-FR" sz="1400" b="1" dirty="0">
                <a:solidFill>
                  <a:schemeClr val="bg1"/>
                </a:solidFill>
                <a:latin typeface="Century Gothic" panose="020B0502020202020204" pitchFamily="34" charset="0"/>
              </a:rPr>
              <a:t>Un film de Jean Eustache</a:t>
            </a:r>
          </a:p>
          <a:p>
            <a:r>
              <a:rPr lang="fr-FR" sz="1400" b="1" dirty="0">
                <a:solidFill>
                  <a:schemeClr val="bg1"/>
                </a:solidFill>
                <a:latin typeface="Century Gothic" panose="020B0502020202020204" pitchFamily="34" charset="0"/>
              </a:rPr>
              <a:t>Ressortie le 8 juin 2022 en version restaurée 4K </a:t>
            </a:r>
          </a:p>
        </p:txBody>
      </p:sp>
      <p:sp>
        <p:nvSpPr>
          <p:cNvPr id="6" name="ZoneTexte 5">
            <a:extLst>
              <a:ext uri="{FF2B5EF4-FFF2-40B4-BE49-F238E27FC236}">
                <a16:creationId xmlns:a16="http://schemas.microsoft.com/office/drawing/2014/main" id="{CC387BAF-7D72-4A3B-825E-308867C7D7DE}"/>
              </a:ext>
            </a:extLst>
          </p:cNvPr>
          <p:cNvSpPr txBox="1"/>
          <p:nvPr/>
        </p:nvSpPr>
        <p:spPr>
          <a:xfrm>
            <a:off x="4561907" y="6246940"/>
            <a:ext cx="3523376" cy="1661993"/>
          </a:xfrm>
          <a:prstGeom prst="rect">
            <a:avLst/>
          </a:prstGeom>
          <a:noFill/>
        </p:spPr>
        <p:txBody>
          <a:bodyPr wrap="square" rtlCol="0">
            <a:spAutoFit/>
          </a:bodyPr>
          <a:lstStyle/>
          <a:p>
            <a:pPr algn="ctr"/>
            <a:r>
              <a:rPr lang="fr-FR" sz="2800" b="1" dirty="0">
                <a:solidFill>
                  <a:srgbClr val="C00000"/>
                </a:solidFill>
                <a:latin typeface="Century Gothic" panose="020B0502020202020204" pitchFamily="34" charset="0"/>
              </a:rPr>
              <a:t>RESTAURATION </a:t>
            </a:r>
          </a:p>
          <a:p>
            <a:pPr algn="ctr"/>
            <a:r>
              <a:rPr lang="fr-FR" sz="2800" b="1" dirty="0">
                <a:solidFill>
                  <a:srgbClr val="C00000"/>
                </a:solidFill>
                <a:latin typeface="Century Gothic" panose="020B0502020202020204" pitchFamily="34" charset="0"/>
              </a:rPr>
              <a:t>et</a:t>
            </a:r>
          </a:p>
          <a:p>
            <a:r>
              <a:rPr lang="fr-FR" sz="2800" b="1" dirty="0">
                <a:solidFill>
                  <a:srgbClr val="C00000"/>
                </a:solidFill>
                <a:latin typeface="Century Gothic" panose="020B0502020202020204" pitchFamily="34" charset="0"/>
              </a:rPr>
              <a:t>PLAN DE SORTIE</a:t>
            </a:r>
          </a:p>
          <a:p>
            <a:endParaRPr lang="fr-FR" dirty="0">
              <a:latin typeface="Century Gothic" panose="020B0502020202020204" pitchFamily="34" charset="0"/>
            </a:endParaRPr>
          </a:p>
        </p:txBody>
      </p:sp>
    </p:spTree>
    <p:extLst>
      <p:ext uri="{BB962C8B-B14F-4D97-AF65-F5344CB8AC3E}">
        <p14:creationId xmlns:p14="http://schemas.microsoft.com/office/powerpoint/2010/main" val="2130313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E29354-46BF-4E9E-8058-779A12E2CEE2}"/>
              </a:ext>
            </a:extLst>
          </p:cNvPr>
          <p:cNvSpPr>
            <a:spLocks noGrp="1"/>
          </p:cNvSpPr>
          <p:nvPr>
            <p:ph type="title"/>
          </p:nvPr>
        </p:nvSpPr>
        <p:spPr>
          <a:xfrm>
            <a:off x="283564" y="196892"/>
            <a:ext cx="10515600" cy="968677"/>
          </a:xfrm>
        </p:spPr>
        <p:txBody>
          <a:bodyPr>
            <a:normAutofit/>
          </a:bodyPr>
          <a:lstStyle/>
          <a:p>
            <a:r>
              <a:rPr lang="fr-FR" sz="4000" b="1" dirty="0">
                <a:latin typeface="Century Gothic" panose="020B0502020202020204" pitchFamily="34" charset="0"/>
              </a:rPr>
              <a:t>Affiche</a:t>
            </a:r>
          </a:p>
        </p:txBody>
      </p:sp>
      <p:pic>
        <p:nvPicPr>
          <p:cNvPr id="5" name="Image 4">
            <a:extLst>
              <a:ext uri="{FF2B5EF4-FFF2-40B4-BE49-F238E27FC236}">
                <a16:creationId xmlns:a16="http://schemas.microsoft.com/office/drawing/2014/main" id="{58C0A6E7-903A-49E3-A8F0-F4B38F6F83A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14462" y="1265596"/>
            <a:ext cx="3841344" cy="5217317"/>
          </a:xfrm>
          <a:prstGeom prst="rect">
            <a:avLst/>
          </a:prstGeom>
        </p:spPr>
      </p:pic>
      <p:sp>
        <p:nvSpPr>
          <p:cNvPr id="6" name="ZoneTexte 5">
            <a:extLst>
              <a:ext uri="{FF2B5EF4-FFF2-40B4-BE49-F238E27FC236}">
                <a16:creationId xmlns:a16="http://schemas.microsoft.com/office/drawing/2014/main" id="{4447FBE0-F618-48D3-AF76-D0DB77CA1728}"/>
              </a:ext>
            </a:extLst>
          </p:cNvPr>
          <p:cNvSpPr txBox="1"/>
          <p:nvPr/>
        </p:nvSpPr>
        <p:spPr>
          <a:xfrm>
            <a:off x="4862622" y="1197663"/>
            <a:ext cx="6676791" cy="4278094"/>
          </a:xfrm>
          <a:prstGeom prst="rect">
            <a:avLst/>
          </a:prstGeom>
          <a:noFill/>
        </p:spPr>
        <p:txBody>
          <a:bodyPr wrap="square" rtlCol="0">
            <a:spAutoFit/>
          </a:bodyPr>
          <a:lstStyle/>
          <a:p>
            <a:r>
              <a:rPr lang="fr-FR" sz="1600" dirty="0">
                <a:latin typeface="Century Gothic" panose="020B0502020202020204" pitchFamily="34" charset="0"/>
              </a:rPr>
              <a:t>Dévoilement</a:t>
            </a:r>
            <a:r>
              <a:rPr lang="fr-FR" sz="1600" b="1" dirty="0">
                <a:latin typeface="Century Gothic" panose="020B0502020202020204" pitchFamily="34" charset="0"/>
              </a:rPr>
              <a:t> en ligne </a:t>
            </a:r>
            <a:r>
              <a:rPr lang="fr-FR" sz="1600" dirty="0">
                <a:latin typeface="Century Gothic" panose="020B0502020202020204" pitchFamily="34" charset="0"/>
              </a:rPr>
              <a:t>:</a:t>
            </a:r>
          </a:p>
          <a:p>
            <a:r>
              <a:rPr lang="fr-FR" sz="1600" dirty="0">
                <a:latin typeface="Century Gothic" panose="020B0502020202020204" pitchFamily="34" charset="0"/>
              </a:rPr>
              <a:t>semaine du 2 mai avec l’annonce du Festival de Cannes (S-8)</a:t>
            </a:r>
          </a:p>
          <a:p>
            <a:endParaRPr lang="fr-FR" sz="1600" dirty="0">
              <a:latin typeface="Century Gothic" panose="020B0502020202020204" pitchFamily="34" charset="0"/>
            </a:endParaRPr>
          </a:p>
          <a:p>
            <a:r>
              <a:rPr lang="fr-FR" sz="1600" b="1" dirty="0">
                <a:latin typeface="Century Gothic" panose="020B0502020202020204" pitchFamily="34" charset="0"/>
              </a:rPr>
              <a:t>Livraison aux salles </a:t>
            </a:r>
            <a:r>
              <a:rPr lang="fr-FR" sz="1600" dirty="0">
                <a:latin typeface="Century Gothic" panose="020B0502020202020204" pitchFamily="34" charset="0"/>
              </a:rPr>
              <a:t>:</a:t>
            </a:r>
          </a:p>
          <a:p>
            <a:r>
              <a:rPr lang="fr-FR" sz="1600" dirty="0">
                <a:latin typeface="Century Gothic" panose="020B0502020202020204" pitchFamily="34" charset="0"/>
              </a:rPr>
              <a:t>semaine du 9 mai</a:t>
            </a:r>
          </a:p>
          <a:p>
            <a:endParaRPr lang="fr-FR" sz="1600" dirty="0">
              <a:latin typeface="Century Gothic" panose="020B0502020202020204" pitchFamily="34" charset="0"/>
            </a:endParaRPr>
          </a:p>
          <a:p>
            <a:r>
              <a:rPr lang="fr-FR" sz="1600" dirty="0">
                <a:latin typeface="Century Gothic" panose="020B0502020202020204" pitchFamily="34" charset="0"/>
              </a:rPr>
              <a:t>Impressions 120x160cm numérotées sur papier supérieur</a:t>
            </a:r>
          </a:p>
          <a:p>
            <a:r>
              <a:rPr lang="fr-FR" sz="1600" dirty="0">
                <a:latin typeface="Century Gothic" panose="020B0502020202020204" pitchFamily="34" charset="0"/>
              </a:rPr>
              <a:t>pour les salles déjà engagées sur la sortie française</a:t>
            </a:r>
          </a:p>
          <a:p>
            <a:endParaRPr lang="fr-FR" sz="1600" dirty="0">
              <a:latin typeface="Century Gothic" panose="020B0502020202020204" pitchFamily="34" charset="0"/>
            </a:endParaRPr>
          </a:p>
          <a:p>
            <a:r>
              <a:rPr lang="fr-FR" sz="1600" dirty="0">
                <a:latin typeface="Century Gothic" panose="020B0502020202020204" pitchFamily="34" charset="0"/>
              </a:rPr>
              <a:t>Impressions 40x60cm</a:t>
            </a:r>
          </a:p>
          <a:p>
            <a:r>
              <a:rPr lang="fr-FR" sz="1600" dirty="0">
                <a:latin typeface="Century Gothic" panose="020B0502020202020204" pitchFamily="34" charset="0"/>
              </a:rPr>
              <a:t>pour relais nombreux dans les universités, associations, etc.</a:t>
            </a:r>
          </a:p>
          <a:p>
            <a:endParaRPr lang="fr-FR" sz="1600" dirty="0">
              <a:latin typeface="Century Gothic" panose="020B0502020202020204" pitchFamily="34" charset="0"/>
            </a:endParaRPr>
          </a:p>
          <a:p>
            <a:r>
              <a:rPr lang="fr-FR" sz="1600" b="1" dirty="0">
                <a:latin typeface="Century Gothic" panose="020B0502020202020204" pitchFamily="34" charset="0"/>
              </a:rPr>
              <a:t>Déclinaison en anglais pour l’international </a:t>
            </a:r>
            <a:r>
              <a:rPr lang="fr-FR" sz="1600" dirty="0">
                <a:latin typeface="Century Gothic" panose="020B0502020202020204" pitchFamily="34" charset="0"/>
              </a:rPr>
              <a:t>:</a:t>
            </a:r>
          </a:p>
          <a:p>
            <a:pPr marL="285750" indent="-285750">
              <a:buFont typeface="Arial" panose="020B0604020202020204" pitchFamily="34" charset="0"/>
              <a:buChar char="•"/>
            </a:pPr>
            <a:r>
              <a:rPr lang="fr-FR" sz="1600" dirty="0">
                <a:latin typeface="Century Gothic" panose="020B0502020202020204" pitchFamily="34" charset="0"/>
              </a:rPr>
              <a:t>Avec titre traduit THE MOTHER AND THE WHORE</a:t>
            </a:r>
          </a:p>
          <a:p>
            <a:pPr marL="285750" indent="-285750">
              <a:buFont typeface="Arial" panose="020B0604020202020204" pitchFamily="34" charset="0"/>
              <a:buChar char="•"/>
            </a:pPr>
            <a:r>
              <a:rPr lang="fr-FR" sz="1600" dirty="0">
                <a:latin typeface="Century Gothic" panose="020B0502020202020204" pitchFamily="34" charset="0"/>
              </a:rPr>
              <a:t>Avec titre en français et le reste en anglais pour certains distributeurs préférant communiquer sur le titre VF</a:t>
            </a:r>
          </a:p>
          <a:p>
            <a:endParaRPr lang="fr-FR" sz="1600" dirty="0">
              <a:latin typeface="Century Gothic" panose="020B0502020202020204" pitchFamily="34" charset="0"/>
            </a:endParaRPr>
          </a:p>
        </p:txBody>
      </p:sp>
    </p:spTree>
    <p:extLst>
      <p:ext uri="{BB962C8B-B14F-4D97-AF65-F5344CB8AC3E}">
        <p14:creationId xmlns:p14="http://schemas.microsoft.com/office/powerpoint/2010/main" val="80737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8" name="Rectangle 1057">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DE29354-46BF-4E9E-8058-779A12E2CEE2}"/>
              </a:ext>
            </a:extLst>
          </p:cNvPr>
          <p:cNvSpPr>
            <a:spLocks noGrp="1"/>
          </p:cNvSpPr>
          <p:nvPr>
            <p:ph type="title"/>
          </p:nvPr>
        </p:nvSpPr>
        <p:spPr>
          <a:xfrm>
            <a:off x="589009" y="502400"/>
            <a:ext cx="3367171" cy="1818064"/>
          </a:xfrm>
        </p:spPr>
        <p:txBody>
          <a:bodyPr vert="horz" lIns="91440" tIns="45720" rIns="91440" bIns="45720" rtlCol="0" anchor="ctr">
            <a:normAutofit/>
          </a:bodyPr>
          <a:lstStyle/>
          <a:p>
            <a:pPr algn="ctr"/>
            <a:r>
              <a:rPr lang="en-US" sz="3600" b="1" kern="1200" dirty="0" err="1">
                <a:solidFill>
                  <a:schemeClr val="tx1"/>
                </a:solidFill>
                <a:latin typeface="Century Gothic" panose="020B0502020202020204" pitchFamily="34" charset="0"/>
              </a:rPr>
              <a:t>Affichage</a:t>
            </a:r>
            <a:r>
              <a:rPr lang="en-US" sz="3600" b="1" kern="1200" dirty="0">
                <a:solidFill>
                  <a:schemeClr val="tx1"/>
                </a:solidFill>
                <a:latin typeface="Century Gothic" panose="020B0502020202020204" pitchFamily="34" charset="0"/>
              </a:rPr>
              <a:t> rue</a:t>
            </a:r>
          </a:p>
        </p:txBody>
      </p:sp>
      <p:pic>
        <p:nvPicPr>
          <p:cNvPr id="1028" name="Image 6" descr="Une image contenant texte, arbre, route, extérieur&#10;&#10;Description générée automatiquement">
            <a:extLst>
              <a:ext uri="{FF2B5EF4-FFF2-40B4-BE49-F238E27FC236}">
                <a16:creationId xmlns:a16="http://schemas.microsoft.com/office/drawing/2014/main" id="{B2084334-4008-E8C8-9441-CD2DD2BD41E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4419" b="21181"/>
          <a:stretch/>
        </p:blipFill>
        <p:spPr bwMode="auto">
          <a:xfrm>
            <a:off x="4555236" y="6"/>
            <a:ext cx="7636763" cy="27627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0" name="Rectangle 1059">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1029" name="Image 7" descr="Une image contenant texte, arbre, extérieur, ciel&#10;&#10;Description générée automatiquement">
            <a:extLst>
              <a:ext uri="{FF2B5EF4-FFF2-40B4-BE49-F238E27FC236}">
                <a16:creationId xmlns:a16="http://schemas.microsoft.com/office/drawing/2014/main" id="{8ACEFF9A-0B46-5F31-5EC0-59DF48E404E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687" r="15995" b="-1"/>
          <a:stretch/>
        </p:blipFill>
        <p:spPr bwMode="auto">
          <a:xfrm>
            <a:off x="-1" y="2826737"/>
            <a:ext cx="4565779" cy="4031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ZoneTexte 35">
            <a:extLst>
              <a:ext uri="{FF2B5EF4-FFF2-40B4-BE49-F238E27FC236}">
                <a16:creationId xmlns:a16="http://schemas.microsoft.com/office/drawing/2014/main" id="{7F8EE6BA-A51F-2021-A99E-BB94B0097BA2}"/>
              </a:ext>
            </a:extLst>
          </p:cNvPr>
          <p:cNvSpPr txBox="1"/>
          <p:nvPr/>
        </p:nvSpPr>
        <p:spPr>
          <a:xfrm>
            <a:off x="5449633" y="3455208"/>
            <a:ext cx="5742432" cy="2344708"/>
          </a:xfrm>
          <a:prstGeom prst="rect">
            <a:avLst/>
          </a:prstGeom>
        </p:spPr>
        <p:txBody>
          <a:bodyPr vert="horz" lIns="91440" tIns="45720" rIns="91440" bIns="45720" rtlCol="0" anchor="ctr">
            <a:normAutofit/>
          </a:bodyPr>
          <a:lstStyle/>
          <a:p>
            <a:pPr defTabSz="914400">
              <a:lnSpc>
                <a:spcPct val="90000"/>
              </a:lnSpc>
              <a:spcAft>
                <a:spcPts val="600"/>
              </a:spcAft>
            </a:pPr>
            <a:r>
              <a:rPr lang="en-US" sz="1300" b="1" dirty="0">
                <a:effectLst/>
                <a:latin typeface="Century Gothic" panose="020B0502020202020204" pitchFamily="34" charset="0"/>
              </a:rPr>
              <a:t>Du 2 au 9 </a:t>
            </a:r>
            <a:r>
              <a:rPr lang="en-US" sz="1300" b="1" dirty="0" err="1">
                <a:effectLst/>
                <a:latin typeface="Century Gothic" panose="020B0502020202020204" pitchFamily="34" charset="0"/>
              </a:rPr>
              <a:t>juin</a:t>
            </a:r>
            <a:r>
              <a:rPr lang="en-US" sz="1300" b="1" dirty="0">
                <a:effectLst/>
                <a:latin typeface="Century Gothic" panose="020B0502020202020204" pitchFamily="34" charset="0"/>
              </a:rPr>
              <a:t> :</a:t>
            </a:r>
          </a:p>
          <a:p>
            <a:pPr indent="-228600" defTabSz="914400">
              <a:lnSpc>
                <a:spcPct val="90000"/>
              </a:lnSpc>
              <a:spcAft>
                <a:spcPts val="600"/>
              </a:spcAft>
              <a:buFont typeface="Arial" panose="020B0604020202020204" pitchFamily="34" charset="0"/>
              <a:buChar char="•"/>
            </a:pPr>
            <a:endParaRPr lang="en-US" sz="1300" dirty="0">
              <a:effectLst/>
              <a:latin typeface="Century Gothic" panose="020B0502020202020204" pitchFamily="34" charset="0"/>
            </a:endParaRPr>
          </a:p>
          <a:p>
            <a:pPr defTabSz="914400">
              <a:lnSpc>
                <a:spcPct val="90000"/>
              </a:lnSpc>
              <a:spcAft>
                <a:spcPts val="600"/>
              </a:spcAft>
            </a:pPr>
            <a:r>
              <a:rPr lang="en-US" sz="1300" dirty="0">
                <a:effectLst/>
                <a:latin typeface="Century Gothic" panose="020B0502020202020204" pitchFamily="34" charset="0"/>
              </a:rPr>
              <a:t>220 mats </a:t>
            </a:r>
            <a:r>
              <a:rPr lang="en-US" sz="1300" dirty="0" err="1">
                <a:effectLst/>
                <a:latin typeface="Century Gothic" panose="020B0502020202020204" pitchFamily="34" charset="0"/>
              </a:rPr>
              <a:t>depuis</a:t>
            </a:r>
            <a:r>
              <a:rPr lang="en-US" sz="1300" dirty="0">
                <a:effectLst/>
                <a:latin typeface="Century Gothic" panose="020B0502020202020204" pitchFamily="34" charset="0"/>
              </a:rPr>
              <a:t> </a:t>
            </a:r>
            <a:r>
              <a:rPr lang="en-US" sz="1300" dirty="0" err="1">
                <a:effectLst/>
                <a:latin typeface="Century Gothic" panose="020B0502020202020204" pitchFamily="34" charset="0"/>
              </a:rPr>
              <a:t>hier</a:t>
            </a:r>
            <a:r>
              <a:rPr lang="en-US" sz="1300" dirty="0">
                <a:effectLst/>
                <a:latin typeface="Century Gothic" panose="020B0502020202020204" pitchFamily="34" charset="0"/>
              </a:rPr>
              <a:t> à Paris et </a:t>
            </a:r>
            <a:r>
              <a:rPr lang="en-US" sz="1300" dirty="0" err="1">
                <a:effectLst/>
                <a:latin typeface="Century Gothic" panose="020B0502020202020204" pitchFamily="34" charset="0"/>
              </a:rPr>
              <a:t>proche</a:t>
            </a:r>
            <a:r>
              <a:rPr lang="en-US" sz="1300" dirty="0">
                <a:effectLst/>
                <a:latin typeface="Century Gothic" panose="020B0502020202020204" pitchFamily="34" charset="0"/>
              </a:rPr>
              <a:t> banlieue, avec </a:t>
            </a:r>
            <a:r>
              <a:rPr lang="en-US" sz="1300" dirty="0" err="1">
                <a:effectLst/>
                <a:latin typeface="Century Gothic" panose="020B0502020202020204" pitchFamily="34" charset="0"/>
              </a:rPr>
              <a:t>renfort</a:t>
            </a:r>
            <a:r>
              <a:rPr lang="en-US" sz="1300" dirty="0">
                <a:effectLst/>
                <a:latin typeface="Century Gothic" panose="020B0502020202020204" pitchFamily="34" charset="0"/>
              </a:rPr>
              <a:t> sur le boulevard SAINT GERMAIN et le QUARTIER LATIN</a:t>
            </a:r>
          </a:p>
          <a:p>
            <a:pPr indent="-228600" defTabSz="914400">
              <a:lnSpc>
                <a:spcPct val="90000"/>
              </a:lnSpc>
              <a:spcAft>
                <a:spcPts val="600"/>
              </a:spcAft>
              <a:buFont typeface="Arial" panose="020B0604020202020204" pitchFamily="34" charset="0"/>
              <a:buChar char="•"/>
            </a:pPr>
            <a:endParaRPr lang="en-US" sz="1300" dirty="0">
              <a:effectLst/>
              <a:latin typeface="Century Gothic" panose="020B0502020202020204" pitchFamily="34" charset="0"/>
            </a:endParaRPr>
          </a:p>
          <a:p>
            <a:pPr indent="-228600" defTabSz="914400">
              <a:lnSpc>
                <a:spcPct val="90000"/>
              </a:lnSpc>
              <a:spcAft>
                <a:spcPts val="600"/>
              </a:spcAft>
              <a:buFont typeface="Arial" panose="020B0604020202020204" pitchFamily="34" charset="0"/>
              <a:buChar char="•"/>
            </a:pPr>
            <a:endParaRPr lang="en-US" sz="1300" dirty="0">
              <a:effectLst/>
              <a:latin typeface="Century Gothic" panose="020B0502020202020204" pitchFamily="34" charset="0"/>
            </a:endParaRPr>
          </a:p>
          <a:p>
            <a:pPr defTabSz="914400">
              <a:lnSpc>
                <a:spcPct val="90000"/>
              </a:lnSpc>
              <a:spcAft>
                <a:spcPts val="600"/>
              </a:spcAft>
            </a:pPr>
            <a:r>
              <a:rPr lang="en-US" sz="1300" b="1" dirty="0">
                <a:effectLst/>
                <a:latin typeface="Century Gothic" panose="020B0502020202020204" pitchFamily="34" charset="0"/>
              </a:rPr>
              <a:t>Du 9 au 16 </a:t>
            </a:r>
            <a:r>
              <a:rPr lang="en-US" sz="1300" b="1" dirty="0" err="1">
                <a:effectLst/>
                <a:latin typeface="Century Gothic" panose="020B0502020202020204" pitchFamily="34" charset="0"/>
              </a:rPr>
              <a:t>juin</a:t>
            </a:r>
            <a:r>
              <a:rPr lang="en-US" sz="1300" b="1" dirty="0">
                <a:effectLst/>
                <a:latin typeface="Century Gothic" panose="020B0502020202020204" pitchFamily="34" charset="0"/>
              </a:rPr>
              <a:t> :</a:t>
            </a:r>
          </a:p>
          <a:p>
            <a:pPr indent="-228600" defTabSz="914400">
              <a:lnSpc>
                <a:spcPct val="90000"/>
              </a:lnSpc>
              <a:spcAft>
                <a:spcPts val="600"/>
              </a:spcAft>
              <a:buFont typeface="Arial" panose="020B0604020202020204" pitchFamily="34" charset="0"/>
              <a:buChar char="•"/>
            </a:pPr>
            <a:endParaRPr lang="en-US" sz="1300" dirty="0">
              <a:effectLst/>
              <a:latin typeface="Century Gothic" panose="020B0502020202020204" pitchFamily="34" charset="0"/>
            </a:endParaRPr>
          </a:p>
          <a:p>
            <a:pPr defTabSz="914400">
              <a:lnSpc>
                <a:spcPct val="90000"/>
              </a:lnSpc>
              <a:spcAft>
                <a:spcPts val="600"/>
              </a:spcAft>
            </a:pPr>
            <a:r>
              <a:rPr lang="en-US" sz="1300" dirty="0" err="1">
                <a:effectLst/>
                <a:latin typeface="Century Gothic" panose="020B0502020202020204" pitchFamily="34" charset="0"/>
              </a:rPr>
              <a:t>Prolongement</a:t>
            </a:r>
            <a:r>
              <a:rPr lang="en-US" sz="1300" dirty="0">
                <a:effectLst/>
                <a:latin typeface="Century Gothic" panose="020B0502020202020204" pitchFamily="34" charset="0"/>
              </a:rPr>
              <a:t> de 160 mats</a:t>
            </a:r>
          </a:p>
        </p:txBody>
      </p:sp>
      <p:sp>
        <p:nvSpPr>
          <p:cNvPr id="1062" name="Rectangle 1061">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5823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1171152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8" name="Rectangle 1057">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DE29354-46BF-4E9E-8058-779A12E2CEE2}"/>
              </a:ext>
            </a:extLst>
          </p:cNvPr>
          <p:cNvSpPr>
            <a:spLocks noGrp="1"/>
          </p:cNvSpPr>
          <p:nvPr>
            <p:ph type="title"/>
          </p:nvPr>
        </p:nvSpPr>
        <p:spPr>
          <a:xfrm>
            <a:off x="589009" y="502400"/>
            <a:ext cx="3367171" cy="1818064"/>
          </a:xfrm>
        </p:spPr>
        <p:txBody>
          <a:bodyPr vert="horz" lIns="91440" tIns="45720" rIns="91440" bIns="45720" rtlCol="0" anchor="ctr">
            <a:normAutofit/>
          </a:bodyPr>
          <a:lstStyle/>
          <a:p>
            <a:pPr algn="ctr"/>
            <a:r>
              <a:rPr lang="en-US" sz="3600" b="1" kern="1200" dirty="0" err="1">
                <a:solidFill>
                  <a:schemeClr val="tx1"/>
                </a:solidFill>
                <a:latin typeface="Century Gothic" panose="020B0502020202020204" pitchFamily="34" charset="0"/>
              </a:rPr>
              <a:t>Préve</a:t>
            </a:r>
            <a:r>
              <a:rPr lang="en-US" sz="3600" b="1" dirty="0" err="1">
                <a:latin typeface="Century Gothic" panose="020B0502020202020204" pitchFamily="34" charset="0"/>
              </a:rPr>
              <a:t>ntifs</a:t>
            </a:r>
            <a:r>
              <a:rPr lang="en-US" sz="3600" b="1" dirty="0">
                <a:latin typeface="Century Gothic" panose="020B0502020202020204" pitchFamily="34" charset="0"/>
              </a:rPr>
              <a:t> chez MK2</a:t>
            </a:r>
            <a:endParaRPr lang="en-US" sz="3600" b="1" kern="1200" dirty="0">
              <a:solidFill>
                <a:schemeClr val="tx1"/>
              </a:solidFill>
              <a:latin typeface="Century Gothic" panose="020B0502020202020204" pitchFamily="34" charset="0"/>
            </a:endParaRPr>
          </a:p>
        </p:txBody>
      </p:sp>
      <p:pic>
        <p:nvPicPr>
          <p:cNvPr id="1028" name="Image 6">
            <a:extLst>
              <a:ext uri="{FF2B5EF4-FFF2-40B4-BE49-F238E27FC236}">
                <a16:creationId xmlns:a16="http://schemas.microsoft.com/office/drawing/2014/main" id="{B2084334-4008-E8C8-9441-CD2DD2BD41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9804" b="9804"/>
          <a:stretch/>
        </p:blipFill>
        <p:spPr bwMode="auto">
          <a:xfrm>
            <a:off x="4555236" y="6"/>
            <a:ext cx="7636763" cy="27627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0" name="Rectangle 1059">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1029" name="Image 7">
            <a:extLst>
              <a:ext uri="{FF2B5EF4-FFF2-40B4-BE49-F238E27FC236}">
                <a16:creationId xmlns:a16="http://schemas.microsoft.com/office/drawing/2014/main" id="{8ACEFF9A-0B46-5F31-5EC0-59DF48E404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7541" r="7541"/>
          <a:stretch/>
        </p:blipFill>
        <p:spPr bwMode="auto">
          <a:xfrm>
            <a:off x="-1" y="2826737"/>
            <a:ext cx="4565779" cy="4031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ZoneTexte 35">
            <a:extLst>
              <a:ext uri="{FF2B5EF4-FFF2-40B4-BE49-F238E27FC236}">
                <a16:creationId xmlns:a16="http://schemas.microsoft.com/office/drawing/2014/main" id="{7F8EE6BA-A51F-2021-A99E-BB94B0097BA2}"/>
              </a:ext>
            </a:extLst>
          </p:cNvPr>
          <p:cNvSpPr txBox="1"/>
          <p:nvPr/>
        </p:nvSpPr>
        <p:spPr>
          <a:xfrm>
            <a:off x="5449633" y="3455208"/>
            <a:ext cx="5742432" cy="2344708"/>
          </a:xfrm>
          <a:prstGeom prst="rect">
            <a:avLst/>
          </a:prstGeom>
        </p:spPr>
        <p:txBody>
          <a:bodyPr vert="horz" lIns="91440" tIns="45720" rIns="91440" bIns="45720" rtlCol="0" anchor="ctr">
            <a:normAutofit/>
          </a:bodyPr>
          <a:lstStyle/>
          <a:p>
            <a:pPr defTabSz="914400">
              <a:lnSpc>
                <a:spcPct val="90000"/>
              </a:lnSpc>
              <a:spcAft>
                <a:spcPts val="600"/>
              </a:spcAft>
            </a:pPr>
            <a:r>
              <a:rPr lang="fr-FR" sz="1300" b="1" dirty="0">
                <a:effectLst/>
                <a:latin typeface="Century Gothic" panose="020B0502020202020204" pitchFamily="34" charset="0"/>
              </a:rPr>
              <a:t>Du 25 mai au 14 juin :</a:t>
            </a:r>
          </a:p>
          <a:p>
            <a:pPr defTabSz="914400">
              <a:lnSpc>
                <a:spcPct val="90000"/>
              </a:lnSpc>
              <a:spcAft>
                <a:spcPts val="600"/>
              </a:spcAft>
            </a:pPr>
            <a:r>
              <a:rPr lang="fr-FR" sz="1300" dirty="0">
                <a:effectLst/>
                <a:latin typeface="Century Gothic" panose="020B0502020202020204" pitchFamily="34" charset="0"/>
              </a:rPr>
              <a:t>Quai-de-Seine (ponton)</a:t>
            </a:r>
          </a:p>
          <a:p>
            <a:pPr defTabSz="914400">
              <a:lnSpc>
                <a:spcPct val="90000"/>
              </a:lnSpc>
              <a:spcAft>
                <a:spcPts val="600"/>
              </a:spcAft>
            </a:pPr>
            <a:endParaRPr lang="fr-FR" sz="1300" b="1" dirty="0">
              <a:effectLst/>
              <a:latin typeface="Century Gothic" panose="020B0502020202020204" pitchFamily="34" charset="0"/>
            </a:endParaRPr>
          </a:p>
          <a:p>
            <a:pPr defTabSz="914400">
              <a:lnSpc>
                <a:spcPct val="90000"/>
              </a:lnSpc>
              <a:spcAft>
                <a:spcPts val="600"/>
              </a:spcAft>
            </a:pPr>
            <a:r>
              <a:rPr lang="fr-FR" sz="1300" b="1" dirty="0">
                <a:effectLst/>
                <a:latin typeface="Century Gothic" panose="020B0502020202020204" pitchFamily="34" charset="0"/>
              </a:rPr>
              <a:t>Du 25 mai au 14 juin :</a:t>
            </a:r>
          </a:p>
          <a:p>
            <a:pPr defTabSz="914400">
              <a:lnSpc>
                <a:spcPct val="90000"/>
              </a:lnSpc>
              <a:spcAft>
                <a:spcPts val="600"/>
              </a:spcAft>
            </a:pPr>
            <a:r>
              <a:rPr lang="fr-FR" sz="1300" dirty="0">
                <a:effectLst/>
                <a:latin typeface="Century Gothic" panose="020B0502020202020204" pitchFamily="34" charset="0"/>
              </a:rPr>
              <a:t>Odéon côté St-Germain</a:t>
            </a:r>
          </a:p>
        </p:txBody>
      </p:sp>
      <p:sp>
        <p:nvSpPr>
          <p:cNvPr id="1062" name="Rectangle 1061">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5823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2624370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E29354-46BF-4E9E-8058-779A12E2CEE2}"/>
              </a:ext>
            </a:extLst>
          </p:cNvPr>
          <p:cNvSpPr>
            <a:spLocks noGrp="1"/>
          </p:cNvSpPr>
          <p:nvPr>
            <p:ph type="title"/>
          </p:nvPr>
        </p:nvSpPr>
        <p:spPr>
          <a:xfrm>
            <a:off x="283564" y="331376"/>
            <a:ext cx="11713665" cy="968677"/>
          </a:xfrm>
        </p:spPr>
        <p:txBody>
          <a:bodyPr>
            <a:normAutofit fontScale="90000"/>
          </a:bodyPr>
          <a:lstStyle/>
          <a:p>
            <a:r>
              <a:rPr lang="fr-FR" sz="4000" b="1" dirty="0">
                <a:latin typeface="Century Gothic" panose="020B0502020202020204" pitchFamily="34" charset="0"/>
              </a:rPr>
              <a:t>Affiche / photos des exemplaires numérotés</a:t>
            </a:r>
            <a:br>
              <a:rPr lang="fr-FR" sz="4000" b="1" dirty="0">
                <a:latin typeface="Century Gothic" panose="020B0502020202020204" pitchFamily="34" charset="0"/>
              </a:rPr>
            </a:br>
            <a:r>
              <a:rPr lang="fr-FR" sz="4000" b="1" dirty="0">
                <a:latin typeface="Century Gothic" panose="020B0502020202020204" pitchFamily="34" charset="0"/>
              </a:rPr>
              <a:t>par les exploitants</a:t>
            </a:r>
          </a:p>
        </p:txBody>
      </p:sp>
      <p:pic>
        <p:nvPicPr>
          <p:cNvPr id="29" name="Image 28" descr="Une image contenant texte, homme, signe&#10;&#10;Description générée automatiquement">
            <a:extLst>
              <a:ext uri="{FF2B5EF4-FFF2-40B4-BE49-F238E27FC236}">
                <a16:creationId xmlns:a16="http://schemas.microsoft.com/office/drawing/2014/main" id="{23A2BD65-1019-D80E-1383-5F66DB1CEB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564" y="1920015"/>
            <a:ext cx="3454957" cy="4606609"/>
          </a:xfrm>
          <a:prstGeom prst="rect">
            <a:avLst/>
          </a:prstGeom>
        </p:spPr>
      </p:pic>
      <p:pic>
        <p:nvPicPr>
          <p:cNvPr id="30" name="Image 29" descr="Une image contenant texte&#10;&#10;Description générée automatiquement">
            <a:extLst>
              <a:ext uri="{FF2B5EF4-FFF2-40B4-BE49-F238E27FC236}">
                <a16:creationId xmlns:a16="http://schemas.microsoft.com/office/drawing/2014/main" id="{E5456270-F881-51AC-D94A-49CDAC951E8E}"/>
              </a:ext>
            </a:extLst>
          </p:cNvPr>
          <p:cNvPicPr>
            <a:picLocks noChangeAspect="1"/>
          </p:cNvPicPr>
          <p:nvPr/>
        </p:nvPicPr>
        <p:blipFill rotWithShape="1">
          <a:blip r:embed="rId3">
            <a:extLst>
              <a:ext uri="{28A0092B-C50C-407E-A947-70E740481C1C}">
                <a14:useLocalDpi xmlns:a14="http://schemas.microsoft.com/office/drawing/2010/main" val="0"/>
              </a:ext>
            </a:extLst>
          </a:blip>
          <a:srcRect l="2753" t="21490" r="-2794" b="17994"/>
          <a:stretch/>
        </p:blipFill>
        <p:spPr>
          <a:xfrm>
            <a:off x="8488046" y="1920014"/>
            <a:ext cx="3509183" cy="4606609"/>
          </a:xfrm>
          <a:prstGeom prst="rect">
            <a:avLst/>
          </a:prstGeom>
        </p:spPr>
      </p:pic>
      <p:pic>
        <p:nvPicPr>
          <p:cNvPr id="34" name="Image 33" descr="Une image contenant texte, bâtiment, extérieur, trottoir&#10;&#10;Description générée automatiquement">
            <a:extLst>
              <a:ext uri="{FF2B5EF4-FFF2-40B4-BE49-F238E27FC236}">
                <a16:creationId xmlns:a16="http://schemas.microsoft.com/office/drawing/2014/main" id="{0DD229E6-694F-13C1-3C72-DC0B18CF6D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4586" y="2194198"/>
            <a:ext cx="4257394" cy="4058239"/>
          </a:xfrm>
          <a:prstGeom prst="rect">
            <a:avLst/>
          </a:prstGeom>
        </p:spPr>
      </p:pic>
    </p:spTree>
    <p:extLst>
      <p:ext uri="{BB962C8B-B14F-4D97-AF65-F5344CB8AC3E}">
        <p14:creationId xmlns:p14="http://schemas.microsoft.com/office/powerpoint/2010/main" val="242430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E29354-46BF-4E9E-8058-779A12E2CEE2}"/>
              </a:ext>
            </a:extLst>
          </p:cNvPr>
          <p:cNvSpPr>
            <a:spLocks noGrp="1"/>
          </p:cNvSpPr>
          <p:nvPr>
            <p:ph type="title"/>
          </p:nvPr>
        </p:nvSpPr>
        <p:spPr>
          <a:xfrm>
            <a:off x="283564" y="239422"/>
            <a:ext cx="10515600" cy="968677"/>
          </a:xfrm>
        </p:spPr>
        <p:txBody>
          <a:bodyPr>
            <a:normAutofit fontScale="90000"/>
          </a:bodyPr>
          <a:lstStyle/>
          <a:p>
            <a:r>
              <a:rPr lang="fr-FR" sz="4000" b="1" dirty="0">
                <a:latin typeface="Century Gothic" panose="020B0502020202020204" pitchFamily="34" charset="0"/>
              </a:rPr>
              <a:t>Affiche / relais photos des exemplaires numérotés par les exploitants</a:t>
            </a:r>
          </a:p>
        </p:txBody>
      </p:sp>
      <p:pic>
        <p:nvPicPr>
          <p:cNvPr id="15" name="Image 14" descr="Une image contenant texte, personne, posant, debout&#10;&#10;Description générée automatiquement">
            <a:extLst>
              <a:ext uri="{FF2B5EF4-FFF2-40B4-BE49-F238E27FC236}">
                <a16:creationId xmlns:a16="http://schemas.microsoft.com/office/drawing/2014/main" id="{6262987F-9AA8-6331-EF32-CD52D041E1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258" y="2613529"/>
            <a:ext cx="3434740" cy="2571285"/>
          </a:xfrm>
          <a:prstGeom prst="rect">
            <a:avLst/>
          </a:prstGeom>
        </p:spPr>
      </p:pic>
      <p:pic>
        <p:nvPicPr>
          <p:cNvPr id="17" name="Image 16" descr="Une image contenant texte&#10;&#10;Description générée automatiquement">
            <a:extLst>
              <a:ext uri="{FF2B5EF4-FFF2-40B4-BE49-F238E27FC236}">
                <a16:creationId xmlns:a16="http://schemas.microsoft.com/office/drawing/2014/main" id="{600B3E30-F75F-A2A0-952D-9D7446606B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3885" y="2613529"/>
            <a:ext cx="3520710" cy="2640532"/>
          </a:xfrm>
          <a:prstGeom prst="rect">
            <a:avLst/>
          </a:prstGeom>
        </p:spPr>
      </p:pic>
      <p:pic>
        <p:nvPicPr>
          <p:cNvPr id="5" name="Image 4" descr="Une image contenant mur, personne, intérieur&#10;&#10;Description générée automatiquement">
            <a:extLst>
              <a:ext uri="{FF2B5EF4-FFF2-40B4-BE49-F238E27FC236}">
                <a16:creationId xmlns:a16="http://schemas.microsoft.com/office/drawing/2014/main" id="{FA5B322D-4F6B-6CD8-AD03-930DF2635E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700" y="1452189"/>
            <a:ext cx="3712483" cy="4963212"/>
          </a:xfrm>
          <a:prstGeom prst="rect">
            <a:avLst/>
          </a:prstGeom>
        </p:spPr>
      </p:pic>
    </p:spTree>
    <p:extLst>
      <p:ext uri="{BB962C8B-B14F-4D97-AF65-F5344CB8AC3E}">
        <p14:creationId xmlns:p14="http://schemas.microsoft.com/office/powerpoint/2010/main" val="452854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E29354-46BF-4E9E-8058-779A12E2CEE2}"/>
              </a:ext>
            </a:extLst>
          </p:cNvPr>
          <p:cNvSpPr>
            <a:spLocks noGrp="1"/>
          </p:cNvSpPr>
          <p:nvPr>
            <p:ph type="title"/>
          </p:nvPr>
        </p:nvSpPr>
        <p:spPr>
          <a:xfrm>
            <a:off x="283564" y="196892"/>
            <a:ext cx="10515600" cy="968677"/>
          </a:xfrm>
        </p:spPr>
        <p:txBody>
          <a:bodyPr>
            <a:normAutofit/>
          </a:bodyPr>
          <a:lstStyle/>
          <a:p>
            <a:r>
              <a:rPr lang="fr-FR" sz="4000" b="1" dirty="0">
                <a:latin typeface="Century Gothic" panose="020B0502020202020204" pitchFamily="34" charset="0"/>
              </a:rPr>
              <a:t>Achats d’espaces</a:t>
            </a:r>
          </a:p>
        </p:txBody>
      </p:sp>
      <p:sp>
        <p:nvSpPr>
          <p:cNvPr id="3" name="ZoneTexte 2">
            <a:extLst>
              <a:ext uri="{FF2B5EF4-FFF2-40B4-BE49-F238E27FC236}">
                <a16:creationId xmlns:a16="http://schemas.microsoft.com/office/drawing/2014/main" id="{FE76BD79-8ADB-460B-8A4E-0C29C9978622}"/>
              </a:ext>
            </a:extLst>
          </p:cNvPr>
          <p:cNvSpPr txBox="1"/>
          <p:nvPr/>
        </p:nvSpPr>
        <p:spPr>
          <a:xfrm>
            <a:off x="283564" y="1221436"/>
            <a:ext cx="11190914" cy="830997"/>
          </a:xfrm>
          <a:prstGeom prst="rect">
            <a:avLst/>
          </a:prstGeom>
          <a:noFill/>
        </p:spPr>
        <p:txBody>
          <a:bodyPr wrap="square" rtlCol="0">
            <a:spAutoFit/>
          </a:bodyPr>
          <a:lstStyle/>
          <a:p>
            <a:endParaRPr lang="fr-FR" sz="1600" b="1" dirty="0">
              <a:latin typeface="Century Gothic" panose="020B0502020202020204" pitchFamily="34" charset="0"/>
            </a:endParaRPr>
          </a:p>
          <a:p>
            <a:pPr marL="285750" indent="-285750">
              <a:buFontTx/>
              <a:buChar char="-"/>
            </a:pPr>
            <a:r>
              <a:rPr lang="fr-FR" sz="1600" dirty="0">
                <a:latin typeface="Century Gothic" panose="020B0502020202020204" pitchFamily="34" charset="0"/>
              </a:rPr>
              <a:t>Pavé de « une » du daté samedi 4 juin </a:t>
            </a:r>
          </a:p>
          <a:p>
            <a:pPr marL="285750" indent="-285750">
              <a:buFontTx/>
              <a:buChar char="-"/>
            </a:pPr>
            <a:r>
              <a:rPr lang="fr-FR" sz="1600" dirty="0">
                <a:latin typeface="Century Gothic" panose="020B0502020202020204" pitchFamily="34" charset="0"/>
              </a:rPr>
              <a:t>-	¼ page dans le daté dimanche 5 juin – lundi 6 juin</a:t>
            </a:r>
          </a:p>
        </p:txBody>
      </p:sp>
      <p:pic>
        <p:nvPicPr>
          <p:cNvPr id="3074" name="Image 8" descr="Une image contenant texte, journal, capture d’écran&#10;&#10;Description générée automatiquement">
            <a:extLst>
              <a:ext uri="{FF2B5EF4-FFF2-40B4-BE49-F238E27FC236}">
                <a16:creationId xmlns:a16="http://schemas.microsoft.com/office/drawing/2014/main" id="{A188ADD5-E73D-CE9D-C404-4C2D240014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8149" y="77727"/>
            <a:ext cx="4213954" cy="6515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a:extLst>
              <a:ext uri="{FF2B5EF4-FFF2-40B4-BE49-F238E27FC236}">
                <a16:creationId xmlns:a16="http://schemas.microsoft.com/office/drawing/2014/main" id="{33E73BCF-5202-8184-09DF-CC236390D6AD}"/>
              </a:ext>
            </a:extLst>
          </p:cNvPr>
          <p:cNvPicPr>
            <a:picLocks noChangeAspect="1"/>
          </p:cNvPicPr>
          <p:nvPr/>
        </p:nvPicPr>
        <p:blipFill>
          <a:blip r:embed="rId3"/>
          <a:stretch>
            <a:fillRect/>
          </a:stretch>
        </p:blipFill>
        <p:spPr>
          <a:xfrm>
            <a:off x="349705" y="2134246"/>
            <a:ext cx="5972545" cy="4458842"/>
          </a:xfrm>
          <a:prstGeom prst="rect">
            <a:avLst/>
          </a:prstGeom>
        </p:spPr>
      </p:pic>
      <p:pic>
        <p:nvPicPr>
          <p:cNvPr id="7" name="Picture 2">
            <a:extLst>
              <a:ext uri="{FF2B5EF4-FFF2-40B4-BE49-F238E27FC236}">
                <a16:creationId xmlns:a16="http://schemas.microsoft.com/office/drawing/2014/main" id="{157A8858-FD38-515D-C376-6001EDC018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564" y="1165569"/>
            <a:ext cx="1114643" cy="256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457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E29354-46BF-4E9E-8058-779A12E2CEE2}"/>
              </a:ext>
            </a:extLst>
          </p:cNvPr>
          <p:cNvSpPr>
            <a:spLocks noGrp="1"/>
          </p:cNvSpPr>
          <p:nvPr>
            <p:ph type="title"/>
          </p:nvPr>
        </p:nvSpPr>
        <p:spPr>
          <a:xfrm>
            <a:off x="283564" y="196892"/>
            <a:ext cx="10515600" cy="968677"/>
          </a:xfrm>
        </p:spPr>
        <p:txBody>
          <a:bodyPr>
            <a:normAutofit/>
          </a:bodyPr>
          <a:lstStyle/>
          <a:p>
            <a:r>
              <a:rPr lang="fr-FR" sz="4000" b="1" dirty="0">
                <a:latin typeface="Century Gothic" panose="020B0502020202020204" pitchFamily="34" charset="0"/>
              </a:rPr>
              <a:t>Achats d’espaces</a:t>
            </a:r>
          </a:p>
        </p:txBody>
      </p:sp>
      <p:sp>
        <p:nvSpPr>
          <p:cNvPr id="3" name="ZoneTexte 2">
            <a:extLst>
              <a:ext uri="{FF2B5EF4-FFF2-40B4-BE49-F238E27FC236}">
                <a16:creationId xmlns:a16="http://schemas.microsoft.com/office/drawing/2014/main" id="{FE76BD79-8ADB-460B-8A4E-0C29C9978622}"/>
              </a:ext>
            </a:extLst>
          </p:cNvPr>
          <p:cNvSpPr txBox="1"/>
          <p:nvPr/>
        </p:nvSpPr>
        <p:spPr>
          <a:xfrm>
            <a:off x="283564" y="1673066"/>
            <a:ext cx="5437728" cy="338554"/>
          </a:xfrm>
          <a:prstGeom prst="rect">
            <a:avLst/>
          </a:prstGeom>
          <a:noFill/>
        </p:spPr>
        <p:txBody>
          <a:bodyPr wrap="square" rtlCol="0">
            <a:spAutoFit/>
          </a:bodyPr>
          <a:lstStyle/>
          <a:p>
            <a:r>
              <a:rPr lang="fr-FR" sz="1600" dirty="0">
                <a:latin typeface="Century Gothic" panose="020B0502020202020204" pitchFamily="34" charset="0"/>
              </a:rPr>
              <a:t>1/2 page dans le numéro du mercredi 1er juin </a:t>
            </a:r>
          </a:p>
        </p:txBody>
      </p:sp>
      <p:pic>
        <p:nvPicPr>
          <p:cNvPr id="8" name="Picture 6">
            <a:extLst>
              <a:ext uri="{FF2B5EF4-FFF2-40B4-BE49-F238E27FC236}">
                <a16:creationId xmlns:a16="http://schemas.microsoft.com/office/drawing/2014/main" id="{BAC9C886-82C5-ECB0-7129-6890C75ACBE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706" y="1300343"/>
            <a:ext cx="774420" cy="281231"/>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C483CD55-A57F-0AF9-ECDD-044ACA990C54}"/>
              </a:ext>
            </a:extLst>
          </p:cNvPr>
          <p:cNvSpPr txBox="1"/>
          <p:nvPr/>
        </p:nvSpPr>
        <p:spPr>
          <a:xfrm>
            <a:off x="6470708" y="1673066"/>
            <a:ext cx="5437728" cy="338554"/>
          </a:xfrm>
          <a:prstGeom prst="rect">
            <a:avLst/>
          </a:prstGeom>
          <a:noFill/>
        </p:spPr>
        <p:txBody>
          <a:bodyPr wrap="square" rtlCol="0">
            <a:spAutoFit/>
          </a:bodyPr>
          <a:lstStyle/>
          <a:p>
            <a:r>
              <a:rPr lang="fr-FR" sz="1600" dirty="0">
                <a:latin typeface="Century Gothic" panose="020B0502020202020204" pitchFamily="34" charset="0"/>
              </a:rPr>
              <a:t>1/2 page dans le numéro du jeudi 2 juin </a:t>
            </a:r>
          </a:p>
        </p:txBody>
      </p:sp>
      <p:pic>
        <p:nvPicPr>
          <p:cNvPr id="4098" name="Picture 2">
            <a:extLst>
              <a:ext uri="{FF2B5EF4-FFF2-40B4-BE49-F238E27FC236}">
                <a16:creationId xmlns:a16="http://schemas.microsoft.com/office/drawing/2014/main" id="{5B641490-9998-54F0-F20A-B8BD48D36D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0708" y="437137"/>
            <a:ext cx="1210811" cy="1210811"/>
          </a:xfrm>
          <a:prstGeom prst="rect">
            <a:avLst/>
          </a:prstGeom>
          <a:noFill/>
          <a:extLst>
            <a:ext uri="{909E8E84-426E-40DD-AFC4-6F175D3DCCD1}">
              <a14:hiddenFill xmlns:a14="http://schemas.microsoft.com/office/drawing/2010/main">
                <a:solidFill>
                  <a:srgbClr val="FFFFFF"/>
                </a:solidFill>
              </a14:hiddenFill>
            </a:ext>
          </a:extLst>
        </p:spPr>
      </p:pic>
      <p:pic>
        <p:nvPicPr>
          <p:cNvPr id="4099" name="Image 10" descr="Une image contenant texte, journal, capture d’écran&#10;&#10;Description générée automatiquement">
            <a:extLst>
              <a:ext uri="{FF2B5EF4-FFF2-40B4-BE49-F238E27FC236}">
                <a16:creationId xmlns:a16="http://schemas.microsoft.com/office/drawing/2014/main" id="{AEDECA00-F19F-B2E9-9D50-CC5AB74275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706" y="2642532"/>
            <a:ext cx="5147790" cy="3336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Image 9" descr="Une image contenant texte, journal&#10;&#10;Description générée automatiquement">
            <a:extLst>
              <a:ext uri="{FF2B5EF4-FFF2-40B4-BE49-F238E27FC236}">
                <a16:creationId xmlns:a16="http://schemas.microsoft.com/office/drawing/2014/main" id="{85E3E1ED-231B-9C23-0F5C-398C6424AE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2450" y="2519117"/>
            <a:ext cx="5519844" cy="358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4699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E29354-46BF-4E9E-8058-779A12E2CEE2}"/>
              </a:ext>
            </a:extLst>
          </p:cNvPr>
          <p:cNvSpPr>
            <a:spLocks noGrp="1"/>
          </p:cNvSpPr>
          <p:nvPr>
            <p:ph type="title"/>
          </p:nvPr>
        </p:nvSpPr>
        <p:spPr>
          <a:xfrm>
            <a:off x="283564" y="196892"/>
            <a:ext cx="10515600" cy="968677"/>
          </a:xfrm>
        </p:spPr>
        <p:txBody>
          <a:bodyPr>
            <a:normAutofit/>
          </a:bodyPr>
          <a:lstStyle/>
          <a:p>
            <a:r>
              <a:rPr lang="fr-FR" sz="4000" b="1" dirty="0">
                <a:latin typeface="Century Gothic" panose="020B0502020202020204" pitchFamily="34" charset="0"/>
              </a:rPr>
              <a:t>Autres partenariats</a:t>
            </a:r>
          </a:p>
        </p:txBody>
      </p:sp>
      <p:sp>
        <p:nvSpPr>
          <p:cNvPr id="3" name="ZoneTexte 2">
            <a:extLst>
              <a:ext uri="{FF2B5EF4-FFF2-40B4-BE49-F238E27FC236}">
                <a16:creationId xmlns:a16="http://schemas.microsoft.com/office/drawing/2014/main" id="{FE76BD79-8ADB-460B-8A4E-0C29C9978622}"/>
              </a:ext>
            </a:extLst>
          </p:cNvPr>
          <p:cNvSpPr txBox="1"/>
          <p:nvPr/>
        </p:nvSpPr>
        <p:spPr>
          <a:xfrm>
            <a:off x="283564" y="1655763"/>
            <a:ext cx="7223022" cy="5170646"/>
          </a:xfrm>
          <a:prstGeom prst="rect">
            <a:avLst/>
          </a:prstGeom>
          <a:noFill/>
        </p:spPr>
        <p:txBody>
          <a:bodyPr wrap="square" rtlCol="0">
            <a:spAutoFit/>
          </a:bodyPr>
          <a:lstStyle/>
          <a:p>
            <a:pPr marL="342900" lvl="0" indent="-342900">
              <a:buFont typeface="Calibri" panose="020F0502020204030204" pitchFamily="34" charset="0"/>
              <a:buChar char="-"/>
            </a:pPr>
            <a:r>
              <a:rPr lang="fr-FR" sz="1100" dirty="0">
                <a:effectLst/>
                <a:latin typeface="Century Gothic" panose="020B0502020202020204" pitchFamily="34" charset="0"/>
                <a:ea typeface="Times New Roman" panose="02020603050405020304" pitchFamily="18" charset="0"/>
              </a:rPr>
              <a:t>Magazine papier : pleine page ci-contre, disponible gratuitement en salles et en ligne du 11 mai au 14 juin</a:t>
            </a:r>
            <a:endParaRPr lang="fr-FR" sz="1100" dirty="0">
              <a:effectLst/>
              <a:latin typeface="Century Gothic" panose="020B0502020202020204" pitchFamily="34" charset="0"/>
              <a:ea typeface="Calibri" panose="020F0502020204030204" pitchFamily="34" charset="0"/>
            </a:endParaRPr>
          </a:p>
          <a:p>
            <a:pPr marL="342900" lvl="0" indent="-342900">
              <a:buFont typeface="Calibri" panose="020F0502020204030204" pitchFamily="34" charset="0"/>
              <a:buChar char="-"/>
            </a:pPr>
            <a:r>
              <a:rPr lang="fr-FR" sz="1100" dirty="0">
                <a:effectLst/>
                <a:latin typeface="Century Gothic" panose="020B0502020202020204" pitchFamily="34" charset="0"/>
                <a:ea typeface="Times New Roman" panose="02020603050405020304" pitchFamily="18" charset="0"/>
              </a:rPr>
              <a:t>Newsletter MK2 dédiée mardi 7 juin à 37 500 contacts (segments Art &amp; essai et Drame)</a:t>
            </a:r>
            <a:endParaRPr lang="fr-FR" sz="1100" dirty="0">
              <a:effectLst/>
              <a:latin typeface="Century Gothic" panose="020B0502020202020204" pitchFamily="34" charset="0"/>
              <a:ea typeface="Calibri" panose="020F0502020204030204" pitchFamily="34" charset="0"/>
            </a:endParaRPr>
          </a:p>
          <a:p>
            <a:pPr marL="342900" lvl="0" indent="-342900">
              <a:buFont typeface="Calibri" panose="020F0502020204030204" pitchFamily="34" charset="0"/>
              <a:buChar char="-"/>
            </a:pPr>
            <a:r>
              <a:rPr lang="fr-FR" sz="1100" dirty="0">
                <a:effectLst/>
                <a:latin typeface="Century Gothic" panose="020B0502020202020204" pitchFamily="34" charset="0"/>
                <a:ea typeface="Times New Roman" panose="02020603050405020304" pitchFamily="18" charset="0"/>
              </a:rPr>
              <a:t>Bandeau dans Newsletter MK2 mercredi 8 juin</a:t>
            </a:r>
            <a:endParaRPr lang="fr-FR" sz="1100" dirty="0">
              <a:effectLst/>
              <a:latin typeface="Century Gothic" panose="020B0502020202020204" pitchFamily="34" charset="0"/>
              <a:ea typeface="Calibri" panose="020F0502020204030204" pitchFamily="34" charset="0"/>
            </a:endParaRPr>
          </a:p>
          <a:p>
            <a:pPr marL="342900" lvl="0" indent="-342900">
              <a:buFont typeface="Calibri" panose="020F0502020204030204" pitchFamily="34" charset="0"/>
              <a:buChar char="-"/>
            </a:pPr>
            <a:r>
              <a:rPr lang="fr-FR" sz="1100" dirty="0">
                <a:effectLst/>
                <a:latin typeface="Century Gothic" panose="020B0502020202020204" pitchFamily="34" charset="0"/>
                <a:ea typeface="Times New Roman" panose="02020603050405020304" pitchFamily="18" charset="0"/>
              </a:rPr>
              <a:t>Bandeau dans Newsletter Trois Couleurs mercredi 8 juin</a:t>
            </a:r>
            <a:endParaRPr lang="fr-FR" sz="1100" dirty="0">
              <a:effectLst/>
              <a:latin typeface="Century Gothic" panose="020B0502020202020204" pitchFamily="34" charset="0"/>
              <a:ea typeface="Calibri" panose="020F0502020204030204" pitchFamily="34" charset="0"/>
            </a:endParaRPr>
          </a:p>
          <a:p>
            <a:pPr marL="342900" lvl="0" indent="-342900">
              <a:buFont typeface="Calibri" panose="020F0502020204030204" pitchFamily="34" charset="0"/>
              <a:buChar char="-"/>
            </a:pPr>
            <a:r>
              <a:rPr lang="fr-FR" sz="1100" dirty="0">
                <a:effectLst/>
                <a:latin typeface="Century Gothic" panose="020B0502020202020204" pitchFamily="34" charset="0"/>
                <a:ea typeface="Times New Roman" panose="02020603050405020304" pitchFamily="18" charset="0"/>
              </a:rPr>
              <a:t>Site Trois Couleurs : pub du 8 au 14 juin</a:t>
            </a:r>
            <a:r>
              <a:rPr lang="fr-FR" sz="1100" dirty="0">
                <a:effectLst/>
                <a:latin typeface="Century Gothic" panose="020B0502020202020204" pitchFamily="34" charset="0"/>
                <a:ea typeface="Calibri" panose="020F0502020204030204" pitchFamily="34" charset="0"/>
              </a:rPr>
              <a:t> </a:t>
            </a:r>
          </a:p>
          <a:p>
            <a:endParaRPr lang="fr-FR" sz="1100" dirty="0">
              <a:effectLst/>
              <a:latin typeface="Century Gothic" panose="020B0502020202020204" pitchFamily="34" charset="0"/>
              <a:ea typeface="Calibri" panose="020F0502020204030204" pitchFamily="34" charset="0"/>
            </a:endParaRPr>
          </a:p>
          <a:p>
            <a:endParaRPr lang="fr-FR" sz="1100" dirty="0">
              <a:effectLst/>
              <a:latin typeface="Century Gothic" panose="020B0502020202020204" pitchFamily="34" charset="0"/>
              <a:ea typeface="Calibri" panose="020F0502020204030204" pitchFamily="34" charset="0"/>
            </a:endParaRPr>
          </a:p>
          <a:p>
            <a:endParaRPr lang="fr-FR" sz="1100" dirty="0">
              <a:latin typeface="Century Gothic" panose="020B0502020202020204" pitchFamily="34" charset="0"/>
              <a:ea typeface="Calibri" panose="020F0502020204030204" pitchFamily="34" charset="0"/>
            </a:endParaRPr>
          </a:p>
          <a:p>
            <a:endParaRPr lang="fr-FR" sz="1100" dirty="0">
              <a:latin typeface="Century Gothic" panose="020B0502020202020204" pitchFamily="34" charset="0"/>
              <a:ea typeface="Calibri" panose="020F0502020204030204" pitchFamily="34" charset="0"/>
            </a:endParaRPr>
          </a:p>
          <a:p>
            <a:endParaRPr lang="fr-FR" sz="1100" dirty="0">
              <a:latin typeface="Century Gothic" panose="020B0502020202020204" pitchFamily="34" charset="0"/>
              <a:ea typeface="Calibri" panose="020F0502020204030204" pitchFamily="34" charset="0"/>
            </a:endParaRPr>
          </a:p>
          <a:p>
            <a:endParaRPr lang="fr-FR" sz="1100" dirty="0">
              <a:effectLst/>
              <a:latin typeface="Century Gothic" panose="020B0502020202020204" pitchFamily="34" charset="0"/>
              <a:ea typeface="Calibri" panose="020F0502020204030204" pitchFamily="34" charset="0"/>
            </a:endParaRPr>
          </a:p>
          <a:p>
            <a:r>
              <a:rPr lang="fr-FR" sz="1100" dirty="0">
                <a:latin typeface="Century Gothic" panose="020B0502020202020204" pitchFamily="34" charset="0"/>
                <a:ea typeface="Calibri" panose="020F0502020204030204" pitchFamily="34" charset="0"/>
              </a:rPr>
              <a:t>D</a:t>
            </a:r>
            <a:r>
              <a:rPr lang="fr-FR" sz="1100" dirty="0">
                <a:effectLst/>
                <a:latin typeface="Century Gothic" panose="020B0502020202020204" pitchFamily="34" charset="0"/>
                <a:ea typeface="Calibri" panose="020F0502020204030204" pitchFamily="34" charset="0"/>
              </a:rPr>
              <a:t>iffusion de 14 messages du lundi 6 juin au dimanche 12 juin</a:t>
            </a:r>
          </a:p>
          <a:p>
            <a:endParaRPr lang="fr-FR" sz="1100" dirty="0">
              <a:latin typeface="Century Gothic" panose="020B0502020202020204" pitchFamily="34" charset="0"/>
              <a:ea typeface="Calibri" panose="020F0502020204030204" pitchFamily="34" charset="0"/>
            </a:endParaRPr>
          </a:p>
          <a:p>
            <a:endParaRPr lang="fr-FR" sz="1100" dirty="0">
              <a:effectLst/>
              <a:latin typeface="Century Gothic" panose="020B0502020202020204" pitchFamily="34" charset="0"/>
              <a:ea typeface="Calibri" panose="020F0502020204030204" pitchFamily="34" charset="0"/>
            </a:endParaRPr>
          </a:p>
          <a:p>
            <a:r>
              <a:rPr lang="fr-FR" sz="1100" dirty="0">
                <a:effectLst/>
                <a:latin typeface="Century Gothic" panose="020B0502020202020204" pitchFamily="34" charset="0"/>
                <a:ea typeface="Calibri" panose="020F0502020204030204" pitchFamily="34" charset="0"/>
              </a:rPr>
              <a:t> </a:t>
            </a:r>
          </a:p>
          <a:p>
            <a:pPr marL="342900" lvl="0" indent="-342900">
              <a:buFont typeface="Calibri" panose="020F0502020204030204" pitchFamily="34" charset="0"/>
              <a:buChar char="-"/>
            </a:pPr>
            <a:endParaRPr lang="fr-FR" sz="1100" dirty="0">
              <a:effectLst/>
              <a:latin typeface="Century Gothic" panose="020B0502020202020204" pitchFamily="34" charset="0"/>
              <a:ea typeface="Times New Roman" panose="02020603050405020304" pitchFamily="18" charset="0"/>
            </a:endParaRPr>
          </a:p>
          <a:p>
            <a:pPr marL="342900" lvl="0" indent="-342900">
              <a:buFont typeface="Calibri" panose="020F0502020204030204" pitchFamily="34" charset="0"/>
              <a:buChar char="-"/>
            </a:pPr>
            <a:endParaRPr lang="fr-FR" sz="1100" dirty="0">
              <a:latin typeface="Century Gothic" panose="020B0502020202020204" pitchFamily="34" charset="0"/>
              <a:ea typeface="Times New Roman" panose="02020603050405020304" pitchFamily="18" charset="0"/>
            </a:endParaRPr>
          </a:p>
          <a:p>
            <a:pPr marL="342900" lvl="0" indent="-342900">
              <a:buFont typeface="Calibri" panose="020F0502020204030204" pitchFamily="34" charset="0"/>
              <a:buChar char="-"/>
            </a:pPr>
            <a:r>
              <a:rPr lang="fr-FR" sz="1100" dirty="0">
                <a:effectLst/>
                <a:latin typeface="Century Gothic" panose="020B0502020202020204" pitchFamily="34" charset="0"/>
                <a:ea typeface="Times New Roman" panose="02020603050405020304" pitchFamily="18" charset="0"/>
              </a:rPr>
              <a:t>Du 2 au 14 juin : 20 diffusions du FA sur Ciné+ </a:t>
            </a:r>
            <a:r>
              <a:rPr lang="fr-FR" sz="1100" dirty="0" err="1">
                <a:effectLst/>
                <a:latin typeface="Century Gothic" panose="020B0502020202020204" pitchFamily="34" charset="0"/>
                <a:ea typeface="Times New Roman" panose="02020603050405020304" pitchFamily="18" charset="0"/>
              </a:rPr>
              <a:t>Classic</a:t>
            </a:r>
            <a:r>
              <a:rPr lang="fr-FR" sz="1100" dirty="0">
                <a:effectLst/>
                <a:latin typeface="Century Gothic" panose="020B0502020202020204" pitchFamily="34" charset="0"/>
                <a:ea typeface="Times New Roman" panose="02020603050405020304" pitchFamily="18" charset="0"/>
              </a:rPr>
              <a:t> </a:t>
            </a:r>
            <a:endParaRPr lang="fr-FR" sz="1100" dirty="0">
              <a:effectLst/>
              <a:latin typeface="Century Gothic" panose="020B0502020202020204" pitchFamily="34" charset="0"/>
              <a:ea typeface="Calibri" panose="020F0502020204030204" pitchFamily="34" charset="0"/>
            </a:endParaRPr>
          </a:p>
          <a:p>
            <a:pPr marL="342900" lvl="0" indent="-342900">
              <a:buFont typeface="Calibri" panose="020F0502020204030204" pitchFamily="34" charset="0"/>
              <a:buChar char="-"/>
            </a:pPr>
            <a:r>
              <a:rPr lang="fr-FR" sz="1100" dirty="0">
                <a:effectLst/>
                <a:latin typeface="Century Gothic" panose="020B0502020202020204" pitchFamily="34" charset="0"/>
                <a:ea typeface="Times New Roman" panose="02020603050405020304" pitchFamily="18" charset="0"/>
              </a:rPr>
              <a:t>Relai éditorial dans l'émission "Par ici les sorties"</a:t>
            </a:r>
            <a:endParaRPr lang="fr-FR" sz="1100" dirty="0">
              <a:effectLst/>
              <a:latin typeface="Century Gothic" panose="020B0502020202020204" pitchFamily="34" charset="0"/>
              <a:ea typeface="Calibri" panose="020F0502020204030204" pitchFamily="34" charset="0"/>
            </a:endParaRPr>
          </a:p>
          <a:p>
            <a:pPr marL="342900" lvl="0" indent="-342900">
              <a:buFont typeface="Calibri" panose="020F0502020204030204" pitchFamily="34" charset="0"/>
              <a:buChar char="-"/>
            </a:pPr>
            <a:r>
              <a:rPr lang="fr-FR" sz="1100" dirty="0">
                <a:effectLst/>
                <a:latin typeface="Century Gothic" panose="020B0502020202020204" pitchFamily="34" charset="0"/>
                <a:ea typeface="Times New Roman" panose="02020603050405020304" pitchFamily="18" charset="0"/>
              </a:rPr>
              <a:t>Mise en avant du FA sur le site </a:t>
            </a:r>
            <a:r>
              <a:rPr lang="fr-FR" sz="1100" dirty="0" err="1">
                <a:effectLst/>
                <a:latin typeface="Century Gothic" panose="020B0502020202020204" pitchFamily="34" charset="0"/>
                <a:ea typeface="Times New Roman" panose="02020603050405020304" pitchFamily="18" charset="0"/>
              </a:rPr>
              <a:t>mycanal</a:t>
            </a:r>
            <a:endParaRPr lang="fr-FR" sz="1100" dirty="0">
              <a:effectLst/>
              <a:latin typeface="Century Gothic" panose="020B0502020202020204" pitchFamily="34" charset="0"/>
              <a:ea typeface="Times New Roman" panose="02020603050405020304" pitchFamily="18" charset="0"/>
            </a:endParaRPr>
          </a:p>
          <a:p>
            <a:pPr marL="342900" lvl="0" indent="-342900">
              <a:buFont typeface="Calibri" panose="020F0502020204030204" pitchFamily="34" charset="0"/>
              <a:buChar char="-"/>
            </a:pPr>
            <a:endParaRPr lang="fr-FR" sz="1100" dirty="0">
              <a:effectLst/>
              <a:latin typeface="Century Gothic" panose="020B0502020202020204" pitchFamily="34" charset="0"/>
              <a:ea typeface="Times New Roman" panose="02020603050405020304" pitchFamily="18" charset="0"/>
            </a:endParaRPr>
          </a:p>
          <a:p>
            <a:pPr marL="342900" lvl="0" indent="-342900">
              <a:buFont typeface="Calibri" panose="020F0502020204030204" pitchFamily="34" charset="0"/>
              <a:buChar char="-"/>
            </a:pPr>
            <a:endParaRPr lang="fr-FR" sz="1100" dirty="0">
              <a:effectLst/>
              <a:latin typeface="Century Gothic" panose="020B0502020202020204" pitchFamily="34" charset="0"/>
              <a:ea typeface="Times New Roman" panose="02020603050405020304" pitchFamily="18" charset="0"/>
            </a:endParaRPr>
          </a:p>
          <a:p>
            <a:pPr marL="342900" lvl="0" indent="-342900">
              <a:buFont typeface="Calibri" panose="020F0502020204030204" pitchFamily="34" charset="0"/>
              <a:buChar char="-"/>
            </a:pPr>
            <a:endParaRPr lang="fr-FR" sz="1100" dirty="0">
              <a:latin typeface="Century Gothic" panose="020B0502020202020204" pitchFamily="34" charset="0"/>
              <a:ea typeface="Calibri" panose="020F0502020204030204" pitchFamily="34" charset="0"/>
            </a:endParaRPr>
          </a:p>
          <a:p>
            <a:pPr lvl="0"/>
            <a:r>
              <a:rPr lang="fr-FR" sz="1100" dirty="0">
                <a:effectLst/>
                <a:latin typeface="Century Gothic" panose="020B0502020202020204" pitchFamily="34" charset="0"/>
                <a:ea typeface="Calibri" panose="020F0502020204030204" pitchFamily="34" charset="0"/>
              </a:rPr>
              <a:t> </a:t>
            </a:r>
          </a:p>
          <a:p>
            <a:pPr lvl="0"/>
            <a:endParaRPr lang="fr-FR" sz="1100" dirty="0">
              <a:effectLst/>
              <a:latin typeface="Century Gothic" panose="020B0502020202020204" pitchFamily="34" charset="0"/>
              <a:ea typeface="Calibri" panose="020F0502020204030204" pitchFamily="34" charset="0"/>
            </a:endParaRPr>
          </a:p>
          <a:p>
            <a:pPr marL="342900" lvl="0" indent="-342900">
              <a:buFont typeface="Calibri" panose="020F0502020204030204" pitchFamily="34" charset="0"/>
              <a:buChar char="-"/>
            </a:pPr>
            <a:r>
              <a:rPr lang="fr-FR" sz="1100" dirty="0">
                <a:effectLst/>
                <a:latin typeface="Century Gothic" panose="020B0502020202020204" pitchFamily="34" charset="0"/>
                <a:ea typeface="Times New Roman" panose="02020603050405020304" pitchFamily="18" charset="0"/>
              </a:rPr>
              <a:t>Story Instagram sponsorisée lundi 6 juin avec extraits FA et renvoi vers…</a:t>
            </a:r>
            <a:endParaRPr lang="fr-FR" sz="1100" dirty="0">
              <a:effectLst/>
              <a:latin typeface="Century Gothic" panose="020B0502020202020204" pitchFamily="34" charset="0"/>
              <a:ea typeface="Calibri" panose="020F0502020204030204" pitchFamily="34" charset="0"/>
            </a:endParaRPr>
          </a:p>
          <a:p>
            <a:pPr marL="342900" lvl="0" indent="-342900">
              <a:buFont typeface="Calibri" panose="020F0502020204030204" pitchFamily="34" charset="0"/>
              <a:buChar char="-"/>
            </a:pPr>
            <a:r>
              <a:rPr lang="fr-FR" sz="1100" dirty="0">
                <a:effectLst/>
                <a:latin typeface="Century Gothic" panose="020B0502020202020204" pitchFamily="34" charset="0"/>
                <a:ea typeface="Times New Roman" panose="02020603050405020304" pitchFamily="18" charset="0"/>
              </a:rPr>
              <a:t>… article sponsorisé sur le film et son histoire</a:t>
            </a:r>
            <a:endParaRPr lang="fr-FR" sz="1100" dirty="0">
              <a:effectLst/>
              <a:latin typeface="Century Gothic" panose="020B0502020202020204" pitchFamily="34" charset="0"/>
              <a:ea typeface="Calibri" panose="020F0502020204030204" pitchFamily="34" charset="0"/>
            </a:endParaRPr>
          </a:p>
          <a:p>
            <a:r>
              <a:rPr lang="fr-FR" sz="1100" dirty="0">
                <a:effectLst/>
                <a:latin typeface="Century Gothic" panose="020B0502020202020204" pitchFamily="34" charset="0"/>
                <a:ea typeface="Calibri" panose="020F0502020204030204" pitchFamily="34" charset="0"/>
              </a:rPr>
              <a:t> </a:t>
            </a:r>
          </a:p>
          <a:p>
            <a:endParaRPr lang="fr-FR" sz="1100" dirty="0">
              <a:effectLst/>
              <a:latin typeface="Century Gothic" panose="020B0502020202020204" pitchFamily="34" charset="0"/>
              <a:ea typeface="Calibri" panose="020F0502020204030204" pitchFamily="34" charset="0"/>
            </a:endParaRPr>
          </a:p>
        </p:txBody>
      </p:sp>
      <p:pic>
        <p:nvPicPr>
          <p:cNvPr id="4" name="Picture 14">
            <a:extLst>
              <a:ext uri="{FF2B5EF4-FFF2-40B4-BE49-F238E27FC236}">
                <a16:creationId xmlns:a16="http://schemas.microsoft.com/office/drawing/2014/main" id="{E5F85002-9E5D-FA8A-6891-8DE2B50B668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015" y="3010659"/>
            <a:ext cx="621011" cy="6210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ccueil - mk2 Pro">
            <a:extLst>
              <a:ext uri="{FF2B5EF4-FFF2-40B4-BE49-F238E27FC236}">
                <a16:creationId xmlns:a16="http://schemas.microsoft.com/office/drawing/2014/main" id="{3F8F6C42-1FF5-53FC-56D8-CF52A6B4C2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081" y="1165569"/>
            <a:ext cx="820880" cy="4344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iné+">
            <a:extLst>
              <a:ext uri="{FF2B5EF4-FFF2-40B4-BE49-F238E27FC236}">
                <a16:creationId xmlns:a16="http://schemas.microsoft.com/office/drawing/2014/main" id="{1CDB0324-C023-0F57-4F86-62A1A53B15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015" y="4241086"/>
            <a:ext cx="1186299" cy="4615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Konbini (site web) — Wikipédia">
            <a:extLst>
              <a:ext uri="{FF2B5EF4-FFF2-40B4-BE49-F238E27FC236}">
                <a16:creationId xmlns:a16="http://schemas.microsoft.com/office/drawing/2014/main" id="{D6995926-5F4C-B2B0-DEEE-740C81577C8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3564" y="5381925"/>
            <a:ext cx="621011" cy="621011"/>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7BB09358-C2F4-13B7-011C-4CE09B455246}"/>
              </a:ext>
            </a:extLst>
          </p:cNvPr>
          <p:cNvPicPr>
            <a:picLocks noChangeAspect="1"/>
          </p:cNvPicPr>
          <p:nvPr/>
        </p:nvPicPr>
        <p:blipFill>
          <a:blip r:embed="rId6"/>
          <a:stretch>
            <a:fillRect/>
          </a:stretch>
        </p:blipFill>
        <p:spPr>
          <a:xfrm>
            <a:off x="7602181" y="1382782"/>
            <a:ext cx="4282738" cy="4822640"/>
          </a:xfrm>
          <a:prstGeom prst="rect">
            <a:avLst/>
          </a:prstGeom>
        </p:spPr>
      </p:pic>
    </p:spTree>
    <p:extLst>
      <p:ext uri="{BB962C8B-B14F-4D97-AF65-F5344CB8AC3E}">
        <p14:creationId xmlns:p14="http://schemas.microsoft.com/office/powerpoint/2010/main" val="849128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E29354-46BF-4E9E-8058-779A12E2CEE2}"/>
              </a:ext>
            </a:extLst>
          </p:cNvPr>
          <p:cNvSpPr>
            <a:spLocks noGrp="1"/>
          </p:cNvSpPr>
          <p:nvPr>
            <p:ph type="title"/>
          </p:nvPr>
        </p:nvSpPr>
        <p:spPr>
          <a:xfrm>
            <a:off x="283564" y="196892"/>
            <a:ext cx="10515600" cy="968677"/>
          </a:xfrm>
        </p:spPr>
        <p:txBody>
          <a:bodyPr>
            <a:normAutofit fontScale="90000"/>
          </a:bodyPr>
          <a:lstStyle/>
          <a:p>
            <a:r>
              <a:rPr lang="fr-FR" sz="4000" b="1" dirty="0">
                <a:latin typeface="Century Gothic" panose="020B0502020202020204" pitchFamily="34" charset="0"/>
              </a:rPr>
              <a:t>Approches digitales sur les réseaux sociaux</a:t>
            </a:r>
          </a:p>
        </p:txBody>
      </p:sp>
      <p:sp>
        <p:nvSpPr>
          <p:cNvPr id="8" name="ZoneTexte 7">
            <a:extLst>
              <a:ext uri="{FF2B5EF4-FFF2-40B4-BE49-F238E27FC236}">
                <a16:creationId xmlns:a16="http://schemas.microsoft.com/office/drawing/2014/main" id="{4608207E-4E86-429A-973B-C6AA8A9B13F7}"/>
              </a:ext>
            </a:extLst>
          </p:cNvPr>
          <p:cNvSpPr txBox="1"/>
          <p:nvPr/>
        </p:nvSpPr>
        <p:spPr>
          <a:xfrm>
            <a:off x="283564" y="1393409"/>
            <a:ext cx="7717872" cy="323165"/>
          </a:xfrm>
          <a:prstGeom prst="rect">
            <a:avLst/>
          </a:prstGeom>
          <a:noFill/>
        </p:spPr>
        <p:txBody>
          <a:bodyPr wrap="square" rtlCol="0">
            <a:spAutoFit/>
          </a:bodyPr>
          <a:lstStyle/>
          <a:p>
            <a:r>
              <a:rPr lang="fr-FR" sz="1500" b="1" dirty="0">
                <a:latin typeface="Century Gothic" panose="020B0502020202020204" pitchFamily="34" charset="0"/>
              </a:rPr>
              <a:t>Vidéo sur la présentation cannoise pour restituer l’ampleur de l’événement :</a:t>
            </a:r>
          </a:p>
        </p:txBody>
      </p:sp>
      <p:pic>
        <p:nvPicPr>
          <p:cNvPr id="6" name="Image 5">
            <a:hlinkClick r:id="rId2"/>
            <a:extLst>
              <a:ext uri="{FF2B5EF4-FFF2-40B4-BE49-F238E27FC236}">
                <a16:creationId xmlns:a16="http://schemas.microsoft.com/office/drawing/2014/main" id="{9718AF5B-1D83-E2E7-532F-2723A0B16784}"/>
              </a:ext>
            </a:extLst>
          </p:cNvPr>
          <p:cNvPicPr>
            <a:picLocks noChangeAspect="1"/>
          </p:cNvPicPr>
          <p:nvPr/>
        </p:nvPicPr>
        <p:blipFill>
          <a:blip r:embed="rId3"/>
          <a:stretch>
            <a:fillRect/>
          </a:stretch>
        </p:blipFill>
        <p:spPr>
          <a:xfrm>
            <a:off x="3993420" y="2313390"/>
            <a:ext cx="3531503" cy="3568036"/>
          </a:xfrm>
          <a:prstGeom prst="rect">
            <a:avLst/>
          </a:prstGeom>
        </p:spPr>
      </p:pic>
    </p:spTree>
    <p:extLst>
      <p:ext uri="{BB962C8B-B14F-4D97-AF65-F5344CB8AC3E}">
        <p14:creationId xmlns:p14="http://schemas.microsoft.com/office/powerpoint/2010/main" val="2903595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E29354-46BF-4E9E-8058-779A12E2CEE2}"/>
              </a:ext>
            </a:extLst>
          </p:cNvPr>
          <p:cNvSpPr>
            <a:spLocks noGrp="1"/>
          </p:cNvSpPr>
          <p:nvPr>
            <p:ph type="title"/>
          </p:nvPr>
        </p:nvSpPr>
        <p:spPr>
          <a:xfrm>
            <a:off x="283564" y="196892"/>
            <a:ext cx="10515600" cy="968677"/>
          </a:xfrm>
        </p:spPr>
        <p:txBody>
          <a:bodyPr>
            <a:normAutofit fontScale="90000"/>
          </a:bodyPr>
          <a:lstStyle/>
          <a:p>
            <a:r>
              <a:rPr lang="fr-FR" sz="4000" b="1" dirty="0">
                <a:latin typeface="Century Gothic" panose="020B0502020202020204" pitchFamily="34" charset="0"/>
              </a:rPr>
              <a:t>Approches digitales sur les réseaux sociaux</a:t>
            </a:r>
          </a:p>
        </p:txBody>
      </p:sp>
      <p:sp>
        <p:nvSpPr>
          <p:cNvPr id="3" name="ZoneTexte 2">
            <a:extLst>
              <a:ext uri="{FF2B5EF4-FFF2-40B4-BE49-F238E27FC236}">
                <a16:creationId xmlns:a16="http://schemas.microsoft.com/office/drawing/2014/main" id="{FE76BD79-8ADB-460B-8A4E-0C29C9978622}"/>
              </a:ext>
            </a:extLst>
          </p:cNvPr>
          <p:cNvSpPr txBox="1"/>
          <p:nvPr/>
        </p:nvSpPr>
        <p:spPr>
          <a:xfrm>
            <a:off x="283564" y="1443205"/>
            <a:ext cx="2971364" cy="1938992"/>
          </a:xfrm>
          <a:prstGeom prst="rect">
            <a:avLst/>
          </a:prstGeom>
          <a:noFill/>
        </p:spPr>
        <p:txBody>
          <a:bodyPr wrap="square" rtlCol="0">
            <a:spAutoFit/>
          </a:bodyPr>
          <a:lstStyle/>
          <a:p>
            <a:r>
              <a:rPr lang="fr-FR" sz="1500" b="1" dirty="0">
                <a:latin typeface="Century Gothic" panose="020B0502020202020204" pitchFamily="34" charset="0"/>
              </a:rPr>
              <a:t>Priorités données aux fondamentaux marketing :</a:t>
            </a:r>
          </a:p>
          <a:p>
            <a:endParaRPr lang="fr-FR" sz="1500" b="1" dirty="0">
              <a:latin typeface="Century Gothic" panose="020B0502020202020204" pitchFamily="34" charset="0"/>
            </a:endParaRPr>
          </a:p>
          <a:p>
            <a:pPr marL="285750" indent="-285750">
              <a:buFont typeface="Arial" panose="020B0604020202020204" pitchFamily="34" charset="0"/>
              <a:buChar char="•"/>
            </a:pPr>
            <a:r>
              <a:rPr lang="fr-FR" sz="1500" dirty="0">
                <a:latin typeface="Century Gothic" panose="020B0502020202020204" pitchFamily="34" charset="0"/>
              </a:rPr>
              <a:t>Sponsorisation de l’affiche mise en ligne avec l’annonce cannoise</a:t>
            </a:r>
          </a:p>
          <a:p>
            <a:pPr marL="285750" indent="-285750">
              <a:buFont typeface="Arial" panose="020B0604020202020204" pitchFamily="34" charset="0"/>
              <a:buChar char="•"/>
            </a:pPr>
            <a:r>
              <a:rPr lang="fr-FR" sz="1500" dirty="0">
                <a:latin typeface="Century Gothic" panose="020B0502020202020204" pitchFamily="34" charset="0"/>
              </a:rPr>
              <a:t>Sponsorisation du film-annonce</a:t>
            </a:r>
          </a:p>
        </p:txBody>
      </p:sp>
      <p:sp>
        <p:nvSpPr>
          <p:cNvPr id="5" name="ZoneTexte 4">
            <a:extLst>
              <a:ext uri="{FF2B5EF4-FFF2-40B4-BE49-F238E27FC236}">
                <a16:creationId xmlns:a16="http://schemas.microsoft.com/office/drawing/2014/main" id="{8E48FF8C-6649-4A92-85E8-6A1BA1BDBFB6}"/>
              </a:ext>
            </a:extLst>
          </p:cNvPr>
          <p:cNvSpPr txBox="1"/>
          <p:nvPr/>
        </p:nvSpPr>
        <p:spPr>
          <a:xfrm>
            <a:off x="4656324" y="1443205"/>
            <a:ext cx="3515251" cy="1477328"/>
          </a:xfrm>
          <a:prstGeom prst="rect">
            <a:avLst/>
          </a:prstGeom>
          <a:noFill/>
        </p:spPr>
        <p:txBody>
          <a:bodyPr wrap="square" rtlCol="0">
            <a:spAutoFit/>
          </a:bodyPr>
          <a:lstStyle/>
          <a:p>
            <a:r>
              <a:rPr lang="fr-FR" sz="1500" b="1" dirty="0">
                <a:latin typeface="Century Gothic" panose="020B0502020202020204" pitchFamily="34" charset="0"/>
              </a:rPr>
              <a:t>Vidéos sur les coulisses de la restauration et de la numérisation :</a:t>
            </a:r>
          </a:p>
          <a:p>
            <a:endParaRPr lang="fr-FR" sz="1500" b="1" dirty="0">
              <a:latin typeface="Century Gothic" panose="020B0502020202020204" pitchFamily="34" charset="0"/>
            </a:endParaRPr>
          </a:p>
          <a:p>
            <a:pPr marL="285750" indent="-285750">
              <a:buFont typeface="Arial" panose="020B0604020202020204" pitchFamily="34" charset="0"/>
              <a:buChar char="•"/>
            </a:pPr>
            <a:r>
              <a:rPr lang="fr-FR" sz="1500" dirty="0">
                <a:latin typeface="Century Gothic" panose="020B0502020202020204" pitchFamily="34" charset="0"/>
              </a:rPr>
              <a:t>3 à 5 vidéos thématisées</a:t>
            </a:r>
          </a:p>
          <a:p>
            <a:pPr marL="285750" indent="-285750">
              <a:buFont typeface="Arial" panose="020B0604020202020204" pitchFamily="34" charset="0"/>
              <a:buChar char="•"/>
            </a:pPr>
            <a:r>
              <a:rPr lang="fr-FR" sz="1500" dirty="0">
                <a:latin typeface="Century Gothic" panose="020B0502020202020204" pitchFamily="34" charset="0"/>
              </a:rPr>
              <a:t>Reprise des deux premières ci-dessous sur lemonde.fr </a:t>
            </a:r>
          </a:p>
        </p:txBody>
      </p:sp>
      <p:sp>
        <p:nvSpPr>
          <p:cNvPr id="9" name="ZoneTexte 8">
            <a:extLst>
              <a:ext uri="{FF2B5EF4-FFF2-40B4-BE49-F238E27FC236}">
                <a16:creationId xmlns:a16="http://schemas.microsoft.com/office/drawing/2014/main" id="{24363D54-C794-4625-8A42-8B4D8C7C73BF}"/>
              </a:ext>
            </a:extLst>
          </p:cNvPr>
          <p:cNvSpPr txBox="1"/>
          <p:nvPr/>
        </p:nvSpPr>
        <p:spPr>
          <a:xfrm>
            <a:off x="8937072" y="1443205"/>
            <a:ext cx="2971364" cy="553998"/>
          </a:xfrm>
          <a:prstGeom prst="rect">
            <a:avLst/>
          </a:prstGeom>
          <a:noFill/>
        </p:spPr>
        <p:txBody>
          <a:bodyPr wrap="square" rtlCol="0">
            <a:spAutoFit/>
          </a:bodyPr>
          <a:lstStyle/>
          <a:p>
            <a:r>
              <a:rPr lang="fr-FR" sz="1500" b="1" dirty="0">
                <a:latin typeface="Century Gothic" panose="020B0502020202020204" pitchFamily="34" charset="0"/>
              </a:rPr>
              <a:t>Déclinaison de la plupart des contenus à l’international</a:t>
            </a:r>
            <a:endParaRPr lang="fr-FR" sz="1500" dirty="0">
              <a:latin typeface="Century Gothic" panose="020B0502020202020204" pitchFamily="34" charset="0"/>
            </a:endParaRPr>
          </a:p>
        </p:txBody>
      </p:sp>
      <p:pic>
        <p:nvPicPr>
          <p:cNvPr id="5122" name="Picture 2" descr="Restauration LA MAMAN ET LA PUTAIN (Jean Eustache) - #1 Inspection et  réparation des éléments image - YouTube">
            <a:hlinkClick r:id="rId2"/>
            <a:extLst>
              <a:ext uri="{FF2B5EF4-FFF2-40B4-BE49-F238E27FC236}">
                <a16:creationId xmlns:a16="http://schemas.microsoft.com/office/drawing/2014/main" id="{079CBC11-1944-20D8-0C7E-5077F44F97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110" y="3777279"/>
            <a:ext cx="4884254" cy="274739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estauration LA MAMAN ET LA PUTAIN (Jean Eustache) - #2 La restauration du  son - YouTube">
            <a:hlinkClick r:id="rId4" action="ppaction://hlinkfile"/>
            <a:extLst>
              <a:ext uri="{FF2B5EF4-FFF2-40B4-BE49-F238E27FC236}">
                <a16:creationId xmlns:a16="http://schemas.microsoft.com/office/drawing/2014/main" id="{5ACB6DC7-6610-DDF5-AFC8-AECB2DE583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0636" y="3777278"/>
            <a:ext cx="4884254" cy="2747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116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5EF4EA-AB7A-D31D-BB10-E8A6BE0B7E76}"/>
              </a:ext>
            </a:extLst>
          </p:cNvPr>
          <p:cNvSpPr>
            <a:spLocks noGrp="1"/>
          </p:cNvSpPr>
          <p:nvPr>
            <p:ph type="title" idx="4294967295"/>
          </p:nvPr>
        </p:nvSpPr>
        <p:spPr>
          <a:xfrm>
            <a:off x="0" y="419450"/>
            <a:ext cx="12192000" cy="1271238"/>
          </a:xfrm>
        </p:spPr>
        <p:txBody>
          <a:bodyPr>
            <a:normAutofit fontScale="90000"/>
          </a:bodyPr>
          <a:lstStyle/>
          <a:p>
            <a:pPr algn="ctr">
              <a:lnSpc>
                <a:spcPct val="107000"/>
              </a:lnSpc>
              <a:spcAft>
                <a:spcPts val="800"/>
              </a:spcAft>
            </a:pPr>
            <a:br>
              <a:rPr lang="fr-FR" dirty="0"/>
            </a:br>
            <a:br>
              <a:rPr lang="fr-FR" dirty="0"/>
            </a:br>
            <a:br>
              <a:rPr lang="fr-FR" dirty="0"/>
            </a:br>
            <a:br>
              <a:rPr lang="fr-FR" dirty="0"/>
            </a:br>
            <a:br>
              <a:rPr lang="fr-FR" dirty="0"/>
            </a:br>
            <a:br>
              <a:rPr lang="fr-FR" dirty="0"/>
            </a:br>
            <a:br>
              <a:rPr lang="fr-FR" dirty="0"/>
            </a:br>
            <a:r>
              <a:rPr lang="fr-FR" dirty="0"/>
              <a:t>CATALOGUE JEAN EUSTACHE</a:t>
            </a:r>
            <a:br>
              <a:rPr lang="fr-FR" dirty="0"/>
            </a:br>
            <a:br>
              <a:rPr lang="fr-FR" dirty="0"/>
            </a:br>
            <a:r>
              <a:rPr lang="fr-FR" sz="1800" dirty="0">
                <a:effectLst/>
                <a:latin typeface="Calibri" panose="020F0502020204030204" pitchFamily="34" charset="0"/>
                <a:ea typeface="Calibri" panose="020F0502020204030204" pitchFamily="34" charset="0"/>
                <a:cs typeface="Calibri" panose="020F0502020204030204" pitchFamily="34" charset="0"/>
              </a:rPr>
              <a:t>Les Films du Losange ont acquis, en décembre dernier, les droits du catalogue des films de Jean Eustache auprès de son fils, Boris Eustache. </a:t>
            </a:r>
            <a:br>
              <a:rPr lang="fr-FR" sz="1800" dirty="0">
                <a:effectLst/>
                <a:latin typeface="Calibri" panose="020F0502020204030204" pitchFamily="34" charset="0"/>
                <a:ea typeface="Calibri" panose="020F0502020204030204" pitchFamily="34" charset="0"/>
                <a:cs typeface="Calibri" panose="020F0502020204030204" pitchFamily="34" charset="0"/>
              </a:rPr>
            </a:br>
            <a:r>
              <a:rPr lang="fr-FR" sz="1800" dirty="0">
                <a:effectLst/>
                <a:latin typeface="Calibri" panose="020F0502020204030204" pitchFamily="34" charset="0"/>
                <a:ea typeface="Calibri" panose="020F0502020204030204" pitchFamily="34" charset="0"/>
                <a:cs typeface="Calibri" panose="020F0502020204030204" pitchFamily="34" charset="0"/>
              </a:rPr>
              <a:t>Il s’agit des films suivants :</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Times New Roman" panose="02020603050405020304" pitchFamily="18" charset="0"/>
              </a:rPr>
              <a:t> </a:t>
            </a:r>
            <a:br>
              <a:rPr lang="fr-FR" sz="1800" dirty="0">
                <a:effectLst/>
                <a:latin typeface="Times New Roman" panose="02020603050405020304" pitchFamily="18" charset="0"/>
                <a:ea typeface="Times New Roman" panose="02020603050405020304" pitchFamily="18" charset="0"/>
              </a:rPr>
            </a:br>
            <a:r>
              <a:rPr lang="fr-FR" sz="1800" dirty="0">
                <a:effectLst/>
                <a:latin typeface="Calibri" panose="020F0502020204030204" pitchFamily="34" charset="0"/>
                <a:ea typeface="Times New Roman" panose="02020603050405020304" pitchFamily="18" charset="0"/>
              </a:rPr>
              <a:t>LES MAUVAISES FREQUENTATIONS / DU CÔTÉ DE ROBINSON (1964 - 42') </a:t>
            </a:r>
            <a:br>
              <a:rPr lang="fr-FR" sz="1800" dirty="0">
                <a:effectLst/>
                <a:latin typeface="Times New Roman" panose="02020603050405020304" pitchFamily="18" charset="0"/>
                <a:ea typeface="Times New Roman" panose="02020603050405020304" pitchFamily="18" charset="0"/>
              </a:rPr>
            </a:br>
            <a:r>
              <a:rPr lang="fr-FR" sz="1800" dirty="0">
                <a:effectLst/>
                <a:latin typeface="Calibri" panose="020F0502020204030204" pitchFamily="34" charset="0"/>
                <a:ea typeface="Times New Roman" panose="02020603050405020304" pitchFamily="18" charset="0"/>
              </a:rPr>
              <a:t>LE PERE NOEL A LES YEUX BLEUS (1966 - 47') </a:t>
            </a:r>
            <a:br>
              <a:rPr lang="fr-FR" sz="1800" dirty="0">
                <a:effectLst/>
                <a:latin typeface="Times New Roman" panose="02020603050405020304" pitchFamily="18" charset="0"/>
                <a:ea typeface="Times New Roman" panose="02020603050405020304" pitchFamily="18" charset="0"/>
              </a:rPr>
            </a:br>
            <a:r>
              <a:rPr lang="fr-FR" sz="1800" dirty="0">
                <a:effectLst/>
                <a:latin typeface="Calibri" panose="020F0502020204030204" pitchFamily="34" charset="0"/>
                <a:ea typeface="Times New Roman" panose="02020603050405020304" pitchFamily="18" charset="0"/>
              </a:rPr>
              <a:t>LA ROSIERE DE PESSAC (1968 - 65') </a:t>
            </a:r>
            <a:br>
              <a:rPr lang="fr-FR" sz="1800" dirty="0">
                <a:effectLst/>
                <a:latin typeface="Times New Roman" panose="02020603050405020304" pitchFamily="18" charset="0"/>
                <a:ea typeface="Times New Roman" panose="02020603050405020304" pitchFamily="18" charset="0"/>
              </a:rPr>
            </a:br>
            <a:r>
              <a:rPr lang="fr-FR" sz="1800" dirty="0">
                <a:effectLst/>
                <a:latin typeface="Calibri" panose="020F0502020204030204" pitchFamily="34" charset="0"/>
                <a:ea typeface="Times New Roman" panose="02020603050405020304" pitchFamily="18" charset="0"/>
              </a:rPr>
              <a:t>LE COCHON (1970 - 50')</a:t>
            </a:r>
            <a:br>
              <a:rPr lang="fr-FR" sz="1800" dirty="0">
                <a:effectLst/>
                <a:latin typeface="Times New Roman" panose="02020603050405020304" pitchFamily="18" charset="0"/>
                <a:ea typeface="Times New Roman" panose="02020603050405020304" pitchFamily="18" charset="0"/>
              </a:rPr>
            </a:br>
            <a:r>
              <a:rPr lang="fr-FR" sz="1800" dirty="0">
                <a:effectLst/>
                <a:latin typeface="Calibri" panose="020F0502020204030204" pitchFamily="34" charset="0"/>
                <a:ea typeface="Times New Roman" panose="02020603050405020304" pitchFamily="18" charset="0"/>
              </a:rPr>
              <a:t>NUMERO ZERO (1971 - 1h50) </a:t>
            </a:r>
            <a:br>
              <a:rPr lang="fr-FR" sz="1800" dirty="0">
                <a:effectLst/>
                <a:latin typeface="Times New Roman" panose="02020603050405020304" pitchFamily="18" charset="0"/>
                <a:ea typeface="Times New Roman" panose="02020603050405020304" pitchFamily="18" charset="0"/>
              </a:rPr>
            </a:br>
            <a:r>
              <a:rPr lang="fr-FR" sz="1800" dirty="0">
                <a:effectLst/>
                <a:latin typeface="Calibri" panose="020F0502020204030204" pitchFamily="34" charset="0"/>
                <a:ea typeface="Times New Roman" panose="02020603050405020304" pitchFamily="18" charset="0"/>
              </a:rPr>
              <a:t>LA MAMAN ET LA PUTAIN (1973 - 3h40) </a:t>
            </a:r>
            <a:br>
              <a:rPr lang="fr-FR" sz="1800" dirty="0">
                <a:effectLst/>
                <a:latin typeface="Times New Roman" panose="02020603050405020304" pitchFamily="18" charset="0"/>
                <a:ea typeface="Times New Roman" panose="02020603050405020304" pitchFamily="18" charset="0"/>
              </a:rPr>
            </a:br>
            <a:r>
              <a:rPr lang="fr-FR" sz="1800" dirty="0">
                <a:effectLst/>
                <a:latin typeface="Calibri" panose="020F0502020204030204" pitchFamily="34" charset="0"/>
                <a:ea typeface="Times New Roman" panose="02020603050405020304" pitchFamily="18" charset="0"/>
              </a:rPr>
              <a:t>MES PETITES AMOUREUSES (1974 - 2h03) </a:t>
            </a:r>
            <a:br>
              <a:rPr lang="fr-FR" sz="1800" dirty="0">
                <a:effectLst/>
                <a:latin typeface="Times New Roman" panose="02020603050405020304" pitchFamily="18" charset="0"/>
                <a:ea typeface="Times New Roman" panose="02020603050405020304" pitchFamily="18" charset="0"/>
              </a:rPr>
            </a:br>
            <a:r>
              <a:rPr lang="fr-FR" sz="1800" dirty="0">
                <a:effectLst/>
                <a:latin typeface="Calibri" panose="020F0502020204030204" pitchFamily="34" charset="0"/>
                <a:ea typeface="Times New Roman" panose="02020603050405020304" pitchFamily="18" charset="0"/>
              </a:rPr>
              <a:t>LA ROSIERE DE PESSAC 79 (1979 - 67') </a:t>
            </a:r>
            <a:br>
              <a:rPr lang="fr-FR" sz="1800" dirty="0">
                <a:effectLst/>
                <a:latin typeface="Times New Roman" panose="02020603050405020304" pitchFamily="18" charset="0"/>
                <a:ea typeface="Times New Roman" panose="02020603050405020304" pitchFamily="18" charset="0"/>
              </a:rPr>
            </a:br>
            <a:r>
              <a:rPr lang="fr-FR" sz="1800" dirty="0">
                <a:effectLst/>
                <a:latin typeface="Calibri" panose="020F0502020204030204" pitchFamily="34" charset="0"/>
                <a:ea typeface="Times New Roman" panose="02020603050405020304" pitchFamily="18" charset="0"/>
              </a:rPr>
              <a:t>UNE SALE HISTOIRE racontée par Jean-Noël Picq (1977 - 22') </a:t>
            </a:r>
            <a:br>
              <a:rPr lang="fr-FR" sz="1800" dirty="0">
                <a:effectLst/>
                <a:latin typeface="Times New Roman" panose="02020603050405020304" pitchFamily="18" charset="0"/>
                <a:ea typeface="Times New Roman" panose="02020603050405020304" pitchFamily="18" charset="0"/>
              </a:rPr>
            </a:br>
            <a:r>
              <a:rPr lang="fr-FR" sz="1800" dirty="0">
                <a:effectLst/>
                <a:latin typeface="Calibri" panose="020F0502020204030204" pitchFamily="34" charset="0"/>
                <a:ea typeface="Times New Roman" panose="02020603050405020304" pitchFamily="18" charset="0"/>
              </a:rPr>
              <a:t>UNE SALE HISTOIRE (1977 - 28')</a:t>
            </a:r>
            <a:br>
              <a:rPr lang="fr-FR" sz="1800" dirty="0">
                <a:effectLst/>
                <a:latin typeface="Times New Roman" panose="02020603050405020304" pitchFamily="18" charset="0"/>
                <a:ea typeface="Times New Roman" panose="02020603050405020304" pitchFamily="18" charset="0"/>
              </a:rPr>
            </a:br>
            <a:r>
              <a:rPr lang="fr-FR" sz="1800" dirty="0">
                <a:effectLst/>
                <a:latin typeface="Calibri" panose="020F0502020204030204" pitchFamily="34" charset="0"/>
                <a:ea typeface="Times New Roman" panose="02020603050405020304" pitchFamily="18" charset="0"/>
              </a:rPr>
              <a:t>LES PHOTOS D’ALIX (1980 - 18') </a:t>
            </a:r>
            <a:br>
              <a:rPr lang="fr-FR" sz="1800" dirty="0">
                <a:effectLst/>
                <a:latin typeface="Times New Roman" panose="02020603050405020304" pitchFamily="18" charset="0"/>
                <a:ea typeface="Times New Roman" panose="02020603050405020304" pitchFamily="18" charset="0"/>
              </a:rPr>
            </a:br>
            <a:endParaRPr lang="fr-FR" dirty="0"/>
          </a:p>
        </p:txBody>
      </p:sp>
    </p:spTree>
    <p:extLst>
      <p:ext uri="{BB962C8B-B14F-4D97-AF65-F5344CB8AC3E}">
        <p14:creationId xmlns:p14="http://schemas.microsoft.com/office/powerpoint/2010/main" val="1986490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E29354-46BF-4E9E-8058-779A12E2CEE2}"/>
              </a:ext>
            </a:extLst>
          </p:cNvPr>
          <p:cNvSpPr>
            <a:spLocks noGrp="1"/>
          </p:cNvSpPr>
          <p:nvPr>
            <p:ph type="title"/>
          </p:nvPr>
        </p:nvSpPr>
        <p:spPr>
          <a:xfrm>
            <a:off x="283564" y="196892"/>
            <a:ext cx="10515600" cy="968677"/>
          </a:xfrm>
        </p:spPr>
        <p:txBody>
          <a:bodyPr>
            <a:normAutofit fontScale="90000"/>
          </a:bodyPr>
          <a:lstStyle/>
          <a:p>
            <a:r>
              <a:rPr lang="fr-FR" sz="4000" b="1" dirty="0">
                <a:latin typeface="Century Gothic" panose="020B0502020202020204" pitchFamily="34" charset="0"/>
              </a:rPr>
              <a:t>Approches digitales sur les réseaux sociaux</a:t>
            </a:r>
          </a:p>
        </p:txBody>
      </p:sp>
      <p:sp>
        <p:nvSpPr>
          <p:cNvPr id="8" name="ZoneTexte 7">
            <a:extLst>
              <a:ext uri="{FF2B5EF4-FFF2-40B4-BE49-F238E27FC236}">
                <a16:creationId xmlns:a16="http://schemas.microsoft.com/office/drawing/2014/main" id="{4608207E-4E86-429A-973B-C6AA8A9B13F7}"/>
              </a:ext>
            </a:extLst>
          </p:cNvPr>
          <p:cNvSpPr txBox="1"/>
          <p:nvPr/>
        </p:nvSpPr>
        <p:spPr>
          <a:xfrm>
            <a:off x="283564" y="1393409"/>
            <a:ext cx="7717872" cy="323165"/>
          </a:xfrm>
          <a:prstGeom prst="rect">
            <a:avLst/>
          </a:prstGeom>
          <a:noFill/>
        </p:spPr>
        <p:txBody>
          <a:bodyPr wrap="square" rtlCol="0">
            <a:spAutoFit/>
          </a:bodyPr>
          <a:lstStyle/>
          <a:p>
            <a:r>
              <a:rPr lang="fr-FR" sz="1500" b="1" dirty="0">
                <a:latin typeface="Century Gothic" panose="020B0502020202020204" pitchFamily="34" charset="0"/>
              </a:rPr>
              <a:t>Photos des lieux de tournage du film par Le </a:t>
            </a:r>
            <a:r>
              <a:rPr lang="fr-FR" sz="1500" b="1" dirty="0" err="1">
                <a:latin typeface="Century Gothic" panose="020B0502020202020204" pitchFamily="34" charset="0"/>
              </a:rPr>
              <a:t>Superposeur</a:t>
            </a:r>
            <a:r>
              <a:rPr lang="fr-FR" sz="1500" b="1" dirty="0">
                <a:latin typeface="Century Gothic" panose="020B0502020202020204" pitchFamily="34" charset="0"/>
              </a:rPr>
              <a:t> :</a:t>
            </a:r>
          </a:p>
        </p:txBody>
      </p:sp>
      <p:pic>
        <p:nvPicPr>
          <p:cNvPr id="10" name="Image 9" descr="Une image contenant terrain, extérieur, personne, orange&#10;&#10;Description générée automatiquement">
            <a:extLst>
              <a:ext uri="{FF2B5EF4-FFF2-40B4-BE49-F238E27FC236}">
                <a16:creationId xmlns:a16="http://schemas.microsoft.com/office/drawing/2014/main" id="{642807E0-D58F-46D2-81EA-8000369CDF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7400" y="2526314"/>
            <a:ext cx="3774036" cy="2830527"/>
          </a:xfrm>
          <a:prstGeom prst="rect">
            <a:avLst/>
          </a:prstGeom>
        </p:spPr>
      </p:pic>
      <p:pic>
        <p:nvPicPr>
          <p:cNvPr id="12" name="Image 11" descr="Une image contenant texte, extérieur, terrain, route&#10;&#10;Description générée automatiquement">
            <a:extLst>
              <a:ext uri="{FF2B5EF4-FFF2-40B4-BE49-F238E27FC236}">
                <a16:creationId xmlns:a16="http://schemas.microsoft.com/office/drawing/2014/main" id="{9E2408C2-CF42-57EE-C2AF-2D124A291F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062" y="2526314"/>
            <a:ext cx="3774036" cy="2830527"/>
          </a:xfrm>
          <a:prstGeom prst="rect">
            <a:avLst/>
          </a:prstGeom>
        </p:spPr>
      </p:pic>
      <p:pic>
        <p:nvPicPr>
          <p:cNvPr id="14" name="Image 13" descr="Une image contenant texte, extérieur, bâtiment, route&#10;&#10;Description générée automatiquement">
            <a:extLst>
              <a:ext uri="{FF2B5EF4-FFF2-40B4-BE49-F238E27FC236}">
                <a16:creationId xmlns:a16="http://schemas.microsoft.com/office/drawing/2014/main" id="{4A1129C3-B3A5-60C3-0EAC-F742463E8A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4738" y="2526314"/>
            <a:ext cx="3774037" cy="2830527"/>
          </a:xfrm>
          <a:prstGeom prst="rect">
            <a:avLst/>
          </a:prstGeom>
        </p:spPr>
      </p:pic>
    </p:spTree>
    <p:extLst>
      <p:ext uri="{BB962C8B-B14F-4D97-AF65-F5344CB8AC3E}">
        <p14:creationId xmlns:p14="http://schemas.microsoft.com/office/powerpoint/2010/main" val="1233368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E29354-46BF-4E9E-8058-779A12E2CEE2}"/>
              </a:ext>
            </a:extLst>
          </p:cNvPr>
          <p:cNvSpPr>
            <a:spLocks noGrp="1"/>
          </p:cNvSpPr>
          <p:nvPr>
            <p:ph type="title"/>
          </p:nvPr>
        </p:nvSpPr>
        <p:spPr>
          <a:xfrm>
            <a:off x="283564" y="196892"/>
            <a:ext cx="10515600" cy="968677"/>
          </a:xfrm>
        </p:spPr>
        <p:txBody>
          <a:bodyPr>
            <a:normAutofit fontScale="90000"/>
          </a:bodyPr>
          <a:lstStyle/>
          <a:p>
            <a:r>
              <a:rPr lang="fr-FR" sz="4000" b="1" dirty="0">
                <a:latin typeface="Century Gothic" panose="020B0502020202020204" pitchFamily="34" charset="0"/>
              </a:rPr>
              <a:t>Approches digitales sur les réseaux sociaux</a:t>
            </a:r>
          </a:p>
        </p:txBody>
      </p:sp>
      <p:sp>
        <p:nvSpPr>
          <p:cNvPr id="8" name="ZoneTexte 7">
            <a:extLst>
              <a:ext uri="{FF2B5EF4-FFF2-40B4-BE49-F238E27FC236}">
                <a16:creationId xmlns:a16="http://schemas.microsoft.com/office/drawing/2014/main" id="{4608207E-4E86-429A-973B-C6AA8A9B13F7}"/>
              </a:ext>
            </a:extLst>
          </p:cNvPr>
          <p:cNvSpPr txBox="1"/>
          <p:nvPr/>
        </p:nvSpPr>
        <p:spPr>
          <a:xfrm>
            <a:off x="283564" y="1165569"/>
            <a:ext cx="7717872" cy="323165"/>
          </a:xfrm>
          <a:prstGeom prst="rect">
            <a:avLst/>
          </a:prstGeom>
          <a:noFill/>
        </p:spPr>
        <p:txBody>
          <a:bodyPr wrap="square" rtlCol="0">
            <a:spAutoFit/>
          </a:bodyPr>
          <a:lstStyle/>
          <a:p>
            <a:r>
              <a:rPr lang="fr-FR" sz="1500" b="1" dirty="0">
                <a:latin typeface="Century Gothic" panose="020B0502020202020204" pitchFamily="34" charset="0"/>
              </a:rPr>
              <a:t>Visuels avec citations des admirateurs et admiratrices :</a:t>
            </a:r>
          </a:p>
        </p:txBody>
      </p:sp>
      <p:pic>
        <p:nvPicPr>
          <p:cNvPr id="4" name="Image 3" descr="Une image contenant texte, personne&#10;&#10;Description générée automatiquement">
            <a:extLst>
              <a:ext uri="{FF2B5EF4-FFF2-40B4-BE49-F238E27FC236}">
                <a16:creationId xmlns:a16="http://schemas.microsoft.com/office/drawing/2014/main" id="{17A5BAE0-CD25-A42A-59F5-45E546B866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312" y="1727920"/>
            <a:ext cx="2739213" cy="4869712"/>
          </a:xfrm>
          <a:prstGeom prst="rect">
            <a:avLst/>
          </a:prstGeom>
        </p:spPr>
      </p:pic>
      <p:pic>
        <p:nvPicPr>
          <p:cNvPr id="7" name="Image 6" descr="Une image contenant texte, personne, journal&#10;&#10;Description générée automatiquement">
            <a:extLst>
              <a:ext uri="{FF2B5EF4-FFF2-40B4-BE49-F238E27FC236}">
                <a16:creationId xmlns:a16="http://schemas.microsoft.com/office/drawing/2014/main" id="{58416CE0-7486-5998-6274-5888E5E5A6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9223" y="1738511"/>
            <a:ext cx="2739213" cy="4869712"/>
          </a:xfrm>
          <a:prstGeom prst="rect">
            <a:avLst/>
          </a:prstGeom>
        </p:spPr>
      </p:pic>
      <p:pic>
        <p:nvPicPr>
          <p:cNvPr id="10" name="Image 9" descr="Une image contenant texte&#10;&#10;Description générée automatiquement">
            <a:extLst>
              <a:ext uri="{FF2B5EF4-FFF2-40B4-BE49-F238E27FC236}">
                <a16:creationId xmlns:a16="http://schemas.microsoft.com/office/drawing/2014/main" id="{D69FB876-F8FC-DCCC-634C-E03B10884D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3577" y="1765003"/>
            <a:ext cx="2739213" cy="4869713"/>
          </a:xfrm>
          <a:prstGeom prst="rect">
            <a:avLst/>
          </a:prstGeom>
        </p:spPr>
      </p:pic>
      <p:pic>
        <p:nvPicPr>
          <p:cNvPr id="12" name="Image 11" descr="Une image contenant texte&#10;&#10;Description générée automatiquement">
            <a:extLst>
              <a:ext uri="{FF2B5EF4-FFF2-40B4-BE49-F238E27FC236}">
                <a16:creationId xmlns:a16="http://schemas.microsoft.com/office/drawing/2014/main" id="{D17A4E36-5006-C760-C36E-FB603ABDE4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564" y="1765003"/>
            <a:ext cx="2667492" cy="4742209"/>
          </a:xfrm>
          <a:prstGeom prst="rect">
            <a:avLst/>
          </a:prstGeom>
        </p:spPr>
      </p:pic>
    </p:spTree>
    <p:extLst>
      <p:ext uri="{BB962C8B-B14F-4D97-AF65-F5344CB8AC3E}">
        <p14:creationId xmlns:p14="http://schemas.microsoft.com/office/powerpoint/2010/main" val="1256619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BEAEE6-968D-9ADA-67CF-DA5595C26F16}"/>
              </a:ext>
            </a:extLst>
          </p:cNvPr>
          <p:cNvSpPr>
            <a:spLocks noGrp="1"/>
          </p:cNvSpPr>
          <p:nvPr>
            <p:ph type="title"/>
          </p:nvPr>
        </p:nvSpPr>
        <p:spPr>
          <a:xfrm>
            <a:off x="838200" y="365125"/>
            <a:ext cx="10515600" cy="6295734"/>
          </a:xfrm>
        </p:spPr>
        <p:txBody>
          <a:bodyPr/>
          <a:lstStyle/>
          <a:p>
            <a:pPr algn="ctr"/>
            <a:r>
              <a:rPr lang="fr-FR" sz="2800" dirty="0">
                <a:effectLst/>
                <a:latin typeface="Calibri" panose="020F0502020204030204" pitchFamily="34" charset="0"/>
                <a:ea typeface="Times New Roman" panose="02020603050405020304" pitchFamily="18" charset="0"/>
              </a:rPr>
              <a:t>LA RESTAURATION</a:t>
            </a:r>
            <a:br>
              <a:rPr lang="fr-FR" sz="1800" dirty="0">
                <a:effectLst/>
                <a:latin typeface="Calibri" panose="020F0502020204030204" pitchFamily="34" charset="0"/>
                <a:ea typeface="Times New Roman" panose="02020603050405020304" pitchFamily="18" charset="0"/>
              </a:rPr>
            </a:br>
            <a:br>
              <a:rPr lang="fr-FR" sz="1800" dirty="0">
                <a:effectLst/>
                <a:latin typeface="Calibri" panose="020F0502020204030204" pitchFamily="34" charset="0"/>
                <a:ea typeface="Times New Roman" panose="02020603050405020304" pitchFamily="18" charset="0"/>
              </a:rPr>
            </a:br>
            <a:r>
              <a:rPr lang="fr-FR" sz="1800" dirty="0">
                <a:effectLst/>
                <a:latin typeface="Calibri" panose="020F0502020204030204" pitchFamily="34" charset="0"/>
                <a:ea typeface="Times New Roman" panose="02020603050405020304" pitchFamily="18" charset="0"/>
              </a:rPr>
              <a:t>LA MAMAN ET LA PUTAIN qui a été projeté ici hier, est le premier film que nous avons restauré de ce catalogue. Nous avons commencé par chercher les éléments d’origine image et son. LTC Patrimoine avait en stock de nombreux éléments tels que le contre-type image, le négatif son, la bande magnétique son, le négatif son et le positif son. Retrouver ces éléments était primordial mais connaitre leur état et savoir s’ils étaient utilisables était tout aussi important. La chance que nous avons eu est que les éléments principaux étaient en bon état.</a:t>
            </a:r>
            <a:br>
              <a:rPr lang="fr-FR" sz="1800" dirty="0">
                <a:effectLst/>
                <a:latin typeface="Times New Roman" panose="02020603050405020304" pitchFamily="18" charset="0"/>
                <a:ea typeface="Times New Roman" panose="02020603050405020304" pitchFamily="18" charset="0"/>
              </a:rPr>
            </a:br>
            <a:r>
              <a:rPr lang="fr-FR" sz="1800" dirty="0">
                <a:effectLst/>
                <a:latin typeface="Calibri" panose="020F0502020204030204" pitchFamily="34" charset="0"/>
                <a:ea typeface="Times New Roman" panose="02020603050405020304" pitchFamily="18" charset="0"/>
              </a:rPr>
              <a:t> </a:t>
            </a:r>
            <a:br>
              <a:rPr lang="fr-FR" sz="1800" dirty="0">
                <a:effectLst/>
                <a:latin typeface="Times New Roman" panose="02020603050405020304" pitchFamily="18" charset="0"/>
                <a:ea typeface="Times New Roman" panose="02020603050405020304" pitchFamily="18" charset="0"/>
              </a:rPr>
            </a:br>
            <a:r>
              <a:rPr lang="fr-FR" sz="1800" dirty="0">
                <a:effectLst/>
                <a:latin typeface="Calibri" panose="020F0502020204030204" pitchFamily="34" charset="0"/>
                <a:ea typeface="Times New Roman" panose="02020603050405020304" pitchFamily="18" charset="0"/>
              </a:rPr>
              <a:t>Ces éléments ont ensuite été récupérés par L’Image Retrouvée/ Eclair </a:t>
            </a:r>
            <a:r>
              <a:rPr lang="fr-FR" sz="1800" dirty="0" err="1">
                <a:effectLst/>
                <a:latin typeface="Calibri" panose="020F0502020204030204" pitchFamily="34" charset="0"/>
                <a:ea typeface="Times New Roman" panose="02020603050405020304" pitchFamily="18" charset="0"/>
              </a:rPr>
              <a:t>Classics</a:t>
            </a:r>
            <a:r>
              <a:rPr lang="fr-FR" sz="1800" dirty="0">
                <a:effectLst/>
                <a:latin typeface="Calibri" panose="020F0502020204030204" pitchFamily="34" charset="0"/>
                <a:ea typeface="Times New Roman" panose="02020603050405020304" pitchFamily="18" charset="0"/>
              </a:rPr>
              <a:t> qui ont fait une restauration et numérisation en 4K du film à partir de</a:t>
            </a:r>
            <a:r>
              <a:rPr lang="fr-FR" sz="1800" dirty="0">
                <a:latin typeface="Calibri" panose="020F0502020204030204" pitchFamily="34" charset="0"/>
                <a:ea typeface="Times New Roman" panose="02020603050405020304" pitchFamily="18" charset="0"/>
              </a:rPr>
              <a:t> l’inversible 16mm, le film ayant été tourné en 16mm, ce qui a évité de partir d’un élément gonflé à 35 </a:t>
            </a:r>
            <a:r>
              <a:rPr lang="fr-FR" sz="1800" dirty="0" err="1">
                <a:latin typeface="Calibri" panose="020F0502020204030204" pitchFamily="34" charset="0"/>
                <a:ea typeface="Times New Roman" panose="02020603050405020304" pitchFamily="18" charset="0"/>
              </a:rPr>
              <a:t>mm</a:t>
            </a:r>
            <a:r>
              <a:rPr lang="fr-FR" sz="1800" dirty="0" err="1">
                <a:effectLst/>
                <a:latin typeface="Calibri" panose="020F0502020204030204" pitchFamily="34" charset="0"/>
                <a:ea typeface="Times New Roman" panose="02020603050405020304" pitchFamily="18" charset="0"/>
              </a:rPr>
              <a:t>.</a:t>
            </a:r>
            <a:br>
              <a:rPr lang="fr-FR" sz="1800" dirty="0">
                <a:effectLst/>
                <a:latin typeface="Times New Roman" panose="02020603050405020304" pitchFamily="18" charset="0"/>
                <a:ea typeface="Times New Roman" panose="02020603050405020304" pitchFamily="18" charset="0"/>
              </a:rPr>
            </a:br>
            <a:r>
              <a:rPr lang="fr-FR" sz="1800" dirty="0">
                <a:effectLst/>
                <a:latin typeface="Calibri" panose="020F0502020204030204" pitchFamily="34" charset="0"/>
                <a:ea typeface="Times New Roman" panose="02020603050405020304" pitchFamily="18" charset="0"/>
              </a:rPr>
              <a:t> </a:t>
            </a:r>
            <a:br>
              <a:rPr lang="fr-FR" sz="1800" dirty="0">
                <a:effectLst/>
                <a:latin typeface="Times New Roman" panose="02020603050405020304" pitchFamily="18" charset="0"/>
                <a:ea typeface="Times New Roman" panose="02020603050405020304" pitchFamily="18" charset="0"/>
              </a:rPr>
            </a:br>
            <a:r>
              <a:rPr lang="fr-FR" sz="1800" dirty="0">
                <a:effectLst/>
                <a:latin typeface="Calibri" panose="020F0502020204030204" pitchFamily="34" charset="0"/>
                <a:ea typeface="Times New Roman" panose="02020603050405020304" pitchFamily="18" charset="0"/>
              </a:rPr>
              <a:t>L’image Retrouvée est rattachée à L’</a:t>
            </a:r>
            <a:r>
              <a:rPr lang="fr-FR" sz="1800" dirty="0" err="1">
                <a:effectLst/>
                <a:latin typeface="Calibri" panose="020F0502020204030204" pitchFamily="34" charset="0"/>
                <a:ea typeface="Times New Roman" panose="02020603050405020304" pitchFamily="18" charset="0"/>
              </a:rPr>
              <a:t>Immagine</a:t>
            </a:r>
            <a:r>
              <a:rPr lang="fr-FR" sz="1800" dirty="0">
                <a:effectLst/>
                <a:latin typeface="Calibri" panose="020F0502020204030204" pitchFamily="34" charset="0"/>
                <a:ea typeface="Times New Roman" panose="02020603050405020304" pitchFamily="18" charset="0"/>
              </a:rPr>
              <a:t> </a:t>
            </a:r>
            <a:r>
              <a:rPr lang="fr-FR" sz="1800" dirty="0" err="1">
                <a:effectLst/>
                <a:latin typeface="Calibri" panose="020F0502020204030204" pitchFamily="34" charset="0"/>
                <a:ea typeface="Times New Roman" panose="02020603050405020304" pitchFamily="18" charset="0"/>
              </a:rPr>
              <a:t>Ritrovata</a:t>
            </a:r>
            <a:r>
              <a:rPr lang="fr-FR" sz="1800" dirty="0">
                <a:effectLst/>
                <a:latin typeface="Calibri" panose="020F0502020204030204" pitchFamily="34" charset="0"/>
                <a:ea typeface="Times New Roman" panose="02020603050405020304" pitchFamily="18" charset="0"/>
              </a:rPr>
              <a:t>, émanation de la cinémathèque de Bologne, réputée dans le monde entier pour son formidable travail de restauration dont Davide/ Elena peut vous parler.</a:t>
            </a:r>
            <a:br>
              <a:rPr lang="fr-FR" sz="1800" dirty="0">
                <a:effectLst/>
                <a:latin typeface="Times New Roman" panose="02020603050405020304" pitchFamily="18" charset="0"/>
                <a:ea typeface="Times New Roman" panose="02020603050405020304" pitchFamily="18" charset="0"/>
              </a:rPr>
            </a:br>
            <a:r>
              <a:rPr lang="fr-FR" sz="1800" dirty="0">
                <a:effectLst/>
                <a:latin typeface="Calibri" panose="020F0502020204030204" pitchFamily="34" charset="0"/>
                <a:ea typeface="Times New Roman" panose="02020603050405020304" pitchFamily="18" charset="0"/>
              </a:rPr>
              <a:t> </a:t>
            </a:r>
            <a:br>
              <a:rPr lang="fr-FR" sz="1800" dirty="0">
                <a:effectLst/>
                <a:latin typeface="Times New Roman" panose="02020603050405020304" pitchFamily="18" charset="0"/>
                <a:ea typeface="Times New Roman" panose="02020603050405020304" pitchFamily="18" charset="0"/>
              </a:rPr>
            </a:br>
            <a:r>
              <a:rPr lang="fr-FR" sz="1800" dirty="0">
                <a:effectLst/>
                <a:latin typeface="Calibri" panose="020F0502020204030204" pitchFamily="34" charset="0"/>
                <a:ea typeface="Times New Roman" panose="02020603050405020304" pitchFamily="18" charset="0"/>
              </a:rPr>
              <a:t>L’étalonnage a été fait à Paris par Bruno Patin, sous la supervision de Jacques Besse, qui a beaucoup travaillé avec Pierre Lhomme, le chef opérateur du film, et de Boris Eustache.</a:t>
            </a:r>
            <a:br>
              <a:rPr lang="fr-FR" sz="1800" dirty="0">
                <a:effectLst/>
                <a:latin typeface="Times New Roman" panose="02020603050405020304" pitchFamily="18" charset="0"/>
                <a:ea typeface="Times New Roman" panose="02020603050405020304" pitchFamily="18" charset="0"/>
              </a:rPr>
            </a:br>
            <a:r>
              <a:rPr lang="fr-FR" sz="1800" dirty="0">
                <a:effectLst/>
                <a:latin typeface="Calibri" panose="020F0502020204030204" pitchFamily="34" charset="0"/>
                <a:ea typeface="Times New Roman" panose="02020603050405020304" pitchFamily="18" charset="0"/>
              </a:rPr>
              <a:t> </a:t>
            </a:r>
            <a:br>
              <a:rPr lang="fr-FR" sz="1800" dirty="0">
                <a:effectLst/>
                <a:latin typeface="Times New Roman" panose="02020603050405020304" pitchFamily="18" charset="0"/>
                <a:ea typeface="Times New Roman" panose="02020603050405020304" pitchFamily="18" charset="0"/>
              </a:rPr>
            </a:br>
            <a:r>
              <a:rPr lang="fr-FR" sz="1800" dirty="0">
                <a:effectLst/>
                <a:latin typeface="Calibri" panose="020F0502020204030204" pitchFamily="34" charset="0"/>
                <a:ea typeface="Times New Roman" panose="02020603050405020304" pitchFamily="18" charset="0"/>
              </a:rPr>
              <a:t>Et ces travaux ont été rendus possibles grâce au soutien du CNC et la participation de la cinémathèque suisse et de Chanel.</a:t>
            </a:r>
            <a:br>
              <a:rPr lang="fr-FR" sz="1800" dirty="0">
                <a:effectLst/>
                <a:latin typeface="Times New Roman" panose="02020603050405020304" pitchFamily="18" charset="0"/>
                <a:ea typeface="Times New Roman" panose="02020603050405020304" pitchFamily="18" charset="0"/>
              </a:rPr>
            </a:br>
            <a:endParaRPr lang="fr-FR" dirty="0"/>
          </a:p>
        </p:txBody>
      </p:sp>
    </p:spTree>
    <p:extLst>
      <p:ext uri="{BB962C8B-B14F-4D97-AF65-F5344CB8AC3E}">
        <p14:creationId xmlns:p14="http://schemas.microsoft.com/office/powerpoint/2010/main" val="3727054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865465-0A33-21EC-E54D-87FA5B0EA2C7}"/>
              </a:ext>
            </a:extLst>
          </p:cNvPr>
          <p:cNvSpPr>
            <a:spLocks noGrp="1"/>
          </p:cNvSpPr>
          <p:nvPr>
            <p:ph type="ctrTitle"/>
          </p:nvPr>
        </p:nvSpPr>
        <p:spPr>
          <a:xfrm>
            <a:off x="1524000" y="1122363"/>
            <a:ext cx="9144000" cy="907773"/>
          </a:xfrm>
        </p:spPr>
        <p:txBody>
          <a:bodyPr>
            <a:normAutofit fontScale="90000"/>
          </a:bodyPr>
          <a:lstStyle/>
          <a:p>
            <a:pPr algn="ctr"/>
            <a:r>
              <a:rPr lang="fr-FR" dirty="0"/>
              <a:t>LA RESTAURATION SON</a:t>
            </a:r>
          </a:p>
        </p:txBody>
      </p:sp>
      <p:sp>
        <p:nvSpPr>
          <p:cNvPr id="3" name="Sous-titre 2">
            <a:extLst>
              <a:ext uri="{FF2B5EF4-FFF2-40B4-BE49-F238E27FC236}">
                <a16:creationId xmlns:a16="http://schemas.microsoft.com/office/drawing/2014/main" id="{130BCE31-3347-3B28-8A34-888757428069}"/>
              </a:ext>
            </a:extLst>
          </p:cNvPr>
          <p:cNvSpPr>
            <a:spLocks noGrp="1"/>
          </p:cNvSpPr>
          <p:nvPr>
            <p:ph type="subTitle" idx="1"/>
          </p:nvPr>
        </p:nvSpPr>
        <p:spPr>
          <a:xfrm>
            <a:off x="1524000" y="2223083"/>
            <a:ext cx="9144000" cy="3707934"/>
          </a:xfrm>
        </p:spPr>
        <p:txBody>
          <a:bodyPr>
            <a:normAutofit fontScale="92500" lnSpcReduction="10000"/>
          </a:bodyPr>
          <a:lstStyle/>
          <a:p>
            <a:r>
              <a:rPr lang="fr-FR" sz="1900" dirty="0">
                <a:effectLst/>
                <a:latin typeface="Calibri" panose="020F0502020204030204" pitchFamily="34" charset="0"/>
                <a:ea typeface="Times New Roman" panose="02020603050405020304" pitchFamily="18" charset="0"/>
              </a:rPr>
              <a:t>La restauration du son a été faite également à Paris, par Léon Rousseau de L.E. Diapason.</a:t>
            </a:r>
          </a:p>
          <a:p>
            <a:r>
              <a:rPr lang="fr-FR" sz="1900" dirty="0">
                <a:effectLst/>
                <a:latin typeface="Times New Roman" panose="02020603050405020304" pitchFamily="18" charset="0"/>
                <a:ea typeface="Times New Roman" panose="02020603050405020304" pitchFamily="18" charset="0"/>
              </a:rPr>
              <a:t>Le </a:t>
            </a:r>
            <a:r>
              <a:rPr lang="fr-FR" sz="1900" dirty="0">
                <a:effectLst/>
                <a:latin typeface="Calibri" panose="020F0502020204030204" pitchFamily="34" charset="0"/>
                <a:ea typeface="Times New Roman" panose="02020603050405020304" pitchFamily="18" charset="0"/>
              </a:rPr>
              <a:t>magnétique original était dans un état médiocre, il ne contenait plus de matière sonore suffisante pour une restauration de qualité. Comme souvent avec les magnétiques vinaigrés, les aigus avait peu ou prou disparu, et les mediums souffraient d’une instabilité rendant cette source inexploitable.</a:t>
            </a:r>
            <a:endParaRPr lang="fr-FR" sz="1900" dirty="0">
              <a:effectLst/>
              <a:latin typeface="Calibri" panose="020F0502020204030204" pitchFamily="34" charset="0"/>
              <a:ea typeface="Calibri" panose="020F0502020204030204" pitchFamily="34" charset="0"/>
            </a:endParaRPr>
          </a:p>
          <a:p>
            <a:r>
              <a:rPr lang="fr-FR" sz="1900" dirty="0">
                <a:effectLst/>
                <a:latin typeface="Calibri" panose="020F0502020204030204" pitchFamily="34" charset="0"/>
                <a:ea typeface="Times New Roman" panose="02020603050405020304" pitchFamily="18" charset="0"/>
              </a:rPr>
              <a:t>Ils sont donc repartis du négatif son 35mm, qui était, lui, en excellent état, puisqu’il avait très peu servi, eut égard à l’histoire du film. Il a été numérisé avec leur scanner Sound Direct Laser interface qui permet un lecture directe du négatif avec un qualité sonore proche du magnétique.</a:t>
            </a:r>
            <a:endParaRPr lang="fr-FR" sz="1900" dirty="0">
              <a:effectLst/>
              <a:latin typeface="Calibri" panose="020F0502020204030204" pitchFamily="34" charset="0"/>
              <a:ea typeface="Calibri" panose="020F0502020204030204" pitchFamily="34" charset="0"/>
            </a:endParaRPr>
          </a:p>
          <a:p>
            <a:r>
              <a:rPr lang="fr-FR" sz="1900" dirty="0">
                <a:effectLst/>
                <a:latin typeface="Calibri" panose="020F0502020204030204" pitchFamily="34" charset="0"/>
                <a:ea typeface="Times New Roman" panose="02020603050405020304" pitchFamily="18" charset="0"/>
              </a:rPr>
              <a:t> </a:t>
            </a:r>
            <a:endParaRPr lang="fr-FR" sz="1900" dirty="0">
              <a:effectLst/>
              <a:latin typeface="Calibri" panose="020F0502020204030204" pitchFamily="34" charset="0"/>
              <a:ea typeface="Calibri" panose="020F0502020204030204" pitchFamily="34" charset="0"/>
            </a:endParaRPr>
          </a:p>
          <a:p>
            <a:r>
              <a:rPr lang="fr-FR" sz="1900" dirty="0">
                <a:effectLst/>
                <a:latin typeface="Calibri" panose="020F0502020204030204" pitchFamily="34" charset="0"/>
                <a:ea typeface="Times New Roman" panose="02020603050405020304" pitchFamily="18" charset="0"/>
              </a:rPr>
              <a:t>Ils ont ensuite procédé à une restauration sonore non interventionniste, afin de préserver à la fois la beauté des voix et des prises de son de Jean Pierre </a:t>
            </a:r>
            <a:r>
              <a:rPr lang="fr-FR" sz="1900" dirty="0" err="1">
                <a:effectLst/>
                <a:latin typeface="Calibri" panose="020F0502020204030204" pitchFamily="34" charset="0"/>
                <a:ea typeface="Times New Roman" panose="02020603050405020304" pitchFamily="18" charset="0"/>
              </a:rPr>
              <a:t>Ruh</a:t>
            </a:r>
            <a:r>
              <a:rPr lang="fr-FR" sz="1900" dirty="0">
                <a:effectLst/>
                <a:latin typeface="Calibri" panose="020F0502020204030204" pitchFamily="34" charset="0"/>
                <a:ea typeface="Times New Roman" panose="02020603050405020304" pitchFamily="18" charset="0"/>
              </a:rPr>
              <a:t> et la radicalité du mixage qui participe grandement à l’identité à part du film.</a:t>
            </a:r>
            <a:endParaRPr lang="fr-FR" sz="1900" dirty="0">
              <a:effectLst/>
              <a:latin typeface="Calibri" panose="020F0502020204030204" pitchFamily="34" charset="0"/>
              <a:ea typeface="Calibri" panose="020F0502020204030204" pitchFamily="34" charset="0"/>
            </a:endParaRPr>
          </a:p>
          <a:p>
            <a:endParaRPr lang="fr-FR" dirty="0"/>
          </a:p>
        </p:txBody>
      </p:sp>
    </p:spTree>
    <p:extLst>
      <p:ext uri="{BB962C8B-B14F-4D97-AF65-F5344CB8AC3E}">
        <p14:creationId xmlns:p14="http://schemas.microsoft.com/office/powerpoint/2010/main" val="2598809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D04DEA-984E-1593-1B33-5693C4AA4087}"/>
              </a:ext>
            </a:extLst>
          </p:cNvPr>
          <p:cNvSpPr>
            <a:spLocks noGrp="1"/>
          </p:cNvSpPr>
          <p:nvPr>
            <p:ph type="title"/>
          </p:nvPr>
        </p:nvSpPr>
        <p:spPr>
          <a:xfrm>
            <a:off x="838200" y="365125"/>
            <a:ext cx="10515600" cy="6186677"/>
          </a:xfrm>
        </p:spPr>
        <p:txBody>
          <a:bodyPr/>
          <a:lstStyle/>
          <a:p>
            <a:pPr algn="ctr"/>
            <a:r>
              <a:rPr lang="fr-FR" sz="2400" dirty="0">
                <a:effectLst/>
                <a:latin typeface="Calibri" panose="020F0502020204030204" pitchFamily="34" charset="0"/>
                <a:ea typeface="Times New Roman" panose="02020603050405020304" pitchFamily="18" charset="0"/>
              </a:rPr>
              <a:t>LE FESTIVAL </a:t>
            </a:r>
            <a:r>
              <a:rPr lang="fr-FR" sz="2400">
                <a:effectLst/>
                <a:latin typeface="Calibri" panose="020F0502020204030204" pitchFamily="34" charset="0"/>
                <a:ea typeface="Times New Roman" panose="02020603050405020304" pitchFamily="18" charset="0"/>
              </a:rPr>
              <a:t>DE CANNES</a:t>
            </a:r>
            <a:br>
              <a:rPr lang="fr-FR" sz="2400">
                <a:effectLst/>
                <a:latin typeface="Calibri" panose="020F0502020204030204" pitchFamily="34" charset="0"/>
                <a:ea typeface="Times New Roman" panose="02020603050405020304" pitchFamily="18" charset="0"/>
              </a:rPr>
            </a:br>
            <a:br>
              <a:rPr lang="fr-FR" sz="1800" dirty="0">
                <a:effectLst/>
                <a:latin typeface="Calibri" panose="020F0502020204030204" pitchFamily="34" charset="0"/>
                <a:ea typeface="Times New Roman" panose="02020603050405020304" pitchFamily="18" charset="0"/>
              </a:rPr>
            </a:br>
            <a:br>
              <a:rPr lang="fr-FR" sz="1800" dirty="0">
                <a:effectLst/>
                <a:latin typeface="Calibri" panose="020F0502020204030204" pitchFamily="34" charset="0"/>
                <a:ea typeface="Times New Roman" panose="02020603050405020304" pitchFamily="18" charset="0"/>
              </a:rPr>
            </a:br>
            <a:r>
              <a:rPr lang="fr-FR" sz="1800" dirty="0">
                <a:effectLst/>
                <a:latin typeface="Calibri" panose="020F0502020204030204" pitchFamily="34" charset="0"/>
                <a:ea typeface="Times New Roman" panose="02020603050405020304" pitchFamily="18" charset="0"/>
              </a:rPr>
              <a:t>Une fois le film restauré, il faut le faire vivre. Pour cela, un DCP a été créé ainsi que tout le matériel nécessaire à l’exploitation TV, vidéo et en ligne. Dans le cadre de la préservation du film, un retour sur pellicule 35mm est également prévu.</a:t>
            </a:r>
            <a:br>
              <a:rPr lang="fr-FR" sz="1800" dirty="0">
                <a:effectLst/>
                <a:latin typeface="Times New Roman" panose="02020603050405020304" pitchFamily="18" charset="0"/>
                <a:ea typeface="Times New Roman" panose="02020603050405020304" pitchFamily="18" charset="0"/>
              </a:rPr>
            </a:br>
            <a:r>
              <a:rPr lang="fr-FR" sz="1800" dirty="0">
                <a:effectLst/>
                <a:latin typeface="Calibri" panose="020F0502020204030204" pitchFamily="34" charset="0"/>
                <a:ea typeface="Times New Roman" panose="02020603050405020304" pitchFamily="18" charset="0"/>
              </a:rPr>
              <a:t> </a:t>
            </a:r>
            <a:br>
              <a:rPr lang="fr-FR" sz="1800" dirty="0">
                <a:effectLst/>
                <a:latin typeface="Times New Roman" panose="02020603050405020304" pitchFamily="18" charset="0"/>
                <a:ea typeface="Times New Roman" panose="02020603050405020304" pitchFamily="18" charset="0"/>
              </a:rPr>
            </a:br>
            <a:r>
              <a:rPr lang="fr-FR" sz="1800" dirty="0">
                <a:effectLst/>
                <a:latin typeface="Calibri" panose="020F0502020204030204" pitchFamily="34" charset="0"/>
                <a:ea typeface="Times New Roman" panose="02020603050405020304" pitchFamily="18" charset="0"/>
              </a:rPr>
              <a:t>Le film a été au festival de Cannes en 1973 lors duquel il a remporté le Grand prix spécial du jury. Outre le défi de la restauration, il fallait aussi être prêt pour le festival de Cannes 2022, qui, ayant eu connaissance de la restauration, a souhaité inviter le film à Cannes </a:t>
            </a:r>
            <a:r>
              <a:rPr lang="fr-FR" sz="1800" dirty="0" err="1">
                <a:effectLst/>
                <a:latin typeface="Calibri" panose="020F0502020204030204" pitchFamily="34" charset="0"/>
                <a:ea typeface="Times New Roman" panose="02020603050405020304" pitchFamily="18" charset="0"/>
              </a:rPr>
              <a:t>Classics</a:t>
            </a:r>
            <a:r>
              <a:rPr lang="fr-FR" sz="1800" dirty="0">
                <a:effectLst/>
                <a:latin typeface="Calibri" panose="020F0502020204030204" pitchFamily="34" charset="0"/>
                <a:ea typeface="Times New Roman" panose="02020603050405020304" pitchFamily="18" charset="0"/>
              </a:rPr>
              <a:t>, en hommage à la sélection 49 ans auparavant. </a:t>
            </a:r>
            <a:br>
              <a:rPr lang="fr-FR" sz="1800" dirty="0">
                <a:effectLst/>
                <a:latin typeface="Times New Roman" panose="02020603050405020304" pitchFamily="18" charset="0"/>
                <a:ea typeface="Times New Roman" panose="02020603050405020304" pitchFamily="18" charset="0"/>
              </a:rPr>
            </a:br>
            <a:r>
              <a:rPr lang="fr-FR" sz="1800" dirty="0">
                <a:effectLst/>
                <a:latin typeface="Calibri" panose="020F0502020204030204" pitchFamily="34" charset="0"/>
                <a:ea typeface="Times New Roman" panose="02020603050405020304" pitchFamily="18" charset="0"/>
              </a:rPr>
              <a:t> </a:t>
            </a:r>
            <a:br>
              <a:rPr lang="fr-FR" sz="1800" dirty="0">
                <a:effectLst/>
                <a:latin typeface="Times New Roman" panose="02020603050405020304" pitchFamily="18" charset="0"/>
                <a:ea typeface="Times New Roman" panose="02020603050405020304" pitchFamily="18" charset="0"/>
              </a:rPr>
            </a:br>
            <a:r>
              <a:rPr lang="fr-FR" sz="1800" dirty="0">
                <a:effectLst/>
                <a:latin typeface="Calibri" panose="020F0502020204030204" pitchFamily="34" charset="0"/>
                <a:ea typeface="Times New Roman" panose="02020603050405020304" pitchFamily="18" charset="0"/>
              </a:rPr>
              <a:t>Pour se faire, en parallèle de la restauration, il a fallu trouver et adapter aux normes actuelles le fichier des sous-titres anglais de l’époque, sans dénaturer les textes d’origine.</a:t>
            </a:r>
            <a:br>
              <a:rPr lang="fr-FR" sz="1800" dirty="0">
                <a:effectLst/>
                <a:latin typeface="Times New Roman" panose="02020603050405020304" pitchFamily="18" charset="0"/>
                <a:ea typeface="Times New Roman" panose="02020603050405020304" pitchFamily="18" charset="0"/>
              </a:rPr>
            </a:br>
            <a:r>
              <a:rPr lang="fr-FR" sz="1800" dirty="0">
                <a:effectLst/>
                <a:latin typeface="Calibri" panose="020F0502020204030204" pitchFamily="34" charset="0"/>
                <a:ea typeface="Times New Roman" panose="02020603050405020304" pitchFamily="18" charset="0"/>
              </a:rPr>
              <a:t> </a:t>
            </a:r>
            <a:br>
              <a:rPr lang="fr-FR" sz="1800" dirty="0">
                <a:effectLst/>
                <a:latin typeface="Times New Roman" panose="02020603050405020304" pitchFamily="18" charset="0"/>
                <a:ea typeface="Times New Roman" panose="02020603050405020304" pitchFamily="18" charset="0"/>
              </a:rPr>
            </a:br>
            <a:r>
              <a:rPr lang="fr-FR" sz="1800" dirty="0">
                <a:effectLst/>
                <a:latin typeface="Calibri" panose="020F0502020204030204" pitchFamily="34" charset="0"/>
                <a:ea typeface="Times New Roman" panose="02020603050405020304" pitchFamily="18" charset="0"/>
              </a:rPr>
              <a:t>Et dans la foulée nous avons sorti le film dans les salles en France le 8 juin dernier, avec de très belles entrées.</a:t>
            </a:r>
            <a:br>
              <a:rPr lang="fr-FR" sz="1800" dirty="0">
                <a:effectLst/>
                <a:latin typeface="Times New Roman" panose="02020603050405020304" pitchFamily="18" charset="0"/>
                <a:ea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endParaRPr lang="fr-FR" dirty="0"/>
          </a:p>
        </p:txBody>
      </p:sp>
    </p:spTree>
    <p:extLst>
      <p:ext uri="{BB962C8B-B14F-4D97-AF65-F5344CB8AC3E}">
        <p14:creationId xmlns:p14="http://schemas.microsoft.com/office/powerpoint/2010/main" val="814091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E29354-46BF-4E9E-8058-779A12E2CEE2}"/>
              </a:ext>
            </a:extLst>
          </p:cNvPr>
          <p:cNvSpPr>
            <a:spLocks noGrp="1"/>
          </p:cNvSpPr>
          <p:nvPr>
            <p:ph type="title"/>
          </p:nvPr>
        </p:nvSpPr>
        <p:spPr>
          <a:xfrm>
            <a:off x="283564" y="196892"/>
            <a:ext cx="10515600" cy="968677"/>
          </a:xfrm>
        </p:spPr>
        <p:txBody>
          <a:bodyPr>
            <a:normAutofit/>
          </a:bodyPr>
          <a:lstStyle/>
          <a:p>
            <a:r>
              <a:rPr lang="fr-FR" sz="4000" b="1" dirty="0">
                <a:latin typeface="Century Gothic" panose="020B0502020202020204" pitchFamily="34" charset="0"/>
              </a:rPr>
              <a:t>Programmation</a:t>
            </a:r>
          </a:p>
        </p:txBody>
      </p:sp>
      <p:sp>
        <p:nvSpPr>
          <p:cNvPr id="6" name="ZoneTexte 5">
            <a:extLst>
              <a:ext uri="{FF2B5EF4-FFF2-40B4-BE49-F238E27FC236}">
                <a16:creationId xmlns:a16="http://schemas.microsoft.com/office/drawing/2014/main" id="{4447FBE0-F618-48D3-AF76-D0DB77CA1728}"/>
              </a:ext>
            </a:extLst>
          </p:cNvPr>
          <p:cNvSpPr txBox="1"/>
          <p:nvPr/>
        </p:nvSpPr>
        <p:spPr>
          <a:xfrm>
            <a:off x="283564" y="2910479"/>
            <a:ext cx="11339685" cy="1569660"/>
          </a:xfrm>
          <a:prstGeom prst="rect">
            <a:avLst/>
          </a:prstGeom>
          <a:noFill/>
        </p:spPr>
        <p:txBody>
          <a:bodyPr wrap="square" rtlCol="0">
            <a:spAutoFit/>
          </a:bodyPr>
          <a:lstStyle/>
          <a:p>
            <a:r>
              <a:rPr lang="fr-FR" sz="2400" dirty="0">
                <a:latin typeface="Century Gothic" panose="020B0502020202020204" pitchFamily="34" charset="0"/>
              </a:rPr>
              <a:t>60 salles en Semaine 1</a:t>
            </a:r>
          </a:p>
          <a:p>
            <a:r>
              <a:rPr lang="fr-FR" sz="2400" b="1" dirty="0">
                <a:latin typeface="Century Gothic" panose="020B0502020202020204" pitchFamily="34" charset="0"/>
              </a:rPr>
              <a:t>10 640 entrées </a:t>
            </a:r>
          </a:p>
          <a:p>
            <a:br>
              <a:rPr lang="fr-FR" sz="2400" dirty="0">
                <a:latin typeface="Century Gothic" panose="020B0502020202020204" pitchFamily="34" charset="0"/>
              </a:rPr>
            </a:br>
            <a:r>
              <a:rPr lang="fr-FR" sz="2400" dirty="0">
                <a:latin typeface="Century Gothic" panose="020B0502020202020204" pitchFamily="34" charset="0"/>
              </a:rPr>
              <a:t>75 salles en Semaine 2</a:t>
            </a:r>
          </a:p>
        </p:txBody>
      </p:sp>
      <p:pic>
        <p:nvPicPr>
          <p:cNvPr id="4" name="Image 3" descr="Une image contenant texte&#10;&#10;Description générée automatiquement">
            <a:extLst>
              <a:ext uri="{FF2B5EF4-FFF2-40B4-BE49-F238E27FC236}">
                <a16:creationId xmlns:a16="http://schemas.microsoft.com/office/drawing/2014/main" id="{051A501D-2AD7-47A0-C35C-124C0E27C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6881" y="342900"/>
            <a:ext cx="4937760" cy="6172200"/>
          </a:xfrm>
          <a:prstGeom prst="rect">
            <a:avLst/>
          </a:prstGeom>
        </p:spPr>
      </p:pic>
    </p:spTree>
    <p:extLst>
      <p:ext uri="{BB962C8B-B14F-4D97-AF65-F5344CB8AC3E}">
        <p14:creationId xmlns:p14="http://schemas.microsoft.com/office/powerpoint/2010/main" val="2056166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2">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DE29354-46BF-4E9E-8058-779A12E2CEE2}"/>
              </a:ext>
            </a:extLst>
          </p:cNvPr>
          <p:cNvSpPr>
            <a:spLocks noGrp="1"/>
          </p:cNvSpPr>
          <p:nvPr>
            <p:ph type="title"/>
          </p:nvPr>
        </p:nvSpPr>
        <p:spPr>
          <a:xfrm>
            <a:off x="1005008" y="524523"/>
            <a:ext cx="10178934" cy="1328730"/>
          </a:xfrm>
        </p:spPr>
        <p:txBody>
          <a:bodyPr vert="horz" lIns="91440" tIns="45720" rIns="91440" bIns="45720" rtlCol="0" anchor="b">
            <a:normAutofit fontScale="90000"/>
          </a:bodyPr>
          <a:lstStyle/>
          <a:p>
            <a:pPr algn="ctr"/>
            <a:r>
              <a:rPr lang="en-US" sz="5200" b="1" kern="1200" dirty="0">
                <a:solidFill>
                  <a:schemeClr val="tx1"/>
                </a:solidFill>
                <a:latin typeface="Century Gothic" panose="020B0502020202020204" pitchFamily="34" charset="0"/>
              </a:rPr>
              <a:t>Jour de sortie :</a:t>
            </a:r>
            <a:br>
              <a:rPr lang="en-US" sz="5200" b="1" kern="1200" dirty="0">
                <a:solidFill>
                  <a:schemeClr val="tx1"/>
                </a:solidFill>
                <a:latin typeface="Century Gothic" panose="020B0502020202020204" pitchFamily="34" charset="0"/>
              </a:rPr>
            </a:br>
            <a:r>
              <a:rPr lang="en-US" sz="3100" kern="1200" dirty="0">
                <a:solidFill>
                  <a:schemeClr val="tx1"/>
                </a:solidFill>
                <a:latin typeface="Century Gothic" panose="020B0502020202020204" pitchFamily="34" charset="0"/>
              </a:rPr>
              <a:t>Rue Champollion </a:t>
            </a:r>
            <a:r>
              <a:rPr lang="en-US" sz="3100" kern="1200" dirty="0" err="1">
                <a:solidFill>
                  <a:schemeClr val="tx1"/>
                </a:solidFill>
                <a:latin typeface="Century Gothic" panose="020B0502020202020204" pitchFamily="34" charset="0"/>
              </a:rPr>
              <a:t>devant</a:t>
            </a:r>
            <a:r>
              <a:rPr lang="en-US" sz="3100" kern="1200" dirty="0">
                <a:solidFill>
                  <a:schemeClr val="tx1"/>
                </a:solidFill>
                <a:latin typeface="Century Gothic" panose="020B0502020202020204" pitchFamily="34" charset="0"/>
              </a:rPr>
              <a:t> le Reflet Médicis</a:t>
            </a:r>
            <a:br>
              <a:rPr lang="en-US" sz="3100" kern="1200" dirty="0">
                <a:solidFill>
                  <a:schemeClr val="tx1"/>
                </a:solidFill>
                <a:latin typeface="Century Gothic" panose="020B0502020202020204" pitchFamily="34" charset="0"/>
              </a:rPr>
            </a:br>
            <a:r>
              <a:rPr lang="en-US" sz="3100" kern="1200" dirty="0">
                <a:solidFill>
                  <a:schemeClr val="tx1"/>
                </a:solidFill>
                <a:latin typeface="Century Gothic" panose="020B0502020202020204" pitchFamily="34" charset="0"/>
              </a:rPr>
              <a:t>UGC </a:t>
            </a:r>
            <a:r>
              <a:rPr lang="en-US" sz="3100" kern="1200" dirty="0" err="1">
                <a:solidFill>
                  <a:schemeClr val="tx1"/>
                </a:solidFill>
                <a:latin typeface="Century Gothic" panose="020B0502020202020204" pitchFamily="34" charset="0"/>
              </a:rPr>
              <a:t>Ciné-Cité</a:t>
            </a:r>
            <a:r>
              <a:rPr lang="en-US" sz="3100" kern="1200" dirty="0">
                <a:solidFill>
                  <a:schemeClr val="tx1"/>
                </a:solidFill>
                <a:latin typeface="Century Gothic" panose="020B0502020202020204" pitchFamily="34" charset="0"/>
              </a:rPr>
              <a:t> Les </a:t>
            </a:r>
            <a:r>
              <a:rPr lang="en-US" sz="3100" kern="1200" dirty="0" err="1">
                <a:solidFill>
                  <a:schemeClr val="tx1"/>
                </a:solidFill>
                <a:latin typeface="Century Gothic" panose="020B0502020202020204" pitchFamily="34" charset="0"/>
              </a:rPr>
              <a:t>Halles</a:t>
            </a:r>
            <a:endParaRPr lang="en-US" sz="5200" kern="1200" dirty="0">
              <a:solidFill>
                <a:schemeClr val="tx1"/>
              </a:solidFill>
              <a:latin typeface="Century Gothic" panose="020B0502020202020204" pitchFamily="34" charset="0"/>
            </a:endParaRPr>
          </a:p>
        </p:txBody>
      </p:sp>
      <p:pic>
        <p:nvPicPr>
          <p:cNvPr id="5" name="Image 4" descr="Une image contenant personne, extérieur, gens, foule&#10;&#10;Description générée automatiquement">
            <a:extLst>
              <a:ext uri="{FF2B5EF4-FFF2-40B4-BE49-F238E27FC236}">
                <a16:creationId xmlns:a16="http://schemas.microsoft.com/office/drawing/2014/main" id="{3C8805DB-43E5-2382-D06F-BFA297BF072C}"/>
              </a:ext>
            </a:extLst>
          </p:cNvPr>
          <p:cNvPicPr>
            <a:picLocks noChangeAspect="1"/>
          </p:cNvPicPr>
          <p:nvPr/>
        </p:nvPicPr>
        <p:blipFill rotWithShape="1">
          <a:blip r:embed="rId2">
            <a:extLst>
              <a:ext uri="{28A0092B-C50C-407E-A947-70E740481C1C}">
                <a14:useLocalDpi xmlns:a14="http://schemas.microsoft.com/office/drawing/2010/main" val="0"/>
              </a:ext>
            </a:extLst>
          </a:blip>
          <a:srcRect t="12371" r="-2" b="-2"/>
          <a:stretch/>
        </p:blipFill>
        <p:spPr>
          <a:xfrm>
            <a:off x="198743" y="2410448"/>
            <a:ext cx="5803323" cy="3890357"/>
          </a:xfrm>
          <a:prstGeom prst="rect">
            <a:avLst/>
          </a:prstGeom>
        </p:spPr>
      </p:pic>
      <p:pic>
        <p:nvPicPr>
          <p:cNvPr id="8" name="Image 7" descr="Une image contenant texte, rayon, différent&#10;&#10;Description générée automatiquement">
            <a:extLst>
              <a:ext uri="{FF2B5EF4-FFF2-40B4-BE49-F238E27FC236}">
                <a16:creationId xmlns:a16="http://schemas.microsoft.com/office/drawing/2014/main" id="{05E60810-09E6-AFF9-8F96-97E52DA0B1EC}"/>
              </a:ext>
            </a:extLst>
          </p:cNvPr>
          <p:cNvPicPr>
            <a:picLocks noChangeAspect="1"/>
          </p:cNvPicPr>
          <p:nvPr/>
        </p:nvPicPr>
        <p:blipFill rotWithShape="1">
          <a:blip r:embed="rId3">
            <a:extLst>
              <a:ext uri="{28A0092B-C50C-407E-A947-70E740481C1C}">
                <a14:useLocalDpi xmlns:a14="http://schemas.microsoft.com/office/drawing/2010/main" val="0"/>
              </a:ext>
            </a:extLst>
          </a:blip>
          <a:srcRect t="10618" r="-2" b="-2"/>
          <a:stretch/>
        </p:blipFill>
        <p:spPr>
          <a:xfrm>
            <a:off x="6189934" y="2410448"/>
            <a:ext cx="5803323" cy="3890357"/>
          </a:xfrm>
          <a:prstGeom prst="rect">
            <a:avLst/>
          </a:prstGeom>
        </p:spPr>
      </p:pic>
    </p:spTree>
    <p:extLst>
      <p:ext uri="{BB962C8B-B14F-4D97-AF65-F5344CB8AC3E}">
        <p14:creationId xmlns:p14="http://schemas.microsoft.com/office/powerpoint/2010/main" val="3645003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E29354-46BF-4E9E-8058-779A12E2CEE2}"/>
              </a:ext>
            </a:extLst>
          </p:cNvPr>
          <p:cNvSpPr>
            <a:spLocks noGrp="1"/>
          </p:cNvSpPr>
          <p:nvPr>
            <p:ph type="title"/>
          </p:nvPr>
        </p:nvSpPr>
        <p:spPr>
          <a:xfrm>
            <a:off x="283564" y="196892"/>
            <a:ext cx="11301978" cy="968677"/>
          </a:xfrm>
        </p:spPr>
        <p:txBody>
          <a:bodyPr>
            <a:normAutofit fontScale="90000"/>
          </a:bodyPr>
          <a:lstStyle/>
          <a:p>
            <a:r>
              <a:rPr lang="fr-FR" sz="4000" b="1" dirty="0">
                <a:latin typeface="Century Gothic" panose="020B0502020202020204" pitchFamily="34" charset="0"/>
              </a:rPr>
              <a:t>Comparatifs en Semaine 1 dans le Quartier-Latin :</a:t>
            </a:r>
          </a:p>
        </p:txBody>
      </p:sp>
      <p:pic>
        <p:nvPicPr>
          <p:cNvPr id="5" name="Image 4" descr="Une image contenant table&#10;&#10;Description générée automatiquement">
            <a:extLst>
              <a:ext uri="{FF2B5EF4-FFF2-40B4-BE49-F238E27FC236}">
                <a16:creationId xmlns:a16="http://schemas.microsoft.com/office/drawing/2014/main" id="{58062BB8-3147-25D6-ECA5-1587ED57CA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499" y="1771698"/>
            <a:ext cx="10164108" cy="4358858"/>
          </a:xfrm>
          <a:prstGeom prst="rect">
            <a:avLst/>
          </a:prstGeom>
        </p:spPr>
      </p:pic>
    </p:spTree>
    <p:extLst>
      <p:ext uri="{BB962C8B-B14F-4D97-AF65-F5344CB8AC3E}">
        <p14:creationId xmlns:p14="http://schemas.microsoft.com/office/powerpoint/2010/main" val="1411151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E29354-46BF-4E9E-8058-779A12E2CEE2}"/>
              </a:ext>
            </a:extLst>
          </p:cNvPr>
          <p:cNvSpPr>
            <a:spLocks noGrp="1"/>
          </p:cNvSpPr>
          <p:nvPr>
            <p:ph type="title"/>
          </p:nvPr>
        </p:nvSpPr>
        <p:spPr>
          <a:xfrm>
            <a:off x="283564" y="196892"/>
            <a:ext cx="10515600" cy="968677"/>
          </a:xfrm>
        </p:spPr>
        <p:txBody>
          <a:bodyPr>
            <a:normAutofit/>
          </a:bodyPr>
          <a:lstStyle/>
          <a:p>
            <a:r>
              <a:rPr lang="fr-FR" sz="4000" b="1" dirty="0">
                <a:latin typeface="Century Gothic" panose="020B0502020202020204" pitchFamily="34" charset="0"/>
              </a:rPr>
              <a:t>Film-annonce</a:t>
            </a:r>
          </a:p>
        </p:txBody>
      </p:sp>
      <p:sp>
        <p:nvSpPr>
          <p:cNvPr id="6" name="ZoneTexte 5">
            <a:extLst>
              <a:ext uri="{FF2B5EF4-FFF2-40B4-BE49-F238E27FC236}">
                <a16:creationId xmlns:a16="http://schemas.microsoft.com/office/drawing/2014/main" id="{4447FBE0-F618-48D3-AF76-D0DB77CA1728}"/>
              </a:ext>
            </a:extLst>
          </p:cNvPr>
          <p:cNvSpPr txBox="1"/>
          <p:nvPr/>
        </p:nvSpPr>
        <p:spPr>
          <a:xfrm>
            <a:off x="283564" y="1125137"/>
            <a:ext cx="11339685" cy="1569660"/>
          </a:xfrm>
          <a:prstGeom prst="rect">
            <a:avLst/>
          </a:prstGeom>
          <a:noFill/>
        </p:spPr>
        <p:txBody>
          <a:bodyPr wrap="square" rtlCol="0">
            <a:spAutoFit/>
          </a:bodyPr>
          <a:lstStyle/>
          <a:p>
            <a:r>
              <a:rPr lang="fr-FR" sz="1600" dirty="0">
                <a:latin typeface="Century Gothic" panose="020B0502020202020204" pitchFamily="34" charset="0"/>
              </a:rPr>
              <a:t>Dévoilement en ligne en exclusivité Télérama le 16 mai pour l’anniversaire de la présentation du film au Festival de Cannes</a:t>
            </a:r>
          </a:p>
          <a:p>
            <a:endParaRPr lang="fr-FR" sz="1600" dirty="0">
              <a:latin typeface="Century Gothic" panose="020B0502020202020204" pitchFamily="34" charset="0"/>
            </a:endParaRPr>
          </a:p>
          <a:p>
            <a:r>
              <a:rPr lang="fr-FR" sz="1600" dirty="0">
                <a:latin typeface="Century Gothic" panose="020B0502020202020204" pitchFamily="34" charset="0"/>
              </a:rPr>
              <a:t>Diffusion en salles de cinéma : du 18 mai au 7 juin sur 69 écrans MK2</a:t>
            </a:r>
          </a:p>
          <a:p>
            <a:endParaRPr lang="fr-FR" sz="1600" dirty="0">
              <a:latin typeface="Century Gothic" panose="020B0502020202020204" pitchFamily="34" charset="0"/>
            </a:endParaRPr>
          </a:p>
          <a:p>
            <a:r>
              <a:rPr lang="fr-FR" sz="1600" dirty="0">
                <a:latin typeface="Century Gothic" panose="020B0502020202020204" pitchFamily="34" charset="0"/>
              </a:rPr>
              <a:t>Sponsorisation sur les réseaux sociaux : Facebook, Twitter, Instagram</a:t>
            </a:r>
          </a:p>
        </p:txBody>
      </p:sp>
      <p:pic>
        <p:nvPicPr>
          <p:cNvPr id="2050" name="Picture 2" descr="Bande-annonce officielle LA MAMAN ET LA PUTAIN de Jean Eustache (version  restaurée 4K) - YouTube">
            <a:hlinkClick r:id="rId2"/>
            <a:extLst>
              <a:ext uri="{FF2B5EF4-FFF2-40B4-BE49-F238E27FC236}">
                <a16:creationId xmlns:a16="http://schemas.microsoft.com/office/drawing/2014/main" id="{D16E22A6-0C0D-7E19-D387-35B09D3B4D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193" y="2907614"/>
            <a:ext cx="6487613" cy="3649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777053"/>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5000</TotalTime>
  <Words>1368</Words>
  <Application>Microsoft Office PowerPoint</Application>
  <PresentationFormat>Grand écran</PresentationFormat>
  <Paragraphs>112</Paragraphs>
  <Slides>21</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21</vt:i4>
      </vt:variant>
    </vt:vector>
  </HeadingPairs>
  <TitlesOfParts>
    <vt:vector size="27" baseType="lpstr">
      <vt:lpstr>Arial</vt:lpstr>
      <vt:lpstr>Calibri</vt:lpstr>
      <vt:lpstr>Calibri Light</vt:lpstr>
      <vt:lpstr>Century Gothic</vt:lpstr>
      <vt:lpstr>Times New Roman</vt:lpstr>
      <vt:lpstr>Thème Office</vt:lpstr>
      <vt:lpstr>LA MAMAN ET LA PUTAIN</vt:lpstr>
      <vt:lpstr>       CATALOGUE JEAN EUSTACHE  Les Films du Losange ont acquis, en décembre dernier, les droits du catalogue des films de Jean Eustache auprès de son fils, Boris Eustache.  Il s’agit des films suivants :   LES MAUVAISES FREQUENTATIONS / DU CÔTÉ DE ROBINSON (1964 - 42')  LE PERE NOEL A LES YEUX BLEUS (1966 - 47')  LA ROSIERE DE PESSAC (1968 - 65')  LE COCHON (1970 - 50') NUMERO ZERO (1971 - 1h50)  LA MAMAN ET LA PUTAIN (1973 - 3h40)  MES PETITES AMOUREUSES (1974 - 2h03)  LA ROSIERE DE PESSAC 79 (1979 - 67')  UNE SALE HISTOIRE racontée par Jean-Noël Picq (1977 - 22')  UNE SALE HISTOIRE (1977 - 28') LES PHOTOS D’ALIX (1980 - 18')  </vt:lpstr>
      <vt:lpstr>LA RESTAURATION  LA MAMAN ET LA PUTAIN qui a été projeté ici hier, est le premier film que nous avons restauré de ce catalogue. Nous avons commencé par chercher les éléments d’origine image et son. LTC Patrimoine avait en stock de nombreux éléments tels que le contre-type image, le négatif son, la bande magnétique son, le négatif son et le positif son. Retrouver ces éléments était primordial mais connaitre leur état et savoir s’ils étaient utilisables était tout aussi important. La chance que nous avons eu est que les éléments principaux étaient en bon état.   Ces éléments ont ensuite été récupérés par L’Image Retrouvée/ Eclair Classics qui ont fait une restauration et numérisation en 4K du film à partir de l’inversible 16mm, le film ayant été tourné en 16mm, ce qui a évité de partir d’un élément gonflé à 35 mm.   L’image Retrouvée est rattachée à L’Immagine Ritrovata, émanation de la cinémathèque de Bologne, réputée dans le monde entier pour son formidable travail de restauration dont Davide/ Elena peut vous parler.   L’étalonnage a été fait à Paris par Bruno Patin, sous la supervision de Jacques Besse, qui a beaucoup travaillé avec Pierre Lhomme, le chef opérateur du film, et de Boris Eustache.   Et ces travaux ont été rendus possibles grâce au soutien du CNC et la participation de la cinémathèque suisse et de Chanel. </vt:lpstr>
      <vt:lpstr>LA RESTAURATION SON</vt:lpstr>
      <vt:lpstr>LE FESTIVAL DE CANNES   Une fois le film restauré, il faut le faire vivre. Pour cela, un DCP a été créé ainsi que tout le matériel nécessaire à l’exploitation TV, vidéo et en ligne. Dans le cadre de la préservation du film, un retour sur pellicule 35mm est également prévu.   Le film a été au festival de Cannes en 1973 lors duquel il a remporté le Grand prix spécial du jury. Outre le défi de la restauration, il fallait aussi être prêt pour le festival de Cannes 2022, qui, ayant eu connaissance de la restauration, a souhaité inviter le film à Cannes Classics, en hommage à la sélection 49 ans auparavant.    Pour se faire, en parallèle de la restauration, il a fallu trouver et adapter aux normes actuelles le fichier des sous-titres anglais de l’époque, sans dénaturer les textes d’origine.   Et dans la foulée nous avons sorti le film dans les salles en France le 8 juin dernier, avec de très belles entrées.   </vt:lpstr>
      <vt:lpstr>Programmation</vt:lpstr>
      <vt:lpstr>Jour de sortie : Rue Champollion devant le Reflet Médicis UGC Ciné-Cité Les Halles</vt:lpstr>
      <vt:lpstr>Comparatifs en Semaine 1 dans le Quartier-Latin :</vt:lpstr>
      <vt:lpstr>Film-annonce</vt:lpstr>
      <vt:lpstr>Affiche</vt:lpstr>
      <vt:lpstr>Affichage rue</vt:lpstr>
      <vt:lpstr>Préventifs chez MK2</vt:lpstr>
      <vt:lpstr>Affiche / photos des exemplaires numérotés par les exploitants</vt:lpstr>
      <vt:lpstr>Affiche / relais photos des exemplaires numérotés par les exploitants</vt:lpstr>
      <vt:lpstr>Achats d’espaces</vt:lpstr>
      <vt:lpstr>Achats d’espaces</vt:lpstr>
      <vt:lpstr>Autres partenariats</vt:lpstr>
      <vt:lpstr>Approches digitales sur les réseaux sociaux</vt:lpstr>
      <vt:lpstr>Approches digitales sur les réseaux sociaux</vt:lpstr>
      <vt:lpstr>Approches digitales sur les réseaux sociaux</vt:lpstr>
      <vt:lpstr>Approches digitales sur les réseaux sociaux</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dc:title>
  <dc:creator>Gustave Shaïmi</dc:creator>
  <cp:lastModifiedBy>Lise Zipci</cp:lastModifiedBy>
  <cp:revision>163</cp:revision>
  <cp:lastPrinted>2022-06-15T10:30:55Z</cp:lastPrinted>
  <dcterms:created xsi:type="dcterms:W3CDTF">2022-03-25T14:28:10Z</dcterms:created>
  <dcterms:modified xsi:type="dcterms:W3CDTF">2022-06-27T15:00:48Z</dcterms:modified>
</cp:coreProperties>
</file>