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8" r:id="rId2"/>
    <p:sldId id="299" r:id="rId3"/>
    <p:sldId id="300" r:id="rId4"/>
    <p:sldId id="326" r:id="rId5"/>
    <p:sldId id="327" r:id="rId6"/>
    <p:sldId id="302" r:id="rId7"/>
    <p:sldId id="301" r:id="rId8"/>
    <p:sldId id="319" r:id="rId9"/>
    <p:sldId id="303" r:id="rId10"/>
    <p:sldId id="320" r:id="rId11"/>
    <p:sldId id="304" r:id="rId12"/>
    <p:sldId id="305" r:id="rId13"/>
    <p:sldId id="306" r:id="rId14"/>
    <p:sldId id="307" r:id="rId15"/>
    <p:sldId id="311" r:id="rId16"/>
    <p:sldId id="310" r:id="rId17"/>
    <p:sldId id="308" r:id="rId18"/>
    <p:sldId id="309" r:id="rId19"/>
    <p:sldId id="317" r:id="rId20"/>
    <p:sldId id="316" r:id="rId21"/>
    <p:sldId id="315" r:id="rId22"/>
    <p:sldId id="312" r:id="rId23"/>
    <p:sldId id="314" r:id="rId24"/>
    <p:sldId id="318" r:id="rId25"/>
    <p:sldId id="321" r:id="rId26"/>
    <p:sldId id="322" r:id="rId27"/>
    <p:sldId id="323" r:id="rId28"/>
    <p:sldId id="324" r:id="rId29"/>
    <p:sldId id="325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50"/>
    <p:restoredTop sz="94646"/>
  </p:normalViewPr>
  <p:slideViewPr>
    <p:cSldViewPr snapToGrid="0" snapToObjects="1">
      <p:cViewPr varScale="1">
        <p:scale>
          <a:sx n="88" d="100"/>
          <a:sy n="88" d="100"/>
        </p:scale>
        <p:origin x="192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A08E7E-7B69-1845-9222-0AC5B3AE2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427F1A9-F9ED-0C4F-BDF1-40B13FA46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28A7AF-C769-294A-8341-8010D816E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0F0A-F1A7-8C48-8383-C106DF2A9933}" type="datetimeFigureOut">
              <a:rPr lang="fr-FR" smtClean="0"/>
              <a:t>30/11/2024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400FF9-D109-3E41-9DFA-C027A5D7D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0C450F-C660-5642-A0E1-34FA75AC5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3611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29C794-AFEB-8049-9CE9-20C2E9E7D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CFB9A69-7E7C-8F4B-9CA1-176D228D96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910F9F-C484-A943-919F-980451816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0F0A-F1A7-8C48-8383-C106DF2A9933}" type="datetimeFigureOut">
              <a:rPr lang="fr-FR" smtClean="0"/>
              <a:t>30/11/2024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F24835-B89C-724F-AF24-95A6D7723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276596-A1FE-414F-ABB3-635C7F6D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0152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0DF4DFA-4777-3C49-87D6-163C78AEB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E8F90F3-8D5F-EF47-9AFF-7E9AFFE453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7E2179-ADF4-634F-A2DB-56030CA6B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0F0A-F1A7-8C48-8383-C106DF2A9933}" type="datetimeFigureOut">
              <a:rPr lang="fr-FR" smtClean="0"/>
              <a:t>30/11/2024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38497A-AAE3-A94A-9147-98FB5635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2C4715-4FB6-1242-9B9A-E8742C075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7065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B7F4EB-3D04-C34D-8E27-DEBF175D4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571402-CAD0-0E43-BA80-7832A4A11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015EC9-8C2E-834E-B6FD-2BDCF674B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0F0A-F1A7-8C48-8383-C106DF2A9933}" type="datetimeFigureOut">
              <a:rPr lang="fr-FR" smtClean="0"/>
              <a:t>30/11/2024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AD09BA-8CB4-3945-80E2-8675D0891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BBE377-8B62-B24B-984A-E1FB5E216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99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88C402-0578-734D-9AD9-BF379C28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EA5D002-CCA4-7E42-B38C-D0411114A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D94E09-93EA-D646-B6C6-4DD789001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0F0A-F1A7-8C48-8383-C106DF2A9933}" type="datetimeFigureOut">
              <a:rPr lang="fr-FR" smtClean="0"/>
              <a:t>30/11/2024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4291CA-0B2D-B248-ADAC-5BB381071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B96B3C-30A3-9E44-9171-6B7F5F19F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2047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CBD399-0916-7843-996B-16BB8191B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F66FC6-A898-D44A-83A0-E459351E0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A005056-45A9-264A-90BB-BCE6BDA70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16F142B-EFCE-B84B-8763-C082B4767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0F0A-F1A7-8C48-8383-C106DF2A9933}" type="datetimeFigureOut">
              <a:rPr lang="fr-FR" smtClean="0"/>
              <a:t>30/11/2024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0F2BA7-6FE3-5F4E-84F4-1FD8CA6E8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ACD055-3B48-7946-A59A-E99CA0407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1991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EA118-C4FA-DD4D-B9D3-6EC8AE5D8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95AE97-3885-7046-B7C7-AE3C520EE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9289E57-D7DF-EF4F-90E7-1C529254C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0C84863-3D3F-D142-BB70-A7AC29957D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0E870AD-CB5D-A14C-AAC9-A0878BE83B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BA7F0A-261A-0948-AB00-D9D2AEC42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0F0A-F1A7-8C48-8383-C106DF2A9933}" type="datetimeFigureOut">
              <a:rPr lang="fr-FR" smtClean="0"/>
              <a:t>30/11/2024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99A7BE2-D2BE-E34D-B4AD-677F43EA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6D6E7D4-1200-F940-9C47-40201D7B0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4197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953685-18DE-E449-935E-BC52C253E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2B9A7FB-B306-7442-9E9B-D4EE8D168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0F0A-F1A7-8C48-8383-C106DF2A9933}" type="datetimeFigureOut">
              <a:rPr lang="fr-FR" smtClean="0"/>
              <a:t>30/11/2024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0F97910-BC77-EC47-A72E-C36057E57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CB34088-2E03-614E-AC88-B65D135AD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2672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A06E4E6-3C3A-8249-91D0-B51CA963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0F0A-F1A7-8C48-8383-C106DF2A9933}" type="datetimeFigureOut">
              <a:rPr lang="fr-FR" smtClean="0"/>
              <a:t>30/11/2024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47FD05-9668-A445-9044-706EA966C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C6198FC-3D99-5149-822F-FA7899EF2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795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559AD0-0B98-9E4D-A5F5-E93CDCCAE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B63511-ED19-344A-B5CB-16FE9E33E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B18AA4D-B9D1-C648-912A-19046AB4D6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6D8910A-20FB-7246-A461-9B9F2865B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0F0A-F1A7-8C48-8383-C106DF2A9933}" type="datetimeFigureOut">
              <a:rPr lang="fr-FR" smtClean="0"/>
              <a:t>30/11/2024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4F075C8-7271-4C41-92AC-C3E8D4CCA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FD5BBE1-7F5E-9A4E-B602-4DA015B46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8845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7C32F0-38A9-2442-B63C-0FFA0029C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F857F74-1C40-5449-BAE9-39CEBD59A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8DF165-5C32-C444-81DD-F69BB9B93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4775C9E-173D-1A42-A68B-0339DE191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0F0A-F1A7-8C48-8383-C106DF2A9933}" type="datetimeFigureOut">
              <a:rPr lang="fr-FR" smtClean="0"/>
              <a:t>30/11/2024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B040FB-7677-1543-B257-7EA028D3D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F60C8D-D1BF-A24E-B59F-2096238D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669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DF59C75-6F9C-FF4D-A769-77CDA844A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E05ACE-110E-CC4C-BB44-EDFB24186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B28399-6B12-BD45-B065-E2F39618A1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30F0A-F1A7-8C48-8383-C106DF2A9933}" type="datetimeFigureOut">
              <a:rPr lang="fr-FR" smtClean="0"/>
              <a:t>30/11/2024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1B5F94-2B83-9942-868C-7DA9829BEE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35523B-1CB5-854C-8583-7A7AC7B27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1B3FC-7952-CC4E-A90C-AC4752BEB1A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155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51632E7-BB40-D140-9AC1-7849AB53D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435" y="13608"/>
            <a:ext cx="4134970" cy="685223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295BE83-A044-BC4C-BCA7-9CE4DDE46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0" y="2952750"/>
            <a:ext cx="952500" cy="952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20DE4D3-9C57-AD44-8B89-FDB74AB8D0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64" y="7844"/>
            <a:ext cx="6062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10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326C3EA-0EB0-354D-AC04-83BF98E9C4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887" y="0"/>
            <a:ext cx="5284447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B4E0514-9718-C044-977E-1672751077E5}"/>
              </a:ext>
            </a:extLst>
          </p:cNvPr>
          <p:cNvSpPr txBox="1"/>
          <p:nvPr/>
        </p:nvSpPr>
        <p:spPr>
          <a:xfrm>
            <a:off x="806824" y="605118"/>
            <a:ext cx="43837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Frans van </a:t>
            </a:r>
            <a:r>
              <a:rPr lang="fr-FR" dirty="0" err="1"/>
              <a:t>Mieris</a:t>
            </a:r>
            <a:endParaRPr lang="fr-FR" dirty="0"/>
          </a:p>
          <a:p>
            <a:r>
              <a:rPr lang="fr-FR" dirty="0"/>
              <a:t>1635-1681</a:t>
            </a:r>
          </a:p>
          <a:p>
            <a:endParaRPr lang="fr-FR" i="1" dirty="0"/>
          </a:p>
          <a:p>
            <a:r>
              <a:rPr lang="fr-FR" i="1" dirty="0"/>
              <a:t>La Proposition leste</a:t>
            </a:r>
          </a:p>
          <a:p>
            <a:endParaRPr lang="fr-FR" dirty="0"/>
          </a:p>
          <a:p>
            <a:r>
              <a:rPr lang="fr-FR" dirty="0"/>
              <a:t>1658</a:t>
            </a:r>
          </a:p>
          <a:p>
            <a:endParaRPr lang="fr-FR" dirty="0"/>
          </a:p>
          <a:p>
            <a:r>
              <a:rPr lang="fr-FR" dirty="0"/>
              <a:t>Peinture à l’huile sur bois</a:t>
            </a:r>
          </a:p>
          <a:p>
            <a:r>
              <a:rPr lang="fr-FR" dirty="0"/>
              <a:t>43 x 33 cm</a:t>
            </a:r>
          </a:p>
          <a:p>
            <a:endParaRPr lang="fr-FR" dirty="0"/>
          </a:p>
          <a:p>
            <a:r>
              <a:rPr lang="fr-FR" dirty="0"/>
              <a:t>La Haye, </a:t>
            </a:r>
            <a:r>
              <a:rPr lang="fr-FR" dirty="0" err="1"/>
              <a:t>Maurishuis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7544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D09D4BE-134B-6749-ADF0-646C8DC0D68B}"/>
              </a:ext>
            </a:extLst>
          </p:cNvPr>
          <p:cNvSpPr txBox="1"/>
          <p:nvPr/>
        </p:nvSpPr>
        <p:spPr>
          <a:xfrm>
            <a:off x="1600200" y="874059"/>
            <a:ext cx="658905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sz="2000" dirty="0"/>
              <a:t>Johannes  Vermeer  </a:t>
            </a:r>
          </a:p>
          <a:p>
            <a:r>
              <a:rPr lang="fr-FR" sz="2000" dirty="0"/>
              <a:t>Dit Vermeer de Delft</a:t>
            </a:r>
          </a:p>
          <a:p>
            <a:r>
              <a:rPr lang="fr-FR" sz="2000" dirty="0"/>
              <a:t>(1632-1675)</a:t>
            </a:r>
          </a:p>
          <a:p>
            <a:endParaRPr lang="fr-FR" sz="2000" dirty="0"/>
          </a:p>
          <a:p>
            <a:r>
              <a:rPr lang="fr-FR" sz="2000" dirty="0"/>
              <a:t>Pieter Claesz van </a:t>
            </a:r>
            <a:r>
              <a:rPr lang="fr-FR" sz="2000" dirty="0" err="1"/>
              <a:t>Ruijven</a:t>
            </a:r>
            <a:r>
              <a:rPr lang="fr-FR" sz="2000" dirty="0"/>
              <a:t> (1624-1674)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6449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9E6A1C5-DC9C-514D-A71B-891F60B3FE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7152" y="332068"/>
            <a:ext cx="5080000" cy="60325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D3BC274-5C38-EE4B-A07A-4B0A0752CDCA}"/>
              </a:ext>
            </a:extLst>
          </p:cNvPr>
          <p:cNvSpPr txBox="1"/>
          <p:nvPr/>
        </p:nvSpPr>
        <p:spPr>
          <a:xfrm>
            <a:off x="1102659" y="995082"/>
            <a:ext cx="38189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Vermeer</a:t>
            </a:r>
          </a:p>
          <a:p>
            <a:endParaRPr lang="fr-FR" i="1" dirty="0"/>
          </a:p>
          <a:p>
            <a:r>
              <a:rPr lang="fr-FR" i="1" dirty="0"/>
              <a:t>La Lettre d’amour</a:t>
            </a:r>
          </a:p>
          <a:p>
            <a:endParaRPr lang="fr-FR" dirty="0"/>
          </a:p>
          <a:p>
            <a:r>
              <a:rPr lang="fr-FR" dirty="0"/>
              <a:t>Vers 1669-1670</a:t>
            </a:r>
          </a:p>
          <a:p>
            <a:endParaRPr lang="fr-FR" dirty="0"/>
          </a:p>
          <a:p>
            <a:r>
              <a:rPr lang="fr-FR" dirty="0"/>
              <a:t>Peinture à l’huile sur toile</a:t>
            </a:r>
          </a:p>
          <a:p>
            <a:r>
              <a:rPr lang="fr-FR" dirty="0"/>
              <a:t>44 x 38 cm</a:t>
            </a:r>
          </a:p>
          <a:p>
            <a:endParaRPr lang="fr-FR" dirty="0"/>
          </a:p>
          <a:p>
            <a:r>
              <a:rPr lang="fr-FR" dirty="0"/>
              <a:t>Amsterdam, </a:t>
            </a:r>
            <a:r>
              <a:rPr lang="fr-FR" dirty="0" err="1"/>
              <a:t>Rijksmuseum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097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E17ECB7-6129-A749-8754-BD5EA9B69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953" y="502023"/>
            <a:ext cx="4523815" cy="587508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7F77AD1-5399-D842-9799-1857D31B9C97}"/>
              </a:ext>
            </a:extLst>
          </p:cNvPr>
          <p:cNvSpPr txBox="1"/>
          <p:nvPr/>
        </p:nvSpPr>
        <p:spPr>
          <a:xfrm>
            <a:off x="1223682" y="1089212"/>
            <a:ext cx="43702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Gabriel </a:t>
            </a:r>
            <a:r>
              <a:rPr lang="fr-FR" dirty="0" err="1"/>
              <a:t>Metsus</a:t>
            </a:r>
            <a:endParaRPr lang="fr-FR" dirty="0"/>
          </a:p>
          <a:p>
            <a:r>
              <a:rPr lang="fr-FR" dirty="0"/>
              <a:t>(1629-1667)</a:t>
            </a:r>
          </a:p>
          <a:p>
            <a:endParaRPr lang="fr-FR" dirty="0"/>
          </a:p>
          <a:p>
            <a:r>
              <a:rPr lang="fr-FR" dirty="0"/>
              <a:t>Jeune femme à la lettre</a:t>
            </a:r>
          </a:p>
          <a:p>
            <a:endParaRPr lang="fr-FR" dirty="0"/>
          </a:p>
          <a:p>
            <a:r>
              <a:rPr lang="fr-FR" dirty="0"/>
              <a:t>Vers 1664-1666</a:t>
            </a:r>
          </a:p>
          <a:p>
            <a:endParaRPr lang="fr-FR" dirty="0"/>
          </a:p>
          <a:p>
            <a:r>
              <a:rPr lang="fr-FR" dirty="0"/>
              <a:t>Peinture à l’huile sur panneau</a:t>
            </a:r>
          </a:p>
          <a:p>
            <a:r>
              <a:rPr lang="fr-FR" dirty="0"/>
              <a:t>52 x 40 cm</a:t>
            </a:r>
          </a:p>
          <a:p>
            <a:endParaRPr lang="fr-FR" dirty="0"/>
          </a:p>
          <a:p>
            <a:r>
              <a:rPr lang="fr-FR" dirty="0"/>
              <a:t>Dublin, National </a:t>
            </a:r>
            <a:r>
              <a:rPr lang="fr-FR" dirty="0" err="1"/>
              <a:t>Gallery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1128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1E4CFD1-3898-B34E-B51E-E5A0F6883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609" y="502023"/>
            <a:ext cx="4645025" cy="60325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1BFD250-53C9-CE40-BD1E-DB560A47A7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187" y="502023"/>
            <a:ext cx="50800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44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7F57601-1D22-7C42-9E5F-83D87F23CC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256" y="0"/>
            <a:ext cx="5775158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8BAFB98-D80A-6247-BAF9-AF0168974304}"/>
              </a:ext>
            </a:extLst>
          </p:cNvPr>
          <p:cNvSpPr txBox="1"/>
          <p:nvPr/>
        </p:nvSpPr>
        <p:spPr>
          <a:xfrm>
            <a:off x="1089212" y="712694"/>
            <a:ext cx="35634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Vermeer</a:t>
            </a:r>
          </a:p>
          <a:p>
            <a:endParaRPr lang="fr-FR" dirty="0"/>
          </a:p>
          <a:p>
            <a:r>
              <a:rPr lang="fr-FR" i="1" dirty="0"/>
              <a:t>L’Art de la peinture </a:t>
            </a:r>
          </a:p>
          <a:p>
            <a:endParaRPr lang="fr-FR" dirty="0"/>
          </a:p>
          <a:p>
            <a:r>
              <a:rPr lang="fr-FR" dirty="0"/>
              <a:t>Vers 1666</a:t>
            </a:r>
          </a:p>
          <a:p>
            <a:endParaRPr lang="fr-FR" dirty="0"/>
          </a:p>
          <a:p>
            <a:r>
              <a:rPr lang="fr-FR" dirty="0"/>
              <a:t>Peinture à l’huile sur toile</a:t>
            </a:r>
          </a:p>
          <a:p>
            <a:r>
              <a:rPr lang="fr-FR" dirty="0"/>
              <a:t>120 x 100 cm</a:t>
            </a:r>
          </a:p>
          <a:p>
            <a:endParaRPr lang="fr-FR" dirty="0"/>
          </a:p>
          <a:p>
            <a:r>
              <a:rPr lang="fr-FR" dirty="0"/>
              <a:t>Vienne, </a:t>
            </a:r>
            <a:r>
              <a:rPr lang="fr-FR" dirty="0" err="1"/>
              <a:t>Kunsthistorisches</a:t>
            </a:r>
            <a:r>
              <a:rPr lang="fr-FR" dirty="0"/>
              <a:t> Museum</a:t>
            </a:r>
          </a:p>
        </p:txBody>
      </p:sp>
    </p:spTree>
    <p:extLst>
      <p:ext uri="{BB962C8B-B14F-4D97-AF65-F5344CB8AC3E}">
        <p14:creationId xmlns:p14="http://schemas.microsoft.com/office/powerpoint/2010/main" val="256630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ADC34E9-5042-BF4A-8FBD-EC4ECA517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367" y="483719"/>
            <a:ext cx="7919895" cy="562124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42EAA40-82A0-B741-AE17-9DF77B9DF2F4}"/>
              </a:ext>
            </a:extLst>
          </p:cNvPr>
          <p:cNvSpPr txBox="1"/>
          <p:nvPr/>
        </p:nvSpPr>
        <p:spPr>
          <a:xfrm>
            <a:off x="322729" y="483719"/>
            <a:ext cx="27835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Vermeer</a:t>
            </a:r>
          </a:p>
          <a:p>
            <a:endParaRPr lang="fr-FR" dirty="0"/>
          </a:p>
          <a:p>
            <a:r>
              <a:rPr lang="fr-FR" i="1" dirty="0"/>
              <a:t>La Dentellière</a:t>
            </a:r>
          </a:p>
          <a:p>
            <a:r>
              <a:rPr lang="fr-FR" dirty="0"/>
              <a:t>(détail)</a:t>
            </a:r>
          </a:p>
          <a:p>
            <a:endParaRPr lang="fr-FR" dirty="0"/>
          </a:p>
          <a:p>
            <a:r>
              <a:rPr lang="fr-FR" dirty="0"/>
              <a:t>Peinture à l’huile sur toile</a:t>
            </a:r>
          </a:p>
          <a:p>
            <a:r>
              <a:rPr lang="fr-FR" dirty="0"/>
              <a:t>24 x 21 cm</a:t>
            </a:r>
          </a:p>
          <a:p>
            <a:endParaRPr lang="fr-FR" dirty="0"/>
          </a:p>
          <a:p>
            <a:r>
              <a:rPr lang="fr-FR" dirty="0"/>
              <a:t>Paris, Musée du Louvre</a:t>
            </a:r>
          </a:p>
        </p:txBody>
      </p:sp>
    </p:spTree>
    <p:extLst>
      <p:ext uri="{BB962C8B-B14F-4D97-AF65-F5344CB8AC3E}">
        <p14:creationId xmlns:p14="http://schemas.microsoft.com/office/powerpoint/2010/main" val="2093255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73C5A2D-DE78-6B4E-8C0B-33F0F1793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255" y="490069"/>
            <a:ext cx="9260478" cy="566868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6989E74-41BE-704F-BB5F-90C19A7AD175}"/>
              </a:ext>
            </a:extLst>
          </p:cNvPr>
          <p:cNvSpPr txBox="1"/>
          <p:nvPr/>
        </p:nvSpPr>
        <p:spPr>
          <a:xfrm>
            <a:off x="201706" y="490069"/>
            <a:ext cx="2057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La peinture monochrome </a:t>
            </a:r>
          </a:p>
          <a:p>
            <a:endParaRPr lang="fr-FR" dirty="0"/>
          </a:p>
          <a:p>
            <a:r>
              <a:rPr lang="fr-FR" dirty="0"/>
              <a:t>Jan van Goyen</a:t>
            </a:r>
          </a:p>
          <a:p>
            <a:r>
              <a:rPr lang="fr-FR" dirty="0"/>
              <a:t>(1596-1656)</a:t>
            </a:r>
          </a:p>
          <a:p>
            <a:endParaRPr lang="fr-FR" dirty="0"/>
          </a:p>
          <a:p>
            <a:r>
              <a:rPr lang="fr-FR" i="1" dirty="0"/>
              <a:t>Paysans sur un talus </a:t>
            </a:r>
          </a:p>
          <a:p>
            <a:endParaRPr lang="fr-FR" dirty="0"/>
          </a:p>
          <a:p>
            <a:r>
              <a:rPr lang="fr-FR" dirty="0"/>
              <a:t>Peinture à l’huile sur panneau</a:t>
            </a:r>
          </a:p>
          <a:p>
            <a:r>
              <a:rPr lang="fr-FR" dirty="0"/>
              <a:t>32 x 51 cm</a:t>
            </a:r>
          </a:p>
          <a:p>
            <a:endParaRPr lang="fr-FR" dirty="0"/>
          </a:p>
          <a:p>
            <a:r>
              <a:rPr lang="fr-FR" dirty="0"/>
              <a:t>Paris, Musée du Louvre</a:t>
            </a:r>
          </a:p>
        </p:txBody>
      </p:sp>
    </p:spTree>
    <p:extLst>
      <p:ext uri="{BB962C8B-B14F-4D97-AF65-F5344CB8AC3E}">
        <p14:creationId xmlns:p14="http://schemas.microsoft.com/office/powerpoint/2010/main" val="1587410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5BDAD3D-3644-DB47-A225-4B9BF22E9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812" y="511735"/>
            <a:ext cx="8506321" cy="57008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8625F08-FA88-5D41-B2FB-9936E5DFECB3}"/>
              </a:ext>
            </a:extLst>
          </p:cNvPr>
          <p:cNvSpPr txBox="1"/>
          <p:nvPr/>
        </p:nvSpPr>
        <p:spPr>
          <a:xfrm>
            <a:off x="295835" y="537882"/>
            <a:ext cx="2514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Salomon van Ruysdael </a:t>
            </a:r>
          </a:p>
          <a:p>
            <a:r>
              <a:rPr lang="fr-FR" dirty="0"/>
              <a:t>(vers 1600-1670)</a:t>
            </a:r>
          </a:p>
          <a:p>
            <a:endParaRPr lang="fr-FR" dirty="0"/>
          </a:p>
          <a:p>
            <a:r>
              <a:rPr lang="fr-FR" i="1" dirty="0"/>
              <a:t>Le Débarcadère</a:t>
            </a:r>
          </a:p>
          <a:p>
            <a:endParaRPr lang="fr-FR" dirty="0"/>
          </a:p>
          <a:p>
            <a:r>
              <a:rPr lang="fr-FR" dirty="0"/>
              <a:t>Peinture à l’huile sur panneau</a:t>
            </a:r>
          </a:p>
          <a:p>
            <a:r>
              <a:rPr lang="fr-FR" dirty="0"/>
              <a:t>73 x 109 cm</a:t>
            </a:r>
          </a:p>
          <a:p>
            <a:endParaRPr lang="fr-FR" dirty="0"/>
          </a:p>
          <a:p>
            <a:r>
              <a:rPr lang="fr-FR" dirty="0"/>
              <a:t>Paris, Musée du Louvre</a:t>
            </a:r>
          </a:p>
        </p:txBody>
      </p:sp>
    </p:spTree>
    <p:extLst>
      <p:ext uri="{BB962C8B-B14F-4D97-AF65-F5344CB8AC3E}">
        <p14:creationId xmlns:p14="http://schemas.microsoft.com/office/powerpoint/2010/main" val="204493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7385C5A-27E7-0B4B-8FD6-4D4E322422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082" y="1143807"/>
            <a:ext cx="7229661" cy="4759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3B7E21D-C243-1C45-864E-7867679C3EAF}"/>
              </a:ext>
            </a:extLst>
          </p:cNvPr>
          <p:cNvSpPr txBox="1"/>
          <p:nvPr/>
        </p:nvSpPr>
        <p:spPr>
          <a:xfrm>
            <a:off x="820271" y="874059"/>
            <a:ext cx="28507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r>
              <a:rPr lang="fr-FR" dirty="0"/>
              <a:t>Pieter </a:t>
            </a:r>
            <a:r>
              <a:rPr lang="fr-FR" dirty="0" err="1"/>
              <a:t>Jansz</a:t>
            </a:r>
            <a:r>
              <a:rPr lang="fr-FR" dirty="0"/>
              <a:t> Saenredam</a:t>
            </a:r>
          </a:p>
          <a:p>
            <a:endParaRPr lang="fr-FR" dirty="0"/>
          </a:p>
          <a:p>
            <a:r>
              <a:rPr lang="fr-FR" i="1" dirty="0"/>
              <a:t>Intérieur de l'église Saint-</a:t>
            </a:r>
            <a:r>
              <a:rPr lang="fr-FR" i="1" dirty="0" err="1"/>
              <a:t>Odulphe</a:t>
            </a:r>
            <a:r>
              <a:rPr lang="fr-FR" i="1" dirty="0"/>
              <a:t> à </a:t>
            </a:r>
            <a:r>
              <a:rPr lang="fr-FR" i="1" dirty="0" err="1"/>
              <a:t>Assendelft</a:t>
            </a:r>
            <a:endParaRPr lang="fr-FR" i="1" dirty="0"/>
          </a:p>
          <a:p>
            <a:endParaRPr lang="fr-FR" dirty="0"/>
          </a:p>
          <a:p>
            <a:r>
              <a:rPr lang="fr-FR" dirty="0"/>
              <a:t>1649</a:t>
            </a:r>
          </a:p>
          <a:p>
            <a:endParaRPr lang="fr-FR" dirty="0"/>
          </a:p>
          <a:p>
            <a:r>
              <a:rPr lang="fr-FR" dirty="0"/>
              <a:t>Peinture à l’huile sur panneau, 69 x 75 cm</a:t>
            </a:r>
          </a:p>
          <a:p>
            <a:endParaRPr lang="fr-FR" dirty="0"/>
          </a:p>
          <a:p>
            <a:r>
              <a:rPr lang="fr-FR" dirty="0"/>
              <a:t>Amsterdam, </a:t>
            </a:r>
            <a:r>
              <a:rPr lang="fr-FR" dirty="0" err="1"/>
              <a:t>Rijksmuseum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8957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9AE7434-EB33-8743-82D5-29AD369C7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882" y="281642"/>
            <a:ext cx="4357221" cy="629656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057047B-DA15-BA42-A0AF-D84A59B47776}"/>
              </a:ext>
            </a:extLst>
          </p:cNvPr>
          <p:cNvSpPr txBox="1"/>
          <p:nvPr/>
        </p:nvSpPr>
        <p:spPr>
          <a:xfrm>
            <a:off x="874059" y="645459"/>
            <a:ext cx="458544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 err="1"/>
              <a:t>Hendrick</a:t>
            </a:r>
            <a:r>
              <a:rPr lang="fr-FR" dirty="0"/>
              <a:t> Ter </a:t>
            </a:r>
            <a:r>
              <a:rPr lang="fr-FR" dirty="0" err="1"/>
              <a:t>Brugghen</a:t>
            </a:r>
            <a:endParaRPr lang="fr-FR" dirty="0"/>
          </a:p>
          <a:p>
            <a:endParaRPr lang="fr-FR" dirty="0"/>
          </a:p>
          <a:p>
            <a:r>
              <a:rPr lang="fr-FR" dirty="0"/>
              <a:t>Jan van Goyen</a:t>
            </a:r>
          </a:p>
          <a:p>
            <a:endParaRPr lang="fr-FR" dirty="0"/>
          </a:p>
          <a:p>
            <a:r>
              <a:rPr lang="fr-FR" dirty="0"/>
              <a:t>Jan Steen </a:t>
            </a:r>
          </a:p>
          <a:p>
            <a:endParaRPr lang="fr-FR" dirty="0"/>
          </a:p>
          <a:p>
            <a:r>
              <a:rPr lang="fr-FR" dirty="0"/>
              <a:t>Jacob Jordaens </a:t>
            </a:r>
          </a:p>
          <a:p>
            <a:endParaRPr lang="fr-FR" dirty="0"/>
          </a:p>
          <a:p>
            <a:r>
              <a:rPr lang="fr-FR" dirty="0"/>
              <a:t>Huis </a:t>
            </a:r>
            <a:r>
              <a:rPr lang="fr-FR" dirty="0" err="1"/>
              <a:t>ten</a:t>
            </a:r>
            <a:r>
              <a:rPr lang="fr-FR" dirty="0"/>
              <a:t> Bosch : palais royal de La Haye</a:t>
            </a:r>
          </a:p>
          <a:p>
            <a:endParaRPr lang="fr-FR" dirty="0"/>
          </a:p>
          <a:p>
            <a:r>
              <a:rPr lang="fr-FR" dirty="0"/>
              <a:t>Abraham Bloemaert </a:t>
            </a:r>
          </a:p>
          <a:p>
            <a:endParaRPr lang="fr-FR" dirty="0"/>
          </a:p>
          <a:p>
            <a:r>
              <a:rPr lang="fr-FR" dirty="0" err="1"/>
              <a:t>Maerten</a:t>
            </a:r>
            <a:r>
              <a:rPr lang="fr-FR" dirty="0"/>
              <a:t> de Vos </a:t>
            </a:r>
          </a:p>
        </p:txBody>
      </p:sp>
    </p:spTree>
    <p:extLst>
      <p:ext uri="{BB962C8B-B14F-4D97-AF65-F5344CB8AC3E}">
        <p14:creationId xmlns:p14="http://schemas.microsoft.com/office/powerpoint/2010/main" val="3615751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6F0B429-D4E5-1D4A-97B5-EB67445BB2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788" y="0"/>
            <a:ext cx="8138047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18B38E9-C40A-F147-B0CB-77CC4275D1B4}"/>
              </a:ext>
            </a:extLst>
          </p:cNvPr>
          <p:cNvSpPr txBox="1"/>
          <p:nvPr/>
        </p:nvSpPr>
        <p:spPr>
          <a:xfrm>
            <a:off x="376518" y="1035424"/>
            <a:ext cx="23666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Jan </a:t>
            </a:r>
            <a:r>
              <a:rPr lang="fr-FR" dirty="0" err="1"/>
              <a:t>Asselijn</a:t>
            </a:r>
            <a:endParaRPr lang="fr-FR" dirty="0"/>
          </a:p>
          <a:p>
            <a:r>
              <a:rPr lang="fr-FR" dirty="0"/>
              <a:t>1610-1652</a:t>
            </a:r>
          </a:p>
          <a:p>
            <a:endParaRPr lang="fr-FR" dirty="0"/>
          </a:p>
          <a:p>
            <a:r>
              <a:rPr lang="fr-FR" dirty="0"/>
              <a:t>Le Cygne menacé</a:t>
            </a:r>
          </a:p>
          <a:p>
            <a:endParaRPr lang="fr-FR" dirty="0"/>
          </a:p>
          <a:p>
            <a:r>
              <a:rPr lang="fr-FR" dirty="0"/>
              <a:t>Vers 1650</a:t>
            </a:r>
          </a:p>
          <a:p>
            <a:endParaRPr lang="fr-FR" dirty="0"/>
          </a:p>
          <a:p>
            <a:r>
              <a:rPr lang="fr-FR" dirty="0"/>
              <a:t>Peinture à l’huile sur toile, 144 x 171 cm</a:t>
            </a:r>
          </a:p>
          <a:p>
            <a:endParaRPr lang="fr-FR" dirty="0"/>
          </a:p>
          <a:p>
            <a:r>
              <a:rPr lang="fr-FR" dirty="0"/>
              <a:t>Amsterdam, </a:t>
            </a:r>
            <a:r>
              <a:rPr lang="fr-FR" dirty="0" err="1"/>
              <a:t>Rijksmuseum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924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398107A-FADF-F84E-B16C-665C74F31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882" y="421341"/>
            <a:ext cx="5016126" cy="614219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579EDBF-1C37-6E44-BF4F-21599605D67A}"/>
              </a:ext>
            </a:extLst>
          </p:cNvPr>
          <p:cNvSpPr txBox="1"/>
          <p:nvPr/>
        </p:nvSpPr>
        <p:spPr>
          <a:xfrm>
            <a:off x="900953" y="914400"/>
            <a:ext cx="43837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r>
              <a:rPr lang="fr-FR" dirty="0"/>
              <a:t>Frans Hals</a:t>
            </a:r>
          </a:p>
          <a:p>
            <a:endParaRPr lang="fr-FR" dirty="0"/>
          </a:p>
          <a:p>
            <a:r>
              <a:rPr lang="fr-FR" i="1" dirty="0"/>
              <a:t>Joyeux buveur</a:t>
            </a:r>
          </a:p>
          <a:p>
            <a:endParaRPr lang="fr-FR" dirty="0"/>
          </a:p>
          <a:p>
            <a:r>
              <a:rPr lang="fr-FR" dirty="0"/>
              <a:t>1628-1630</a:t>
            </a:r>
          </a:p>
          <a:p>
            <a:endParaRPr lang="fr-FR" dirty="0"/>
          </a:p>
          <a:p>
            <a:r>
              <a:rPr lang="fr-FR" dirty="0"/>
              <a:t>Peinture à l’huile sur toile </a:t>
            </a:r>
          </a:p>
          <a:p>
            <a:r>
              <a:rPr lang="fr-FR" dirty="0"/>
              <a:t>81 x 66 cm</a:t>
            </a:r>
          </a:p>
          <a:p>
            <a:endParaRPr lang="fr-FR" dirty="0"/>
          </a:p>
          <a:p>
            <a:r>
              <a:rPr lang="fr-FR" dirty="0"/>
              <a:t>Amsterdam, </a:t>
            </a:r>
            <a:r>
              <a:rPr lang="fr-FR" dirty="0" err="1"/>
              <a:t>Rijksmuseum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9826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75F07A9-C437-C846-9DFC-AEF1F13655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988" y="908542"/>
            <a:ext cx="11129682" cy="584042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0B5B8AA-49D8-A44A-ADF2-0BBD044FBD6E}"/>
              </a:ext>
            </a:extLst>
          </p:cNvPr>
          <p:cNvSpPr txBox="1"/>
          <p:nvPr/>
        </p:nvSpPr>
        <p:spPr>
          <a:xfrm>
            <a:off x="510988" y="201706"/>
            <a:ext cx="11129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Frans Hals, </a:t>
            </a:r>
            <a:r>
              <a:rPr lang="fr-FR" i="1" dirty="0"/>
              <a:t>Banquet des officiers du corps des archers de Saint-Georges</a:t>
            </a:r>
            <a:r>
              <a:rPr lang="fr-FR" dirty="0"/>
              <a:t>, 1616, peinture à l’huile sur toile, 172 x 324 cm, Haarlem, Musée Frans Hals.</a:t>
            </a:r>
          </a:p>
        </p:txBody>
      </p:sp>
    </p:spTree>
    <p:extLst>
      <p:ext uri="{BB962C8B-B14F-4D97-AF65-F5344CB8AC3E}">
        <p14:creationId xmlns:p14="http://schemas.microsoft.com/office/powerpoint/2010/main" val="1350498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B70DA48-415B-D04E-AC87-1C848DC055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9243" y="0"/>
            <a:ext cx="8429808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8C533FF-8575-D445-9983-8AE7594F83CF}"/>
              </a:ext>
            </a:extLst>
          </p:cNvPr>
          <p:cNvSpPr txBox="1"/>
          <p:nvPr/>
        </p:nvSpPr>
        <p:spPr>
          <a:xfrm>
            <a:off x="188259" y="457200"/>
            <a:ext cx="267596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Rembrandt</a:t>
            </a:r>
          </a:p>
          <a:p>
            <a:r>
              <a:rPr lang="fr-FR" dirty="0"/>
              <a:t>1606/1607-1669</a:t>
            </a:r>
          </a:p>
          <a:p>
            <a:endParaRPr lang="fr-FR" dirty="0"/>
          </a:p>
          <a:p>
            <a:r>
              <a:rPr lang="fr-FR" i="1" dirty="0"/>
              <a:t>La Compagnie de Frans </a:t>
            </a:r>
            <a:r>
              <a:rPr lang="fr-FR" i="1" dirty="0" err="1"/>
              <a:t>Banning</a:t>
            </a:r>
            <a:r>
              <a:rPr lang="fr-FR" i="1" dirty="0"/>
              <a:t> </a:t>
            </a:r>
            <a:r>
              <a:rPr lang="fr-FR" i="1" dirty="0" err="1"/>
              <a:t>Cocq</a:t>
            </a:r>
            <a:endParaRPr lang="fr-FR" i="1" dirty="0"/>
          </a:p>
          <a:p>
            <a:endParaRPr lang="fr-FR" i="1" dirty="0"/>
          </a:p>
          <a:p>
            <a:r>
              <a:rPr lang="fr-FR" i="1" dirty="0"/>
              <a:t>Dit La Ronde de nuit</a:t>
            </a:r>
          </a:p>
          <a:p>
            <a:endParaRPr lang="fr-FR" dirty="0"/>
          </a:p>
          <a:p>
            <a:r>
              <a:rPr lang="fr-FR" dirty="0"/>
              <a:t>1642</a:t>
            </a:r>
          </a:p>
          <a:p>
            <a:endParaRPr lang="fr-FR" dirty="0"/>
          </a:p>
          <a:p>
            <a:r>
              <a:rPr lang="fr-FR" dirty="0"/>
              <a:t>Peinture à l’huile sur toile</a:t>
            </a:r>
          </a:p>
          <a:p>
            <a:endParaRPr lang="fr-FR" dirty="0"/>
          </a:p>
          <a:p>
            <a:r>
              <a:rPr lang="fr-FR" dirty="0"/>
              <a:t>387 x 500 cm à l’origine</a:t>
            </a:r>
          </a:p>
          <a:p>
            <a:r>
              <a:rPr lang="fr-FR" dirty="0"/>
              <a:t>363 × 437 cm aujourd’hui</a:t>
            </a:r>
          </a:p>
          <a:p>
            <a:endParaRPr lang="fr-FR" dirty="0"/>
          </a:p>
          <a:p>
            <a:r>
              <a:rPr lang="fr-FR" dirty="0"/>
              <a:t>Amsterdam, </a:t>
            </a:r>
            <a:r>
              <a:rPr lang="fr-FR" dirty="0" err="1"/>
              <a:t>Rijksmuseum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0478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ABF514D-E9AB-9D4E-833F-9E1ADBDCD8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7572" y="403412"/>
            <a:ext cx="8367909" cy="612252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358F619-428E-494F-9C33-14A105B9E9EC}"/>
              </a:ext>
            </a:extLst>
          </p:cNvPr>
          <p:cNvSpPr txBox="1"/>
          <p:nvPr/>
        </p:nvSpPr>
        <p:spPr>
          <a:xfrm>
            <a:off x="403412" y="708585"/>
            <a:ext cx="29045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Rembrandt</a:t>
            </a:r>
          </a:p>
          <a:p>
            <a:endParaRPr lang="fr-FR" i="1" dirty="0"/>
          </a:p>
          <a:p>
            <a:r>
              <a:rPr lang="fr-FR" i="1" dirty="0"/>
              <a:t>La Fiancée juive</a:t>
            </a:r>
          </a:p>
          <a:p>
            <a:endParaRPr lang="fr-FR" dirty="0"/>
          </a:p>
          <a:p>
            <a:r>
              <a:rPr lang="fr-FR" dirty="0"/>
              <a:t>1667</a:t>
            </a:r>
          </a:p>
          <a:p>
            <a:endParaRPr lang="fr-FR" dirty="0"/>
          </a:p>
          <a:p>
            <a:r>
              <a:rPr lang="fr-FR" dirty="0"/>
              <a:t>Peinture à l’huile sur toile</a:t>
            </a:r>
          </a:p>
          <a:p>
            <a:r>
              <a:rPr lang="fr-FR" dirty="0"/>
              <a:t>121 x 166 cm</a:t>
            </a:r>
          </a:p>
          <a:p>
            <a:endParaRPr lang="fr-FR" dirty="0"/>
          </a:p>
          <a:p>
            <a:r>
              <a:rPr lang="fr-FR" dirty="0"/>
              <a:t>Amsterdam, </a:t>
            </a:r>
            <a:r>
              <a:rPr lang="fr-FR" dirty="0" err="1"/>
              <a:t>Rijksmuseum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4655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48BC558-0F01-B54D-8328-7DC8E4FEF4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571" y="0"/>
            <a:ext cx="454914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A70150F-A55E-2945-8889-536869D35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99F6EA2-8EB6-AC42-8980-5D7C95645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99FF2A8-6782-9A48-BDA5-F5BDA754D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2C86448-85C1-E740-9662-0F57E7301E2C}"/>
              </a:ext>
            </a:extLst>
          </p:cNvPr>
          <p:cNvSpPr txBox="1"/>
          <p:nvPr/>
        </p:nvSpPr>
        <p:spPr>
          <a:xfrm>
            <a:off x="1129553" y="309282"/>
            <a:ext cx="4356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Rembrandt, </a:t>
            </a:r>
            <a:r>
              <a:rPr lang="fr-FR" i="1" dirty="0"/>
              <a:t>Vieille femme lisant, </a:t>
            </a:r>
            <a:r>
              <a:rPr lang="fr-FR" dirty="0"/>
              <a:t>1655</a:t>
            </a:r>
          </a:p>
          <a:p>
            <a:r>
              <a:rPr lang="fr-FR" dirty="0"/>
              <a:t>Amsterdam, </a:t>
            </a:r>
            <a:r>
              <a:rPr lang="fr-FR" dirty="0" err="1"/>
              <a:t>Rijksmuseum</a:t>
            </a:r>
            <a:r>
              <a:rPr lang="fr-FR" dirty="0"/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B7D70C9-3BEC-B04A-BFCC-D487EC6610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072" y="1769632"/>
            <a:ext cx="6335807" cy="408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01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6444E57-122C-124D-A095-8D3033595F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406" y="0"/>
            <a:ext cx="10100147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92D2867-3A97-A040-A0F2-9C65DDFDD60B}"/>
              </a:ext>
            </a:extLst>
          </p:cNvPr>
          <p:cNvSpPr txBox="1"/>
          <p:nvPr/>
        </p:nvSpPr>
        <p:spPr>
          <a:xfrm>
            <a:off x="0" y="142240"/>
            <a:ext cx="1727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Rembrandt</a:t>
            </a:r>
          </a:p>
          <a:p>
            <a:endParaRPr lang="fr-FR" dirty="0"/>
          </a:p>
          <a:p>
            <a:r>
              <a:rPr lang="fr-FR" i="1" dirty="0"/>
              <a:t>Le Syndic des </a:t>
            </a:r>
          </a:p>
          <a:p>
            <a:r>
              <a:rPr lang="fr-FR" i="1" dirty="0"/>
              <a:t>drapiers</a:t>
            </a:r>
          </a:p>
          <a:p>
            <a:endParaRPr lang="fr-FR" dirty="0"/>
          </a:p>
          <a:p>
            <a:r>
              <a:rPr lang="fr-FR" dirty="0"/>
              <a:t>1662</a:t>
            </a:r>
          </a:p>
          <a:p>
            <a:endParaRPr lang="fr-FR" dirty="0"/>
          </a:p>
          <a:p>
            <a:r>
              <a:rPr lang="fr-FR" dirty="0"/>
              <a:t>Peinture à l’huile sur toile</a:t>
            </a:r>
          </a:p>
          <a:p>
            <a:endParaRPr lang="fr-FR" dirty="0"/>
          </a:p>
          <a:p>
            <a:r>
              <a:rPr lang="fr-FR" dirty="0"/>
              <a:t>191 x 279 cm</a:t>
            </a:r>
          </a:p>
          <a:p>
            <a:endParaRPr lang="fr-FR" dirty="0"/>
          </a:p>
          <a:p>
            <a:r>
              <a:rPr lang="fr-FR" dirty="0"/>
              <a:t>Amsterdam, </a:t>
            </a:r>
            <a:r>
              <a:rPr lang="fr-FR" dirty="0" err="1"/>
              <a:t>Rijksmuseum</a:t>
            </a:r>
            <a:r>
              <a:rPr lang="fr-FR" dirty="0"/>
              <a:t>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9851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96D4EB7-2CA7-2E43-9A91-FB32D0A4EB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821" y="0"/>
            <a:ext cx="5963478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BD3A5BF-CEEF-9E4D-8F9E-6FF42F4F5848}"/>
              </a:ext>
            </a:extLst>
          </p:cNvPr>
          <p:cNvSpPr txBox="1"/>
          <p:nvPr/>
        </p:nvSpPr>
        <p:spPr>
          <a:xfrm>
            <a:off x="833120" y="833120"/>
            <a:ext cx="3982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Rembrandt</a:t>
            </a:r>
          </a:p>
          <a:p>
            <a:endParaRPr lang="fr-FR" dirty="0"/>
          </a:p>
          <a:p>
            <a:r>
              <a:rPr lang="fr-FR" i="1" dirty="0"/>
              <a:t>Rembrandt aux yeux hagards</a:t>
            </a:r>
          </a:p>
          <a:p>
            <a:endParaRPr lang="fr-FR" dirty="0"/>
          </a:p>
          <a:p>
            <a:r>
              <a:rPr lang="fr-FR" dirty="0"/>
              <a:t>Eau-forte et burin</a:t>
            </a:r>
          </a:p>
          <a:p>
            <a:endParaRPr lang="fr-FR" dirty="0"/>
          </a:p>
          <a:p>
            <a:r>
              <a:rPr lang="fr-FR" dirty="0"/>
              <a:t>1630</a:t>
            </a:r>
          </a:p>
        </p:txBody>
      </p:sp>
    </p:spTree>
    <p:extLst>
      <p:ext uri="{BB962C8B-B14F-4D97-AF65-F5344CB8AC3E}">
        <p14:creationId xmlns:p14="http://schemas.microsoft.com/office/powerpoint/2010/main" val="2031489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3C63B3A-434F-D54A-9CF1-12AC2D245E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4718" y="0"/>
            <a:ext cx="4693444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C5F5AE9-B77E-F242-B4A1-03911DCF41FC}"/>
              </a:ext>
            </a:extLst>
          </p:cNvPr>
          <p:cNvSpPr txBox="1"/>
          <p:nvPr/>
        </p:nvSpPr>
        <p:spPr>
          <a:xfrm>
            <a:off x="1767840" y="731520"/>
            <a:ext cx="3738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r>
              <a:rPr lang="fr-FR" i="1" dirty="0"/>
              <a:t>La Femme aux oignons </a:t>
            </a:r>
          </a:p>
          <a:p>
            <a:endParaRPr lang="fr-FR" dirty="0"/>
          </a:p>
          <a:p>
            <a:r>
              <a:rPr lang="fr-FR" dirty="0"/>
              <a:t>1630</a:t>
            </a:r>
          </a:p>
        </p:txBody>
      </p:sp>
    </p:spTree>
    <p:extLst>
      <p:ext uri="{BB962C8B-B14F-4D97-AF65-F5344CB8AC3E}">
        <p14:creationId xmlns:p14="http://schemas.microsoft.com/office/powerpoint/2010/main" val="740793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17BF85C-F9C2-9840-BF8F-D73D89028C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6069" y="0"/>
            <a:ext cx="5432822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7B8BEAA-5C67-A548-9713-94B8872849E9}"/>
              </a:ext>
            </a:extLst>
          </p:cNvPr>
          <p:cNvSpPr txBox="1"/>
          <p:nvPr/>
        </p:nvSpPr>
        <p:spPr>
          <a:xfrm>
            <a:off x="467360" y="995680"/>
            <a:ext cx="4632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La Descente de croix au flambeau</a:t>
            </a:r>
          </a:p>
          <a:p>
            <a:endParaRPr lang="fr-FR" dirty="0"/>
          </a:p>
          <a:p>
            <a:r>
              <a:rPr lang="fr-FR" dirty="0"/>
              <a:t>1654</a:t>
            </a:r>
          </a:p>
        </p:txBody>
      </p:sp>
    </p:spTree>
    <p:extLst>
      <p:ext uri="{BB962C8B-B14F-4D97-AF65-F5344CB8AC3E}">
        <p14:creationId xmlns:p14="http://schemas.microsoft.com/office/powerpoint/2010/main" val="2362023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68C318A-108D-084E-81F8-9BE6A7EC3F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3086" y="773952"/>
            <a:ext cx="7864289" cy="524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93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A4B3C9A-64B5-3747-812A-BFC0D972BB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545" y="-1"/>
            <a:ext cx="6008220" cy="684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56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A008881-7F42-F345-A170-A6EAE12EF4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277" y="537882"/>
            <a:ext cx="5016499" cy="571499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F5CFFDB-A715-8546-A200-65CDCE23A63E}"/>
              </a:ext>
            </a:extLst>
          </p:cNvPr>
          <p:cNvSpPr txBox="1"/>
          <p:nvPr/>
        </p:nvSpPr>
        <p:spPr>
          <a:xfrm>
            <a:off x="1237130" y="1559858"/>
            <a:ext cx="3079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Jacob Jordaens</a:t>
            </a:r>
          </a:p>
          <a:p>
            <a:endParaRPr lang="fr-FR" dirty="0"/>
          </a:p>
          <a:p>
            <a:r>
              <a:rPr lang="fr-FR" i="1" dirty="0"/>
              <a:t>Les Quatre évangélistes</a:t>
            </a:r>
          </a:p>
          <a:p>
            <a:endParaRPr lang="fr-FR" dirty="0"/>
          </a:p>
          <a:p>
            <a:r>
              <a:rPr lang="fr-FR" dirty="0"/>
              <a:t>1625-1630</a:t>
            </a:r>
          </a:p>
          <a:p>
            <a:endParaRPr lang="fr-FR" dirty="0"/>
          </a:p>
          <a:p>
            <a:r>
              <a:rPr lang="fr-FR" dirty="0"/>
              <a:t>Louvre</a:t>
            </a:r>
          </a:p>
        </p:txBody>
      </p:sp>
    </p:spTree>
    <p:extLst>
      <p:ext uri="{BB962C8B-B14F-4D97-AF65-F5344CB8AC3E}">
        <p14:creationId xmlns:p14="http://schemas.microsoft.com/office/powerpoint/2010/main" val="3535187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5B485F6-A876-8D4F-B2B4-657BE4201393}"/>
              </a:ext>
            </a:extLst>
          </p:cNvPr>
          <p:cNvSpPr txBox="1"/>
          <p:nvPr/>
        </p:nvSpPr>
        <p:spPr>
          <a:xfrm>
            <a:off x="2030506" y="1465729"/>
            <a:ext cx="5136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 err="1"/>
              <a:t>Dirck</a:t>
            </a:r>
            <a:r>
              <a:rPr lang="fr-FR" dirty="0"/>
              <a:t> van </a:t>
            </a:r>
            <a:r>
              <a:rPr lang="fr-FR" dirty="0" err="1"/>
              <a:t>Baburen</a:t>
            </a:r>
            <a:r>
              <a:rPr lang="fr-FR" dirty="0"/>
              <a:t> (vers 1595-1624)</a:t>
            </a:r>
          </a:p>
          <a:p>
            <a:endParaRPr lang="fr-FR" dirty="0"/>
          </a:p>
          <a:p>
            <a:r>
              <a:rPr lang="en-US" dirty="0"/>
              <a:t>Hendrick Ter </a:t>
            </a:r>
            <a:r>
              <a:rPr lang="en-US" dirty="0" err="1"/>
              <a:t>Brugghen</a:t>
            </a:r>
            <a:r>
              <a:rPr lang="en-US" dirty="0"/>
              <a:t> (1588-1629)</a:t>
            </a:r>
            <a:endParaRPr lang="fr-FR" dirty="0"/>
          </a:p>
          <a:p>
            <a:endParaRPr lang="en-US" dirty="0"/>
          </a:p>
          <a:p>
            <a:r>
              <a:rPr lang="en-US" dirty="0"/>
              <a:t>Gerrit van </a:t>
            </a:r>
            <a:r>
              <a:rPr lang="en-US" dirty="0" err="1"/>
              <a:t>Honthorst</a:t>
            </a:r>
            <a:r>
              <a:rPr lang="en-US" dirty="0"/>
              <a:t> (1590-1656)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9257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92C3676-8E32-EC41-8DC2-DE883952FF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1004" y="247650"/>
            <a:ext cx="7620000" cy="63627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5A274A6-50E3-2E48-86D3-9CD43E27B992}"/>
              </a:ext>
            </a:extLst>
          </p:cNvPr>
          <p:cNvSpPr txBox="1"/>
          <p:nvPr/>
        </p:nvSpPr>
        <p:spPr>
          <a:xfrm>
            <a:off x="430306" y="847165"/>
            <a:ext cx="27835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en-US" dirty="0"/>
              <a:t>Hendrick Ter </a:t>
            </a:r>
            <a:r>
              <a:rPr lang="en-US" dirty="0" err="1"/>
              <a:t>Brugghen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i="1" dirty="0"/>
              <a:t>Le Concert</a:t>
            </a:r>
          </a:p>
          <a:p>
            <a:endParaRPr lang="en-US" dirty="0"/>
          </a:p>
          <a:p>
            <a:r>
              <a:rPr lang="en-US" dirty="0"/>
              <a:t>1626</a:t>
            </a:r>
          </a:p>
          <a:p>
            <a:endParaRPr lang="en-US" dirty="0"/>
          </a:p>
          <a:p>
            <a:r>
              <a:rPr lang="en-US" dirty="0" err="1"/>
              <a:t>Peinture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l’huile</a:t>
            </a:r>
            <a:r>
              <a:rPr lang="en-US" dirty="0"/>
              <a:t> sur toile </a:t>
            </a:r>
          </a:p>
          <a:p>
            <a:r>
              <a:rPr lang="en-US" dirty="0"/>
              <a:t>99 x 116 cm</a:t>
            </a:r>
          </a:p>
          <a:p>
            <a:endParaRPr lang="en-US" dirty="0"/>
          </a:p>
          <a:p>
            <a:r>
              <a:rPr lang="en-US" dirty="0" err="1"/>
              <a:t>Londres</a:t>
            </a:r>
            <a:r>
              <a:rPr lang="en-US" dirty="0"/>
              <a:t>, National Gallery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0308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C07C2BE-F10C-8A4E-9FD0-EBF0BBACF3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0292" y="453838"/>
            <a:ext cx="8567955" cy="579904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A8B9F9A-53D2-6441-A170-B746A9BE2227}"/>
              </a:ext>
            </a:extLst>
          </p:cNvPr>
          <p:cNvSpPr txBox="1"/>
          <p:nvPr/>
        </p:nvSpPr>
        <p:spPr>
          <a:xfrm>
            <a:off x="389965" y="430306"/>
            <a:ext cx="25011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en-US" dirty="0"/>
              <a:t>Gerrit</a:t>
            </a:r>
            <a:r>
              <a:rPr lang="fr-FR" dirty="0"/>
              <a:t> van </a:t>
            </a:r>
            <a:r>
              <a:rPr lang="fr-FR" dirty="0" err="1"/>
              <a:t>Honthorst</a:t>
            </a:r>
            <a:endParaRPr lang="fr-FR" dirty="0"/>
          </a:p>
          <a:p>
            <a:r>
              <a:rPr lang="fr-FR" dirty="0"/>
              <a:t>(1592-1656)</a:t>
            </a:r>
          </a:p>
          <a:p>
            <a:endParaRPr lang="fr-FR" dirty="0"/>
          </a:p>
          <a:p>
            <a:r>
              <a:rPr lang="fr-FR" i="1" dirty="0"/>
              <a:t>Le Fils prodigue</a:t>
            </a:r>
          </a:p>
          <a:p>
            <a:endParaRPr lang="fr-FR" dirty="0"/>
          </a:p>
          <a:p>
            <a:r>
              <a:rPr lang="fr-FR" dirty="0"/>
              <a:t>1623</a:t>
            </a:r>
          </a:p>
          <a:p>
            <a:endParaRPr lang="fr-FR" dirty="0"/>
          </a:p>
          <a:p>
            <a:r>
              <a:rPr lang="fr-FR" dirty="0"/>
              <a:t>Peinture à l’huile sur toile, 125 x 157 cm</a:t>
            </a:r>
          </a:p>
          <a:p>
            <a:endParaRPr lang="fr-FR" dirty="0"/>
          </a:p>
          <a:p>
            <a:r>
              <a:rPr lang="fr-FR" dirty="0"/>
              <a:t>Munich, Alte </a:t>
            </a:r>
            <a:r>
              <a:rPr lang="fr-FR" dirty="0" err="1"/>
              <a:t>Pinakothek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7577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3B14EA4-9209-7B47-91C5-3A8CA1020D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0606" y="0"/>
            <a:ext cx="5605517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BE5F2D3-D216-F144-94E7-DF6791D0CB02}"/>
              </a:ext>
            </a:extLst>
          </p:cNvPr>
          <p:cNvSpPr txBox="1"/>
          <p:nvPr/>
        </p:nvSpPr>
        <p:spPr>
          <a:xfrm>
            <a:off x="537883" y="927847"/>
            <a:ext cx="365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r>
              <a:rPr lang="fr-FR" u="sng" dirty="0"/>
              <a:t>La manière fine de Leyde</a:t>
            </a:r>
          </a:p>
          <a:p>
            <a:endParaRPr lang="fr-FR" dirty="0"/>
          </a:p>
          <a:p>
            <a:r>
              <a:rPr lang="fr-FR" dirty="0"/>
              <a:t>Gerrit Dou (1613-1675)</a:t>
            </a:r>
          </a:p>
          <a:p>
            <a:endParaRPr lang="fr-FR" dirty="0"/>
          </a:p>
          <a:p>
            <a:r>
              <a:rPr lang="fr-FR" i="1" dirty="0"/>
              <a:t>Femme hachant des oignons</a:t>
            </a:r>
          </a:p>
          <a:p>
            <a:endParaRPr lang="fr-FR" dirty="0"/>
          </a:p>
          <a:p>
            <a:r>
              <a:rPr lang="fr-FR" dirty="0"/>
              <a:t>Peinture à l’huile sur panneau</a:t>
            </a:r>
          </a:p>
          <a:p>
            <a:r>
              <a:rPr lang="fr-FR" dirty="0"/>
              <a:t>20 x 17 cm</a:t>
            </a:r>
          </a:p>
          <a:p>
            <a:endParaRPr lang="fr-FR" dirty="0"/>
          </a:p>
          <a:p>
            <a:r>
              <a:rPr lang="fr-FR" dirty="0"/>
              <a:t>Londres, Collections royales</a:t>
            </a:r>
          </a:p>
        </p:txBody>
      </p:sp>
    </p:spTree>
    <p:extLst>
      <p:ext uri="{BB962C8B-B14F-4D97-AF65-F5344CB8AC3E}">
        <p14:creationId xmlns:p14="http://schemas.microsoft.com/office/powerpoint/2010/main" val="31318758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2291</TotalTime>
  <Words>482</Words>
  <Application>Microsoft Macintosh PowerPoint</Application>
  <PresentationFormat>Grand écran</PresentationFormat>
  <Paragraphs>240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Frédéric Jiméno</dc:creator>
  <cp:lastModifiedBy>Frédéric Jiméno</cp:lastModifiedBy>
  <cp:revision>49</cp:revision>
  <dcterms:created xsi:type="dcterms:W3CDTF">2019-08-31T07:04:33Z</dcterms:created>
  <dcterms:modified xsi:type="dcterms:W3CDTF">2024-11-30T07:44:59Z</dcterms:modified>
</cp:coreProperties>
</file>