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sldIdLst>
    <p:sldId id="402" r:id="rId2"/>
    <p:sldId id="403" r:id="rId3"/>
    <p:sldId id="404" r:id="rId4"/>
    <p:sldId id="405" r:id="rId5"/>
    <p:sldId id="406" r:id="rId6"/>
    <p:sldId id="407" r:id="rId7"/>
    <p:sldId id="315" r:id="rId8"/>
    <p:sldId id="360" r:id="rId9"/>
    <p:sldId id="369" r:id="rId10"/>
    <p:sldId id="395" r:id="rId11"/>
    <p:sldId id="409" r:id="rId12"/>
    <p:sldId id="396" r:id="rId13"/>
    <p:sldId id="397" r:id="rId14"/>
    <p:sldId id="398" r:id="rId15"/>
    <p:sldId id="399" r:id="rId16"/>
    <p:sldId id="40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97"/>
    <p:restoredTop sz="93750"/>
  </p:normalViewPr>
  <p:slideViewPr>
    <p:cSldViewPr snapToGrid="0" snapToObjects="1">
      <p:cViewPr varScale="1">
        <p:scale>
          <a:sx n="95" d="100"/>
          <a:sy n="95" d="100"/>
        </p:scale>
        <p:origin x="216"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93616-33F7-C44E-AD48-AB11931C5960}" type="datetimeFigureOut">
              <a:rPr lang="fr-FR" smtClean="0"/>
              <a:t>24/11/2024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FA1BF-D8FD-7443-A121-ED3BC7D9502D}" type="slidenum">
              <a:rPr lang="fr-FR" smtClean="0"/>
              <a:t>‹N°›</a:t>
            </a:fld>
            <a:endParaRPr lang="fr-FR"/>
          </a:p>
        </p:txBody>
      </p:sp>
    </p:spTree>
    <p:extLst>
      <p:ext uri="{BB962C8B-B14F-4D97-AF65-F5344CB8AC3E}">
        <p14:creationId xmlns:p14="http://schemas.microsoft.com/office/powerpoint/2010/main" val="47772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5D293-26B1-7245-B908-5869920FC27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469E18A-6C08-B443-A4B3-A1A2283E26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FE3AF6A-7BB5-BA44-B7D0-5590523A59F6}"/>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5" name="Espace réservé du pied de page 4">
            <a:extLst>
              <a:ext uri="{FF2B5EF4-FFF2-40B4-BE49-F238E27FC236}">
                <a16:creationId xmlns:a16="http://schemas.microsoft.com/office/drawing/2014/main" id="{79A6A098-FCEB-0D45-ABA3-69FBA0F6F2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E28DC74-C6BF-224C-9748-2BA5AB808E7C}"/>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283413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1F20B9-DC71-6346-8952-FC0D00007E5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7B1FEBA-E874-E946-AAB0-9F78DB1FF8C9}"/>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883514D-9C23-1244-A381-8ECF6062F459}"/>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5" name="Espace réservé du pied de page 4">
            <a:extLst>
              <a:ext uri="{FF2B5EF4-FFF2-40B4-BE49-F238E27FC236}">
                <a16:creationId xmlns:a16="http://schemas.microsoft.com/office/drawing/2014/main" id="{82F857A9-17FD-2A49-9A3A-F16515E9EC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E84C82-B1D6-F04E-87AE-5567831E04BE}"/>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198185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AD11D3A-8A22-F240-9FAA-531288D447C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47CEE69-55AA-6741-BFBB-830D6C5593A3}"/>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6932EFE-8CAE-9B45-A658-40841BD8171E}"/>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5" name="Espace réservé du pied de page 4">
            <a:extLst>
              <a:ext uri="{FF2B5EF4-FFF2-40B4-BE49-F238E27FC236}">
                <a16:creationId xmlns:a16="http://schemas.microsoft.com/office/drawing/2014/main" id="{AE2BD9D3-A467-304D-B6DC-51CC39F6BF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D5C092-AF5A-F942-A57C-BC74B3821954}"/>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177764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6FAC90-D45C-2A4E-B1F2-FCDC485DF04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B01935-DD21-EC4A-957A-EED8D56D74BE}"/>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5855112-4C96-3E45-AC5A-EA1E5FBC436A}"/>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5" name="Espace réservé du pied de page 4">
            <a:extLst>
              <a:ext uri="{FF2B5EF4-FFF2-40B4-BE49-F238E27FC236}">
                <a16:creationId xmlns:a16="http://schemas.microsoft.com/office/drawing/2014/main" id="{341462F1-12E0-6C49-A165-A5B3264EB8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EF4A3B-CA1F-F44F-9B78-3C3CD05EBDE2}"/>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467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69C37-0876-0C4D-B0D0-AA4CD2F3BD6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3966F24-E641-A84F-80A7-B8DB3F242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2E4B1E7-2473-674B-862F-06284B2D607B}"/>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5" name="Espace réservé du pied de page 4">
            <a:extLst>
              <a:ext uri="{FF2B5EF4-FFF2-40B4-BE49-F238E27FC236}">
                <a16:creationId xmlns:a16="http://schemas.microsoft.com/office/drawing/2014/main" id="{A2012C25-F046-E346-8BD6-3691EBBFF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63A522-CCDA-ED4D-8A4D-B5C2CE29E09E}"/>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390220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CABE7-3499-AF49-900C-CFA11DBBCC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EEFD323-9FF7-F042-9B48-397B4761F336}"/>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7DD6783E-DB5D-F244-863D-A9168AFF2455}"/>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E034AE5-A870-F146-AE0C-356FFFD4544B}"/>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6" name="Espace réservé du pied de page 5">
            <a:extLst>
              <a:ext uri="{FF2B5EF4-FFF2-40B4-BE49-F238E27FC236}">
                <a16:creationId xmlns:a16="http://schemas.microsoft.com/office/drawing/2014/main" id="{EDC955B0-554E-A448-9C86-88D0873D12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432A45-007D-E044-83B8-82E64D0FFF42}"/>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298868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7635E-CC56-1948-A48D-41BA2A00CA2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D304096-D8B0-414E-AD34-77DEC72A1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8045D09-BB8C-E74B-A37B-A0A8CD5B2D2F}"/>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266FE9BC-A32E-4947-97E8-D0E92E3E1D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B55C70F1-9107-2F4F-B717-9E186B1B62BC}"/>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2847659B-323B-A04E-AF41-C31920F1ACBB}"/>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8" name="Espace réservé du pied de page 7">
            <a:extLst>
              <a:ext uri="{FF2B5EF4-FFF2-40B4-BE49-F238E27FC236}">
                <a16:creationId xmlns:a16="http://schemas.microsoft.com/office/drawing/2014/main" id="{2053C75B-3BE3-3A4D-BC97-FB612F2CA5B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CB538DC-EA8B-8E4B-83D2-AA4EEA1038E5}"/>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276249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934F5-A8A6-1341-8257-612F97FBFE7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C298B1D-2AE9-EA4E-967D-5E8A3654D4C3}"/>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4" name="Espace réservé du pied de page 3">
            <a:extLst>
              <a:ext uri="{FF2B5EF4-FFF2-40B4-BE49-F238E27FC236}">
                <a16:creationId xmlns:a16="http://schemas.microsoft.com/office/drawing/2014/main" id="{71D5E976-913B-8148-AF41-37386ABF779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D9E9074-0199-E34A-AB24-78CB5AC334F5}"/>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144279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E35A4DA-4151-4A46-86CE-307007F7B73F}"/>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3" name="Espace réservé du pied de page 2">
            <a:extLst>
              <a:ext uri="{FF2B5EF4-FFF2-40B4-BE49-F238E27FC236}">
                <a16:creationId xmlns:a16="http://schemas.microsoft.com/office/drawing/2014/main" id="{AB698CFA-D8B6-C24E-BA3D-03190CFC1B8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627CD12-434A-EB47-9B95-64359EB1F9C6}"/>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345658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444E41-35B6-0D4F-927C-3F5B697A27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B997856-8772-3442-B82E-DDD6A1831B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23400E3D-0256-224D-BE6C-86A8EC6F6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441C4F3-7009-1A4E-B06E-9BF4792F39AA}"/>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6" name="Espace réservé du pied de page 5">
            <a:extLst>
              <a:ext uri="{FF2B5EF4-FFF2-40B4-BE49-F238E27FC236}">
                <a16:creationId xmlns:a16="http://schemas.microsoft.com/office/drawing/2014/main" id="{17A4AFE4-A055-C54A-8F1D-B8C74CFCE8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18E2DB-7CA3-F741-9B85-19DFA4DC9B2B}"/>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427677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32480-111F-5141-8AA6-536A27582E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E1377A9-F7D6-BE46-BB6A-34B7771606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241CB46-AE5C-FA4E-8AEE-6755E71FCD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D3445F7E-92A2-D34E-8A3B-462F6F5246E0}"/>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6" name="Espace réservé du pied de page 5">
            <a:extLst>
              <a:ext uri="{FF2B5EF4-FFF2-40B4-BE49-F238E27FC236}">
                <a16:creationId xmlns:a16="http://schemas.microsoft.com/office/drawing/2014/main" id="{2B9A2A3F-7E49-E749-BCCB-E5950869E1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C9DB9AB-F413-FA4A-9330-CFC1C9744579}"/>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209448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3A9B94A-C5D3-8E4C-921A-B46336BEE3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3E2BBC3-82C9-524F-9375-0B9C912C00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930ADCC-459F-9C4C-8F1D-862E86394F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DA861-4CB9-AB45-9420-6EBBF322F8E4}" type="datetimeFigureOut">
              <a:rPr lang="fr-FR" smtClean="0"/>
              <a:t>24/11/2024</a:t>
            </a:fld>
            <a:endParaRPr lang="fr-FR"/>
          </a:p>
        </p:txBody>
      </p:sp>
      <p:sp>
        <p:nvSpPr>
          <p:cNvPr id="5" name="Espace réservé du pied de page 4">
            <a:extLst>
              <a:ext uri="{FF2B5EF4-FFF2-40B4-BE49-F238E27FC236}">
                <a16:creationId xmlns:a16="http://schemas.microsoft.com/office/drawing/2014/main" id="{A0DCAEF9-7137-A04D-819D-FCFD79025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12D0CCA-7D91-2741-96A7-6E2F967FA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18E00-9836-9E4B-8609-3E678B41C383}" type="slidenum">
              <a:rPr lang="fr-FR" smtClean="0"/>
              <a:t>‹N°›</a:t>
            </a:fld>
            <a:endParaRPr lang="fr-FR"/>
          </a:p>
        </p:txBody>
      </p:sp>
    </p:spTree>
    <p:extLst>
      <p:ext uri="{BB962C8B-B14F-4D97-AF65-F5344CB8AC3E}">
        <p14:creationId xmlns:p14="http://schemas.microsoft.com/office/powerpoint/2010/main" val="37715888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61DC4-6FF6-4851-A61B-EEF1E189AA82}"/>
              </a:ext>
            </a:extLst>
          </p:cNvPr>
          <p:cNvSpPr>
            <a:spLocks noGrp="1"/>
          </p:cNvSpPr>
          <p:nvPr>
            <p:ph type="ctrTitle"/>
          </p:nvPr>
        </p:nvSpPr>
        <p:spPr/>
        <p:txBody>
          <a:bodyPr/>
          <a:lstStyle/>
          <a:p>
            <a:pPr indent="431800"/>
            <a:r>
              <a:rPr lang="fr-FR" sz="3200" b="1" dirty="0">
                <a:solidFill>
                  <a:srgbClr val="2F5496"/>
                </a:solidFill>
                <a:effectLst/>
                <a:latin typeface="Garamond" panose="02020404030301010803" pitchFamily="18" charset="0"/>
                <a:ea typeface="Times New Roman" panose="02020603050405020304" pitchFamily="18" charset="0"/>
                <a:cs typeface="Times New Roman" panose="02020603050405020304" pitchFamily="18" charset="0"/>
              </a:rPr>
              <a:t>Septième séance</a:t>
            </a:r>
            <a:br>
              <a:rPr lang="fr-FR" sz="3200" b="1" dirty="0">
                <a:solidFill>
                  <a:srgbClr val="2F5496"/>
                </a:solidFill>
                <a:effectLst/>
                <a:latin typeface="Garamond" panose="02020404030301010803" pitchFamily="18" charset="0"/>
                <a:ea typeface="Times New Roman" panose="02020603050405020304" pitchFamily="18" charset="0"/>
                <a:cs typeface="Times New Roman" panose="02020603050405020304" pitchFamily="18" charset="0"/>
              </a:rPr>
            </a:br>
            <a:r>
              <a:rPr lang="fr-FR" sz="3200" b="1" dirty="0">
                <a:solidFill>
                  <a:srgbClr val="2F5496"/>
                </a:solidFill>
                <a:effectLst/>
                <a:latin typeface="Garamond" panose="02020404030301010803" pitchFamily="18" charset="0"/>
                <a:ea typeface="Times New Roman" panose="02020603050405020304" pitchFamily="18" charset="0"/>
                <a:cs typeface="Times New Roman" panose="02020603050405020304" pitchFamily="18" charset="0"/>
              </a:rPr>
              <a:t>L’éthique de la terre, une morale du sentiment</a:t>
            </a:r>
            <a:br>
              <a:rPr lang="fr-FR" sz="1800" b="1" dirty="0">
                <a:solidFill>
                  <a:srgbClr val="2F5496"/>
                </a:solidFill>
                <a:effectLst/>
                <a:latin typeface="Garamond" panose="02020404030301010803" pitchFamily="18" charset="0"/>
                <a:ea typeface="Times New Roman" panose="02020603050405020304" pitchFamily="18" charset="0"/>
                <a:cs typeface="Times New Roman" panose="02020603050405020304" pitchFamily="18" charset="0"/>
              </a:rPr>
            </a:br>
            <a:endParaRPr lang="fr-FR" dirty="0"/>
          </a:p>
        </p:txBody>
      </p:sp>
      <p:sp>
        <p:nvSpPr>
          <p:cNvPr id="3" name="Sous-titre 2">
            <a:extLst>
              <a:ext uri="{FF2B5EF4-FFF2-40B4-BE49-F238E27FC236}">
                <a16:creationId xmlns:a16="http://schemas.microsoft.com/office/drawing/2014/main" id="{2EACAD01-C3BC-4217-0F38-B76A043710A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466516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5988F9-1C79-8541-82B0-A776C20A5F21}"/>
              </a:ext>
            </a:extLst>
          </p:cNvPr>
          <p:cNvSpPr>
            <a:spLocks noGrp="1"/>
          </p:cNvSpPr>
          <p:nvPr>
            <p:ph type="title"/>
          </p:nvPr>
        </p:nvSpPr>
        <p:spPr/>
        <p:txBody>
          <a:bodyPr>
            <a:normAutofit fontScale="90000"/>
          </a:bodyPr>
          <a:lstStyle/>
          <a:p>
            <a:r>
              <a:rPr lang="fr-FR" cap="small" dirty="0" err="1"/>
              <a:t>Shrader-Frechette</a:t>
            </a:r>
            <a:r>
              <a:rPr lang="fr-FR" dirty="0"/>
              <a:t> Kristin « </a:t>
            </a:r>
            <a:r>
              <a:rPr lang="fr-FR" dirty="0" err="1"/>
              <a:t>Individualism</a:t>
            </a:r>
            <a:r>
              <a:rPr lang="fr-FR" dirty="0"/>
              <a:t>, </a:t>
            </a:r>
            <a:r>
              <a:rPr lang="fr-FR" dirty="0" err="1"/>
              <a:t>Holism</a:t>
            </a:r>
            <a:r>
              <a:rPr lang="fr-FR" dirty="0"/>
              <a:t> and </a:t>
            </a:r>
            <a:r>
              <a:rPr lang="fr-FR" dirty="0" err="1"/>
              <a:t>Environmental</a:t>
            </a:r>
            <a:r>
              <a:rPr lang="fr-FR" dirty="0"/>
              <a:t> </a:t>
            </a:r>
            <a:r>
              <a:rPr lang="fr-FR" dirty="0" err="1"/>
              <a:t>Ethics</a:t>
            </a:r>
            <a:r>
              <a:rPr lang="fr-FR" dirty="0"/>
              <a:t> », </a:t>
            </a:r>
          </a:p>
        </p:txBody>
      </p:sp>
      <p:sp>
        <p:nvSpPr>
          <p:cNvPr id="3" name="Espace réservé du contenu 2">
            <a:extLst>
              <a:ext uri="{FF2B5EF4-FFF2-40B4-BE49-F238E27FC236}">
                <a16:creationId xmlns:a16="http://schemas.microsoft.com/office/drawing/2014/main" id="{5198083A-01E8-8947-9C1F-B01DE86C55D0}"/>
              </a:ext>
            </a:extLst>
          </p:cNvPr>
          <p:cNvSpPr>
            <a:spLocks noGrp="1"/>
          </p:cNvSpPr>
          <p:nvPr>
            <p:ph idx="1"/>
          </p:nvPr>
        </p:nvSpPr>
        <p:spPr>
          <a:xfrm>
            <a:off x="839788" y="2821531"/>
            <a:ext cx="5990908" cy="3535680"/>
          </a:xfrm>
        </p:spPr>
        <p:txBody>
          <a:bodyPr>
            <a:normAutofit lnSpcReduction="10000"/>
          </a:bodyPr>
          <a:lstStyle/>
          <a:p>
            <a:pPr marL="514350" indent="-514350">
              <a:buFont typeface="+mj-lt"/>
              <a:buAutoNum type="arabicPeriod"/>
            </a:pPr>
            <a:r>
              <a:rPr lang="fr-FR" dirty="0"/>
              <a:t>Définition de la communauté et de l’écosystème</a:t>
            </a:r>
          </a:p>
          <a:p>
            <a:pPr marL="514350" indent="-514350">
              <a:buFont typeface="+mj-lt"/>
              <a:buAutoNum type="arabicPeriod"/>
            </a:pPr>
            <a:r>
              <a:rPr lang="fr-FR" dirty="0"/>
              <a:t>La nature ne fonde pas le droit</a:t>
            </a:r>
          </a:p>
          <a:p>
            <a:pPr marL="514350" indent="-514350">
              <a:buFont typeface="+mj-lt"/>
              <a:buAutoNum type="arabicPeriod"/>
            </a:pPr>
            <a:r>
              <a:rPr lang="fr-FR" dirty="0"/>
              <a:t>Le problème d’une morale évolutionniste</a:t>
            </a:r>
          </a:p>
          <a:p>
            <a:pPr marL="514350" indent="-514350">
              <a:buFont typeface="+mj-lt"/>
              <a:buAutoNum type="arabicPeriod"/>
            </a:pPr>
            <a:r>
              <a:rPr lang="fr-FR" dirty="0"/>
              <a:t>Le fascisme environnemental et le problème de la population</a:t>
            </a:r>
          </a:p>
          <a:p>
            <a:pPr marL="514350" indent="-514350">
              <a:buFont typeface="+mj-lt"/>
              <a:buAutoNum type="arabicPeriod"/>
            </a:pPr>
            <a:endParaRPr lang="fr-FR" dirty="0"/>
          </a:p>
        </p:txBody>
      </p:sp>
      <p:sp>
        <p:nvSpPr>
          <p:cNvPr id="4" name="Espace réservé du texte 3">
            <a:extLst>
              <a:ext uri="{FF2B5EF4-FFF2-40B4-BE49-F238E27FC236}">
                <a16:creationId xmlns:a16="http://schemas.microsoft.com/office/drawing/2014/main" id="{75C38E2E-CB51-1343-8345-09A8BD9C7492}"/>
              </a:ext>
            </a:extLst>
          </p:cNvPr>
          <p:cNvSpPr>
            <a:spLocks noGrp="1"/>
          </p:cNvSpPr>
          <p:nvPr>
            <p:ph type="body" sz="half" idx="2"/>
          </p:nvPr>
        </p:nvSpPr>
        <p:spPr/>
        <p:txBody>
          <a:bodyPr/>
          <a:lstStyle/>
          <a:p>
            <a:r>
              <a:rPr lang="fr-FR" dirty="0"/>
              <a:t>in </a:t>
            </a:r>
            <a:r>
              <a:rPr lang="fr-FR" i="1" dirty="0" err="1"/>
              <a:t>Ethics</a:t>
            </a:r>
            <a:r>
              <a:rPr lang="fr-FR" i="1" dirty="0"/>
              <a:t> and the </a:t>
            </a:r>
            <a:r>
              <a:rPr lang="fr-FR" i="1" dirty="0" err="1"/>
              <a:t>Environment</a:t>
            </a:r>
            <a:r>
              <a:rPr lang="fr-FR" dirty="0"/>
              <a:t>, n</a:t>
            </a:r>
            <a:r>
              <a:rPr lang="fr-FR" baseline="30000" dirty="0"/>
              <a:t>o</a:t>
            </a:r>
            <a:r>
              <a:rPr lang="fr-FR" dirty="0"/>
              <a:t> 1, vol. 1, printemps 1996, p. 55‑69.</a:t>
            </a:r>
          </a:p>
          <a:p>
            <a:endParaRPr lang="fr-FR" dirty="0"/>
          </a:p>
        </p:txBody>
      </p:sp>
      <p:pic>
        <p:nvPicPr>
          <p:cNvPr id="5" name="Image 4">
            <a:extLst>
              <a:ext uri="{FF2B5EF4-FFF2-40B4-BE49-F238E27FC236}">
                <a16:creationId xmlns:a16="http://schemas.microsoft.com/office/drawing/2014/main" id="{D69AB6A7-B056-064F-BE19-2057EEAADA52}"/>
              </a:ext>
            </a:extLst>
          </p:cNvPr>
          <p:cNvPicPr>
            <a:picLocks noChangeAspect="1"/>
          </p:cNvPicPr>
          <p:nvPr/>
        </p:nvPicPr>
        <p:blipFill>
          <a:blip r:embed="rId2"/>
          <a:stretch>
            <a:fillRect/>
          </a:stretch>
        </p:blipFill>
        <p:spPr>
          <a:xfrm>
            <a:off x="7295864" y="24374"/>
            <a:ext cx="4438936" cy="6833626"/>
          </a:xfrm>
          <a:prstGeom prst="rect">
            <a:avLst/>
          </a:prstGeom>
        </p:spPr>
      </p:pic>
    </p:spTree>
    <p:extLst>
      <p:ext uri="{BB962C8B-B14F-4D97-AF65-F5344CB8AC3E}">
        <p14:creationId xmlns:p14="http://schemas.microsoft.com/office/powerpoint/2010/main" val="21865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C1C46D-09A7-488C-5135-A2D683E5F9CA}"/>
              </a:ext>
            </a:extLst>
          </p:cNvPr>
          <p:cNvSpPr>
            <a:spLocks noGrp="1"/>
          </p:cNvSpPr>
          <p:nvPr>
            <p:ph type="title"/>
          </p:nvPr>
        </p:nvSpPr>
        <p:spPr/>
        <p:txBody>
          <a:bodyPr/>
          <a:lstStyle/>
          <a:p>
            <a:r>
              <a:rPr lang="fr-FR" dirty="0"/>
              <a:t>3. En défense de la Land </a:t>
            </a:r>
            <a:r>
              <a:rPr lang="fr-FR" dirty="0" err="1"/>
              <a:t>Ethic</a:t>
            </a:r>
            <a:endParaRPr lang="fr-FR" dirty="0"/>
          </a:p>
        </p:txBody>
      </p:sp>
      <p:sp>
        <p:nvSpPr>
          <p:cNvPr id="5" name="Espace réservé du contenu 4">
            <a:extLst>
              <a:ext uri="{FF2B5EF4-FFF2-40B4-BE49-F238E27FC236}">
                <a16:creationId xmlns:a16="http://schemas.microsoft.com/office/drawing/2014/main" id="{8526B850-3E1D-B439-6526-0AED3D6C820A}"/>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06494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090D957-3480-DA47-99AD-06EEFF0227A4}"/>
              </a:ext>
            </a:extLst>
          </p:cNvPr>
          <p:cNvPicPr>
            <a:picLocks noChangeAspect="1"/>
          </p:cNvPicPr>
          <p:nvPr/>
        </p:nvPicPr>
        <p:blipFill>
          <a:blip r:embed="rId2"/>
          <a:stretch>
            <a:fillRect/>
          </a:stretch>
        </p:blipFill>
        <p:spPr>
          <a:xfrm>
            <a:off x="0" y="0"/>
            <a:ext cx="12192000" cy="8113222"/>
          </a:xfrm>
          <a:prstGeom prst="rect">
            <a:avLst/>
          </a:prstGeom>
        </p:spPr>
      </p:pic>
      <p:sp>
        <p:nvSpPr>
          <p:cNvPr id="2" name="Titre 1">
            <a:extLst>
              <a:ext uri="{FF2B5EF4-FFF2-40B4-BE49-F238E27FC236}">
                <a16:creationId xmlns:a16="http://schemas.microsoft.com/office/drawing/2014/main" id="{054B0BD9-7E49-B540-99B7-D5E6374475C6}"/>
              </a:ext>
            </a:extLst>
          </p:cNvPr>
          <p:cNvSpPr>
            <a:spLocks noGrp="1"/>
          </p:cNvSpPr>
          <p:nvPr>
            <p:ph type="title"/>
          </p:nvPr>
        </p:nvSpPr>
        <p:spPr>
          <a:xfrm>
            <a:off x="260685" y="341062"/>
            <a:ext cx="4357436" cy="1738730"/>
          </a:xfrm>
        </p:spPr>
        <p:txBody>
          <a:bodyPr>
            <a:normAutofit fontScale="90000"/>
          </a:bodyPr>
          <a:lstStyle/>
          <a:p>
            <a:r>
              <a:rPr lang="fr-FR" dirty="0">
                <a:solidFill>
                  <a:schemeClr val="bg1"/>
                </a:solidFill>
              </a:rPr>
              <a:t>Aldo </a:t>
            </a:r>
            <a:r>
              <a:rPr lang="fr-FR" dirty="0" err="1">
                <a:solidFill>
                  <a:schemeClr val="bg1"/>
                </a:solidFill>
              </a:rPr>
              <a:t>Leopold</a:t>
            </a:r>
            <a:r>
              <a:rPr lang="fr-FR" dirty="0">
                <a:solidFill>
                  <a:schemeClr val="bg1"/>
                </a:solidFill>
              </a:rPr>
              <a:t>, </a:t>
            </a:r>
            <a:r>
              <a:rPr lang="fr-FR" i="1" dirty="0">
                <a:solidFill>
                  <a:schemeClr val="bg1"/>
                </a:solidFill>
              </a:rPr>
              <a:t>L’éthique de la terre</a:t>
            </a:r>
          </a:p>
        </p:txBody>
      </p:sp>
      <p:sp>
        <p:nvSpPr>
          <p:cNvPr id="3" name="Espace réservé du contenu 2">
            <a:extLst>
              <a:ext uri="{FF2B5EF4-FFF2-40B4-BE49-F238E27FC236}">
                <a16:creationId xmlns:a16="http://schemas.microsoft.com/office/drawing/2014/main" id="{DE647504-E281-A443-A1B9-B2C03AD1CC06}"/>
              </a:ext>
            </a:extLst>
          </p:cNvPr>
          <p:cNvSpPr>
            <a:spLocks noGrp="1"/>
          </p:cNvSpPr>
          <p:nvPr>
            <p:ph idx="1"/>
          </p:nvPr>
        </p:nvSpPr>
        <p:spPr>
          <a:xfrm>
            <a:off x="455694" y="2385482"/>
            <a:ext cx="4162427" cy="4489450"/>
          </a:xfrm>
        </p:spPr>
        <p:txBody>
          <a:bodyPr/>
          <a:lstStyle/>
          <a:p>
            <a:pPr marL="0" indent="0">
              <a:buNone/>
            </a:pPr>
            <a:r>
              <a:rPr lang="fr-FR" dirty="0">
                <a:solidFill>
                  <a:schemeClr val="bg1"/>
                </a:solidFill>
              </a:rPr>
              <a:t>in</a:t>
            </a:r>
            <a:r>
              <a:rPr lang="fr-FR" i="1" dirty="0">
                <a:solidFill>
                  <a:schemeClr val="bg1"/>
                </a:solidFill>
              </a:rPr>
              <a:t> Almanach d’un comté des sables, </a:t>
            </a:r>
            <a:r>
              <a:rPr lang="fr-FR" dirty="0">
                <a:solidFill>
                  <a:schemeClr val="bg1"/>
                </a:solidFill>
              </a:rPr>
              <a:t>Flammarion, Paris, 2000, p. 282-284</a:t>
            </a:r>
          </a:p>
        </p:txBody>
      </p:sp>
      <p:sp>
        <p:nvSpPr>
          <p:cNvPr id="4" name="ZoneTexte 3">
            <a:extLst>
              <a:ext uri="{FF2B5EF4-FFF2-40B4-BE49-F238E27FC236}">
                <a16:creationId xmlns:a16="http://schemas.microsoft.com/office/drawing/2014/main" id="{AFCC61CD-2AAD-FC49-B011-B6E8DFF3F35B}"/>
              </a:ext>
            </a:extLst>
          </p:cNvPr>
          <p:cNvSpPr txBox="1"/>
          <p:nvPr/>
        </p:nvSpPr>
        <p:spPr>
          <a:xfrm>
            <a:off x="5806440" y="610262"/>
            <a:ext cx="5887733" cy="5109091"/>
          </a:xfrm>
          <a:prstGeom prst="rect">
            <a:avLst/>
          </a:prstGeom>
          <a:noFill/>
        </p:spPr>
        <p:txBody>
          <a:bodyPr wrap="square" rtlCol="0">
            <a:spAutoFit/>
          </a:bodyPr>
          <a:lstStyle/>
          <a:p>
            <a:pPr marL="342900" indent="-342900">
              <a:buFont typeface="+mj-lt"/>
              <a:buAutoNum type="arabicPeriod"/>
            </a:pPr>
            <a:r>
              <a:rPr lang="fr-FR" sz="2800" dirty="0">
                <a:solidFill>
                  <a:schemeClr val="bg1"/>
                </a:solidFill>
              </a:rPr>
              <a:t>L’éthique de la terre « implique le respect pour les membres individuels de la communauté biotique » </a:t>
            </a:r>
          </a:p>
          <a:p>
            <a:pPr marL="342900" indent="-342900">
              <a:buFont typeface="+mj-lt"/>
              <a:buAutoNum type="arabicPeriod"/>
            </a:pPr>
            <a:r>
              <a:rPr lang="fr-FR" sz="2800" dirty="0">
                <a:solidFill>
                  <a:schemeClr val="bg1"/>
                </a:solidFill>
              </a:rPr>
              <a:t>« Un droit biotique à persévérer dans son être » </a:t>
            </a:r>
          </a:p>
          <a:p>
            <a:pPr marL="342900" indent="-342900">
              <a:buFont typeface="+mj-lt"/>
              <a:buAutoNum type="arabicPeriod"/>
            </a:pPr>
            <a:r>
              <a:rPr lang="fr-FR" sz="2800" dirty="0">
                <a:solidFill>
                  <a:schemeClr val="bg1"/>
                </a:solidFill>
              </a:rPr>
              <a:t>« Une chose est juste lorsqu’elle tend à préserver l’intégrité, la stabilité et la beauté de la communauté biotique. Elle est injuste lorsqu’elle tend à l’inverse. »</a:t>
            </a:r>
          </a:p>
          <a:p>
            <a:endParaRPr lang="fr-FR" dirty="0">
              <a:solidFill>
                <a:schemeClr val="bg1"/>
              </a:solidFill>
            </a:endParaRPr>
          </a:p>
        </p:txBody>
      </p:sp>
    </p:spTree>
    <p:extLst>
      <p:ext uri="{BB962C8B-B14F-4D97-AF65-F5344CB8AC3E}">
        <p14:creationId xmlns:p14="http://schemas.microsoft.com/office/powerpoint/2010/main" val="318594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4B0BD9-7E49-B540-99B7-D5E6374475C6}"/>
              </a:ext>
            </a:extLst>
          </p:cNvPr>
          <p:cNvSpPr>
            <a:spLocks noGrp="1"/>
          </p:cNvSpPr>
          <p:nvPr>
            <p:ph type="title"/>
          </p:nvPr>
        </p:nvSpPr>
        <p:spPr>
          <a:xfrm>
            <a:off x="4644190" y="4786125"/>
            <a:ext cx="6338019" cy="2071875"/>
          </a:xfrm>
        </p:spPr>
        <p:txBody>
          <a:bodyPr>
            <a:normAutofit/>
          </a:bodyPr>
          <a:lstStyle/>
          <a:p>
            <a:r>
              <a:rPr lang="fr-FR" sz="2400" dirty="0"/>
              <a:t>John Baird </a:t>
            </a:r>
            <a:r>
              <a:rPr lang="fr-FR" sz="2400" dirty="0" err="1"/>
              <a:t>Callicott</a:t>
            </a:r>
            <a:r>
              <a:rPr lang="fr-FR" sz="2400" dirty="0"/>
              <a:t>, « Les éthiques environnementales holistes et le problème de l’</a:t>
            </a:r>
            <a:r>
              <a:rPr lang="fr-FR" sz="2400" dirty="0" err="1"/>
              <a:t>écofascisme</a:t>
            </a:r>
            <a:r>
              <a:rPr lang="fr-FR" sz="2400" dirty="0"/>
              <a:t> », In </a:t>
            </a:r>
            <a:r>
              <a:rPr lang="fr-FR" sz="2400" i="1" dirty="0"/>
              <a:t>Éthique de la terre, </a:t>
            </a:r>
            <a:r>
              <a:rPr lang="fr-FR" sz="2400" dirty="0" err="1"/>
              <a:t>Wildproject</a:t>
            </a:r>
            <a:r>
              <a:rPr lang="fr-FR" sz="2400" dirty="0"/>
              <a:t>, Marseille, 2021, p. 123-4</a:t>
            </a:r>
            <a:br>
              <a:rPr lang="fr-FR" sz="2400" dirty="0"/>
            </a:br>
            <a:endParaRPr lang="fr-FR" sz="2400" i="1" dirty="0"/>
          </a:p>
        </p:txBody>
      </p:sp>
      <p:sp>
        <p:nvSpPr>
          <p:cNvPr id="4" name="ZoneTexte 3">
            <a:extLst>
              <a:ext uri="{FF2B5EF4-FFF2-40B4-BE49-F238E27FC236}">
                <a16:creationId xmlns:a16="http://schemas.microsoft.com/office/drawing/2014/main" id="{AFCC61CD-2AAD-FC49-B011-B6E8DFF3F35B}"/>
              </a:ext>
            </a:extLst>
          </p:cNvPr>
          <p:cNvSpPr txBox="1"/>
          <p:nvPr/>
        </p:nvSpPr>
        <p:spPr>
          <a:xfrm>
            <a:off x="4644190" y="0"/>
            <a:ext cx="7049984" cy="4031873"/>
          </a:xfrm>
          <a:prstGeom prst="rect">
            <a:avLst/>
          </a:prstGeom>
          <a:noFill/>
        </p:spPr>
        <p:txBody>
          <a:bodyPr wrap="square" rtlCol="0">
            <a:spAutoFit/>
          </a:bodyPr>
          <a:lstStyle/>
          <a:p>
            <a:r>
              <a:rPr lang="fr-FR" sz="3200" dirty="0"/>
              <a:t>« Préserver l’intégrité de la communauté biotique requiert souvent de réduire les populations de certaines espèces, qu’elles soient natives ou non, sauvage ou </a:t>
            </a:r>
            <a:r>
              <a:rPr lang="fr-FR" sz="3200" dirty="0" err="1"/>
              <a:t>féral</a:t>
            </a:r>
            <a:r>
              <a:rPr lang="fr-FR" sz="3200" dirty="0"/>
              <a:t>. » </a:t>
            </a:r>
          </a:p>
          <a:p>
            <a:endParaRPr lang="fr-FR" sz="3200" dirty="0"/>
          </a:p>
          <a:p>
            <a:r>
              <a:rPr lang="fr-FR" sz="3200" dirty="0"/>
              <a:t>« qui est tué, pour quelles raisons, dans quelles circonstances, et comment ».</a:t>
            </a:r>
          </a:p>
        </p:txBody>
      </p:sp>
      <p:pic>
        <p:nvPicPr>
          <p:cNvPr id="6" name="Image 5">
            <a:extLst>
              <a:ext uri="{FF2B5EF4-FFF2-40B4-BE49-F238E27FC236}">
                <a16:creationId xmlns:a16="http://schemas.microsoft.com/office/drawing/2014/main" id="{DAA15080-39B6-B54A-B931-1B973D90F5B5}"/>
              </a:ext>
            </a:extLst>
          </p:cNvPr>
          <p:cNvPicPr>
            <a:picLocks noChangeAspect="1"/>
          </p:cNvPicPr>
          <p:nvPr/>
        </p:nvPicPr>
        <p:blipFill>
          <a:blip r:embed="rId2"/>
          <a:stretch>
            <a:fillRect/>
          </a:stretch>
        </p:blipFill>
        <p:spPr>
          <a:xfrm>
            <a:off x="0" y="0"/>
            <a:ext cx="4396154" cy="6858000"/>
          </a:xfrm>
          <a:prstGeom prst="rect">
            <a:avLst/>
          </a:prstGeom>
        </p:spPr>
      </p:pic>
    </p:spTree>
    <p:extLst>
      <p:ext uri="{BB962C8B-B14F-4D97-AF65-F5344CB8AC3E}">
        <p14:creationId xmlns:p14="http://schemas.microsoft.com/office/powerpoint/2010/main" val="87750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142F7E-9BD1-0645-887C-1AC165ED0A68}"/>
              </a:ext>
            </a:extLst>
          </p:cNvPr>
          <p:cNvSpPr/>
          <p:nvPr/>
        </p:nvSpPr>
        <p:spPr>
          <a:xfrm>
            <a:off x="0" y="0"/>
            <a:ext cx="12192000" cy="7048083"/>
          </a:xfrm>
          <a:prstGeom prst="rect">
            <a:avLst/>
          </a:prstGeom>
        </p:spPr>
        <p:txBody>
          <a:bodyPr wrap="square">
            <a:spAutoFit/>
          </a:bodyPr>
          <a:lstStyle/>
          <a:p>
            <a:pPr indent="431800" algn="just"/>
            <a:r>
              <a:rPr lang="fr-FR" sz="2800" dirty="0">
                <a:latin typeface="Calibri" panose="020F0502020204030204" pitchFamily="34" charset="0"/>
                <a:ea typeface="Calibri" panose="020F0502020204030204" pitchFamily="34" charset="0"/>
                <a:cs typeface="Times New Roman" panose="02020603050405020304" pitchFamily="18" charset="0"/>
              </a:rPr>
              <a:t>« L’holisme est la principale force de l’éthique de la terre, mais aussi son principal handicap. […] Une population humaine de six milliards d’individus est une terrible menace pour l’intégrité, la stabilité et la beauté de la communauté biotique. L’existence d’une population humaine aussi vaste est donc mauvaise du point de vue de l’éthique de la terre. Ne devrait-on pas, pour corriger cela, faire ce que l’on fait lorsque la population des cerfs de Virginie ou de toute autre espèce surgit et menace l’intégrité, la stabilité et la beauté de la communauté biotique ? </a:t>
            </a:r>
            <a:r>
              <a:rPr lang="fr-FR" sz="2800" dirty="0" err="1">
                <a:latin typeface="Calibri" panose="020F0502020204030204" pitchFamily="34" charset="0"/>
                <a:ea typeface="Calibri" panose="020F0502020204030204" pitchFamily="34" charset="0"/>
                <a:cs typeface="Times New Roman" panose="02020603050405020304" pitchFamily="18" charset="0"/>
              </a:rPr>
              <a:t>Á</a:t>
            </a:r>
            <a:r>
              <a:rPr lang="fr-FR" sz="2800" dirty="0">
                <a:latin typeface="Calibri" panose="020F0502020204030204" pitchFamily="34" charset="0"/>
                <a:ea typeface="Calibri" panose="020F0502020204030204" pitchFamily="34" charset="0"/>
                <a:cs typeface="Times New Roman" panose="02020603050405020304" pitchFamily="18" charset="0"/>
              </a:rPr>
              <a:t> savoir la réduire, immédiatement et sommairement, par tous les moyens nécessaires, c’est-à-dire traditionnellement, en abattant les membres de cette population au hasard et de façon indiscriminée – mais avec respect, bien entendu – jusqu’à atteindre la quantité optimale. Les critiques de l’éthique de la terre n’ont pas tardé à en pointer les implications néfastes – mais seulement apparentes, comme je m’apprête à le démontrer. » </a:t>
            </a:r>
          </a:p>
          <a:p>
            <a:pPr indent="431800" algn="just"/>
            <a:r>
              <a:rPr lang="fr-FR" sz="1600" dirty="0"/>
              <a:t>John Baird </a:t>
            </a:r>
            <a:r>
              <a:rPr lang="fr-FR" sz="1600" dirty="0" err="1"/>
              <a:t>Callicott</a:t>
            </a:r>
            <a:r>
              <a:rPr lang="fr-FR" sz="1600" dirty="0"/>
              <a:t>, « Les éthiques environnementales holistes et le problème de l’écofascisme », In </a:t>
            </a:r>
            <a:r>
              <a:rPr lang="fr-FR" sz="1600" i="1" dirty="0"/>
              <a:t>Éthique de la terre, </a:t>
            </a:r>
            <a:r>
              <a:rPr lang="fr-FR" sz="1600" dirty="0" err="1"/>
              <a:t>Wildproject</a:t>
            </a:r>
            <a:r>
              <a:rPr lang="fr-FR" sz="1600" dirty="0"/>
              <a:t>, Marseille, 2021, p. 123-4</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indent="431800" algn="just"/>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indent="431800" algn="just"/>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1951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3CBD2-DFA3-2548-8594-320AF2DD0F12}"/>
              </a:ext>
            </a:extLst>
          </p:cNvPr>
          <p:cNvSpPr>
            <a:spLocks noGrp="1"/>
          </p:cNvSpPr>
          <p:nvPr>
            <p:ph type="title"/>
          </p:nvPr>
        </p:nvSpPr>
        <p:spPr/>
        <p:txBody>
          <a:bodyPr/>
          <a:lstStyle/>
          <a:p>
            <a:r>
              <a:rPr lang="fr-FR" dirty="0"/>
              <a:t>Les principes d’une morale holiste</a:t>
            </a:r>
          </a:p>
        </p:txBody>
      </p:sp>
      <p:sp>
        <p:nvSpPr>
          <p:cNvPr id="3" name="Espace réservé du contenu 2">
            <a:extLst>
              <a:ext uri="{FF2B5EF4-FFF2-40B4-BE49-F238E27FC236}">
                <a16:creationId xmlns:a16="http://schemas.microsoft.com/office/drawing/2014/main" id="{079585BD-C08C-C84B-8173-224544169B44}"/>
              </a:ext>
            </a:extLst>
          </p:cNvPr>
          <p:cNvSpPr>
            <a:spLocks noGrp="1"/>
          </p:cNvSpPr>
          <p:nvPr>
            <p:ph idx="1"/>
          </p:nvPr>
        </p:nvSpPr>
        <p:spPr/>
        <p:txBody>
          <a:bodyPr/>
          <a:lstStyle/>
          <a:p>
            <a:pPr marL="514350" indent="-514350">
              <a:buFont typeface="+mj-lt"/>
              <a:buAutoNum type="arabicPeriod"/>
            </a:pPr>
            <a:r>
              <a:rPr lang="fr-FR" u="sng" dirty="0"/>
              <a:t>Principe de premier ordre : </a:t>
            </a:r>
          </a:p>
          <a:p>
            <a:pPr lvl="1"/>
            <a:r>
              <a:rPr lang="fr-FR" dirty="0"/>
              <a:t>Est juste ce qui tend à préserver l’intégrité, la beauté et la stabilité de la communauté biotique</a:t>
            </a:r>
          </a:p>
          <a:p>
            <a:pPr marL="514350" indent="-514350">
              <a:buFont typeface="+mj-lt"/>
              <a:buAutoNum type="arabicPeriod"/>
            </a:pPr>
            <a:r>
              <a:rPr lang="fr-FR" u="sng" dirty="0"/>
              <a:t>Principes de second ordre : </a:t>
            </a:r>
          </a:p>
          <a:p>
            <a:pPr marL="971550" lvl="1" indent="-514350">
              <a:buFont typeface="+mj-lt"/>
              <a:buAutoNum type="arabicPeriod"/>
            </a:pPr>
            <a:r>
              <a:rPr lang="fr-FR" dirty="0"/>
              <a:t>PSO1 : les obligations générées par des communautés plus intimes et plus vénérables ont la préséance sur celles générées au sein de communautés plus récentes ou plus impersonnelles. </a:t>
            </a:r>
          </a:p>
          <a:p>
            <a:pPr marL="971550" lvl="1" indent="-514350">
              <a:buFont typeface="+mj-lt"/>
              <a:buAutoNum type="arabicPeriod"/>
            </a:pPr>
            <a:r>
              <a:rPr lang="fr-FR" dirty="0"/>
              <a:t>PSO2 : des intérêts plus forts génère des devoirs qui ont la préséance sur les devoirs générés par des intérêts plus faibles. </a:t>
            </a:r>
          </a:p>
        </p:txBody>
      </p:sp>
    </p:spTree>
    <p:extLst>
      <p:ext uri="{BB962C8B-B14F-4D97-AF65-F5344CB8AC3E}">
        <p14:creationId xmlns:p14="http://schemas.microsoft.com/office/powerpoint/2010/main" val="1143359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82CC328-87E7-EE42-AAEB-9219D88223F4}"/>
              </a:ext>
            </a:extLst>
          </p:cNvPr>
          <p:cNvPicPr>
            <a:picLocks noChangeAspect="1"/>
          </p:cNvPicPr>
          <p:nvPr/>
        </p:nvPicPr>
        <p:blipFill>
          <a:blip r:embed="rId2"/>
          <a:stretch>
            <a:fillRect/>
          </a:stretch>
        </p:blipFill>
        <p:spPr>
          <a:xfrm>
            <a:off x="0" y="0"/>
            <a:ext cx="12759070" cy="6858000"/>
          </a:xfrm>
          <a:prstGeom prst="rect">
            <a:avLst/>
          </a:prstGeom>
        </p:spPr>
      </p:pic>
      <p:sp>
        <p:nvSpPr>
          <p:cNvPr id="3" name="Espace réservé du contenu 2">
            <a:extLst>
              <a:ext uri="{FF2B5EF4-FFF2-40B4-BE49-F238E27FC236}">
                <a16:creationId xmlns:a16="http://schemas.microsoft.com/office/drawing/2014/main" id="{DE647504-E281-A443-A1B9-B2C03AD1CC06}"/>
              </a:ext>
            </a:extLst>
          </p:cNvPr>
          <p:cNvSpPr>
            <a:spLocks noGrp="1"/>
          </p:cNvSpPr>
          <p:nvPr>
            <p:ph idx="1"/>
          </p:nvPr>
        </p:nvSpPr>
        <p:spPr>
          <a:xfrm>
            <a:off x="240632" y="4096350"/>
            <a:ext cx="4377489" cy="1847249"/>
          </a:xfrm>
          <a:solidFill>
            <a:schemeClr val="accent6">
              <a:lumMod val="20000"/>
              <a:lumOff val="80000"/>
              <a:alpha val="49000"/>
            </a:schemeClr>
          </a:solidFill>
        </p:spPr>
        <p:txBody>
          <a:bodyPr/>
          <a:lstStyle/>
          <a:p>
            <a:pPr marL="0" indent="0">
              <a:buNone/>
            </a:pPr>
            <a:r>
              <a:rPr lang="fr-FR" dirty="0"/>
              <a:t>In </a:t>
            </a:r>
            <a:r>
              <a:rPr lang="fr-FR" i="1" dirty="0"/>
              <a:t>Éthique de la terre, </a:t>
            </a:r>
            <a:r>
              <a:rPr lang="fr-FR" dirty="0" err="1"/>
              <a:t>Wildproject</a:t>
            </a:r>
            <a:r>
              <a:rPr lang="fr-FR" dirty="0"/>
              <a:t>, Marseille, 2021, p. 135</a:t>
            </a:r>
          </a:p>
          <a:p>
            <a:pPr marL="0" indent="0">
              <a:buNone/>
            </a:pPr>
            <a:endParaRPr lang="fr-FR" dirty="0"/>
          </a:p>
        </p:txBody>
      </p:sp>
      <p:sp>
        <p:nvSpPr>
          <p:cNvPr id="4" name="ZoneTexte 3">
            <a:extLst>
              <a:ext uri="{FF2B5EF4-FFF2-40B4-BE49-F238E27FC236}">
                <a16:creationId xmlns:a16="http://schemas.microsoft.com/office/drawing/2014/main" id="{AFCC61CD-2AAD-FC49-B011-B6E8DFF3F35B}"/>
              </a:ext>
            </a:extLst>
          </p:cNvPr>
          <p:cNvSpPr txBox="1"/>
          <p:nvPr/>
        </p:nvSpPr>
        <p:spPr>
          <a:xfrm>
            <a:off x="5702968" y="610261"/>
            <a:ext cx="5991206" cy="5016758"/>
          </a:xfrm>
          <a:prstGeom prst="rect">
            <a:avLst/>
          </a:prstGeom>
          <a:solidFill>
            <a:schemeClr val="accent6">
              <a:lumMod val="20000"/>
              <a:lumOff val="80000"/>
              <a:alpha val="62000"/>
            </a:schemeClr>
          </a:solidFill>
        </p:spPr>
        <p:txBody>
          <a:bodyPr wrap="square" rtlCol="0">
            <a:spAutoFit/>
          </a:bodyPr>
          <a:lstStyle/>
          <a:p>
            <a:r>
              <a:rPr lang="fr-FR" sz="3200" dirty="0"/>
              <a:t>« Quand des devoirs holistiques envers la nature entrent en conflit avec des devoirs individualistes envers les hommes et que les enjeux holistiques écologiques en présence sont significativement plus forts que les enjeux individualistes humains, alors les premiers doivent avoir la priorité ». </a:t>
            </a:r>
          </a:p>
        </p:txBody>
      </p:sp>
      <p:sp>
        <p:nvSpPr>
          <p:cNvPr id="2" name="Titre 1">
            <a:extLst>
              <a:ext uri="{FF2B5EF4-FFF2-40B4-BE49-F238E27FC236}">
                <a16:creationId xmlns:a16="http://schemas.microsoft.com/office/drawing/2014/main" id="{054B0BD9-7E49-B540-99B7-D5E6374475C6}"/>
              </a:ext>
            </a:extLst>
          </p:cNvPr>
          <p:cNvSpPr>
            <a:spLocks noGrp="1"/>
          </p:cNvSpPr>
          <p:nvPr>
            <p:ph type="title"/>
          </p:nvPr>
        </p:nvSpPr>
        <p:spPr>
          <a:xfrm>
            <a:off x="240632" y="610262"/>
            <a:ext cx="4377489" cy="3245458"/>
          </a:xfrm>
          <a:solidFill>
            <a:schemeClr val="accent6">
              <a:lumMod val="20000"/>
              <a:lumOff val="80000"/>
              <a:alpha val="62000"/>
            </a:schemeClr>
          </a:solidFill>
        </p:spPr>
        <p:txBody>
          <a:bodyPr>
            <a:normAutofit fontScale="90000"/>
          </a:bodyPr>
          <a:lstStyle/>
          <a:p>
            <a:r>
              <a:rPr lang="fr-FR" dirty="0"/>
              <a:t>John Baird </a:t>
            </a:r>
            <a:r>
              <a:rPr lang="fr-FR" dirty="0" err="1"/>
              <a:t>Callicott</a:t>
            </a:r>
            <a:r>
              <a:rPr lang="fr-FR" dirty="0"/>
              <a:t>, « Les éthiques environnementales holistes et le problème de l’</a:t>
            </a:r>
            <a:r>
              <a:rPr lang="fr-FR" dirty="0" err="1"/>
              <a:t>écofascisme</a:t>
            </a:r>
            <a:r>
              <a:rPr lang="fr-FR" dirty="0"/>
              <a:t> » </a:t>
            </a:r>
            <a:endParaRPr lang="fr-FR" i="1" dirty="0"/>
          </a:p>
        </p:txBody>
      </p:sp>
    </p:spTree>
    <p:extLst>
      <p:ext uri="{BB962C8B-B14F-4D97-AF65-F5344CB8AC3E}">
        <p14:creationId xmlns:p14="http://schemas.microsoft.com/office/powerpoint/2010/main" val="374468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B923C-6F57-14D5-5F41-744CB21A06B7}"/>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569FECE8-2DAF-23AA-FDC3-E39A87F40131}"/>
              </a:ext>
            </a:extLst>
          </p:cNvPr>
          <p:cNvSpPr>
            <a:spLocks noGrp="1"/>
          </p:cNvSpPr>
          <p:nvPr>
            <p:ph idx="1"/>
          </p:nvPr>
        </p:nvSpPr>
        <p:spPr/>
        <p:txBody>
          <a:bodyPr/>
          <a:lstStyle/>
          <a:p>
            <a:pPr marL="342900" lvl="0" indent="-342900" algn="just">
              <a:lnSpc>
                <a:spcPct val="150000"/>
              </a:lnSpc>
              <a:buFont typeface="+mj-lt"/>
              <a:buAutoNum type="arabicPeriod"/>
            </a:pPr>
            <a:r>
              <a:rPr lang="fr-FR" sz="3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L’éthique de la terre, une morale du sentiment</a:t>
            </a:r>
          </a:p>
          <a:p>
            <a:pPr marL="342900" lvl="0" indent="-342900" algn="just">
              <a:lnSpc>
                <a:spcPct val="150000"/>
              </a:lnSpc>
              <a:buFont typeface="+mj-lt"/>
              <a:buAutoNum type="arabicPeriod"/>
            </a:pPr>
            <a:r>
              <a:rPr lang="fr-FR" sz="3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Le risque de l’écofascisme</a:t>
            </a:r>
          </a:p>
          <a:p>
            <a:pPr marL="342900" lvl="0" indent="-342900" algn="just">
              <a:lnSpc>
                <a:spcPct val="150000"/>
              </a:lnSpc>
              <a:buFont typeface="+mj-lt"/>
              <a:buAutoNum type="arabicPeriod"/>
            </a:pPr>
            <a:r>
              <a:rPr lang="fr-FR" sz="3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En défense de l’éthique de la terre</a:t>
            </a:r>
          </a:p>
          <a:p>
            <a:pPr marL="0" indent="0">
              <a:buNone/>
            </a:pPr>
            <a:endParaRPr lang="fr-FR" dirty="0"/>
          </a:p>
        </p:txBody>
      </p:sp>
    </p:spTree>
    <p:extLst>
      <p:ext uri="{BB962C8B-B14F-4D97-AF65-F5344CB8AC3E}">
        <p14:creationId xmlns:p14="http://schemas.microsoft.com/office/powerpoint/2010/main" val="199917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CECC7F-1D9C-EAAE-DC53-BEEB895EB400}"/>
              </a:ext>
            </a:extLst>
          </p:cNvPr>
          <p:cNvSpPr>
            <a:spLocks noGrp="1"/>
          </p:cNvSpPr>
          <p:nvPr>
            <p:ph type="title"/>
          </p:nvPr>
        </p:nvSpPr>
        <p:spPr/>
        <p:txBody>
          <a:bodyPr/>
          <a:lstStyle/>
          <a:p>
            <a:r>
              <a:rPr lang="fr-FR" sz="3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1. L’éthique de la terre, une morale du sentiment</a:t>
            </a:r>
            <a:br>
              <a:rPr lang="fr-FR"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2DAA327A-A402-25C8-0D32-BB72FE16A7DE}"/>
              </a:ext>
            </a:extLst>
          </p:cNvPr>
          <p:cNvSpPr>
            <a:spLocks noGrp="1"/>
          </p:cNvSpPr>
          <p:nvPr>
            <p:ph idx="1"/>
          </p:nvPr>
        </p:nvSpPr>
        <p:spPr/>
        <p:txBody>
          <a:bodyPr/>
          <a:lstStyle/>
          <a:p>
            <a:pPr indent="0" algn="just">
              <a:lnSpc>
                <a:spcPct val="150000"/>
              </a:lnSpc>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 L’éthique de la terre élargit simplement les frontières de la communauté de manière à y inclure le sol, l’eau, les plantes et les animaux ou, collectivement, la terre. En bref, une éthique de la terre fait passer l’</a:t>
            </a:r>
            <a:r>
              <a:rPr lang="fr-FR" sz="2400" i="1" dirty="0">
                <a:effectLst/>
                <a:latin typeface="Calibri" panose="020F0502020204030204" pitchFamily="34" charset="0"/>
                <a:ea typeface="Calibri" panose="020F0502020204030204" pitchFamily="34" charset="0"/>
                <a:cs typeface="Times New Roman" panose="02020603050405020304" pitchFamily="18" charset="0"/>
              </a:rPr>
              <a:t>Homo sapiens</a:t>
            </a:r>
            <a:r>
              <a:rPr lang="fr-FR" sz="2400" dirty="0">
                <a:effectLst/>
                <a:latin typeface="Calibri" panose="020F0502020204030204" pitchFamily="34" charset="0"/>
                <a:ea typeface="Calibri" panose="020F0502020204030204" pitchFamily="34" charset="0"/>
                <a:cs typeface="Times New Roman" panose="02020603050405020304" pitchFamily="18" charset="0"/>
              </a:rPr>
              <a:t> du rôle de conquérant de la communauté-terre à celui de membre et citoyen parmi d’autres de cette communauté. Elle implique le respect des autres membres, et aussi le respect de la communauté en tant que telle.  »</a:t>
            </a:r>
          </a:p>
          <a:p>
            <a:pPr indent="0" algn="just">
              <a:lnSpc>
                <a:spcPct val="150000"/>
              </a:lnSpc>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Aldo Leopold,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Almanach d’un comté des sables, op.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cit</a:t>
            </a:r>
            <a:r>
              <a:rPr lang="fr-FR" sz="1800" i="1" dirty="0">
                <a:effectLst/>
                <a:latin typeface="Calibri" panose="020F0502020204030204" pitchFamily="34" charset="0"/>
                <a:ea typeface="Calibri" panose="020F0502020204030204" pitchFamily="34" charset="0"/>
                <a:cs typeface="Times New Roman" panose="02020603050405020304" pitchFamily="18" charset="0"/>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p. 258-259.</a:t>
            </a:r>
          </a:p>
          <a:p>
            <a:endParaRPr lang="fr-FR" dirty="0"/>
          </a:p>
        </p:txBody>
      </p:sp>
    </p:spTree>
    <p:extLst>
      <p:ext uri="{BB962C8B-B14F-4D97-AF65-F5344CB8AC3E}">
        <p14:creationId xmlns:p14="http://schemas.microsoft.com/office/powerpoint/2010/main" val="266887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4DC2-EAFB-9314-40B8-C5B5000A9C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346B40F-0F56-CFA0-5D43-981F4150784D}"/>
              </a:ext>
            </a:extLst>
          </p:cNvPr>
          <p:cNvSpPr>
            <a:spLocks noGrp="1"/>
          </p:cNvSpPr>
          <p:nvPr>
            <p:ph type="title"/>
          </p:nvPr>
        </p:nvSpPr>
        <p:spPr/>
        <p:txBody>
          <a:bodyPr/>
          <a:lstStyle/>
          <a:p>
            <a:r>
              <a:rPr lang="fr-FR" sz="3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1. L’éthique de la terre, une morale du sentiment</a:t>
            </a:r>
            <a:br>
              <a:rPr lang="fr-FR"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721F10A9-6E45-F1C8-F5C1-50BEA5D7CA45}"/>
              </a:ext>
            </a:extLst>
          </p:cNvPr>
          <p:cNvSpPr>
            <a:spLocks noGrp="1"/>
          </p:cNvSpPr>
          <p:nvPr>
            <p:ph idx="1"/>
          </p:nvPr>
        </p:nvSpPr>
        <p:spPr/>
        <p:txBody>
          <a:bodyPr/>
          <a:lstStyle/>
          <a:p>
            <a:pPr marL="540385" indent="0" algn="just">
              <a:lnSpc>
                <a:spcPct val="150000"/>
              </a:lnSpc>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 Ce n’est que lorsqu’un caractère est considéré en général, sans référence à notre intérêt particulier, qu’il produit une impression ou un sentiment qui le désignent comme moralement bon ou mauvais ». 				David HUME, </a:t>
            </a:r>
            <a:r>
              <a:rPr lang="fr-FR" sz="2400" i="1" dirty="0">
                <a:effectLst/>
                <a:latin typeface="Calibri" panose="020F0502020204030204" pitchFamily="34" charset="0"/>
                <a:ea typeface="Calibri" panose="020F0502020204030204" pitchFamily="34" charset="0"/>
                <a:cs typeface="Times New Roman" panose="02020603050405020304" pitchFamily="18" charset="0"/>
              </a:rPr>
              <a:t>Traité de la nature humaine</a:t>
            </a:r>
            <a:r>
              <a:rPr lang="fr-FR" sz="2400" dirty="0">
                <a:effectLst/>
                <a:latin typeface="Calibri" panose="020F0502020204030204" pitchFamily="34" charset="0"/>
                <a:ea typeface="Calibri" panose="020F0502020204030204" pitchFamily="34" charset="0"/>
                <a:cs typeface="Times New Roman" panose="02020603050405020304" pitchFamily="18" charset="0"/>
              </a:rPr>
              <a:t>, livre 3, Paris, GF, p. 68</a:t>
            </a:r>
          </a:p>
          <a:p>
            <a:endParaRPr lang="fr-FR" dirty="0"/>
          </a:p>
        </p:txBody>
      </p:sp>
    </p:spTree>
    <p:extLst>
      <p:ext uri="{BB962C8B-B14F-4D97-AF65-F5344CB8AC3E}">
        <p14:creationId xmlns:p14="http://schemas.microsoft.com/office/powerpoint/2010/main" val="209331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843B-C160-38BC-C7E8-127419B45D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A300D4D-B607-A1AD-C5B0-2637956E90A5}"/>
              </a:ext>
            </a:extLst>
          </p:cNvPr>
          <p:cNvSpPr>
            <a:spLocks noGrp="1"/>
          </p:cNvSpPr>
          <p:nvPr>
            <p:ph type="title"/>
          </p:nvPr>
        </p:nvSpPr>
        <p:spPr/>
        <p:txBody>
          <a:bodyPr/>
          <a:lstStyle/>
          <a:p>
            <a:r>
              <a:rPr lang="fr-FR" sz="3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1. L’éthique de la terre, une morale du sentiment</a:t>
            </a:r>
            <a:br>
              <a:rPr lang="fr-FR"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0F0A0A63-E21E-8875-ABB2-BC37E1DB6985}"/>
              </a:ext>
            </a:extLst>
          </p:cNvPr>
          <p:cNvSpPr>
            <a:spLocks noGrp="1"/>
          </p:cNvSpPr>
          <p:nvPr>
            <p:ph idx="1"/>
          </p:nvPr>
        </p:nvSpPr>
        <p:spPr/>
        <p:txBody>
          <a:bodyPr>
            <a:normAutofit/>
          </a:bodyPr>
          <a:lstStyle/>
          <a:p>
            <a:pPr marL="0" indent="0">
              <a:buNone/>
            </a:pPr>
            <a:r>
              <a:rPr lang="fr-FR" sz="2400" kern="0" dirty="0">
                <a:effectLst/>
                <a:latin typeface="Calibri" panose="020F0502020204030204" pitchFamily="34" charset="0"/>
                <a:ea typeface="Calibri" panose="020F0502020204030204" pitchFamily="34" charset="0"/>
                <a:cs typeface="Times New Roman" panose="02020603050405020304" pitchFamily="18" charset="0"/>
              </a:rPr>
              <a:t>Pour </a:t>
            </a:r>
            <a:r>
              <a:rPr lang="fr-FR" sz="2400" kern="0" dirty="0" err="1">
                <a:effectLst/>
                <a:latin typeface="Calibri" panose="020F0502020204030204" pitchFamily="34" charset="0"/>
                <a:ea typeface="Calibri" panose="020F0502020204030204" pitchFamily="34" charset="0"/>
                <a:cs typeface="Times New Roman" panose="02020603050405020304" pitchFamily="18" charset="0"/>
              </a:rPr>
              <a:t>Callicott</a:t>
            </a:r>
            <a:r>
              <a:rPr lang="fr-FR" sz="2400" kern="0" dirty="0">
                <a:effectLst/>
                <a:latin typeface="Calibri" panose="020F0502020204030204" pitchFamily="34" charset="0"/>
                <a:ea typeface="Calibri" panose="020F0502020204030204" pitchFamily="34" charset="0"/>
                <a:cs typeface="Times New Roman" panose="02020603050405020304" pitchFamily="18" charset="0"/>
              </a:rPr>
              <a:t>, les sciences de l’écologie et de l’environnement nous ont appris que nous devons désormais « préserver l’intégrité, la stabilité et la beauté de la communauté biotique ». </a:t>
            </a:r>
            <a:endParaRPr lang="fr-FR" sz="2400" kern="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2400" kern="0" dirty="0">
                <a:effectLst/>
                <a:latin typeface="Calibri" panose="020F0502020204030204" pitchFamily="34" charset="0"/>
                <a:ea typeface="Calibri" panose="020F0502020204030204" pitchFamily="34" charset="0"/>
                <a:cs typeface="Times New Roman" panose="02020603050405020304" pitchFamily="18" charset="0"/>
              </a:rPr>
              <a:t>Parce que : </a:t>
            </a:r>
          </a:p>
          <a:p>
            <a:pPr marL="342900" indent="-342900">
              <a:buAutoNum type="arabicParenR"/>
            </a:pPr>
            <a:r>
              <a:rPr lang="fr-FR" sz="2400" kern="0" dirty="0">
                <a:effectLst/>
                <a:latin typeface="Calibri" panose="020F0502020204030204" pitchFamily="34" charset="0"/>
                <a:ea typeface="Calibri" panose="020F0502020204030204" pitchFamily="34" charset="0"/>
                <a:cs typeface="Times New Roman" panose="02020603050405020304" pitchFamily="18" charset="0"/>
              </a:rPr>
              <a:t>nous avons toutes et tous une attitude morale positive à l’égard de la communauté et de la société à laquelle nous appartenons et que </a:t>
            </a:r>
          </a:p>
          <a:p>
            <a:pPr marL="342900" indent="-342900">
              <a:buAutoNum type="arabicParenR"/>
            </a:pPr>
            <a:r>
              <a:rPr lang="fr-FR" sz="2400" kern="0" dirty="0">
                <a:effectLst/>
                <a:latin typeface="Calibri" panose="020F0502020204030204" pitchFamily="34" charset="0"/>
                <a:ea typeface="Calibri" panose="020F0502020204030204" pitchFamily="34" charset="0"/>
                <a:cs typeface="Times New Roman" panose="02020603050405020304" pitchFamily="18" charset="0"/>
              </a:rPr>
              <a:t>la science a désormais découvert que l’environnement naturel est une communauté à laquelle nous n’appartenons pas moins qu’à l’humanité.</a:t>
            </a:r>
            <a:r>
              <a:rPr lang="fr-FR" sz="2400" dirty="0">
                <a:effectLst/>
              </a:rPr>
              <a:t> </a:t>
            </a:r>
          </a:p>
          <a:p>
            <a:pPr marL="0" indent="0">
              <a:buNone/>
            </a:pPr>
            <a:r>
              <a:rPr lang="fr-FR" sz="2400" dirty="0"/>
              <a:t>		John B. </a:t>
            </a:r>
            <a:r>
              <a:rPr lang="fr-FR" sz="2400" dirty="0" err="1"/>
              <a:t>Callicott</a:t>
            </a:r>
            <a:r>
              <a:rPr lang="fr-FR" sz="2400" dirty="0"/>
              <a:t>, « </a:t>
            </a:r>
            <a:r>
              <a:rPr lang="fr-FR" sz="2400" dirty="0" err="1"/>
              <a:t>Hume’s</a:t>
            </a:r>
            <a:r>
              <a:rPr lang="fr-FR" sz="2400" dirty="0"/>
              <a:t> Is/</a:t>
            </a:r>
            <a:r>
              <a:rPr lang="fr-FR" sz="2400" dirty="0" err="1"/>
              <a:t>Ought</a:t>
            </a:r>
            <a:r>
              <a:rPr lang="fr-FR" sz="2400" dirty="0"/>
              <a:t> </a:t>
            </a:r>
            <a:r>
              <a:rPr lang="fr-FR" sz="2400" dirty="0" err="1"/>
              <a:t>Dichotomy</a:t>
            </a:r>
            <a:r>
              <a:rPr lang="fr-FR" sz="2400" dirty="0"/>
              <a:t> and the relation of 		</a:t>
            </a:r>
            <a:r>
              <a:rPr lang="fr-FR" sz="2400" dirty="0" err="1"/>
              <a:t>Ecology</a:t>
            </a:r>
            <a:r>
              <a:rPr lang="fr-FR" sz="2400" dirty="0"/>
              <a:t> to Aldo </a:t>
            </a:r>
            <a:r>
              <a:rPr lang="fr-FR" sz="2400" dirty="0" err="1"/>
              <a:t>Leopold’s</a:t>
            </a:r>
            <a:r>
              <a:rPr lang="fr-FR" sz="2400" dirty="0"/>
              <a:t> Land </a:t>
            </a:r>
            <a:r>
              <a:rPr lang="fr-FR" sz="2400" dirty="0" err="1"/>
              <a:t>Ethic</a:t>
            </a:r>
            <a:r>
              <a:rPr lang="fr-FR" sz="2400" dirty="0"/>
              <a:t> », </a:t>
            </a:r>
            <a:r>
              <a:rPr lang="fr-FR" sz="2400" i="1" dirty="0" err="1"/>
              <a:t>Environmental</a:t>
            </a:r>
            <a:r>
              <a:rPr lang="fr-FR" sz="2400" i="1" dirty="0"/>
              <a:t> </a:t>
            </a:r>
            <a:r>
              <a:rPr lang="fr-FR" sz="2400" i="1" dirty="0" err="1"/>
              <a:t>Ethics</a:t>
            </a:r>
            <a:r>
              <a:rPr lang="fr-FR" sz="2400" i="1" dirty="0"/>
              <a:t>, 			</a:t>
            </a:r>
            <a:r>
              <a:rPr lang="fr-FR" sz="2400" dirty="0"/>
              <a:t>1982, n°4, p. 163-174. </a:t>
            </a:r>
          </a:p>
        </p:txBody>
      </p:sp>
    </p:spTree>
    <p:extLst>
      <p:ext uri="{BB962C8B-B14F-4D97-AF65-F5344CB8AC3E}">
        <p14:creationId xmlns:p14="http://schemas.microsoft.com/office/powerpoint/2010/main" val="342675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75F1-A514-69E6-556D-3D4696CAEB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32407D-4678-929A-52E4-F62C02B5922A}"/>
              </a:ext>
            </a:extLst>
          </p:cNvPr>
          <p:cNvSpPr>
            <a:spLocks noGrp="1"/>
          </p:cNvSpPr>
          <p:nvPr>
            <p:ph type="title"/>
          </p:nvPr>
        </p:nvSpPr>
        <p:spPr/>
        <p:txBody>
          <a:bodyPr/>
          <a:lstStyle/>
          <a:p>
            <a:r>
              <a:rPr lang="fr-FR" sz="3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1. L’éthique de la terre, une morale du sentiment</a:t>
            </a:r>
            <a:br>
              <a:rPr lang="fr-FR"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C429BCB4-12CE-5165-357F-42D61910E43D}"/>
              </a:ext>
            </a:extLst>
          </p:cNvPr>
          <p:cNvSpPr>
            <a:spLocks noGrp="1"/>
          </p:cNvSpPr>
          <p:nvPr>
            <p:ph idx="1"/>
          </p:nvPr>
        </p:nvSpPr>
        <p:spPr/>
        <p:txBody>
          <a:bodyPr/>
          <a:lstStyle/>
          <a:p>
            <a:pPr marL="0" indent="0">
              <a:buNone/>
            </a:pPr>
            <a:r>
              <a:rPr lang="fr-FR" dirty="0">
                <a:effectLst/>
                <a:latin typeface="Calibri" panose="020F0502020204030204" pitchFamily="34" charset="0"/>
                <a:ea typeface="Calibri" panose="020F0502020204030204" pitchFamily="34" charset="0"/>
                <a:cs typeface="Times New Roman" panose="02020603050405020304" pitchFamily="18" charset="0"/>
              </a:rPr>
              <a:t>« La raison, au sens strict et philosophique, ne peut influer sur notre conduite que de deux manières : soit qu'elle excite une passion en nous informant de l'existence d'une chose qui en est l'objet propre ; soit qu'elle découvre la connexion des causes et des effets, de manière à nous donner les moyens d'exercer une passion quelconque ». </a:t>
            </a:r>
          </a:p>
          <a:p>
            <a:pPr marL="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David HUME,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Traité de la nature humaine, op.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cit</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4375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a:xfrm>
            <a:off x="8312763" y="3291840"/>
            <a:ext cx="3879237" cy="3158137"/>
          </a:xfrm>
        </p:spPr>
        <p:txBody>
          <a:bodyPr>
            <a:normAutofit fontScale="90000"/>
          </a:bodyPr>
          <a:lstStyle/>
          <a:p>
            <a:r>
              <a:rPr lang="fr-FR" sz="2000" b="1" dirty="0">
                <a:solidFill>
                  <a:srgbClr val="FFFFFF"/>
                </a:solidFill>
                <a:latin typeface="Garamond" panose="02020404030301010803" pitchFamily="18" charset="0"/>
              </a:rPr>
              <a:t>S</a:t>
            </a:r>
            <a:r>
              <a:rPr lang="fr-FR" sz="2000" dirty="0"/>
              <a:t>« [L’immigration et le réchauffement climatique] sont deux faces du même problème. L’environnement est détruit par la surpopulation, et nous, les Européens, sommes les seuls qui ne contribuent pas à la surpopulation. […] Il faut tuer les envahisseurs, tuer la surpopulation, et ainsi sauver l’environnement. » </a:t>
            </a:r>
            <a:r>
              <a:rPr lang="fr-FR" sz="2000" b="1" dirty="0" err="1">
                <a:solidFill>
                  <a:srgbClr val="FFFFFF"/>
                </a:solidFill>
                <a:latin typeface="Garamond" panose="02020404030301010803" pitchFamily="18" charset="0"/>
              </a:rPr>
              <a:t>éce</a:t>
            </a:r>
            <a:r>
              <a:rPr lang="fr-FR" sz="2000" b="1" dirty="0">
                <a:solidFill>
                  <a:srgbClr val="FFFFFF"/>
                </a:solidFill>
                <a:latin typeface="Garamond" panose="02020404030301010803" pitchFamily="18" charset="0"/>
              </a:rPr>
              <a:t> 1 – Introduction </a:t>
            </a:r>
            <a:br>
              <a:rPr lang="fr-FR" sz="2000" b="1" dirty="0">
                <a:solidFill>
                  <a:srgbClr val="FFFFFF"/>
                </a:solidFill>
                <a:latin typeface="Garamond" panose="02020404030301010803" pitchFamily="18" charset="0"/>
              </a:rPr>
            </a:br>
            <a:r>
              <a:rPr lang="fr-FR" sz="2000" dirty="0" err="1">
                <a:latin typeface="Garamond" panose="02020404030301010803" pitchFamily="18" charset="0"/>
              </a:rPr>
              <a:t>Brenton</a:t>
            </a:r>
            <a:r>
              <a:rPr lang="fr-FR" sz="2000" dirty="0">
                <a:latin typeface="Garamond" panose="02020404030301010803" pitchFamily="18" charset="0"/>
              </a:rPr>
              <a:t> </a:t>
            </a:r>
            <a:r>
              <a:rPr lang="fr-FR" sz="2000" dirty="0" err="1">
                <a:latin typeface="Garamond" panose="02020404030301010803" pitchFamily="18" charset="0"/>
              </a:rPr>
              <a:t>Tarrant</a:t>
            </a:r>
            <a:r>
              <a:rPr lang="fr-FR" sz="2000" dirty="0">
                <a:latin typeface="Garamond" panose="02020404030301010803" pitchFamily="18" charset="0"/>
              </a:rPr>
              <a:t>, Manifeste</a:t>
            </a:r>
          </a:p>
        </p:txBody>
      </p:sp>
      <p:sp>
        <p:nvSpPr>
          <p:cNvPr id="4" name="ZoneTexte 3">
            <a:extLst>
              <a:ext uri="{FF2B5EF4-FFF2-40B4-BE49-F238E27FC236}">
                <a16:creationId xmlns:a16="http://schemas.microsoft.com/office/drawing/2014/main" id="{BC3141DC-755C-3F48-B343-F6D04971EFB7}"/>
              </a:ext>
            </a:extLst>
          </p:cNvPr>
          <p:cNvSpPr txBox="1"/>
          <p:nvPr/>
        </p:nvSpPr>
        <p:spPr>
          <a:xfrm>
            <a:off x="6500191" y="735496"/>
            <a:ext cx="184731" cy="369332"/>
          </a:xfrm>
          <a:prstGeom prst="rect">
            <a:avLst/>
          </a:prstGeom>
          <a:noFill/>
        </p:spPr>
        <p:txBody>
          <a:bodyPr wrap="none" rtlCol="0">
            <a:spAutoFit/>
          </a:bodyPr>
          <a:lstStyle/>
          <a:p>
            <a:endParaRPr lang="fr-FR" dirty="0"/>
          </a:p>
        </p:txBody>
      </p:sp>
      <p:sp>
        <p:nvSpPr>
          <p:cNvPr id="3" name="ZoneTexte 2">
            <a:extLst>
              <a:ext uri="{FF2B5EF4-FFF2-40B4-BE49-F238E27FC236}">
                <a16:creationId xmlns:a16="http://schemas.microsoft.com/office/drawing/2014/main" id="{5E6B0EB9-2EB1-EC4A-A80C-D0CBC228934A}"/>
              </a:ext>
            </a:extLst>
          </p:cNvPr>
          <p:cNvSpPr txBox="1"/>
          <p:nvPr/>
        </p:nvSpPr>
        <p:spPr>
          <a:xfrm>
            <a:off x="6096000" y="2276475"/>
            <a:ext cx="2580835" cy="646331"/>
          </a:xfrm>
          <a:prstGeom prst="rect">
            <a:avLst/>
          </a:prstGeom>
          <a:noFill/>
        </p:spPr>
        <p:txBody>
          <a:bodyPr wrap="none" rtlCol="0">
            <a:spAutoFit/>
          </a:bodyPr>
          <a:lstStyle/>
          <a:p>
            <a:r>
              <a:rPr lang="fr-FR" sz="3600" b="1" dirty="0">
                <a:solidFill>
                  <a:schemeClr val="bg1"/>
                </a:solidFill>
              </a:rPr>
              <a:t>Introduction</a:t>
            </a:r>
          </a:p>
        </p:txBody>
      </p:sp>
      <p:pic>
        <p:nvPicPr>
          <p:cNvPr id="8" name="Image 7">
            <a:extLst>
              <a:ext uri="{FF2B5EF4-FFF2-40B4-BE49-F238E27FC236}">
                <a16:creationId xmlns:a16="http://schemas.microsoft.com/office/drawing/2014/main" id="{289E65F2-676E-4746-9979-E3EBAC7C52F9}"/>
              </a:ext>
            </a:extLst>
          </p:cNvPr>
          <p:cNvPicPr>
            <a:picLocks noChangeAspect="1"/>
          </p:cNvPicPr>
          <p:nvPr/>
        </p:nvPicPr>
        <p:blipFill>
          <a:blip r:embed="rId2"/>
          <a:stretch>
            <a:fillRect/>
          </a:stretch>
        </p:blipFill>
        <p:spPr>
          <a:xfrm>
            <a:off x="1" y="0"/>
            <a:ext cx="5507078" cy="4449719"/>
          </a:xfrm>
          <a:prstGeom prst="rect">
            <a:avLst/>
          </a:prstGeom>
        </p:spPr>
      </p:pic>
      <p:pic>
        <p:nvPicPr>
          <p:cNvPr id="10" name="Image 9">
            <a:extLst>
              <a:ext uri="{FF2B5EF4-FFF2-40B4-BE49-F238E27FC236}">
                <a16:creationId xmlns:a16="http://schemas.microsoft.com/office/drawing/2014/main" id="{715FD673-CCAE-8E45-B1F1-B610B4852E1A}"/>
              </a:ext>
            </a:extLst>
          </p:cNvPr>
          <p:cNvPicPr>
            <a:picLocks noChangeAspect="1"/>
          </p:cNvPicPr>
          <p:nvPr/>
        </p:nvPicPr>
        <p:blipFill>
          <a:blip r:embed="rId3"/>
          <a:stretch>
            <a:fillRect/>
          </a:stretch>
        </p:blipFill>
        <p:spPr>
          <a:xfrm>
            <a:off x="8312762" y="137281"/>
            <a:ext cx="3879237" cy="2970042"/>
          </a:xfrm>
          <a:prstGeom prst="rect">
            <a:avLst/>
          </a:prstGeom>
        </p:spPr>
      </p:pic>
      <p:sp>
        <p:nvSpPr>
          <p:cNvPr id="12" name="ZoneTexte 11">
            <a:extLst>
              <a:ext uri="{FF2B5EF4-FFF2-40B4-BE49-F238E27FC236}">
                <a16:creationId xmlns:a16="http://schemas.microsoft.com/office/drawing/2014/main" id="{84B1D1B1-8753-5A40-99A1-39C63B60ACD1}"/>
              </a:ext>
            </a:extLst>
          </p:cNvPr>
          <p:cNvSpPr txBox="1"/>
          <p:nvPr/>
        </p:nvSpPr>
        <p:spPr>
          <a:xfrm>
            <a:off x="777240" y="4602480"/>
            <a:ext cx="4342792" cy="369332"/>
          </a:xfrm>
          <a:prstGeom prst="rect">
            <a:avLst/>
          </a:prstGeom>
          <a:noFill/>
        </p:spPr>
        <p:txBody>
          <a:bodyPr wrap="none" rtlCol="0">
            <a:spAutoFit/>
          </a:bodyPr>
          <a:lstStyle/>
          <a:p>
            <a:r>
              <a:rPr lang="fr-FR" dirty="0"/>
              <a:t>Mosquée de Christchurch, Nouvelle-Zélande</a:t>
            </a:r>
          </a:p>
        </p:txBody>
      </p:sp>
      <p:sp>
        <p:nvSpPr>
          <p:cNvPr id="6" name="Titre 1">
            <a:extLst>
              <a:ext uri="{FF2B5EF4-FFF2-40B4-BE49-F238E27FC236}">
                <a16:creationId xmlns:a16="http://schemas.microsoft.com/office/drawing/2014/main" id="{F82ABC07-617D-F7C6-CAD6-79F28CF9F2A5}"/>
              </a:ext>
            </a:extLst>
          </p:cNvPr>
          <p:cNvSpPr txBox="1">
            <a:spLocks/>
          </p:cNvSpPr>
          <p:nvPr/>
        </p:nvSpPr>
        <p:spPr>
          <a:xfrm>
            <a:off x="2948636" y="53217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2. Le risque de l’écofascisme</a:t>
            </a:r>
            <a:br>
              <a:rPr lang="fr-FR" sz="1800" b="1">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br>
            <a:endParaRPr lang="fr-FR" dirty="0"/>
          </a:p>
        </p:txBody>
      </p:sp>
    </p:spTree>
    <p:extLst>
      <p:ext uri="{BB962C8B-B14F-4D97-AF65-F5344CB8AC3E}">
        <p14:creationId xmlns:p14="http://schemas.microsoft.com/office/powerpoint/2010/main" val="265258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762000" y="920162"/>
            <a:ext cx="10515600" cy="4701763"/>
          </a:xfrm>
        </p:spPr>
        <p:txBody>
          <a:bodyPr>
            <a:normAutofit/>
          </a:bodyPr>
          <a:lstStyle/>
          <a:p>
            <a:pPr marL="0" indent="0">
              <a:buNone/>
            </a:pPr>
            <a:endParaRPr lang="fr-FR" sz="3600" b="1" dirty="0">
              <a:latin typeface="Calibri" panose="020F0502020204030204" pitchFamily="34" charset="0"/>
              <a:cs typeface="Calibri" panose="020F0502020204030204" pitchFamily="34" charset="0"/>
            </a:endParaRPr>
          </a:p>
          <a:p>
            <a:pPr marL="742950" indent="-742950">
              <a:buAutoNum type="arabicParenR"/>
            </a:pPr>
            <a:r>
              <a:rPr lang="fr-FR" sz="3600" b="1" dirty="0">
                <a:latin typeface="Calibri" panose="020F0502020204030204" pitchFamily="34" charset="0"/>
                <a:cs typeface="Calibri" panose="020F0502020204030204" pitchFamily="34" charset="0"/>
              </a:rPr>
              <a:t>Les tendances écologistes du fascisme historique</a:t>
            </a:r>
          </a:p>
          <a:p>
            <a:pPr lvl="2"/>
            <a:r>
              <a:rPr lang="fr-FR" cap="small" dirty="0" err="1"/>
              <a:t>Biehl</a:t>
            </a:r>
            <a:r>
              <a:rPr lang="fr-FR" dirty="0"/>
              <a:t> Janet et </a:t>
            </a:r>
            <a:r>
              <a:rPr lang="fr-FR" cap="small" dirty="0" err="1"/>
              <a:t>Staudenmaier</a:t>
            </a:r>
            <a:r>
              <a:rPr lang="fr-FR" dirty="0"/>
              <a:t> Peter, </a:t>
            </a:r>
            <a:r>
              <a:rPr lang="fr-FR" i="1" dirty="0" err="1"/>
              <a:t>Ecofascism</a:t>
            </a:r>
            <a:r>
              <a:rPr lang="fr-FR" i="1" dirty="0"/>
              <a:t> </a:t>
            </a:r>
            <a:r>
              <a:rPr lang="fr-FR" i="1" dirty="0" err="1"/>
              <a:t>revisited</a:t>
            </a:r>
            <a:r>
              <a:rPr lang="fr-FR" i="1" dirty="0"/>
              <a:t>. </a:t>
            </a:r>
            <a:r>
              <a:rPr lang="en-US" i="1" dirty="0"/>
              <a:t>Lessons from the German Experience</a:t>
            </a:r>
            <a:r>
              <a:rPr lang="en-US" dirty="0"/>
              <a:t>, 2</a:t>
            </a:r>
            <a:r>
              <a:rPr lang="en-US" baseline="30000" dirty="0"/>
              <a:t>e</a:t>
            </a:r>
            <a:r>
              <a:rPr lang="en-US" dirty="0"/>
              <a:t> </a:t>
            </a:r>
            <a:r>
              <a:rPr lang="en-US" dirty="0" err="1"/>
              <a:t>éd</a:t>
            </a:r>
            <a:r>
              <a:rPr lang="en-US" dirty="0"/>
              <a:t>., </a:t>
            </a:r>
            <a:r>
              <a:rPr lang="en-US" dirty="0" err="1"/>
              <a:t>Porsgrunn</a:t>
            </a:r>
            <a:r>
              <a:rPr lang="en-US" dirty="0"/>
              <a:t>, New Compass Press, 2011.</a:t>
            </a:r>
            <a:r>
              <a:rPr lang="fr-FR" sz="2800" dirty="0"/>
              <a:t> </a:t>
            </a:r>
            <a:endParaRPr lang="fr-FR" sz="2800" b="1" dirty="0">
              <a:latin typeface="Calibri" panose="020F0502020204030204" pitchFamily="34" charset="0"/>
              <a:cs typeface="Calibri" panose="020F0502020204030204" pitchFamily="34" charset="0"/>
            </a:endParaRPr>
          </a:p>
          <a:p>
            <a:pPr marL="742950" indent="-742950">
              <a:buAutoNum type="arabicParenR"/>
            </a:pPr>
            <a:r>
              <a:rPr lang="fr-FR" sz="3600" b="1" dirty="0">
                <a:latin typeface="Calibri" panose="020F0502020204030204" pitchFamily="34" charset="0"/>
                <a:cs typeface="Calibri" panose="020F0502020204030204" pitchFamily="34" charset="0"/>
              </a:rPr>
              <a:t>Les tendances fascistes de l’environnementalisme contemporain</a:t>
            </a:r>
          </a:p>
          <a:p>
            <a:pPr lvl="2"/>
            <a:r>
              <a:rPr lang="fr-FR" cap="small" dirty="0" err="1"/>
              <a:t>Regan</a:t>
            </a:r>
            <a:r>
              <a:rPr lang="fr-FR" dirty="0"/>
              <a:t> Tom, </a:t>
            </a:r>
            <a:r>
              <a:rPr lang="fr-FR" i="1" dirty="0"/>
              <a:t>Le droit des animaux</a:t>
            </a:r>
            <a:r>
              <a:rPr lang="fr-FR" dirty="0"/>
              <a:t>, Paris, Hermann, « L’avocat du diable », 2013.</a:t>
            </a:r>
          </a:p>
          <a:p>
            <a:pPr lvl="2"/>
            <a:r>
              <a:rPr lang="fr-FR" cap="small" dirty="0" err="1"/>
              <a:t>Gorz</a:t>
            </a:r>
            <a:r>
              <a:rPr lang="fr-FR" dirty="0"/>
              <a:t> André, </a:t>
            </a:r>
            <a:r>
              <a:rPr lang="fr-FR" i="1" dirty="0" err="1"/>
              <a:t>Écologica</a:t>
            </a:r>
            <a:r>
              <a:rPr lang="fr-FR" dirty="0"/>
              <a:t>, Paris, Galilée, 2008. </a:t>
            </a:r>
          </a:p>
          <a:p>
            <a:pPr marL="914400" lvl="2" indent="0">
              <a:buNone/>
            </a:pPr>
            <a:endParaRPr lang="fr-FR" sz="2800" b="1" dirty="0">
              <a:latin typeface="Calibri" panose="020F0502020204030204" pitchFamily="34" charset="0"/>
              <a:cs typeface="Calibri" panose="020F0502020204030204" pitchFamily="34" charset="0"/>
            </a:endParaRPr>
          </a:p>
          <a:p>
            <a:pPr marL="0" indent="0">
              <a:buNone/>
            </a:pPr>
            <a:endParaRPr lang="fr-FR" sz="3600" b="1" dirty="0">
              <a:latin typeface="Calibri" panose="020F0502020204030204" pitchFamily="34" charset="0"/>
              <a:cs typeface="Calibri" panose="020F0502020204030204" pitchFamily="34" charset="0"/>
            </a:endParaRPr>
          </a:p>
          <a:p>
            <a:pPr marL="0" indent="0">
              <a:buNone/>
            </a:pPr>
            <a:endParaRPr lang="fr-FR" sz="3600" b="1" dirty="0">
              <a:latin typeface="Calibri" panose="020F0502020204030204" pitchFamily="34" charset="0"/>
              <a:cs typeface="Calibri" panose="020F0502020204030204" pitchFamily="34" charset="0"/>
            </a:endParaRPr>
          </a:p>
          <a:p>
            <a:pPr marL="0" indent="0">
              <a:buNone/>
            </a:pPr>
            <a:endParaRPr lang="fr-FR" sz="2600" dirty="0">
              <a:latin typeface="Garamond" panose="02020404030301010803" pitchFamily="18" charset="0"/>
            </a:endParaRPr>
          </a:p>
          <a:p>
            <a:endParaRPr lang="fr-FR" sz="2600" dirty="0">
              <a:latin typeface="Garamond" panose="02020404030301010803" pitchFamily="18" charset="0"/>
            </a:endParaRPr>
          </a:p>
        </p:txBody>
      </p:sp>
      <p:sp>
        <p:nvSpPr>
          <p:cNvPr id="4" name="ZoneTexte 3">
            <a:extLst>
              <a:ext uri="{FF2B5EF4-FFF2-40B4-BE49-F238E27FC236}">
                <a16:creationId xmlns:a16="http://schemas.microsoft.com/office/drawing/2014/main" id="{BC3141DC-755C-3F48-B343-F6D04971EFB7}"/>
              </a:ext>
            </a:extLst>
          </p:cNvPr>
          <p:cNvSpPr txBox="1"/>
          <p:nvPr/>
        </p:nvSpPr>
        <p:spPr>
          <a:xfrm>
            <a:off x="6500191" y="735496"/>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20293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7980946" y="0"/>
            <a:ext cx="4211053" cy="5974556"/>
          </a:xfrm>
        </p:spPr>
        <p:txBody>
          <a:bodyPr>
            <a:normAutofit/>
          </a:bodyPr>
          <a:lstStyle/>
          <a:p>
            <a:pPr marL="0" indent="0">
              <a:buNone/>
            </a:pPr>
            <a:endParaRPr lang="fr-FR" dirty="0"/>
          </a:p>
          <a:p>
            <a:pPr marL="0" indent="0">
              <a:buNone/>
            </a:pPr>
            <a:r>
              <a:rPr lang="fr-FR" b="1" u="sng" dirty="0"/>
              <a:t>Problème :</a:t>
            </a:r>
          </a:p>
          <a:p>
            <a:pPr marL="0" indent="0">
              <a:buNone/>
            </a:pPr>
            <a:endParaRPr lang="fr-FR" dirty="0"/>
          </a:p>
          <a:p>
            <a:pPr marL="0" indent="0">
              <a:buNone/>
            </a:pPr>
            <a:r>
              <a:rPr lang="fr-FR" dirty="0" err="1"/>
              <a:t>Á</a:t>
            </a:r>
            <a:r>
              <a:rPr lang="fr-FR" dirty="0"/>
              <a:t> défendre des « communautés biotiques » l’écologie ne favorise-t-elle pas parfois un </a:t>
            </a:r>
            <a:r>
              <a:rPr lang="fr-FR" dirty="0" err="1"/>
              <a:t>anti-humanisme</a:t>
            </a:r>
            <a:r>
              <a:rPr lang="fr-FR" dirty="0"/>
              <a:t> qui ferait le lit du fascisme en nous préparant à l’idée que certains humains sont de trop ?</a:t>
            </a:r>
            <a:r>
              <a:rPr lang="fr-FR" sz="2400" dirty="0"/>
              <a:t> </a:t>
            </a:r>
            <a:endParaRPr lang="fr-FR" sz="2600" dirty="0">
              <a:latin typeface="Garamond" panose="02020404030301010803" pitchFamily="18" charset="0"/>
            </a:endParaRPr>
          </a:p>
          <a:p>
            <a:pPr marL="0" indent="0">
              <a:buNone/>
            </a:pPr>
            <a:endParaRPr lang="fr-FR" dirty="0">
              <a:latin typeface="Garamond" panose="02020404030301010803" pitchFamily="18" charset="0"/>
            </a:endParaRPr>
          </a:p>
          <a:p>
            <a:pPr marL="0" indent="0">
              <a:buNone/>
            </a:pPr>
            <a:endParaRPr lang="fr-FR" sz="2600" dirty="0">
              <a:latin typeface="Garamond" panose="02020404030301010803" pitchFamily="18" charset="0"/>
            </a:endParaRPr>
          </a:p>
          <a:p>
            <a:endParaRPr lang="fr-FR" sz="2600" dirty="0">
              <a:latin typeface="Garamond" panose="02020404030301010803" pitchFamily="18" charset="0"/>
            </a:endParaRPr>
          </a:p>
        </p:txBody>
      </p:sp>
      <p:pic>
        <p:nvPicPr>
          <p:cNvPr id="8" name="Image 7">
            <a:extLst>
              <a:ext uri="{FF2B5EF4-FFF2-40B4-BE49-F238E27FC236}">
                <a16:creationId xmlns:a16="http://schemas.microsoft.com/office/drawing/2014/main" id="{46AC3ECD-A671-1640-B60C-661954B5833A}"/>
              </a:ext>
            </a:extLst>
          </p:cNvPr>
          <p:cNvPicPr>
            <a:picLocks noChangeAspect="1"/>
          </p:cNvPicPr>
          <p:nvPr/>
        </p:nvPicPr>
        <p:blipFill>
          <a:blip r:embed="rId2"/>
          <a:stretch>
            <a:fillRect/>
          </a:stretch>
        </p:blipFill>
        <p:spPr>
          <a:xfrm>
            <a:off x="0" y="0"/>
            <a:ext cx="7980947" cy="6858000"/>
          </a:xfrm>
          <a:prstGeom prst="rect">
            <a:avLst/>
          </a:prstGeom>
        </p:spPr>
      </p:pic>
    </p:spTree>
    <p:extLst>
      <p:ext uri="{BB962C8B-B14F-4D97-AF65-F5344CB8AC3E}">
        <p14:creationId xmlns:p14="http://schemas.microsoft.com/office/powerpoint/2010/main" val="30953451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4713</TotalTime>
  <Words>1206</Words>
  <Application>Microsoft Macintosh PowerPoint</Application>
  <PresentationFormat>Grand écran</PresentationFormat>
  <Paragraphs>66</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Calibri Light</vt:lpstr>
      <vt:lpstr>Garamond</vt:lpstr>
      <vt:lpstr>Thème Office</vt:lpstr>
      <vt:lpstr>Septième séance L’éthique de la terre, une morale du sentiment </vt:lpstr>
      <vt:lpstr>Plan</vt:lpstr>
      <vt:lpstr>1. L’éthique de la terre, une morale du sentiment </vt:lpstr>
      <vt:lpstr>1. L’éthique de la terre, une morale du sentiment </vt:lpstr>
      <vt:lpstr>1. L’éthique de la terre, une morale du sentiment </vt:lpstr>
      <vt:lpstr>1. L’éthique de la terre, une morale du sentiment </vt:lpstr>
      <vt:lpstr>S« [L’immigration et le réchauffement climatique] sont deux faces du même problème. L’environnement est détruit par la surpopulation, et nous, les Européens, sommes les seuls qui ne contribuent pas à la surpopulation. […] Il faut tuer les envahisseurs, tuer la surpopulation, et ainsi sauver l’environnement. » éce 1 – Introduction  Brenton Tarrant, Manifeste</vt:lpstr>
      <vt:lpstr>Présentation PowerPoint</vt:lpstr>
      <vt:lpstr>Présentation PowerPoint</vt:lpstr>
      <vt:lpstr>Shrader-Frechette Kristin « Individualism, Holism and Environmental Ethics », </vt:lpstr>
      <vt:lpstr>3. En défense de la Land Ethic</vt:lpstr>
      <vt:lpstr>Aldo Leopold, L’éthique de la terre</vt:lpstr>
      <vt:lpstr>John Baird Callicott, « Les éthiques environnementales holistes et le problème de l’écofascisme », In Éthique de la terre, Wildproject, Marseille, 2021, p. 123-4 </vt:lpstr>
      <vt:lpstr>Présentation PowerPoint</vt:lpstr>
      <vt:lpstr>Les principes d’une morale holiste</vt:lpstr>
      <vt:lpstr>John Baird Callicott, « Les éthiques environnementales holistes et le problème de l’écofascisme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Philosophie de l’environnement Licence 3  Enseignante: Daria Saburova </dc:title>
  <dc:creator>Daria Saburova</dc:creator>
  <cp:lastModifiedBy>Paul Guillibert</cp:lastModifiedBy>
  <cp:revision>168</cp:revision>
  <dcterms:created xsi:type="dcterms:W3CDTF">2021-01-19T23:34:04Z</dcterms:created>
  <dcterms:modified xsi:type="dcterms:W3CDTF">2024-11-24T14:38:08Z</dcterms:modified>
</cp:coreProperties>
</file>