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1"/>
  </p:notesMasterIdLst>
  <p:sldIdLst>
    <p:sldId id="256" r:id="rId2"/>
    <p:sldId id="315" r:id="rId3"/>
    <p:sldId id="360" r:id="rId4"/>
    <p:sldId id="369" r:id="rId5"/>
    <p:sldId id="271" r:id="rId6"/>
    <p:sldId id="258" r:id="rId7"/>
    <p:sldId id="259" r:id="rId8"/>
    <p:sldId id="384" r:id="rId9"/>
    <p:sldId id="385" r:id="rId10"/>
    <p:sldId id="375" r:id="rId11"/>
    <p:sldId id="387" r:id="rId12"/>
    <p:sldId id="376" r:id="rId13"/>
    <p:sldId id="365" r:id="rId14"/>
    <p:sldId id="388" r:id="rId15"/>
    <p:sldId id="389" r:id="rId16"/>
    <p:sldId id="390" r:id="rId17"/>
    <p:sldId id="391" r:id="rId18"/>
    <p:sldId id="392" r:id="rId19"/>
    <p:sldId id="393"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27"/>
    <p:restoredTop sz="93750"/>
  </p:normalViewPr>
  <p:slideViewPr>
    <p:cSldViewPr snapToGrid="0" snapToObjects="1">
      <p:cViewPr varScale="1">
        <p:scale>
          <a:sx n="96" d="100"/>
          <a:sy n="96" d="100"/>
        </p:scale>
        <p:origin x="168" y="3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93616-33F7-C44E-AD48-AB11931C5960}" type="datetimeFigureOut">
              <a:rPr lang="fr-FR" smtClean="0"/>
              <a:t>24/11/2024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FA1BF-D8FD-7443-A121-ED3BC7D9502D}" type="slidenum">
              <a:rPr lang="fr-FR" smtClean="0"/>
              <a:t>‹N°›</a:t>
            </a:fld>
            <a:endParaRPr lang="fr-FR"/>
          </a:p>
        </p:txBody>
      </p:sp>
    </p:spTree>
    <p:extLst>
      <p:ext uri="{BB962C8B-B14F-4D97-AF65-F5344CB8AC3E}">
        <p14:creationId xmlns:p14="http://schemas.microsoft.com/office/powerpoint/2010/main" val="47772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5D293-26B1-7245-B908-5869920FC27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469E18A-6C08-B443-A4B3-A1A2283E2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FE3AF6A-7BB5-BA44-B7D0-5590523A59F6}"/>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79A6A098-FCEB-0D45-ABA3-69FBA0F6F2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E28DC74-C6BF-224C-9748-2BA5AB808E7C}"/>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83413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1F20B9-DC71-6346-8952-FC0D00007E5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7B1FEBA-E874-E946-AAB0-9F78DB1FF8C9}"/>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883514D-9C23-1244-A381-8ECF6062F459}"/>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82F857A9-17FD-2A49-9A3A-F16515E9EC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E84C82-B1D6-F04E-87AE-5567831E04BE}"/>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198185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AD11D3A-8A22-F240-9FAA-531288D447C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47CEE69-55AA-6741-BFBB-830D6C5593A3}"/>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6932EFE-8CAE-9B45-A658-40841BD8171E}"/>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AE2BD9D3-A467-304D-B6DC-51CC39F6BF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D5C092-AF5A-F942-A57C-BC74B3821954}"/>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177764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FAC90-D45C-2A4E-B1F2-FCDC485DF04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B01935-DD21-EC4A-957A-EED8D56D74BE}"/>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5855112-4C96-3E45-AC5A-EA1E5FBC436A}"/>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341462F1-12E0-6C49-A165-A5B3264EB8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EF4A3B-CA1F-F44F-9B78-3C3CD05EBDE2}"/>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467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69C37-0876-0C4D-B0D0-AA4CD2F3BD6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3966F24-E641-A84F-80A7-B8DB3F242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2E4B1E7-2473-674B-862F-06284B2D607B}"/>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A2012C25-F046-E346-8BD6-3691EBBFF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63A522-CCDA-ED4D-8A4D-B5C2CE29E09E}"/>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390220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CABE7-3499-AF49-900C-CFA11DBBCC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EEFD323-9FF7-F042-9B48-397B4761F336}"/>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7DD6783E-DB5D-F244-863D-A9168AFF2455}"/>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E034AE5-A870-F146-AE0C-356FFFD4544B}"/>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6" name="Espace réservé du pied de page 5">
            <a:extLst>
              <a:ext uri="{FF2B5EF4-FFF2-40B4-BE49-F238E27FC236}">
                <a16:creationId xmlns:a16="http://schemas.microsoft.com/office/drawing/2014/main" id="{EDC955B0-554E-A448-9C86-88D0873D12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432A45-007D-E044-83B8-82E64D0FFF42}"/>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98868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7635E-CC56-1948-A48D-41BA2A00CA2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D304096-D8B0-414E-AD34-77DEC72A1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8045D09-BB8C-E74B-A37B-A0A8CD5B2D2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266FE9BC-A32E-4947-97E8-D0E92E3E1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B55C70F1-9107-2F4F-B717-9E186B1B62BC}"/>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2847659B-323B-A04E-AF41-C31920F1ACBB}"/>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8" name="Espace réservé du pied de page 7">
            <a:extLst>
              <a:ext uri="{FF2B5EF4-FFF2-40B4-BE49-F238E27FC236}">
                <a16:creationId xmlns:a16="http://schemas.microsoft.com/office/drawing/2014/main" id="{2053C75B-3BE3-3A4D-BC97-FB612F2CA5B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CB538DC-EA8B-8E4B-83D2-AA4EEA1038E5}"/>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76249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934F5-A8A6-1341-8257-612F97FBFE7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C298B1D-2AE9-EA4E-967D-5E8A3654D4C3}"/>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4" name="Espace réservé du pied de page 3">
            <a:extLst>
              <a:ext uri="{FF2B5EF4-FFF2-40B4-BE49-F238E27FC236}">
                <a16:creationId xmlns:a16="http://schemas.microsoft.com/office/drawing/2014/main" id="{71D5E976-913B-8148-AF41-37386ABF779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D9E9074-0199-E34A-AB24-78CB5AC334F5}"/>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144279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E35A4DA-4151-4A46-86CE-307007F7B73F}"/>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3" name="Espace réservé du pied de page 2">
            <a:extLst>
              <a:ext uri="{FF2B5EF4-FFF2-40B4-BE49-F238E27FC236}">
                <a16:creationId xmlns:a16="http://schemas.microsoft.com/office/drawing/2014/main" id="{AB698CFA-D8B6-C24E-BA3D-03190CFC1B8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627CD12-434A-EB47-9B95-64359EB1F9C6}"/>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345658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44E41-35B6-0D4F-927C-3F5B697A27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B997856-8772-3442-B82E-DDD6A1831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23400E3D-0256-224D-BE6C-86A8EC6F6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441C4F3-7009-1A4E-B06E-9BF4792F39AA}"/>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6" name="Espace réservé du pied de page 5">
            <a:extLst>
              <a:ext uri="{FF2B5EF4-FFF2-40B4-BE49-F238E27FC236}">
                <a16:creationId xmlns:a16="http://schemas.microsoft.com/office/drawing/2014/main" id="{17A4AFE4-A055-C54A-8F1D-B8C74CFCE8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18E2DB-7CA3-F741-9B85-19DFA4DC9B2B}"/>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427677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32480-111F-5141-8AA6-536A27582E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E1377A9-F7D6-BE46-BB6A-34B777160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241CB46-AE5C-FA4E-8AEE-6755E71FC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D3445F7E-92A2-D34E-8A3B-462F6F5246E0}"/>
              </a:ext>
            </a:extLst>
          </p:cNvPr>
          <p:cNvSpPr>
            <a:spLocks noGrp="1"/>
          </p:cNvSpPr>
          <p:nvPr>
            <p:ph type="dt" sz="half" idx="10"/>
          </p:nvPr>
        </p:nvSpPr>
        <p:spPr/>
        <p:txBody>
          <a:bodyPr/>
          <a:lstStyle/>
          <a:p>
            <a:fld id="{199DA861-4CB9-AB45-9420-6EBBF322F8E4}" type="datetimeFigureOut">
              <a:rPr lang="fr-FR" smtClean="0"/>
              <a:t>24/11/2024</a:t>
            </a:fld>
            <a:endParaRPr lang="fr-FR"/>
          </a:p>
        </p:txBody>
      </p:sp>
      <p:sp>
        <p:nvSpPr>
          <p:cNvPr id="6" name="Espace réservé du pied de page 5">
            <a:extLst>
              <a:ext uri="{FF2B5EF4-FFF2-40B4-BE49-F238E27FC236}">
                <a16:creationId xmlns:a16="http://schemas.microsoft.com/office/drawing/2014/main" id="{2B9A2A3F-7E49-E749-BCCB-E5950869E1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9DB9AB-F413-FA4A-9330-CFC1C9744579}"/>
              </a:ext>
            </a:extLst>
          </p:cNvPr>
          <p:cNvSpPr>
            <a:spLocks noGrp="1"/>
          </p:cNvSpPr>
          <p:nvPr>
            <p:ph type="sldNum" sz="quarter" idx="12"/>
          </p:nvPr>
        </p:nvSpPr>
        <p:spPr/>
        <p:txBody>
          <a:bodyPr/>
          <a:lstStyle/>
          <a:p>
            <a:fld id="{14918E00-9836-9E4B-8609-3E678B41C383}" type="slidenum">
              <a:rPr lang="fr-FR" smtClean="0"/>
              <a:t>‹N°›</a:t>
            </a:fld>
            <a:endParaRPr lang="fr-FR"/>
          </a:p>
        </p:txBody>
      </p:sp>
    </p:spTree>
    <p:extLst>
      <p:ext uri="{BB962C8B-B14F-4D97-AF65-F5344CB8AC3E}">
        <p14:creationId xmlns:p14="http://schemas.microsoft.com/office/powerpoint/2010/main" val="209448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3A9B94A-C5D3-8E4C-921A-B46336BEE3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3E2BBC3-82C9-524F-9375-0B9C912C0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930ADCC-459F-9C4C-8F1D-862E86394F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DA861-4CB9-AB45-9420-6EBBF322F8E4}" type="datetimeFigureOut">
              <a:rPr lang="fr-FR" smtClean="0"/>
              <a:t>24/11/2024</a:t>
            </a:fld>
            <a:endParaRPr lang="fr-FR"/>
          </a:p>
        </p:txBody>
      </p:sp>
      <p:sp>
        <p:nvSpPr>
          <p:cNvPr id="5" name="Espace réservé du pied de page 4">
            <a:extLst>
              <a:ext uri="{FF2B5EF4-FFF2-40B4-BE49-F238E27FC236}">
                <a16:creationId xmlns:a16="http://schemas.microsoft.com/office/drawing/2014/main" id="{A0DCAEF9-7137-A04D-819D-FCFD79025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12D0CCA-7D91-2741-96A7-6E2F967FA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18E00-9836-9E4B-8609-3E678B41C383}" type="slidenum">
              <a:rPr lang="fr-FR" smtClean="0"/>
              <a:t>‹N°›</a:t>
            </a:fld>
            <a:endParaRPr lang="fr-FR"/>
          </a:p>
        </p:txBody>
      </p:sp>
    </p:spTree>
    <p:extLst>
      <p:ext uri="{BB962C8B-B14F-4D97-AF65-F5344CB8AC3E}">
        <p14:creationId xmlns:p14="http://schemas.microsoft.com/office/powerpoint/2010/main" val="3771588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ulguillibert@gmail.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montagne, extérieur, nature, coteau&#10;&#10;Description générée automatiquement">
            <a:extLst>
              <a:ext uri="{FF2B5EF4-FFF2-40B4-BE49-F238E27FC236}">
                <a16:creationId xmlns:a16="http://schemas.microsoft.com/office/drawing/2014/main" id="{A96FCD26-F522-0246-A765-E11CCE80B197}"/>
              </a:ext>
            </a:extLst>
          </p:cNvPr>
          <p:cNvPicPr>
            <a:picLocks noChangeAspect="1"/>
          </p:cNvPicPr>
          <p:nvPr/>
        </p:nvPicPr>
        <p:blipFill rotWithShape="1">
          <a:blip r:embed="rId2"/>
          <a:srcRect t="7227" b="17773"/>
          <a:stretch/>
        </p:blipFill>
        <p:spPr>
          <a:xfrm>
            <a:off x="20" y="10"/>
            <a:ext cx="12191980" cy="6857990"/>
          </a:xfrm>
          <a:prstGeom prst="rect">
            <a:avLst/>
          </a:prstGeom>
        </p:spPr>
      </p:pic>
      <p:sp>
        <p:nvSpPr>
          <p:cNvPr id="2" name="Titre 1">
            <a:extLst>
              <a:ext uri="{FF2B5EF4-FFF2-40B4-BE49-F238E27FC236}">
                <a16:creationId xmlns:a16="http://schemas.microsoft.com/office/drawing/2014/main" id="{009040A8-1A8B-E54B-A96B-CC13DEE3333E}"/>
              </a:ext>
            </a:extLst>
          </p:cNvPr>
          <p:cNvSpPr>
            <a:spLocks noGrp="1"/>
          </p:cNvSpPr>
          <p:nvPr>
            <p:ph type="ctrTitle"/>
          </p:nvPr>
        </p:nvSpPr>
        <p:spPr>
          <a:xfrm>
            <a:off x="8022021" y="3231931"/>
            <a:ext cx="3852041" cy="1834056"/>
          </a:xfrm>
        </p:spPr>
        <p:txBody>
          <a:bodyPr>
            <a:normAutofit/>
          </a:bodyPr>
          <a:lstStyle/>
          <a:p>
            <a:r>
              <a:rPr lang="fr-FR" sz="2200" b="1" dirty="0">
                <a:latin typeface="Garamond" panose="02020404030301010803" pitchFamily="18" charset="0"/>
              </a:rPr>
              <a:t>Éthique de l’environnement</a:t>
            </a:r>
            <a:br>
              <a:rPr lang="fr-FR" sz="2200" b="1" dirty="0">
                <a:latin typeface="Garamond" panose="02020404030301010803" pitchFamily="18" charset="0"/>
              </a:rPr>
            </a:br>
            <a:br>
              <a:rPr lang="fr-FR" sz="2200" b="1" dirty="0">
                <a:latin typeface="Garamond" panose="02020404030301010803" pitchFamily="18" charset="0"/>
              </a:rPr>
            </a:br>
            <a:br>
              <a:rPr lang="fr-FR" sz="2200" b="1" dirty="0">
                <a:latin typeface="Garamond" panose="02020404030301010803" pitchFamily="18" charset="0"/>
              </a:rPr>
            </a:br>
            <a:r>
              <a:rPr lang="fr-FR" sz="2200" b="1" dirty="0">
                <a:latin typeface="Garamond" panose="02020404030301010803" pitchFamily="18" charset="0"/>
              </a:rPr>
              <a:t>Enseignant : Paul </a:t>
            </a:r>
            <a:r>
              <a:rPr lang="fr-FR" sz="2200" b="1" dirty="0" err="1">
                <a:latin typeface="Garamond" panose="02020404030301010803" pitchFamily="18" charset="0"/>
              </a:rPr>
              <a:t>Guillibert</a:t>
            </a:r>
            <a:r>
              <a:rPr lang="fr-FR" sz="2200" b="1" dirty="0">
                <a:latin typeface="Garamond" panose="02020404030301010803" pitchFamily="18" charset="0"/>
              </a:rPr>
              <a:t> </a:t>
            </a:r>
          </a:p>
        </p:txBody>
      </p:sp>
      <p:sp>
        <p:nvSpPr>
          <p:cNvPr id="3" name="Sous-titre 2">
            <a:extLst>
              <a:ext uri="{FF2B5EF4-FFF2-40B4-BE49-F238E27FC236}">
                <a16:creationId xmlns:a16="http://schemas.microsoft.com/office/drawing/2014/main" id="{F58E3F70-B192-ED4E-B924-97D12811982B}"/>
              </a:ext>
            </a:extLst>
          </p:cNvPr>
          <p:cNvSpPr>
            <a:spLocks noGrp="1"/>
          </p:cNvSpPr>
          <p:nvPr>
            <p:ph type="subTitle" idx="1"/>
          </p:nvPr>
        </p:nvSpPr>
        <p:spPr>
          <a:xfrm>
            <a:off x="7782910" y="5242675"/>
            <a:ext cx="4330262" cy="683284"/>
          </a:xfrm>
        </p:spPr>
        <p:txBody>
          <a:bodyPr>
            <a:normAutofit/>
          </a:bodyPr>
          <a:lstStyle/>
          <a:p>
            <a:r>
              <a:rPr lang="fr-FR" sz="2000" dirty="0">
                <a:hlinkClick r:id="rId3"/>
              </a:rPr>
              <a:t>paulguillibert@gmail.com</a:t>
            </a:r>
            <a:endParaRPr lang="fr-FR" sz="2000" dirty="0"/>
          </a:p>
        </p:txBody>
      </p:sp>
    </p:spTree>
    <p:extLst>
      <p:ext uri="{BB962C8B-B14F-4D97-AF65-F5344CB8AC3E}">
        <p14:creationId xmlns:p14="http://schemas.microsoft.com/office/powerpoint/2010/main" val="212417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p:txBody>
          <a:bodyPr>
            <a:normAutofit/>
          </a:bodyPr>
          <a:lstStyle/>
          <a:p>
            <a:r>
              <a:rPr lang="fr-FR" sz="3200" b="1" dirty="0">
                <a:solidFill>
                  <a:srgbClr val="FFFFFF"/>
                </a:solidFill>
                <a:latin typeface="Garamond" panose="02020404030301010803" pitchFamily="18" charset="0"/>
              </a:rPr>
              <a:t>Séance 4</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1. Le fondement anthropocentrique de la morale kantienne</a:t>
            </a:r>
          </a:p>
        </p:txBody>
      </p:sp>
      <p:pic>
        <p:nvPicPr>
          <p:cNvPr id="5" name="Image 4">
            <a:extLst>
              <a:ext uri="{FF2B5EF4-FFF2-40B4-BE49-F238E27FC236}">
                <a16:creationId xmlns:a16="http://schemas.microsoft.com/office/drawing/2014/main" id="{9FB7683C-DE08-AC45-8352-8A53BC27F998}"/>
              </a:ext>
            </a:extLst>
          </p:cNvPr>
          <p:cNvPicPr>
            <a:picLocks noChangeAspect="1"/>
          </p:cNvPicPr>
          <p:nvPr/>
        </p:nvPicPr>
        <p:blipFill>
          <a:blip r:embed="rId2"/>
          <a:stretch>
            <a:fillRect/>
          </a:stretch>
        </p:blipFill>
        <p:spPr>
          <a:xfrm>
            <a:off x="0" y="-1262016"/>
            <a:ext cx="12192000" cy="8120016"/>
          </a:xfrm>
          <a:prstGeom prst="rect">
            <a:avLst/>
          </a:prstGeom>
        </p:spPr>
      </p:pic>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541421" y="909034"/>
            <a:ext cx="11109158" cy="3777916"/>
          </a:xfrm>
          <a:solidFill>
            <a:schemeClr val="bg1">
              <a:alpha val="47000"/>
            </a:schemeClr>
          </a:solidFill>
        </p:spPr>
        <p:txBody>
          <a:bodyPr>
            <a:normAutofit/>
          </a:bodyPr>
          <a:lstStyle/>
          <a:p>
            <a:pPr marL="0" indent="0">
              <a:buNone/>
            </a:pPr>
            <a:r>
              <a:rPr lang="fr-FR" dirty="0"/>
              <a:t>« La </a:t>
            </a:r>
            <a:r>
              <a:rPr lang="fr-FR" i="1" dirty="0" err="1"/>
              <a:t>wilderness</a:t>
            </a:r>
            <a:r>
              <a:rPr lang="fr-FR" dirty="0"/>
              <a:t> incarne une vision dualiste dans laquelle l’homme se positionne à l’extérieur du monde naturel. Si nous nous autorisons à penser que la nature doit être sauvage pour être authentique, alors notre présence même à l’intérieur de celle-ci annonce sa chute. »</a:t>
            </a:r>
          </a:p>
          <a:p>
            <a:pPr marL="0" indent="0">
              <a:buNone/>
            </a:pPr>
            <a:endParaRPr lang="fr-FR" sz="2600" dirty="0">
              <a:latin typeface="Garamond" panose="02020404030301010803" pitchFamily="18" charset="0"/>
            </a:endParaRPr>
          </a:p>
          <a:p>
            <a:pPr marL="0" indent="0">
              <a:buNone/>
            </a:pPr>
            <a:r>
              <a:rPr lang="en-US" sz="2200" cap="small" dirty="0"/>
              <a:t>Cronon</a:t>
            </a:r>
            <a:r>
              <a:rPr lang="en-US" sz="2200" dirty="0"/>
              <a:t> William, « The Trouble with Wilderness; or getting back to the Wrong Nature » in </a:t>
            </a:r>
            <a:r>
              <a:rPr lang="en-US" sz="2200" i="1" dirty="0"/>
              <a:t>Uncommon Ground : Rethinking the Human Place in Nature</a:t>
            </a:r>
            <a:r>
              <a:rPr lang="en-US" sz="2200" dirty="0"/>
              <a:t>, William Cronon (</a:t>
            </a:r>
            <a:r>
              <a:rPr lang="en-US" sz="2200" dirty="0" err="1"/>
              <a:t>éd</a:t>
            </a:r>
            <a:r>
              <a:rPr lang="en-US" sz="2200" dirty="0"/>
              <a:t>.), New York, WW. </a:t>
            </a:r>
            <a:r>
              <a:rPr lang="fr-FR" sz="2200" dirty="0"/>
              <a:t>Norton and </a:t>
            </a:r>
            <a:r>
              <a:rPr lang="fr-FR" sz="2200" dirty="0" err="1"/>
              <a:t>Company</a:t>
            </a:r>
            <a:r>
              <a:rPr lang="fr-FR" sz="2200" dirty="0"/>
              <a:t>, 1996, p. 152.</a:t>
            </a:r>
            <a:r>
              <a:rPr lang="fr-FR" sz="2200" dirty="0">
                <a:effectLst/>
              </a:rPr>
              <a:t> </a:t>
            </a:r>
            <a:endParaRPr lang="fr-FR" sz="2200" dirty="0">
              <a:latin typeface="Garamond" panose="02020404030301010803" pitchFamily="18" charset="0"/>
            </a:endParaRPr>
          </a:p>
          <a:p>
            <a:pPr marL="0" indent="0">
              <a:buNone/>
            </a:pPr>
            <a:endParaRPr lang="fr-FR" sz="2600" dirty="0">
              <a:latin typeface="Garamond" panose="02020404030301010803" pitchFamily="18" charset="0"/>
            </a:endParaRPr>
          </a:p>
          <a:p>
            <a:endParaRPr lang="fr-FR" sz="2600" dirty="0">
              <a:latin typeface="Garamond" panose="02020404030301010803" pitchFamily="18" charset="0"/>
            </a:endParaRPr>
          </a:p>
        </p:txBody>
      </p:sp>
    </p:spTree>
    <p:extLst>
      <p:ext uri="{BB962C8B-B14F-4D97-AF65-F5344CB8AC3E}">
        <p14:creationId xmlns:p14="http://schemas.microsoft.com/office/powerpoint/2010/main" val="360391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76C2762-DA02-A947-B95B-E34CFFE08B28}"/>
              </a:ext>
            </a:extLst>
          </p:cNvPr>
          <p:cNvSpPr txBox="1"/>
          <p:nvPr/>
        </p:nvSpPr>
        <p:spPr>
          <a:xfrm>
            <a:off x="0" y="0"/>
            <a:ext cx="12192000" cy="67403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fr-FR" sz="3600" dirty="0"/>
          </a:p>
          <a:p>
            <a:endParaRPr lang="fr-FR" sz="3600" dirty="0"/>
          </a:p>
          <a:p>
            <a:endParaRPr lang="fr-FR" sz="3600" dirty="0"/>
          </a:p>
          <a:p>
            <a:endParaRPr lang="fr-FR" sz="3600" dirty="0"/>
          </a:p>
          <a:p>
            <a:r>
              <a:rPr lang="fr-FR" sz="3600" dirty="0"/>
              <a:t>2. L’environnementalisme des riches</a:t>
            </a:r>
          </a:p>
          <a:p>
            <a:endParaRPr lang="fr-FR" sz="3600" dirty="0"/>
          </a:p>
          <a:p>
            <a:endParaRPr lang="fr-FR" sz="3600" dirty="0"/>
          </a:p>
          <a:p>
            <a:endParaRPr lang="fr-FR" sz="3600" dirty="0"/>
          </a:p>
          <a:p>
            <a:endParaRPr lang="fr-FR" sz="3600" dirty="0"/>
          </a:p>
          <a:p>
            <a:endParaRPr lang="fr-FR" sz="3600" dirty="0"/>
          </a:p>
          <a:p>
            <a:endParaRPr lang="fr-FR" sz="3600" dirty="0"/>
          </a:p>
          <a:p>
            <a:endParaRPr lang="fr-FR" sz="3600" dirty="0"/>
          </a:p>
        </p:txBody>
      </p:sp>
    </p:spTree>
    <p:extLst>
      <p:ext uri="{BB962C8B-B14F-4D97-AF65-F5344CB8AC3E}">
        <p14:creationId xmlns:p14="http://schemas.microsoft.com/office/powerpoint/2010/main" val="264678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p:txBody>
          <a:bodyPr>
            <a:normAutofit/>
          </a:bodyPr>
          <a:lstStyle/>
          <a:p>
            <a:r>
              <a:rPr lang="fr-FR" sz="3200" b="1" dirty="0">
                <a:solidFill>
                  <a:srgbClr val="FFFFFF"/>
                </a:solidFill>
                <a:latin typeface="Garamond" panose="02020404030301010803" pitchFamily="18" charset="0"/>
              </a:rPr>
              <a:t>Séance 4 </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2. Une fondation </a:t>
            </a:r>
            <a:r>
              <a:rPr lang="fr-FR" sz="3200" b="1" dirty="0" err="1">
                <a:solidFill>
                  <a:srgbClr val="FFFFFF"/>
                </a:solidFill>
                <a:latin typeface="Garamond" panose="02020404030301010803" pitchFamily="18" charset="0"/>
              </a:rPr>
              <a:t>biocentrique</a:t>
            </a:r>
            <a:r>
              <a:rPr lang="fr-FR" sz="3200" b="1" dirty="0">
                <a:solidFill>
                  <a:srgbClr val="FFFFFF"/>
                </a:solidFill>
                <a:latin typeface="Garamond" panose="02020404030301010803" pitchFamily="18" charset="0"/>
              </a:rPr>
              <a:t> de la morale</a:t>
            </a:r>
          </a:p>
        </p:txBody>
      </p:sp>
      <p:pic>
        <p:nvPicPr>
          <p:cNvPr id="5" name="Image 4">
            <a:extLst>
              <a:ext uri="{FF2B5EF4-FFF2-40B4-BE49-F238E27FC236}">
                <a16:creationId xmlns:a16="http://schemas.microsoft.com/office/drawing/2014/main" id="{50B0407A-20A0-F747-BDFF-69C3C05AF141}"/>
              </a:ext>
            </a:extLst>
          </p:cNvPr>
          <p:cNvPicPr>
            <a:picLocks noChangeAspect="1"/>
          </p:cNvPicPr>
          <p:nvPr/>
        </p:nvPicPr>
        <p:blipFill>
          <a:blip r:embed="rId2"/>
          <a:stretch>
            <a:fillRect/>
          </a:stretch>
        </p:blipFill>
        <p:spPr>
          <a:xfrm>
            <a:off x="109220" y="3561080"/>
            <a:ext cx="3296920" cy="3296920"/>
          </a:xfrm>
          <a:prstGeom prst="rect">
            <a:avLst/>
          </a:prstGeom>
        </p:spPr>
      </p:pic>
      <p:sp>
        <p:nvSpPr>
          <p:cNvPr id="6" name="Espace réservé du contenu 2">
            <a:extLst>
              <a:ext uri="{FF2B5EF4-FFF2-40B4-BE49-F238E27FC236}">
                <a16:creationId xmlns:a16="http://schemas.microsoft.com/office/drawing/2014/main" id="{C6B9E5F4-D415-5B4B-AF2E-A1FDCD0ECBFE}"/>
              </a:ext>
            </a:extLst>
          </p:cNvPr>
          <p:cNvSpPr txBox="1">
            <a:spLocks/>
          </p:cNvSpPr>
          <p:nvPr/>
        </p:nvSpPr>
        <p:spPr>
          <a:xfrm>
            <a:off x="109220" y="341153"/>
            <a:ext cx="4541520" cy="34296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err="1"/>
              <a:t>Ramachandra</a:t>
            </a:r>
            <a:r>
              <a:rPr lang="fr-FR" b="1" dirty="0"/>
              <a:t> </a:t>
            </a:r>
            <a:r>
              <a:rPr lang="fr-FR" b="1" dirty="0" err="1"/>
              <a:t>Guha</a:t>
            </a:r>
            <a:r>
              <a:rPr lang="fr-FR" b="1" dirty="0"/>
              <a:t>, « Environnementalisme radical et préservation de la nature sauvage : une critique de la périphérie » </a:t>
            </a:r>
            <a:endParaRPr lang="fr-FR" dirty="0">
              <a:latin typeface="Garamond" panose="02020404030301010803" pitchFamily="18" charset="0"/>
            </a:endParaRPr>
          </a:p>
          <a:p>
            <a:pPr marL="0" indent="0">
              <a:buFont typeface="Arial" panose="020B0604020202020204" pitchFamily="34" charset="0"/>
              <a:buNone/>
            </a:pPr>
            <a:endParaRPr lang="fr-FR" sz="2600" dirty="0">
              <a:latin typeface="Garamond" panose="02020404030301010803" pitchFamily="18" charset="0"/>
            </a:endParaRPr>
          </a:p>
          <a:p>
            <a:pPr marL="0" indent="0">
              <a:buNone/>
            </a:pPr>
            <a:endParaRPr lang="fr-FR" sz="2600" dirty="0">
              <a:latin typeface="Garamond" panose="02020404030301010803" pitchFamily="18" charset="0"/>
            </a:endParaRPr>
          </a:p>
        </p:txBody>
      </p:sp>
      <p:pic>
        <p:nvPicPr>
          <p:cNvPr id="10" name="Image 9">
            <a:extLst>
              <a:ext uri="{FF2B5EF4-FFF2-40B4-BE49-F238E27FC236}">
                <a16:creationId xmlns:a16="http://schemas.microsoft.com/office/drawing/2014/main" id="{82ACF064-74E5-2740-AD99-B37EB2C7EA47}"/>
              </a:ext>
            </a:extLst>
          </p:cNvPr>
          <p:cNvPicPr>
            <a:picLocks noChangeAspect="1"/>
          </p:cNvPicPr>
          <p:nvPr/>
        </p:nvPicPr>
        <p:blipFill>
          <a:blip r:embed="rId3"/>
          <a:stretch>
            <a:fillRect/>
          </a:stretch>
        </p:blipFill>
        <p:spPr>
          <a:xfrm>
            <a:off x="6785487" y="0"/>
            <a:ext cx="4568313" cy="6858000"/>
          </a:xfrm>
          <a:prstGeom prst="rect">
            <a:avLst/>
          </a:prstGeom>
        </p:spPr>
      </p:pic>
      <p:sp>
        <p:nvSpPr>
          <p:cNvPr id="11" name="ZoneTexte 10">
            <a:extLst>
              <a:ext uri="{FF2B5EF4-FFF2-40B4-BE49-F238E27FC236}">
                <a16:creationId xmlns:a16="http://schemas.microsoft.com/office/drawing/2014/main" id="{0BAC20EF-B627-0945-BF46-607A292D516A}"/>
              </a:ext>
            </a:extLst>
          </p:cNvPr>
          <p:cNvSpPr txBox="1"/>
          <p:nvPr/>
        </p:nvSpPr>
        <p:spPr>
          <a:xfrm>
            <a:off x="3613723" y="4332377"/>
            <a:ext cx="2964180" cy="1754326"/>
          </a:xfrm>
          <a:prstGeom prst="rect">
            <a:avLst/>
          </a:prstGeom>
          <a:noFill/>
        </p:spPr>
        <p:txBody>
          <a:bodyPr wrap="square" rtlCol="0">
            <a:spAutoFit/>
          </a:bodyPr>
          <a:lstStyle/>
          <a:p>
            <a:r>
              <a:rPr lang="fr-FR" dirty="0"/>
              <a:t>in </a:t>
            </a:r>
            <a:r>
              <a:rPr lang="fr-FR" i="1" dirty="0"/>
              <a:t>Écologie politique. Cosmos, communautés, milieux.</a:t>
            </a:r>
            <a:r>
              <a:rPr lang="fr-FR" dirty="0"/>
              <a:t>, Émilie Hache (éd.), Paris, Éditions Amsterdam, 2012, p.159-160</a:t>
            </a:r>
            <a:endParaRPr lang="fr-FR" dirty="0">
              <a:latin typeface="Garamond" panose="02020404030301010803" pitchFamily="18" charset="0"/>
            </a:endParaRPr>
          </a:p>
          <a:p>
            <a:endParaRPr lang="fr-FR" dirty="0"/>
          </a:p>
        </p:txBody>
      </p:sp>
    </p:spTree>
    <p:extLst>
      <p:ext uri="{BB962C8B-B14F-4D97-AF65-F5344CB8AC3E}">
        <p14:creationId xmlns:p14="http://schemas.microsoft.com/office/powerpoint/2010/main" val="166778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166EE6-0796-0047-9640-AB92B6BC2393}"/>
              </a:ext>
            </a:extLst>
          </p:cNvPr>
          <p:cNvSpPr/>
          <p:nvPr/>
        </p:nvSpPr>
        <p:spPr>
          <a:xfrm>
            <a:off x="0" y="0"/>
            <a:ext cx="12192000" cy="7125027"/>
          </a:xfrm>
          <a:prstGeom prst="rect">
            <a:avLst/>
          </a:prstGeom>
        </p:spPr>
        <p:txBody>
          <a:bodyPr wrap="square" numCol="1">
            <a:spAutoFit/>
          </a:bodyPr>
          <a:lstStyle/>
          <a:p>
            <a:r>
              <a:rPr lang="fr-FR" sz="2000" dirty="0"/>
              <a:t>« Si le clivage ci-dessus [anthropocentrisme / </a:t>
            </a:r>
            <a:r>
              <a:rPr lang="fr-FR" sz="2000" dirty="0" err="1"/>
              <a:t>biocentrisme</a:t>
            </a:r>
            <a:r>
              <a:rPr lang="fr-FR" sz="2000" dirty="0"/>
              <a:t>] est peu pertinent, l’importance accordée à la </a:t>
            </a:r>
            <a:r>
              <a:rPr lang="fr-FR" sz="2000" i="1" dirty="0" err="1"/>
              <a:t>wilderness</a:t>
            </a:r>
            <a:r>
              <a:rPr lang="fr-FR" sz="2000" i="1" dirty="0"/>
              <a:t> </a:t>
            </a:r>
            <a:r>
              <a:rPr lang="fr-FR" sz="2000" dirty="0"/>
              <a:t>est véritablement néfaste lorsqu’on l’applique au tiers-monde. Alors que l’opposition entre approches </a:t>
            </a:r>
            <a:r>
              <a:rPr lang="fr-FR" sz="2000" dirty="0" err="1"/>
              <a:t>préservationniste</a:t>
            </a:r>
            <a:r>
              <a:rPr lang="fr-FR" sz="2000" dirty="0"/>
              <a:t> et utilitariste peut se lire comme le miroir du conflit entre le “peuple’’ et les “intérêts’’ aux Etats-Unis, la situation dans les pays comme l’Inde est presque totalement inverse. L’Inde étant un pays peuplé de longue date, très dense, dans lequel les populations agraires vivent selon un équilibre délicat avec la nature, la constitution de réserves naturelles a provoqué un transfert direct de ressources des </a:t>
            </a:r>
            <a:r>
              <a:rPr lang="fr-FR" sz="2000" dirty="0" err="1"/>
              <a:t>pauves</a:t>
            </a:r>
            <a:r>
              <a:rPr lang="fr-FR" sz="2000" dirty="0"/>
              <a:t> vers les riches. Ainsi, le projet Tiger, un réseau de parcs considéré comme un remarquable succès par l’ensemble de la communauté internationale des défenseurs de l’environnement, prend clairement parti pour le tigre contre les paysans pauvres vivant dans la réserve et aux alentours. Les réserves pour les tigres n’ont pu être créés que par le déplacement physique de villages existants et de leurs habitants ; leur gestion exige l’exclusion permanente des paysans et de leur bétail. L’idée initiale de créer des parcs pour les tigres et autres grands mammifères tels les rhinocéros ou les éléphants est à mettre au compte de deux groupes sociaux distincts, avec en premier lieu d’anciens chasseurs devenus défenseurs de la nature, appartenant pour la plupart à une élite féodale indienne sur le déclin et, en second lieu, des représentants d’organisations internationales comme le Fonds mondial pour la nature (WWF) et l’Union internationale pour la conservation de la nature et des ressources naturelles (UICN), qui cherchent à transposer le concept états-unien des parcs nationaux dans le contexte indien. Les besoins de la population locale n’ont aucunement été pris en compte et, comme dans de nombreuses régions en Afrique, les terres désignées comme sauvages sont gérées principalement dans l’intérêt de touristes fortunés. Jusqu’à très récemment, l’État et les spécialistes de protection de l’environnement confondaient environnementalisme et conservation des terres sauvages. En conséquence, les problèmes environnementaux qui ont un impact beaucoup plus direct sur la vie des populations pauvres (pénuries d’énergie, de fourrage et d’eau, érosion des sols, pollution de l’air et de l’eau) n’ont pas été abordés de manière adéquate. »</a:t>
            </a:r>
          </a:p>
          <a:p>
            <a:endParaRPr lang="fr-FR" sz="1700" dirty="0"/>
          </a:p>
        </p:txBody>
      </p:sp>
    </p:spTree>
    <p:extLst>
      <p:ext uri="{BB962C8B-B14F-4D97-AF65-F5344CB8AC3E}">
        <p14:creationId xmlns:p14="http://schemas.microsoft.com/office/powerpoint/2010/main" val="243012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D52E8D-C060-1241-8934-0C3C2323FC77}"/>
              </a:ext>
            </a:extLst>
          </p:cNvPr>
          <p:cNvSpPr>
            <a:spLocks noGrp="1"/>
          </p:cNvSpPr>
          <p:nvPr>
            <p:ph type="title"/>
          </p:nvPr>
        </p:nvSpPr>
        <p:spPr/>
        <p:txBody>
          <a:bodyPr/>
          <a:lstStyle/>
          <a:p>
            <a:r>
              <a:rPr lang="fr-FR" dirty="0"/>
              <a:t>Projet Tiger, </a:t>
            </a:r>
            <a:r>
              <a:rPr lang="fr-FR" dirty="0" err="1"/>
              <a:t>Andra</a:t>
            </a:r>
            <a:r>
              <a:rPr lang="fr-FR" dirty="0"/>
              <a:t> </a:t>
            </a:r>
            <a:r>
              <a:rPr lang="fr-FR" dirty="0" err="1"/>
              <a:t>Pradesh</a:t>
            </a:r>
            <a:endParaRPr lang="fr-FR" dirty="0"/>
          </a:p>
        </p:txBody>
      </p:sp>
      <p:pic>
        <p:nvPicPr>
          <p:cNvPr id="5" name="Espace réservé du contenu 4">
            <a:extLst>
              <a:ext uri="{FF2B5EF4-FFF2-40B4-BE49-F238E27FC236}">
                <a16:creationId xmlns:a16="http://schemas.microsoft.com/office/drawing/2014/main" id="{AD8D16AD-D607-B04A-8313-5075691C7155}"/>
              </a:ext>
            </a:extLst>
          </p:cNvPr>
          <p:cNvPicPr>
            <a:picLocks noGrp="1" noChangeAspect="1"/>
          </p:cNvPicPr>
          <p:nvPr>
            <p:ph idx="1"/>
          </p:nvPr>
        </p:nvPicPr>
        <p:blipFill>
          <a:blip r:embed="rId2"/>
          <a:stretch>
            <a:fillRect/>
          </a:stretch>
        </p:blipFill>
        <p:spPr>
          <a:xfrm>
            <a:off x="0" y="0"/>
            <a:ext cx="12319761" cy="6858000"/>
          </a:xfrm>
        </p:spPr>
      </p:pic>
    </p:spTree>
    <p:extLst>
      <p:ext uri="{BB962C8B-B14F-4D97-AF65-F5344CB8AC3E}">
        <p14:creationId xmlns:p14="http://schemas.microsoft.com/office/powerpoint/2010/main" val="160461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F259A7B-A2B6-4F49-B393-76834C54727F}"/>
              </a:ext>
            </a:extLst>
          </p:cNvPr>
          <p:cNvPicPr>
            <a:picLocks noChangeAspect="1"/>
          </p:cNvPicPr>
          <p:nvPr/>
        </p:nvPicPr>
        <p:blipFill>
          <a:blip r:embed="rId2"/>
          <a:stretch>
            <a:fillRect/>
          </a:stretch>
        </p:blipFill>
        <p:spPr>
          <a:xfrm>
            <a:off x="0" y="-1270000"/>
            <a:ext cx="12192000" cy="8128000"/>
          </a:xfrm>
          <a:prstGeom prst="rect">
            <a:avLst/>
          </a:prstGeom>
        </p:spPr>
      </p:pic>
      <p:sp>
        <p:nvSpPr>
          <p:cNvPr id="3" name="Espace réservé du contenu 2">
            <a:extLst>
              <a:ext uri="{FF2B5EF4-FFF2-40B4-BE49-F238E27FC236}">
                <a16:creationId xmlns:a16="http://schemas.microsoft.com/office/drawing/2014/main" id="{63FD7F3F-8290-EE43-B905-9E3EEF08F9D3}"/>
              </a:ext>
            </a:extLst>
          </p:cNvPr>
          <p:cNvSpPr>
            <a:spLocks noGrp="1"/>
          </p:cNvSpPr>
          <p:nvPr>
            <p:ph idx="1"/>
          </p:nvPr>
        </p:nvSpPr>
        <p:spPr>
          <a:solidFill>
            <a:schemeClr val="accent1">
              <a:lumMod val="20000"/>
              <a:lumOff val="80000"/>
              <a:alpha val="55000"/>
            </a:schemeClr>
          </a:solidFill>
        </p:spPr>
        <p:txBody>
          <a:bodyPr>
            <a:normAutofit/>
          </a:bodyPr>
          <a:lstStyle/>
          <a:p>
            <a:pPr marL="0" indent="0">
              <a:buNone/>
            </a:pPr>
            <a:r>
              <a:rPr lang="fr-FR" dirty="0"/>
              <a:t>« Le paysage amérindien de 1492 avait en grande partie disparu au milieu du XIXe siècle, non pas suite à la superposition d’un paysage européen, mais à cause du déclin démographique de la population autochtone ». </a:t>
            </a:r>
          </a:p>
          <a:p>
            <a:pPr marL="0" indent="0">
              <a:buNone/>
            </a:pPr>
            <a:r>
              <a:rPr lang="fr-FR" dirty="0"/>
              <a:t>Et il ajoute : </a:t>
            </a:r>
          </a:p>
          <a:p>
            <a:pPr marL="0" indent="0">
              <a:buNone/>
            </a:pPr>
            <a:r>
              <a:rPr lang="fr-FR" dirty="0"/>
              <a:t>« Le paysage de 1750 était plus “vierge“ (moins humanisé) que celui de 1492 ».</a:t>
            </a:r>
            <a:r>
              <a:rPr lang="fr-FR" dirty="0">
                <a:effectLst/>
              </a:rPr>
              <a:t> </a:t>
            </a:r>
          </a:p>
          <a:p>
            <a:pPr marL="0" indent="0">
              <a:buNone/>
            </a:pPr>
            <a:r>
              <a:rPr lang="fr-FR" sz="2000" cap="small" dirty="0" err="1"/>
              <a:t>Denevan</a:t>
            </a:r>
            <a:r>
              <a:rPr lang="fr-FR" sz="2000" dirty="0"/>
              <a:t> William, « Le mythe de la nature vierge. Le paysage des Amériques en 1492 » in </a:t>
            </a:r>
            <a:r>
              <a:rPr lang="fr-FR" sz="2000" i="1" dirty="0"/>
              <a:t>Écologie politique. Cosmos, communautés, milieux</a:t>
            </a:r>
            <a:r>
              <a:rPr lang="fr-FR" sz="2000" dirty="0"/>
              <a:t>, Émilie Hache (éd.), traduit par Cyril Le Roy, Paris, Éditions Amsterdam, 2012, p. 283‑316.</a:t>
            </a:r>
            <a:r>
              <a:rPr lang="fr-FR" sz="2000" dirty="0">
                <a:effectLst/>
              </a:rPr>
              <a:t> </a:t>
            </a:r>
            <a:r>
              <a:rPr lang="fr-FR" sz="2000" dirty="0"/>
              <a:t>p. 286.</a:t>
            </a:r>
          </a:p>
          <a:p>
            <a:endParaRPr lang="fr-FR" dirty="0"/>
          </a:p>
        </p:txBody>
      </p:sp>
      <p:sp>
        <p:nvSpPr>
          <p:cNvPr id="2" name="Titre 1">
            <a:extLst>
              <a:ext uri="{FF2B5EF4-FFF2-40B4-BE49-F238E27FC236}">
                <a16:creationId xmlns:a16="http://schemas.microsoft.com/office/drawing/2014/main" id="{C8B79963-B63D-1E47-8308-CB2444373B8B}"/>
              </a:ext>
            </a:extLst>
          </p:cNvPr>
          <p:cNvSpPr>
            <a:spLocks noGrp="1"/>
          </p:cNvSpPr>
          <p:nvPr>
            <p:ph type="title"/>
          </p:nvPr>
        </p:nvSpPr>
        <p:spPr>
          <a:xfrm>
            <a:off x="838200" y="500062"/>
            <a:ext cx="10515600" cy="1325563"/>
          </a:xfrm>
        </p:spPr>
        <p:txBody>
          <a:bodyPr/>
          <a:lstStyle/>
          <a:p>
            <a:r>
              <a:rPr lang="fr-FR" dirty="0">
                <a:solidFill>
                  <a:schemeClr val="bg1"/>
                </a:solidFill>
              </a:rPr>
              <a:t>Le mythe de la nature vierge</a:t>
            </a:r>
          </a:p>
        </p:txBody>
      </p:sp>
    </p:spTree>
    <p:extLst>
      <p:ext uri="{BB962C8B-B14F-4D97-AF65-F5344CB8AC3E}">
        <p14:creationId xmlns:p14="http://schemas.microsoft.com/office/powerpoint/2010/main" val="222665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BD940-8C0E-424D-ADD1-4383BEB2CE9D}"/>
              </a:ext>
            </a:extLst>
          </p:cNvPr>
          <p:cNvSpPr>
            <a:spLocks noGrp="1"/>
          </p:cNvSpPr>
          <p:nvPr>
            <p:ph type="title"/>
          </p:nvPr>
        </p:nvSpPr>
        <p:spPr>
          <a:xfrm>
            <a:off x="0" y="3520440"/>
            <a:ext cx="12192000" cy="3337560"/>
          </a:xfrm>
        </p:spPr>
        <p:txBody>
          <a:bodyPr>
            <a:normAutofit/>
          </a:bodyPr>
          <a:lstStyle/>
          <a:p>
            <a:r>
              <a:rPr lang="fr-FR" sz="2800" cap="small" dirty="0" err="1"/>
              <a:t>Cronon</a:t>
            </a:r>
            <a:r>
              <a:rPr lang="fr-FR" sz="2800" dirty="0"/>
              <a:t> William, « Le problème de la </a:t>
            </a:r>
            <a:r>
              <a:rPr lang="fr-FR" sz="2800" dirty="0" err="1"/>
              <a:t>Wilderness</a:t>
            </a:r>
            <a:r>
              <a:rPr lang="fr-FR" sz="2800" dirty="0"/>
              <a:t>, ou le retour vers une mauvaise nature » in </a:t>
            </a:r>
            <a:r>
              <a:rPr lang="fr-FR" sz="2800" i="1" dirty="0"/>
              <a:t>Nature et récits. Essais d’histoire environnementale</a:t>
            </a:r>
            <a:r>
              <a:rPr lang="fr-FR" sz="2800" dirty="0"/>
              <a:t>, Paris, Éditions Dehors, 2016, p. 133‑168.</a:t>
            </a:r>
          </a:p>
        </p:txBody>
      </p:sp>
      <p:sp>
        <p:nvSpPr>
          <p:cNvPr id="3" name="Espace réservé du contenu 2">
            <a:extLst>
              <a:ext uri="{FF2B5EF4-FFF2-40B4-BE49-F238E27FC236}">
                <a16:creationId xmlns:a16="http://schemas.microsoft.com/office/drawing/2014/main" id="{49E4CFD0-D8EB-034E-A48E-999EFCE86C9F}"/>
              </a:ext>
            </a:extLst>
          </p:cNvPr>
          <p:cNvSpPr>
            <a:spLocks noGrp="1"/>
          </p:cNvSpPr>
          <p:nvPr>
            <p:ph idx="1"/>
          </p:nvPr>
        </p:nvSpPr>
        <p:spPr>
          <a:xfrm>
            <a:off x="200712" y="0"/>
            <a:ext cx="6123888" cy="5320348"/>
          </a:xfrm>
        </p:spPr>
        <p:txBody>
          <a:bodyPr>
            <a:normAutofit lnSpcReduction="10000"/>
          </a:bodyPr>
          <a:lstStyle/>
          <a:p>
            <a:pPr marL="0" indent="0">
              <a:buNone/>
            </a:pPr>
            <a:r>
              <a:rPr lang="fr-FR" dirty="0"/>
              <a:t>« L’un des éléments qui contribue le plus fortement à indiquer que les nouveaux parcs nationaux étaient en fait le reflet d’une conscience </a:t>
            </a:r>
            <a:r>
              <a:rPr lang="fr-FR" dirty="0" err="1"/>
              <a:t>postfrontière</a:t>
            </a:r>
            <a:r>
              <a:rPr lang="fr-FR" dirty="0"/>
              <a:t> est la relative absence de violence humaine à l’intérieur de leurs frontières. La vraie frontière, elle, avait souvent été un lieu de conflit dans lequel envahisseurs et assiégés livraient bataille pour gagner le contrôle des terres et des ressources naturelles. »</a:t>
            </a:r>
          </a:p>
          <a:p>
            <a:endParaRPr lang="fr-FR" dirty="0"/>
          </a:p>
        </p:txBody>
      </p:sp>
      <p:sp>
        <p:nvSpPr>
          <p:cNvPr id="4" name="Espace réservé du texte 3">
            <a:extLst>
              <a:ext uri="{FF2B5EF4-FFF2-40B4-BE49-F238E27FC236}">
                <a16:creationId xmlns:a16="http://schemas.microsoft.com/office/drawing/2014/main" id="{24794971-477D-FF48-A4EC-C1AA0AFDB78E}"/>
              </a:ext>
            </a:extLst>
          </p:cNvPr>
          <p:cNvSpPr>
            <a:spLocks noGrp="1"/>
          </p:cNvSpPr>
          <p:nvPr>
            <p:ph type="body" sz="half" idx="2"/>
          </p:nvPr>
        </p:nvSpPr>
        <p:spPr>
          <a:xfrm>
            <a:off x="6573624" y="4312920"/>
            <a:ext cx="5618376" cy="1007428"/>
          </a:xfrm>
        </p:spPr>
        <p:txBody>
          <a:bodyPr/>
          <a:lstStyle/>
          <a:p>
            <a:r>
              <a:rPr lang="fr-FR" dirty="0"/>
              <a:t>John </a:t>
            </a:r>
            <a:r>
              <a:rPr lang="fr-FR" dirty="0" err="1"/>
              <a:t>Gast</a:t>
            </a:r>
            <a:r>
              <a:rPr lang="fr-FR" dirty="0"/>
              <a:t>, </a:t>
            </a:r>
            <a:r>
              <a:rPr lang="fr-FR" i="1" dirty="0"/>
              <a:t>American Pro</a:t>
            </a:r>
            <a:r>
              <a:rPr lang="fr-FR" dirty="0"/>
              <a:t>gress, « Spirit of the Frontier », 1872</a:t>
            </a:r>
          </a:p>
        </p:txBody>
      </p:sp>
      <p:pic>
        <p:nvPicPr>
          <p:cNvPr id="6" name="Image 5">
            <a:extLst>
              <a:ext uri="{FF2B5EF4-FFF2-40B4-BE49-F238E27FC236}">
                <a16:creationId xmlns:a16="http://schemas.microsoft.com/office/drawing/2014/main" id="{3AF37330-EF86-104F-9483-CC094E0459CD}"/>
              </a:ext>
            </a:extLst>
          </p:cNvPr>
          <p:cNvPicPr>
            <a:picLocks noChangeAspect="1"/>
          </p:cNvPicPr>
          <p:nvPr/>
        </p:nvPicPr>
        <p:blipFill>
          <a:blip r:embed="rId2"/>
          <a:stretch>
            <a:fillRect/>
          </a:stretch>
        </p:blipFill>
        <p:spPr>
          <a:xfrm>
            <a:off x="6573624" y="0"/>
            <a:ext cx="5618376" cy="4183380"/>
          </a:xfrm>
          <a:prstGeom prst="rect">
            <a:avLst/>
          </a:prstGeom>
        </p:spPr>
      </p:pic>
    </p:spTree>
    <p:extLst>
      <p:ext uri="{BB962C8B-B14F-4D97-AF65-F5344CB8AC3E}">
        <p14:creationId xmlns:p14="http://schemas.microsoft.com/office/powerpoint/2010/main" val="244680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BD940-8C0E-424D-ADD1-4383BEB2CE9D}"/>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DC87AA80-1DB2-5648-A024-A17408398F12}"/>
              </a:ext>
            </a:extLst>
          </p:cNvPr>
          <p:cNvPicPr>
            <a:picLocks noGrp="1" noChangeAspect="1"/>
          </p:cNvPicPr>
          <p:nvPr>
            <p:ph idx="1"/>
          </p:nvPr>
        </p:nvPicPr>
        <p:blipFill>
          <a:blip r:embed="rId2"/>
          <a:stretch>
            <a:fillRect/>
          </a:stretch>
        </p:blipFill>
        <p:spPr>
          <a:xfrm>
            <a:off x="0" y="0"/>
            <a:ext cx="6025120" cy="4002087"/>
          </a:xfrm>
          <a:prstGeom prst="rect">
            <a:avLst/>
          </a:prstGeom>
        </p:spPr>
      </p:pic>
      <p:pic>
        <p:nvPicPr>
          <p:cNvPr id="6" name="Image 5">
            <a:extLst>
              <a:ext uri="{FF2B5EF4-FFF2-40B4-BE49-F238E27FC236}">
                <a16:creationId xmlns:a16="http://schemas.microsoft.com/office/drawing/2014/main" id="{8D42DED7-E2F3-9344-8C23-18225DA92A85}"/>
              </a:ext>
            </a:extLst>
          </p:cNvPr>
          <p:cNvPicPr>
            <a:picLocks noChangeAspect="1"/>
          </p:cNvPicPr>
          <p:nvPr/>
        </p:nvPicPr>
        <p:blipFill>
          <a:blip r:embed="rId2"/>
          <a:stretch>
            <a:fillRect/>
          </a:stretch>
        </p:blipFill>
        <p:spPr>
          <a:xfrm>
            <a:off x="0" y="2855912"/>
            <a:ext cx="6025120" cy="4002088"/>
          </a:xfrm>
          <a:prstGeom prst="rect">
            <a:avLst/>
          </a:prstGeom>
        </p:spPr>
      </p:pic>
      <p:pic>
        <p:nvPicPr>
          <p:cNvPr id="8" name="Image 7">
            <a:extLst>
              <a:ext uri="{FF2B5EF4-FFF2-40B4-BE49-F238E27FC236}">
                <a16:creationId xmlns:a16="http://schemas.microsoft.com/office/drawing/2014/main" id="{09060530-D696-EB40-A843-BA320575A221}"/>
              </a:ext>
            </a:extLst>
          </p:cNvPr>
          <p:cNvPicPr>
            <a:picLocks noChangeAspect="1"/>
          </p:cNvPicPr>
          <p:nvPr/>
        </p:nvPicPr>
        <p:blipFill>
          <a:blip r:embed="rId2"/>
          <a:stretch>
            <a:fillRect/>
          </a:stretch>
        </p:blipFill>
        <p:spPr>
          <a:xfrm>
            <a:off x="6025120" y="2765909"/>
            <a:ext cx="6166880" cy="4096250"/>
          </a:xfrm>
          <a:prstGeom prst="rect">
            <a:avLst/>
          </a:prstGeom>
        </p:spPr>
      </p:pic>
      <p:pic>
        <p:nvPicPr>
          <p:cNvPr id="7" name="Image 6">
            <a:extLst>
              <a:ext uri="{FF2B5EF4-FFF2-40B4-BE49-F238E27FC236}">
                <a16:creationId xmlns:a16="http://schemas.microsoft.com/office/drawing/2014/main" id="{E37297C1-0A06-BE43-8882-382CF26DABE3}"/>
              </a:ext>
            </a:extLst>
          </p:cNvPr>
          <p:cNvPicPr>
            <a:picLocks noChangeAspect="1"/>
          </p:cNvPicPr>
          <p:nvPr/>
        </p:nvPicPr>
        <p:blipFill>
          <a:blip r:embed="rId2"/>
          <a:stretch>
            <a:fillRect/>
          </a:stretch>
        </p:blipFill>
        <p:spPr>
          <a:xfrm>
            <a:off x="6025120" y="-1"/>
            <a:ext cx="6166880" cy="4096250"/>
          </a:xfrm>
          <a:prstGeom prst="rect">
            <a:avLst/>
          </a:prstGeom>
        </p:spPr>
      </p:pic>
      <p:sp>
        <p:nvSpPr>
          <p:cNvPr id="4" name="Espace réservé du texte 3">
            <a:extLst>
              <a:ext uri="{FF2B5EF4-FFF2-40B4-BE49-F238E27FC236}">
                <a16:creationId xmlns:a16="http://schemas.microsoft.com/office/drawing/2014/main" id="{24794971-477D-FF48-A4EC-C1AA0AFDB78E}"/>
              </a:ext>
            </a:extLst>
          </p:cNvPr>
          <p:cNvSpPr>
            <a:spLocks noGrp="1"/>
          </p:cNvSpPr>
          <p:nvPr>
            <p:ph type="body" sz="half" idx="2"/>
          </p:nvPr>
        </p:nvSpPr>
        <p:spPr>
          <a:xfrm>
            <a:off x="839788" y="470716"/>
            <a:ext cx="10109238" cy="1089177"/>
          </a:xfrm>
        </p:spPr>
        <p:txBody>
          <a:bodyPr>
            <a:noAutofit/>
          </a:bodyPr>
          <a:lstStyle/>
          <a:p>
            <a:r>
              <a:rPr lang="fr-FR" sz="2800" cap="small" dirty="0" err="1">
                <a:solidFill>
                  <a:schemeClr val="bg1"/>
                </a:solidFill>
              </a:rPr>
              <a:t>Cronon</a:t>
            </a:r>
            <a:r>
              <a:rPr lang="fr-FR" sz="2800" dirty="0">
                <a:solidFill>
                  <a:schemeClr val="bg1"/>
                </a:solidFill>
              </a:rPr>
              <a:t> William, « L’énigme des îles des Apôtres : comment gère-t-on une </a:t>
            </a:r>
            <a:r>
              <a:rPr lang="fr-FR" sz="2800" dirty="0" err="1">
                <a:solidFill>
                  <a:schemeClr val="bg1"/>
                </a:solidFill>
              </a:rPr>
              <a:t>wilderness</a:t>
            </a:r>
            <a:r>
              <a:rPr lang="fr-FR" sz="2800" dirty="0">
                <a:solidFill>
                  <a:schemeClr val="bg1"/>
                </a:solidFill>
              </a:rPr>
              <a:t> chargée d’histoires humaines ? » in </a:t>
            </a:r>
            <a:r>
              <a:rPr lang="fr-FR" sz="2800" i="1" dirty="0">
                <a:solidFill>
                  <a:schemeClr val="bg1"/>
                </a:solidFill>
              </a:rPr>
              <a:t>Nature et récits. Essai d’histoire environnementale</a:t>
            </a:r>
            <a:r>
              <a:rPr lang="fr-FR" sz="2800" dirty="0">
                <a:solidFill>
                  <a:schemeClr val="bg1"/>
                </a:solidFill>
              </a:rPr>
              <a:t>, Paris, Éditions Dehors, 2016, p. 169‑184.</a:t>
            </a:r>
            <a:r>
              <a:rPr lang="fr-FR" sz="2800" dirty="0">
                <a:solidFill>
                  <a:schemeClr val="bg1"/>
                </a:solidFill>
                <a:effectLst/>
              </a:rPr>
              <a:t> </a:t>
            </a:r>
            <a:endParaRPr lang="fr-FR" sz="2800" dirty="0">
              <a:solidFill>
                <a:schemeClr val="bg1"/>
              </a:solidFill>
            </a:endParaRPr>
          </a:p>
        </p:txBody>
      </p:sp>
    </p:spTree>
    <p:extLst>
      <p:ext uri="{BB962C8B-B14F-4D97-AF65-F5344CB8AC3E}">
        <p14:creationId xmlns:p14="http://schemas.microsoft.com/office/powerpoint/2010/main" val="828080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BD940-8C0E-424D-ADD1-4383BEB2CE9D}"/>
              </a:ext>
            </a:extLst>
          </p:cNvPr>
          <p:cNvSpPr>
            <a:spLocks noGrp="1"/>
          </p:cNvSpPr>
          <p:nvPr>
            <p:ph type="title"/>
          </p:nvPr>
        </p:nvSpPr>
        <p:spPr/>
        <p:txBody>
          <a:bodyPr/>
          <a:lstStyle/>
          <a:p>
            <a:r>
              <a:rPr lang="fr-FR" dirty="0"/>
              <a:t>La </a:t>
            </a:r>
            <a:r>
              <a:rPr lang="fr-FR" i="1" dirty="0" err="1"/>
              <a:t>wilderness</a:t>
            </a:r>
            <a:r>
              <a:rPr lang="fr-FR" i="1" dirty="0"/>
              <a:t> historique</a:t>
            </a:r>
            <a:endParaRPr lang="fr-FR" dirty="0"/>
          </a:p>
        </p:txBody>
      </p:sp>
      <p:sp>
        <p:nvSpPr>
          <p:cNvPr id="3" name="Espace réservé du contenu 2">
            <a:extLst>
              <a:ext uri="{FF2B5EF4-FFF2-40B4-BE49-F238E27FC236}">
                <a16:creationId xmlns:a16="http://schemas.microsoft.com/office/drawing/2014/main" id="{49E4CFD0-D8EB-034E-A48E-999EFCE86C9F}"/>
              </a:ext>
            </a:extLst>
          </p:cNvPr>
          <p:cNvSpPr>
            <a:spLocks noGrp="1"/>
          </p:cNvSpPr>
          <p:nvPr>
            <p:ph idx="1"/>
          </p:nvPr>
        </p:nvSpPr>
        <p:spPr>
          <a:xfrm>
            <a:off x="5152708" y="995363"/>
            <a:ext cx="6172200" cy="5710237"/>
          </a:xfrm>
        </p:spPr>
        <p:txBody>
          <a:bodyPr>
            <a:normAutofit fontScale="47500" lnSpcReduction="20000"/>
          </a:bodyPr>
          <a:lstStyle/>
          <a:p>
            <a:pPr marL="0" indent="0">
              <a:buNone/>
            </a:pPr>
            <a:r>
              <a:rPr lang="fr-FR" sz="4400" dirty="0"/>
              <a:t>« La complexité de ces questions tient au fait que le </a:t>
            </a:r>
            <a:r>
              <a:rPr lang="fr-FR" sz="4400" i="1" dirty="0" err="1"/>
              <a:t>Wilderness</a:t>
            </a:r>
            <a:r>
              <a:rPr lang="fr-FR" sz="4400" i="1" dirty="0"/>
              <a:t> </a:t>
            </a:r>
            <a:r>
              <a:rPr lang="fr-FR" sz="4400" i="1" dirty="0" err="1"/>
              <a:t>Act</a:t>
            </a:r>
            <a:r>
              <a:rPr lang="fr-FR" sz="4400" dirty="0"/>
              <a:t> de 1964 et les politiques de gestion actuelles du NPS dressent une frontière absolue – et artificielle – entre nature et culture. Cette limite implique que nature et culture doivent être maintenues séparées et que la </a:t>
            </a:r>
            <a:r>
              <a:rPr lang="fr-FR" sz="4400" i="1" dirty="0" err="1"/>
              <a:t>wilderness</a:t>
            </a:r>
            <a:r>
              <a:rPr lang="fr-FR" sz="4400" dirty="0"/>
              <a:t> en particulier doit être dépourvue de tout attribut pouvant suggérer une présence humaine continue. Selon la </a:t>
            </a:r>
            <a:r>
              <a:rPr lang="fr-FR" sz="4400" dirty="0" err="1"/>
              <a:t>loie</a:t>
            </a:r>
            <a:r>
              <a:rPr lang="fr-FR" sz="4400" dirty="0"/>
              <a:t> de 1964, une </a:t>
            </a:r>
            <a:r>
              <a:rPr lang="fr-FR" sz="4400" i="1" dirty="0" err="1"/>
              <a:t>wilderness</a:t>
            </a:r>
            <a:r>
              <a:rPr lang="fr-FR" sz="4400" dirty="0"/>
              <a:t> est définie comme un lieu qui “semble principalement affecté par les forces de la nature et où l’empreinte de l’action humaine est apparente dans un paysage, moins il est sauvage. Une des étranges particularité de cette définition est qu’elle privilégie la perception d’un territoire “intègre’’ par le visiteur, au </a:t>
            </a:r>
            <a:r>
              <a:rPr lang="fr-FR" sz="4400" dirty="0" err="1"/>
              <a:t>détrminent</a:t>
            </a:r>
            <a:r>
              <a:rPr lang="fr-FR" sz="4400" dirty="0"/>
              <a:t> de l’histoire réelle de ce territoire. Elle implique que la désignation de </a:t>
            </a:r>
            <a:r>
              <a:rPr lang="fr-FR" sz="4400" i="1" dirty="0" err="1"/>
              <a:t>wilderness</a:t>
            </a:r>
            <a:r>
              <a:rPr lang="fr-FR" sz="4400" dirty="0"/>
              <a:t> devrait dépendre de notre capacité ou non à supprimer, effacer ou bien cacher la preuve historique que des gens ont modifié un paysage et en ont fait leur lieu de vie. »</a:t>
            </a:r>
          </a:p>
          <a:p>
            <a:endParaRPr lang="fr-FR" dirty="0"/>
          </a:p>
        </p:txBody>
      </p:sp>
      <p:sp>
        <p:nvSpPr>
          <p:cNvPr id="4" name="Espace réservé du texte 3">
            <a:extLst>
              <a:ext uri="{FF2B5EF4-FFF2-40B4-BE49-F238E27FC236}">
                <a16:creationId xmlns:a16="http://schemas.microsoft.com/office/drawing/2014/main" id="{24794971-477D-FF48-A4EC-C1AA0AFDB78E}"/>
              </a:ext>
            </a:extLst>
          </p:cNvPr>
          <p:cNvSpPr>
            <a:spLocks noGrp="1"/>
          </p:cNvSpPr>
          <p:nvPr>
            <p:ph type="body" sz="half" idx="2"/>
          </p:nvPr>
        </p:nvSpPr>
        <p:spPr/>
        <p:txBody>
          <a:bodyPr/>
          <a:lstStyle/>
          <a:p>
            <a:r>
              <a:rPr lang="fr-FR" cap="small" dirty="0" err="1"/>
              <a:t>Cronon</a:t>
            </a:r>
            <a:r>
              <a:rPr lang="fr-FR" dirty="0"/>
              <a:t> William, « Le problème de la </a:t>
            </a:r>
            <a:r>
              <a:rPr lang="fr-FR" dirty="0" err="1"/>
              <a:t>Wilderness</a:t>
            </a:r>
            <a:r>
              <a:rPr lang="fr-FR" dirty="0"/>
              <a:t>, ou le retour vers une mauvaise nature » in </a:t>
            </a:r>
            <a:r>
              <a:rPr lang="fr-FR" i="1" dirty="0"/>
              <a:t>Nature et récits. Essais d’histoire environnementale</a:t>
            </a:r>
            <a:r>
              <a:rPr lang="fr-FR" dirty="0"/>
              <a:t>, Paris, Éditions Dehors, 2016, p. 175.</a:t>
            </a:r>
          </a:p>
          <a:p>
            <a:endParaRPr lang="fr-FR" dirty="0"/>
          </a:p>
        </p:txBody>
      </p:sp>
    </p:spTree>
    <p:extLst>
      <p:ext uri="{BB962C8B-B14F-4D97-AF65-F5344CB8AC3E}">
        <p14:creationId xmlns:p14="http://schemas.microsoft.com/office/powerpoint/2010/main" val="155924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BD940-8C0E-424D-ADD1-4383BEB2CE9D}"/>
              </a:ext>
            </a:extLst>
          </p:cNvPr>
          <p:cNvSpPr>
            <a:spLocks noGrp="1"/>
          </p:cNvSpPr>
          <p:nvPr>
            <p:ph type="title"/>
          </p:nvPr>
        </p:nvSpPr>
        <p:spPr>
          <a:xfrm>
            <a:off x="0" y="0"/>
            <a:ext cx="3932237" cy="1600200"/>
          </a:xfrm>
        </p:spPr>
        <p:txBody>
          <a:bodyPr/>
          <a:lstStyle/>
          <a:p>
            <a:r>
              <a:rPr lang="fr-FR" dirty="0"/>
              <a:t>Défense de la sauvagerie</a:t>
            </a:r>
          </a:p>
        </p:txBody>
      </p:sp>
      <p:sp>
        <p:nvSpPr>
          <p:cNvPr id="3" name="Espace réservé du contenu 2">
            <a:extLst>
              <a:ext uri="{FF2B5EF4-FFF2-40B4-BE49-F238E27FC236}">
                <a16:creationId xmlns:a16="http://schemas.microsoft.com/office/drawing/2014/main" id="{49E4CFD0-D8EB-034E-A48E-999EFCE86C9F}"/>
              </a:ext>
            </a:extLst>
          </p:cNvPr>
          <p:cNvSpPr>
            <a:spLocks noGrp="1"/>
          </p:cNvSpPr>
          <p:nvPr>
            <p:ph idx="1"/>
          </p:nvPr>
        </p:nvSpPr>
        <p:spPr>
          <a:xfrm>
            <a:off x="2621281" y="0"/>
            <a:ext cx="9570719" cy="6858000"/>
          </a:xfrm>
        </p:spPr>
        <p:txBody>
          <a:bodyPr>
            <a:normAutofit fontScale="77500" lnSpcReduction="20000"/>
          </a:bodyPr>
          <a:lstStyle/>
          <a:p>
            <a:pPr marL="0" indent="0">
              <a:buNone/>
            </a:pPr>
            <a:r>
              <a:rPr lang="fr-FR" dirty="0"/>
              <a:t>« C’était l’espace des Marrons. Le mot « Marron » vient de l’espagnol </a:t>
            </a:r>
            <a:r>
              <a:rPr lang="fr-FR" i="1" dirty="0" err="1"/>
              <a:t>cimarrón</a:t>
            </a:r>
            <a:r>
              <a:rPr lang="fr-FR" dirty="0"/>
              <a:t>, signifiant sauvage, féroce ou indiscipliné, un mot employé à l’origine pour le bétail qui s’était échappé dans la nature. Les Marrons étaient des esclaves qui s’étaient échappés dans la nature, pour de courtes durées ou pour s’établir de façon permanente dans des communautés isolées. Ils étaient le fléau chronique du système des plantations, s’étendant dans ses arrière-pays de la Virginie au Pérou, partout où il y avait des communs de nature sauvage à portée de main. Dans </a:t>
            </a:r>
            <a:r>
              <a:rPr lang="fr-FR" i="1" dirty="0" err="1"/>
              <a:t>Slavery’s</a:t>
            </a:r>
            <a:r>
              <a:rPr lang="fr-FR" i="1" dirty="0"/>
              <a:t> Exile : The Story of the American </a:t>
            </a:r>
            <a:r>
              <a:rPr lang="fr-FR" i="1" dirty="0" err="1"/>
              <a:t>Maroons</a:t>
            </a:r>
            <a:r>
              <a:rPr lang="fr-FR" dirty="0"/>
              <a:t> (</a:t>
            </a:r>
            <a:r>
              <a:rPr lang="fr-FR" i="1" dirty="0"/>
              <a:t>L’Exil de l’esclavage : l’histoire des Marrons américains</a:t>
            </a:r>
            <a:r>
              <a:rPr lang="fr-FR" dirty="0"/>
              <a:t>), le meilleur des nombreux livres consacrés au marronnage au cours des dernières années, Sylviane Diouf explique que l’acte même de s’enfuir portait trois coups au système : le Marron arrachait à l’esclavagiste ce qui lui appartenait — le corps noir —, le privait du produit du travail de celui-ci et lui refusait toute autorité sur la reproduction de ce qui était supposé être sa main-d’œuvre. Au-delà de cette subversion immédiate, les Marrons causaient également une déstabilisation à plus long terme. Ils fonctionnaient comme un aimant pour la résistance, incitant les esclaves restés dans la plantation à se révolter, démontrant que le contrôle total était hors d’atteinte, faisant apparaître en permanence le caractère artificiel et éphémère de l’esclavage. Ils attisaient l’imagination des esclaves — un effet naturellement impossible à quantifier et difficile à prouver, puisque les Marrons s’efforçaient d’observer une discrétion maximale et ne laissaient jamais de traces écrites derrière eux. »</a:t>
            </a:r>
          </a:p>
          <a:p>
            <a:pPr marL="0" indent="0">
              <a:buNone/>
            </a:pPr>
            <a:endParaRPr lang="fr-FR" dirty="0"/>
          </a:p>
          <a:p>
            <a:endParaRPr lang="fr-FR" dirty="0"/>
          </a:p>
        </p:txBody>
      </p:sp>
      <p:sp>
        <p:nvSpPr>
          <p:cNvPr id="5" name="ZoneTexte 4">
            <a:extLst>
              <a:ext uri="{FF2B5EF4-FFF2-40B4-BE49-F238E27FC236}">
                <a16:creationId xmlns:a16="http://schemas.microsoft.com/office/drawing/2014/main" id="{79219724-7B1F-824B-931C-FAEED2998CB9}"/>
              </a:ext>
            </a:extLst>
          </p:cNvPr>
          <p:cNvSpPr txBox="1"/>
          <p:nvPr/>
        </p:nvSpPr>
        <p:spPr>
          <a:xfrm>
            <a:off x="0" y="1844040"/>
            <a:ext cx="2621281" cy="2585323"/>
          </a:xfrm>
          <a:prstGeom prst="rect">
            <a:avLst/>
          </a:prstGeom>
          <a:noFill/>
        </p:spPr>
        <p:txBody>
          <a:bodyPr wrap="square" rtlCol="0">
            <a:spAutoFit/>
          </a:bodyPr>
          <a:lstStyle/>
          <a:p>
            <a:r>
              <a:rPr lang="fr-FR" dirty="0"/>
              <a:t>Andreas </a:t>
            </a:r>
            <a:r>
              <a:rPr lang="fr-FR" dirty="0" err="1"/>
              <a:t>Malm</a:t>
            </a:r>
            <a:r>
              <a:rPr lang="fr-FR" dirty="0"/>
              <a:t>, « En défense de la sauvagerie », </a:t>
            </a:r>
            <a:r>
              <a:rPr lang="fr-FR" i="1" dirty="0"/>
              <a:t>Période, </a:t>
            </a:r>
            <a:r>
              <a:rPr lang="fr-FR" dirty="0"/>
              <a:t>15 octobre 2018, </a:t>
            </a:r>
            <a:r>
              <a:rPr lang="fr-FR" dirty="0" err="1"/>
              <a:t>revueperiode.net</a:t>
            </a:r>
            <a:r>
              <a:rPr lang="fr-FR" dirty="0"/>
              <a:t>/nature-maronne-et-nature-partisane-pour-une-</a:t>
            </a:r>
            <a:r>
              <a:rPr lang="fr-FR" dirty="0" err="1"/>
              <a:t>liberation</a:t>
            </a:r>
            <a:r>
              <a:rPr lang="fr-FR" dirty="0"/>
              <a:t>-du-monde/</a:t>
            </a:r>
          </a:p>
          <a:p>
            <a:endParaRPr lang="fr-FR" dirty="0"/>
          </a:p>
        </p:txBody>
      </p:sp>
    </p:spTree>
    <p:extLst>
      <p:ext uri="{BB962C8B-B14F-4D97-AF65-F5344CB8AC3E}">
        <p14:creationId xmlns:p14="http://schemas.microsoft.com/office/powerpoint/2010/main" val="171127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p:txBody>
          <a:bodyPr>
            <a:normAutofit/>
          </a:bodyPr>
          <a:lstStyle/>
          <a:p>
            <a:r>
              <a:rPr lang="fr-FR" sz="3200" b="1" dirty="0">
                <a:solidFill>
                  <a:srgbClr val="FFFFFF"/>
                </a:solidFill>
                <a:latin typeface="Garamond" panose="02020404030301010803" pitchFamily="18" charset="0"/>
              </a:rPr>
              <a:t>Séance 1 – Introduction </a:t>
            </a: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pic>
        <p:nvPicPr>
          <p:cNvPr id="7" name="Image 6">
            <a:extLst>
              <a:ext uri="{FF2B5EF4-FFF2-40B4-BE49-F238E27FC236}">
                <a16:creationId xmlns:a16="http://schemas.microsoft.com/office/drawing/2014/main" id="{9F872AF2-87B1-3940-B985-F2D69BB99652}"/>
              </a:ext>
            </a:extLst>
          </p:cNvPr>
          <p:cNvPicPr>
            <a:picLocks noChangeAspect="1"/>
          </p:cNvPicPr>
          <p:nvPr/>
        </p:nvPicPr>
        <p:blipFill>
          <a:blip r:embed="rId2"/>
          <a:stretch>
            <a:fillRect/>
          </a:stretch>
        </p:blipFill>
        <p:spPr>
          <a:xfrm>
            <a:off x="0" y="0"/>
            <a:ext cx="12192000" cy="8113222"/>
          </a:xfrm>
          <a:prstGeom prst="rect">
            <a:avLst/>
          </a:prstGeom>
        </p:spPr>
      </p:pic>
      <p:sp>
        <p:nvSpPr>
          <p:cNvPr id="3" name="ZoneTexte 2">
            <a:extLst>
              <a:ext uri="{FF2B5EF4-FFF2-40B4-BE49-F238E27FC236}">
                <a16:creationId xmlns:a16="http://schemas.microsoft.com/office/drawing/2014/main" id="{5E6B0EB9-2EB1-EC4A-A80C-D0CBC228934A}"/>
              </a:ext>
            </a:extLst>
          </p:cNvPr>
          <p:cNvSpPr txBox="1"/>
          <p:nvPr/>
        </p:nvSpPr>
        <p:spPr>
          <a:xfrm>
            <a:off x="6096000" y="2276475"/>
            <a:ext cx="2580835" cy="646331"/>
          </a:xfrm>
          <a:prstGeom prst="rect">
            <a:avLst/>
          </a:prstGeom>
          <a:noFill/>
        </p:spPr>
        <p:txBody>
          <a:bodyPr wrap="none" rtlCol="0">
            <a:spAutoFit/>
          </a:bodyPr>
          <a:lstStyle/>
          <a:p>
            <a:r>
              <a:rPr lang="fr-FR" sz="3600" b="1" dirty="0">
                <a:solidFill>
                  <a:schemeClr val="bg1"/>
                </a:solidFill>
              </a:rPr>
              <a:t>Introduction</a:t>
            </a:r>
          </a:p>
        </p:txBody>
      </p:sp>
    </p:spTree>
    <p:extLst>
      <p:ext uri="{BB962C8B-B14F-4D97-AF65-F5344CB8AC3E}">
        <p14:creationId xmlns:p14="http://schemas.microsoft.com/office/powerpoint/2010/main" val="265258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762000" y="920162"/>
            <a:ext cx="10515600" cy="4701763"/>
          </a:xfrm>
        </p:spPr>
        <p:txBody>
          <a:bodyPr>
            <a:normAutofit/>
          </a:bodyPr>
          <a:lstStyle/>
          <a:p>
            <a:pPr marL="0" indent="0">
              <a:buNone/>
            </a:pPr>
            <a:r>
              <a:rPr lang="fr-FR" sz="3600" b="1" dirty="0">
                <a:latin typeface="Calibri" panose="020F0502020204030204" pitchFamily="34" charset="0"/>
                <a:cs typeface="Calibri" panose="020F0502020204030204" pitchFamily="34" charset="0"/>
              </a:rPr>
              <a:t>Introduction :</a:t>
            </a:r>
          </a:p>
          <a:p>
            <a:pPr marL="0" indent="0">
              <a:buNone/>
            </a:pPr>
            <a:endParaRPr lang="fr-FR" sz="3600" b="1" dirty="0">
              <a:latin typeface="Calibri" panose="020F0502020204030204" pitchFamily="34" charset="0"/>
              <a:cs typeface="Calibri" panose="020F0502020204030204" pitchFamily="34" charset="0"/>
            </a:endParaRPr>
          </a:p>
          <a:p>
            <a:pPr marL="0" indent="0">
              <a:buNone/>
            </a:pPr>
            <a:r>
              <a:rPr lang="fr-FR" dirty="0"/>
              <a:t>« Par opposition aux espaces dominés par l’être humain et ses œuvres, la “nature sauvage“ désigne un lieu où la </a:t>
            </a:r>
            <a:r>
              <a:rPr lang="fr-FR" b="1" dirty="0"/>
              <a:t>terre et la communauté de vie ne sont pas entravées par l’être humain</a:t>
            </a:r>
            <a:r>
              <a:rPr lang="fr-FR" dirty="0"/>
              <a:t>, où l’être humain lui-même n’est qu’un visiteur temporaire. »</a:t>
            </a:r>
          </a:p>
          <a:p>
            <a:pPr marL="0" indent="0">
              <a:buNone/>
            </a:pPr>
            <a:endParaRPr lang="fr-FR" dirty="0"/>
          </a:p>
          <a:p>
            <a:pPr marL="0" indent="0">
              <a:buNone/>
            </a:pPr>
            <a:r>
              <a:rPr lang="fr-FR" i="1" dirty="0" err="1"/>
              <a:t>Wilderness</a:t>
            </a:r>
            <a:r>
              <a:rPr lang="fr-FR" i="1" dirty="0"/>
              <a:t> </a:t>
            </a:r>
            <a:r>
              <a:rPr lang="fr-FR" i="1" dirty="0" err="1"/>
              <a:t>Act</a:t>
            </a:r>
            <a:r>
              <a:rPr lang="fr-FR" i="1" dirty="0"/>
              <a:t>, </a:t>
            </a:r>
            <a:r>
              <a:rPr lang="fr-FR" dirty="0"/>
              <a:t>1964</a:t>
            </a:r>
            <a:endParaRPr lang="fr-FR" dirty="0">
              <a:latin typeface="Garamond" panose="02020404030301010803" pitchFamily="18" charset="0"/>
            </a:endParaRPr>
          </a:p>
          <a:p>
            <a:pPr marL="0" indent="0">
              <a:buNone/>
            </a:pPr>
            <a:endParaRPr lang="fr-FR" sz="2600" dirty="0">
              <a:latin typeface="Garamond" panose="02020404030301010803" pitchFamily="18" charset="0"/>
            </a:endParaRPr>
          </a:p>
          <a:p>
            <a:endParaRPr lang="fr-FR" sz="2600" dirty="0">
              <a:latin typeface="Garamond" panose="02020404030301010803" pitchFamily="18" charset="0"/>
            </a:endParaRPr>
          </a:p>
        </p:txBody>
      </p:sp>
      <p:sp>
        <p:nvSpPr>
          <p:cNvPr id="4" name="ZoneTexte 3">
            <a:extLst>
              <a:ext uri="{FF2B5EF4-FFF2-40B4-BE49-F238E27FC236}">
                <a16:creationId xmlns:a16="http://schemas.microsoft.com/office/drawing/2014/main" id="{BC3141DC-755C-3F48-B343-F6D04971EFB7}"/>
              </a:ext>
            </a:extLst>
          </p:cNvPr>
          <p:cNvSpPr txBox="1"/>
          <p:nvPr/>
        </p:nvSpPr>
        <p:spPr>
          <a:xfrm>
            <a:off x="6500191" y="735496"/>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20293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p:txBody>
          <a:bodyPr>
            <a:normAutofit/>
          </a:bodyPr>
          <a:lstStyle/>
          <a:p>
            <a:r>
              <a:rPr lang="fr-FR" sz="3200" b="1" dirty="0">
                <a:solidFill>
                  <a:srgbClr val="FFFFFF"/>
                </a:solidFill>
                <a:latin typeface="Garamond" panose="02020404030301010803" pitchFamily="18" charset="0"/>
              </a:rPr>
              <a:t>Séance 4 – Introduction</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0" y="1027906"/>
            <a:ext cx="12192000" cy="4946650"/>
          </a:xfrm>
        </p:spPr>
        <p:txBody>
          <a:bodyPr>
            <a:normAutofit/>
          </a:bodyPr>
          <a:lstStyle/>
          <a:p>
            <a:pPr marL="0" indent="0">
              <a:buNone/>
            </a:pPr>
            <a:endParaRPr lang="fr-FR" dirty="0"/>
          </a:p>
          <a:p>
            <a:pPr marL="0" indent="0">
              <a:buNone/>
            </a:pPr>
            <a:r>
              <a:rPr lang="fr-FR" b="1" u="sng" dirty="0"/>
              <a:t>Problème :</a:t>
            </a:r>
          </a:p>
          <a:p>
            <a:pPr marL="0" indent="0">
              <a:buNone/>
            </a:pPr>
            <a:endParaRPr lang="fr-FR" dirty="0"/>
          </a:p>
          <a:p>
            <a:pPr marL="0" indent="0">
              <a:buNone/>
            </a:pPr>
            <a:r>
              <a:rPr lang="en-US" sz="2600" dirty="0">
                <a:latin typeface="Calibri" panose="020F0502020204030204" pitchFamily="34" charset="0"/>
                <a:cs typeface="Calibri" panose="020F0502020204030204" pitchFamily="34" charset="0"/>
              </a:rPr>
              <a:t>La nature </a:t>
            </a:r>
            <a:r>
              <a:rPr lang="en-US" sz="2600" dirty="0" err="1">
                <a:latin typeface="Calibri" panose="020F0502020204030204" pitchFamily="34" charset="0"/>
                <a:cs typeface="Calibri" panose="020F0502020204030204" pitchFamily="34" charset="0"/>
              </a:rPr>
              <a:t>doit-elle</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être</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vierge</a:t>
            </a:r>
            <a:r>
              <a:rPr lang="en-US" sz="2600" dirty="0">
                <a:latin typeface="Calibri" panose="020F0502020204030204" pitchFamily="34" charset="0"/>
                <a:cs typeface="Calibri" panose="020F0502020204030204" pitchFamily="34" charset="0"/>
              </a:rPr>
              <a:t> de </a:t>
            </a:r>
            <a:r>
              <a:rPr lang="en-US" sz="2600" dirty="0" err="1">
                <a:latin typeface="Calibri" panose="020F0502020204030204" pitchFamily="34" charset="0"/>
                <a:cs typeface="Calibri" panose="020F0502020204030204" pitchFamily="34" charset="0"/>
              </a:rPr>
              <a:t>toute</a:t>
            </a:r>
            <a:r>
              <a:rPr lang="en-US" sz="2600" dirty="0">
                <a:latin typeface="Calibri" panose="020F0502020204030204" pitchFamily="34" charset="0"/>
                <a:cs typeface="Calibri" panose="020F0502020204030204" pitchFamily="34" charset="0"/>
              </a:rPr>
              <a:t> presence </a:t>
            </a:r>
            <a:r>
              <a:rPr lang="en-US" sz="2600" dirty="0" err="1">
                <a:latin typeface="Calibri" panose="020F0502020204030204" pitchFamily="34" charset="0"/>
                <a:cs typeface="Calibri" panose="020F0502020204030204" pitchFamily="34" charset="0"/>
              </a:rPr>
              <a:t>humaine</a:t>
            </a:r>
            <a:r>
              <a:rPr lang="en-US" sz="2600" dirty="0">
                <a:latin typeface="Calibri" panose="020F0502020204030204" pitchFamily="34" charset="0"/>
                <a:cs typeface="Calibri" panose="020F0502020204030204" pitchFamily="34" charset="0"/>
              </a:rPr>
              <a:t> pour </a:t>
            </a:r>
            <a:r>
              <a:rPr lang="en-US" sz="2600" dirty="0" err="1">
                <a:latin typeface="Calibri" panose="020F0502020204030204" pitchFamily="34" charset="0"/>
                <a:cs typeface="Calibri" panose="020F0502020204030204" pitchFamily="34" charset="0"/>
              </a:rPr>
              <a:t>être</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valorisée</a:t>
            </a:r>
            <a:r>
              <a:rPr lang="en-US" sz="2600" dirty="0">
                <a:latin typeface="Calibri" panose="020F0502020204030204" pitchFamily="34" charset="0"/>
                <a:cs typeface="Calibri" panose="020F0502020204030204" pitchFamily="34" charset="0"/>
              </a:rPr>
              <a:t> ? Si au contraire la nature </a:t>
            </a:r>
            <a:r>
              <a:rPr lang="en-US" sz="2600" dirty="0" err="1">
                <a:latin typeface="Calibri" panose="020F0502020204030204" pitchFamily="34" charset="0"/>
                <a:cs typeface="Calibri" panose="020F0502020204030204" pitchFamily="34" charset="0"/>
              </a:rPr>
              <a:t>sauvage</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n’existe</a:t>
            </a:r>
            <a:r>
              <a:rPr lang="en-US" sz="2600" dirty="0">
                <a:latin typeface="Calibri" panose="020F0502020204030204" pitchFamily="34" charset="0"/>
                <a:cs typeface="Calibri" panose="020F0502020204030204" pitchFamily="34" charset="0"/>
              </a:rPr>
              <a:t> pas, comment preserver </a:t>
            </a:r>
            <a:r>
              <a:rPr lang="en-US" sz="2600" dirty="0" err="1">
                <a:latin typeface="Calibri" panose="020F0502020204030204" pitchFamily="34" charset="0"/>
                <a:cs typeface="Calibri" panose="020F0502020204030204" pitchFamily="34" charset="0"/>
              </a:rPr>
              <a:t>une</a:t>
            </a:r>
            <a:r>
              <a:rPr lang="en-US" sz="2600" dirty="0">
                <a:latin typeface="Calibri" panose="020F0502020204030204" pitchFamily="34" charset="0"/>
                <a:cs typeface="Calibri" panose="020F0502020204030204" pitchFamily="34" charset="0"/>
              </a:rPr>
              <a:t> nature </a:t>
            </a:r>
            <a:r>
              <a:rPr lang="en-US" sz="2600" dirty="0" err="1">
                <a:latin typeface="Calibri" panose="020F0502020204030204" pitchFamily="34" charset="0"/>
                <a:cs typeface="Calibri" panose="020F0502020204030204" pitchFamily="34" charset="0"/>
              </a:rPr>
              <a:t>chargée</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d’histoires</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humaines</a:t>
            </a:r>
            <a:r>
              <a:rPr lang="en-US" sz="2600" dirty="0">
                <a:latin typeface="Calibri" panose="020F0502020204030204" pitchFamily="34" charset="0"/>
                <a:cs typeface="Calibri" panose="020F0502020204030204" pitchFamily="34" charset="0"/>
              </a:rPr>
              <a:t> ? </a:t>
            </a:r>
          </a:p>
          <a:p>
            <a:endParaRPr lang="fr-FR" sz="2600" dirty="0">
              <a:latin typeface="Garamond" panose="02020404030301010803" pitchFamily="18" charset="0"/>
            </a:endParaRPr>
          </a:p>
          <a:p>
            <a:endParaRPr lang="fr-FR" dirty="0">
              <a:latin typeface="Garamond" panose="02020404030301010803" pitchFamily="18" charset="0"/>
            </a:endParaRPr>
          </a:p>
          <a:p>
            <a:pPr marL="0" indent="0">
              <a:buNone/>
            </a:pPr>
            <a:endParaRPr lang="fr-FR" sz="2600" dirty="0">
              <a:latin typeface="Garamond" panose="02020404030301010803" pitchFamily="18" charset="0"/>
            </a:endParaRPr>
          </a:p>
          <a:p>
            <a:endParaRPr lang="fr-FR" sz="2600" dirty="0">
              <a:latin typeface="Garamond" panose="02020404030301010803" pitchFamily="18" charset="0"/>
            </a:endParaRPr>
          </a:p>
        </p:txBody>
      </p:sp>
    </p:spTree>
    <p:extLst>
      <p:ext uri="{BB962C8B-B14F-4D97-AF65-F5344CB8AC3E}">
        <p14:creationId xmlns:p14="http://schemas.microsoft.com/office/powerpoint/2010/main" val="309534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53706-34F2-AC42-93CA-0640E1B676E1}"/>
              </a:ext>
            </a:extLst>
          </p:cNvPr>
          <p:cNvSpPr>
            <a:spLocks noGrp="1"/>
          </p:cNvSpPr>
          <p:nvPr>
            <p:ph type="title"/>
          </p:nvPr>
        </p:nvSpPr>
        <p:spPr/>
        <p:txBody>
          <a:bodyPr>
            <a:normAutofit/>
          </a:bodyPr>
          <a:lstStyle/>
          <a:p>
            <a:r>
              <a:rPr lang="fr-FR" sz="3200" b="1" dirty="0">
                <a:solidFill>
                  <a:srgbClr val="FFFFFF"/>
                </a:solidFill>
                <a:latin typeface="Garamond" panose="02020404030301010803" pitchFamily="18" charset="0"/>
              </a:rPr>
              <a:t>Séance 4 – Plan</a:t>
            </a:r>
          </a:p>
        </p:txBody>
      </p:sp>
      <p:sp>
        <p:nvSpPr>
          <p:cNvPr id="3" name="Espace réservé du contenu 2">
            <a:extLst>
              <a:ext uri="{FF2B5EF4-FFF2-40B4-BE49-F238E27FC236}">
                <a16:creationId xmlns:a16="http://schemas.microsoft.com/office/drawing/2014/main" id="{398DECB3-931D-0E44-B10A-094ED85FD8FA}"/>
              </a:ext>
            </a:extLst>
          </p:cNvPr>
          <p:cNvSpPr>
            <a:spLocks noGrp="1"/>
          </p:cNvSpPr>
          <p:nvPr>
            <p:ph idx="1"/>
          </p:nvPr>
        </p:nvSpPr>
        <p:spPr>
          <a:xfrm>
            <a:off x="838200" y="1027906"/>
            <a:ext cx="10515600" cy="4565174"/>
          </a:xfrm>
        </p:spPr>
        <p:txBody>
          <a:bodyPr>
            <a:normAutofit/>
          </a:bodyPr>
          <a:lstStyle/>
          <a:p>
            <a:pPr marL="0" indent="0">
              <a:buNone/>
            </a:pPr>
            <a:r>
              <a:rPr lang="fr-FR" sz="3200" b="1" dirty="0">
                <a:latin typeface="Calibri" panose="020F0502020204030204" pitchFamily="34" charset="0"/>
                <a:cs typeface="Calibri" panose="020F0502020204030204" pitchFamily="34" charset="0"/>
              </a:rPr>
              <a:t>Plan de la séance</a:t>
            </a:r>
          </a:p>
          <a:p>
            <a:pPr marL="0" indent="0">
              <a:buNone/>
            </a:pPr>
            <a:endParaRPr lang="fr-FR" sz="3200" b="1" dirty="0">
              <a:latin typeface="Calibri" panose="020F0502020204030204" pitchFamily="34" charset="0"/>
              <a:cs typeface="Calibri" panose="020F0502020204030204" pitchFamily="34" charset="0"/>
            </a:endParaRPr>
          </a:p>
          <a:p>
            <a:pPr marL="0" indent="0">
              <a:buNone/>
            </a:pPr>
            <a:r>
              <a:rPr lang="fr-FR" dirty="0"/>
              <a:t>1) La valeur du sauvage</a:t>
            </a:r>
          </a:p>
          <a:p>
            <a:pPr marL="0" indent="0">
              <a:buNone/>
            </a:pPr>
            <a:r>
              <a:rPr lang="fr-FR" dirty="0"/>
              <a:t>2) L’environnementalisme des riches</a:t>
            </a:r>
          </a:p>
          <a:p>
            <a:pPr marL="0" indent="0">
              <a:buNone/>
            </a:pPr>
            <a:r>
              <a:rPr lang="fr-FR" dirty="0"/>
              <a:t>3) Le sauvage est politique </a:t>
            </a:r>
          </a:p>
          <a:p>
            <a:pPr marL="0" indent="0">
              <a:buNone/>
            </a:pPr>
            <a:endParaRPr lang="en-US" sz="2600" dirty="0">
              <a:latin typeface="Garamond" panose="02020404030301010803" pitchFamily="18" charset="0"/>
            </a:endParaRPr>
          </a:p>
          <a:p>
            <a:pPr marL="0" indent="0">
              <a:buNone/>
            </a:pPr>
            <a:endParaRPr lang="en-US" sz="2600" dirty="0">
              <a:latin typeface="Garamond" panose="02020404030301010803" pitchFamily="18" charset="0"/>
            </a:endParaRPr>
          </a:p>
          <a:p>
            <a:endParaRPr lang="fr-FR" sz="2600" dirty="0">
              <a:latin typeface="Garamond" panose="02020404030301010803" pitchFamily="18" charset="0"/>
            </a:endParaRPr>
          </a:p>
          <a:p>
            <a:endParaRPr lang="fr-FR" dirty="0">
              <a:latin typeface="Garamond" panose="02020404030301010803" pitchFamily="18" charset="0"/>
            </a:endParaRPr>
          </a:p>
          <a:p>
            <a:pPr marL="0" indent="0">
              <a:buNone/>
            </a:pPr>
            <a:endParaRPr lang="fr-FR" sz="2600" dirty="0">
              <a:latin typeface="Garamond" panose="02020404030301010803" pitchFamily="18" charset="0"/>
            </a:endParaRPr>
          </a:p>
          <a:p>
            <a:endParaRPr lang="fr-FR" sz="2600" dirty="0">
              <a:latin typeface="Garamond" panose="02020404030301010803" pitchFamily="18" charset="0"/>
            </a:endParaRPr>
          </a:p>
        </p:txBody>
      </p:sp>
    </p:spTree>
    <p:extLst>
      <p:ext uri="{BB962C8B-B14F-4D97-AF65-F5344CB8AC3E}">
        <p14:creationId xmlns:p14="http://schemas.microsoft.com/office/powerpoint/2010/main" val="404414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235AF-B6AF-DF46-860D-26463292A80D}"/>
              </a:ext>
            </a:extLst>
          </p:cNvPr>
          <p:cNvSpPr>
            <a:spLocks noGrp="1"/>
          </p:cNvSpPr>
          <p:nvPr>
            <p:ph type="title"/>
          </p:nvPr>
        </p:nvSpPr>
        <p:spPr>
          <a:xfrm>
            <a:off x="838200" y="0"/>
            <a:ext cx="10515600" cy="730028"/>
          </a:xfrm>
        </p:spPr>
        <p:txBody>
          <a:bodyPr>
            <a:normAutofit fontScale="90000"/>
          </a:bodyPr>
          <a:lstStyle/>
          <a:p>
            <a:pPr algn="ctr"/>
            <a:br>
              <a:rPr lang="fr-FR" sz="3200" b="1" dirty="0">
                <a:latin typeface="Garamond" panose="02020404030301010803" pitchFamily="18" charset="0"/>
              </a:rPr>
            </a:br>
            <a:r>
              <a:rPr lang="fr-FR" sz="3200" b="1" dirty="0">
                <a:latin typeface="Garamond" panose="02020404030301010803" pitchFamily="18" charset="0"/>
              </a:rPr>
              <a:t>Bibliographie</a:t>
            </a:r>
            <a:endParaRPr lang="fr-FR" dirty="0"/>
          </a:p>
        </p:txBody>
      </p:sp>
      <p:sp>
        <p:nvSpPr>
          <p:cNvPr id="3" name="Espace réservé du contenu 2">
            <a:extLst>
              <a:ext uri="{FF2B5EF4-FFF2-40B4-BE49-F238E27FC236}">
                <a16:creationId xmlns:a16="http://schemas.microsoft.com/office/drawing/2014/main" id="{9A231299-43C6-1D41-904E-D88129D82014}"/>
              </a:ext>
            </a:extLst>
          </p:cNvPr>
          <p:cNvSpPr>
            <a:spLocks noGrp="1"/>
          </p:cNvSpPr>
          <p:nvPr>
            <p:ph idx="1"/>
          </p:nvPr>
        </p:nvSpPr>
        <p:spPr>
          <a:xfrm>
            <a:off x="838200" y="730028"/>
            <a:ext cx="10515600" cy="5565913"/>
          </a:xfrm>
        </p:spPr>
        <p:txBody>
          <a:bodyPr>
            <a:noAutofit/>
          </a:bodyPr>
          <a:lstStyle/>
          <a:p>
            <a:r>
              <a:rPr lang="fr-FR" sz="1800" cap="small" dirty="0" err="1"/>
              <a:t>Cronon</a:t>
            </a:r>
            <a:r>
              <a:rPr lang="fr-FR" sz="1800" dirty="0"/>
              <a:t> William, « Le problème de la </a:t>
            </a:r>
            <a:r>
              <a:rPr lang="fr-FR" sz="1800" dirty="0" err="1"/>
              <a:t>Wilderness</a:t>
            </a:r>
            <a:r>
              <a:rPr lang="fr-FR" sz="1800" dirty="0"/>
              <a:t>, ou le retour vers une mauvaise nature » in </a:t>
            </a:r>
            <a:r>
              <a:rPr lang="fr-FR" sz="1800" i="1" dirty="0"/>
              <a:t>Nature et récits. Essais d’histoire environnementale</a:t>
            </a:r>
            <a:r>
              <a:rPr lang="fr-FR" sz="1800" dirty="0"/>
              <a:t>, Paris, Éditions Dehors, 2016, p. 133‑168.</a:t>
            </a:r>
          </a:p>
          <a:p>
            <a:r>
              <a:rPr lang="fr-FR" sz="1800" dirty="0"/>
              <a:t>___, « L’énigme des îles des Apôtres : comment gère-t-on une </a:t>
            </a:r>
            <a:r>
              <a:rPr lang="fr-FR" sz="1800" dirty="0" err="1"/>
              <a:t>wilderness</a:t>
            </a:r>
            <a:r>
              <a:rPr lang="fr-FR" sz="1800" dirty="0"/>
              <a:t> chargée d’histoires humaines ? » in </a:t>
            </a:r>
            <a:r>
              <a:rPr lang="fr-FR" sz="1800" i="1" dirty="0"/>
              <a:t>Nature et récits. </a:t>
            </a:r>
            <a:r>
              <a:rPr lang="en-US" sz="1800" i="1" dirty="0" err="1"/>
              <a:t>Essai</a:t>
            </a:r>
            <a:r>
              <a:rPr lang="en-US" sz="1800" i="1" dirty="0"/>
              <a:t> </a:t>
            </a:r>
            <a:r>
              <a:rPr lang="en-US" sz="1800" i="1" dirty="0" err="1"/>
              <a:t>d’histoire</a:t>
            </a:r>
            <a:r>
              <a:rPr lang="en-US" sz="1800" i="1" dirty="0"/>
              <a:t> </a:t>
            </a:r>
            <a:r>
              <a:rPr lang="en-US" sz="1800" i="1" dirty="0" err="1"/>
              <a:t>environnementale</a:t>
            </a:r>
            <a:r>
              <a:rPr lang="en-US" sz="1800" dirty="0"/>
              <a:t>, Paris, Éditions </a:t>
            </a:r>
            <a:r>
              <a:rPr lang="en-US" sz="1800" dirty="0" err="1"/>
              <a:t>Dehors</a:t>
            </a:r>
            <a:r>
              <a:rPr lang="en-US" sz="1800" dirty="0"/>
              <a:t>, 2016, p. 169‑184.</a:t>
            </a:r>
            <a:endParaRPr lang="fr-FR" sz="1800" dirty="0"/>
          </a:p>
          <a:p>
            <a:r>
              <a:rPr lang="fr-FR" sz="1800" cap="small" dirty="0" err="1"/>
              <a:t>Denevan</a:t>
            </a:r>
            <a:r>
              <a:rPr lang="fr-FR" sz="1800" dirty="0"/>
              <a:t> William, « Le mythe de la nature vierge. Le paysage des Amériques en 1492 » in </a:t>
            </a:r>
            <a:r>
              <a:rPr lang="fr-FR" sz="1800" i="1" dirty="0"/>
              <a:t>Écologie politique. Cosmos, communautés, milieux</a:t>
            </a:r>
            <a:r>
              <a:rPr lang="fr-FR" sz="1800" dirty="0"/>
              <a:t>, Émilie Hache (éd.), traduit par Cyril Le Roy, Paris, Éditions Amsterdam, 2012, p. 283‑316.</a:t>
            </a:r>
          </a:p>
          <a:p>
            <a:r>
              <a:rPr lang="fr-FR" sz="1800" cap="small" dirty="0" err="1"/>
              <a:t>Guha</a:t>
            </a:r>
            <a:r>
              <a:rPr lang="fr-FR" sz="1800" dirty="0"/>
              <a:t> </a:t>
            </a:r>
            <a:r>
              <a:rPr lang="fr-FR" sz="1800" dirty="0" err="1"/>
              <a:t>Ramachandra</a:t>
            </a:r>
            <a:r>
              <a:rPr lang="fr-FR" sz="1800" dirty="0"/>
              <a:t>, « Environnementalisme radical et préservation de la nature sauvage : une critique de la périphérie » in </a:t>
            </a:r>
            <a:r>
              <a:rPr lang="fr-FR" sz="1800" i="1" dirty="0"/>
              <a:t>Écologie politique. Cosmos, communautés, milieux.</a:t>
            </a:r>
            <a:r>
              <a:rPr lang="fr-FR" sz="1800" dirty="0"/>
              <a:t>, Émilie Hache (éd.), Paris, Éditions Amsterdam, 2012, p. 155‑170.</a:t>
            </a:r>
          </a:p>
          <a:p>
            <a:r>
              <a:rPr lang="en-US" sz="1800" cap="small" dirty="0"/>
              <a:t>Holmes Rolston III</a:t>
            </a:r>
            <a:r>
              <a:rPr lang="en-US" sz="1800" dirty="0"/>
              <a:t>, « The Wilderness Idea Reaffirmed » in </a:t>
            </a:r>
            <a:r>
              <a:rPr lang="en-US" sz="1800" i="1" dirty="0"/>
              <a:t>The great new wilderness debate</a:t>
            </a:r>
            <a:r>
              <a:rPr lang="en-US" sz="1800" dirty="0"/>
              <a:t>, J. Baird </a:t>
            </a:r>
            <a:r>
              <a:rPr lang="en-US" sz="1800" dirty="0" err="1"/>
              <a:t>Callicott</a:t>
            </a:r>
            <a:r>
              <a:rPr lang="en-US" sz="1800" dirty="0"/>
              <a:t> et Michael P. Nelson (</a:t>
            </a:r>
            <a:r>
              <a:rPr lang="en-US" sz="1800" dirty="0" err="1"/>
              <a:t>éd</a:t>
            </a:r>
            <a:r>
              <a:rPr lang="en-US" sz="1800" dirty="0"/>
              <a:t>.), Athens (Ga.), The University of Georgia Press, 1998, p. 367‑385.</a:t>
            </a:r>
            <a:endParaRPr lang="fr-FR" sz="1800" dirty="0"/>
          </a:p>
          <a:p>
            <a:r>
              <a:rPr lang="fr-FR" sz="1800" cap="small" dirty="0" err="1"/>
              <a:t>Larrère</a:t>
            </a:r>
            <a:r>
              <a:rPr lang="fr-FR" sz="1800" dirty="0"/>
              <a:t> Catherine et </a:t>
            </a:r>
            <a:r>
              <a:rPr lang="fr-FR" sz="1800" cap="small" dirty="0" err="1"/>
              <a:t>Larrère</a:t>
            </a:r>
            <a:r>
              <a:rPr lang="fr-FR" sz="1800" dirty="0"/>
              <a:t> Raphaël, </a:t>
            </a:r>
            <a:r>
              <a:rPr lang="fr-FR" sz="1800" i="1" dirty="0"/>
              <a:t>Penser et agir avec la nature : une enquête philosophique</a:t>
            </a:r>
            <a:r>
              <a:rPr lang="fr-FR" sz="1800" dirty="0"/>
              <a:t>, Paris, la Découverte, 2015.</a:t>
            </a:r>
          </a:p>
          <a:p>
            <a:r>
              <a:rPr lang="en-US" sz="1800" cap="small" dirty="0"/>
              <a:t>Olmsted</a:t>
            </a:r>
            <a:r>
              <a:rPr lang="en-US" sz="1800" dirty="0"/>
              <a:t> Frederik Law, « The Yosemite Valley and the Mariposa Big Trees: A preliminary Report [1865] », in </a:t>
            </a:r>
            <a:r>
              <a:rPr lang="en-US" sz="1800" i="1" dirty="0"/>
              <a:t>Landscape </a:t>
            </a:r>
            <a:r>
              <a:rPr lang="en-US" sz="1800" i="1" dirty="0" err="1"/>
              <a:t>Architecture</a:t>
            </a:r>
            <a:r>
              <a:rPr lang="en-US" sz="1800" dirty="0" err="1"/>
              <a:t>Laura</a:t>
            </a:r>
            <a:r>
              <a:rPr lang="en-US" sz="1800" dirty="0"/>
              <a:t> Wood Roper (</a:t>
            </a:r>
            <a:r>
              <a:rPr lang="en-US" sz="1800" dirty="0" err="1"/>
              <a:t>éd</a:t>
            </a:r>
            <a:r>
              <a:rPr lang="en-US" sz="1800" dirty="0"/>
              <a:t>.), , n</a:t>
            </a:r>
            <a:r>
              <a:rPr lang="en-US" sz="1800" baseline="30000" dirty="0"/>
              <a:t>o</a:t>
            </a:r>
            <a:r>
              <a:rPr lang="en-US" sz="1800" dirty="0"/>
              <a:t> 1, vol. 43, 1952, p. 13‑25.</a:t>
            </a:r>
            <a:endParaRPr lang="fr-FR" sz="1800" dirty="0"/>
          </a:p>
          <a:p>
            <a:r>
              <a:rPr lang="en-US" sz="1800" cap="small" dirty="0" err="1"/>
              <a:t>Spirn</a:t>
            </a:r>
            <a:r>
              <a:rPr lang="en-US" sz="1800" dirty="0"/>
              <a:t> Anne Whiston, « Constructing Nature : The Legacy of Frederick Law Olmsted » in </a:t>
            </a:r>
            <a:r>
              <a:rPr lang="en-US" sz="1800" i="1" dirty="0"/>
              <a:t>Uncommon Ground. Rethinking the human place in Nature</a:t>
            </a:r>
            <a:r>
              <a:rPr lang="en-US" sz="1800" dirty="0"/>
              <a:t>, William Cronon (</a:t>
            </a:r>
            <a:r>
              <a:rPr lang="en-US" sz="1800" dirty="0" err="1"/>
              <a:t>éd</a:t>
            </a:r>
            <a:r>
              <a:rPr lang="en-US" sz="1800" dirty="0"/>
              <a:t>.), New-York, </a:t>
            </a:r>
            <a:r>
              <a:rPr lang="en-US" sz="1800" dirty="0" err="1"/>
              <a:t>Londres</a:t>
            </a:r>
            <a:r>
              <a:rPr lang="en-US" sz="1800" dirty="0"/>
              <a:t>, WW. </a:t>
            </a:r>
            <a:r>
              <a:rPr lang="fr-FR" sz="1800" dirty="0"/>
              <a:t>Norton and </a:t>
            </a:r>
            <a:r>
              <a:rPr lang="fr-FR" sz="1800" dirty="0" err="1"/>
              <a:t>Company</a:t>
            </a:r>
            <a:r>
              <a:rPr lang="fr-FR" sz="1800" dirty="0"/>
              <a:t>, 1996.</a:t>
            </a:r>
          </a:p>
          <a:p>
            <a:endParaRPr lang="fr-FR" sz="1600" dirty="0">
              <a:latin typeface="Garamond" panose="02020404030301010803" pitchFamily="18" charset="0"/>
            </a:endParaRPr>
          </a:p>
        </p:txBody>
      </p:sp>
    </p:spTree>
    <p:extLst>
      <p:ext uri="{BB962C8B-B14F-4D97-AF65-F5344CB8AC3E}">
        <p14:creationId xmlns:p14="http://schemas.microsoft.com/office/powerpoint/2010/main" val="219920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97250-10D1-5049-AE8F-63A599555C7E}"/>
              </a:ext>
            </a:extLst>
          </p:cNvPr>
          <p:cNvSpPr>
            <a:spLocks noGrp="1"/>
          </p:cNvSpPr>
          <p:nvPr>
            <p:ph type="title"/>
          </p:nvPr>
        </p:nvSpPr>
        <p:spPr/>
        <p:txBody>
          <a:bodyPr>
            <a:noAutofit/>
          </a:bodyPr>
          <a:lstStyle/>
          <a:p>
            <a:r>
              <a:rPr lang="fr-FR" sz="3200" b="1" dirty="0">
                <a:solidFill>
                  <a:srgbClr val="FFFFFF"/>
                </a:solidFill>
                <a:latin typeface="Garamond" panose="02020404030301010803" pitchFamily="18" charset="0"/>
              </a:rPr>
              <a:t>Première partie</a:t>
            </a:r>
            <a:br>
              <a:rPr lang="fr-FR" sz="3200" b="1" dirty="0">
                <a:solidFill>
                  <a:srgbClr val="FFFFFF"/>
                </a:solidFill>
                <a:latin typeface="Garamond" panose="02020404030301010803" pitchFamily="18" charset="0"/>
              </a:rPr>
            </a:br>
            <a:r>
              <a:rPr lang="fr-FR" sz="3200" b="1" dirty="0">
                <a:solidFill>
                  <a:srgbClr val="FFFFFF"/>
                </a:solidFill>
                <a:latin typeface="Garamond" panose="02020404030301010803" pitchFamily="18" charset="0"/>
              </a:rPr>
              <a:t>1. Le fondement anthropocentrique de la morale kantienne</a:t>
            </a:r>
          </a:p>
        </p:txBody>
      </p:sp>
      <p:sp>
        <p:nvSpPr>
          <p:cNvPr id="8" name="Espace réservé du texte 7">
            <a:extLst>
              <a:ext uri="{FF2B5EF4-FFF2-40B4-BE49-F238E27FC236}">
                <a16:creationId xmlns:a16="http://schemas.microsoft.com/office/drawing/2014/main" id="{0381AA78-C9CE-B440-9899-468EBE72BABD}"/>
              </a:ext>
            </a:extLst>
          </p:cNvPr>
          <p:cNvSpPr>
            <a:spLocks noGrp="1"/>
          </p:cNvSpPr>
          <p:nvPr>
            <p:ph type="body" sz="half" idx="2"/>
          </p:nvPr>
        </p:nvSpPr>
        <p:spPr>
          <a:xfrm>
            <a:off x="3316267" y="1388880"/>
            <a:ext cx="2880418" cy="2259704"/>
          </a:xfrm>
        </p:spPr>
        <p:txBody>
          <a:bodyPr>
            <a:normAutofit lnSpcReduction="10000"/>
          </a:bodyPr>
          <a:lstStyle/>
          <a:p>
            <a:r>
              <a:rPr lang="fr-FR" sz="2600" dirty="0">
                <a:latin typeface="+mj-lt"/>
              </a:rPr>
              <a:t>Frederik Law </a:t>
            </a:r>
            <a:r>
              <a:rPr lang="fr-FR" sz="2600" dirty="0" err="1">
                <a:latin typeface="+mj-lt"/>
              </a:rPr>
              <a:t>Olmsted</a:t>
            </a:r>
            <a:r>
              <a:rPr lang="fr-FR" sz="2600" dirty="0">
                <a:latin typeface="+mj-lt"/>
              </a:rPr>
              <a:t>, 1822-1903</a:t>
            </a:r>
          </a:p>
          <a:p>
            <a:endParaRPr lang="fr-FR" sz="2600" dirty="0">
              <a:latin typeface="+mj-lt"/>
            </a:endParaRPr>
          </a:p>
          <a:p>
            <a:r>
              <a:rPr lang="fr-FR" sz="2600" dirty="0">
                <a:latin typeface="+mj-lt"/>
              </a:rPr>
              <a:t>John Singer Sargent, 1895</a:t>
            </a:r>
          </a:p>
          <a:p>
            <a:endParaRPr lang="fr-FR" dirty="0"/>
          </a:p>
        </p:txBody>
      </p:sp>
      <p:sp>
        <p:nvSpPr>
          <p:cNvPr id="3" name="ZoneTexte 2">
            <a:extLst>
              <a:ext uri="{FF2B5EF4-FFF2-40B4-BE49-F238E27FC236}">
                <a16:creationId xmlns:a16="http://schemas.microsoft.com/office/drawing/2014/main" id="{A2EFFAC6-7703-EF4E-9A52-3F067DCDFB70}"/>
              </a:ext>
            </a:extLst>
          </p:cNvPr>
          <p:cNvSpPr txBox="1"/>
          <p:nvPr/>
        </p:nvSpPr>
        <p:spPr>
          <a:xfrm>
            <a:off x="3684051" y="226367"/>
            <a:ext cx="2878032" cy="461665"/>
          </a:xfrm>
          <a:prstGeom prst="rect">
            <a:avLst/>
          </a:prstGeom>
          <a:noFill/>
        </p:spPr>
        <p:txBody>
          <a:bodyPr wrap="none" rtlCol="0">
            <a:spAutoFit/>
          </a:bodyPr>
          <a:lstStyle/>
          <a:p>
            <a:r>
              <a:rPr lang="fr-FR" sz="2400" dirty="0">
                <a:latin typeface="+mj-lt"/>
              </a:rPr>
              <a:t>John </a:t>
            </a:r>
            <a:r>
              <a:rPr lang="fr-FR" sz="2400" dirty="0" err="1">
                <a:latin typeface="+mj-lt"/>
              </a:rPr>
              <a:t>Muir</a:t>
            </a:r>
            <a:r>
              <a:rPr lang="fr-FR" sz="2400" dirty="0">
                <a:latin typeface="+mj-lt"/>
              </a:rPr>
              <a:t>, 1838-1914</a:t>
            </a:r>
          </a:p>
        </p:txBody>
      </p:sp>
      <p:pic>
        <p:nvPicPr>
          <p:cNvPr id="5" name="Image 4">
            <a:extLst>
              <a:ext uri="{FF2B5EF4-FFF2-40B4-BE49-F238E27FC236}">
                <a16:creationId xmlns:a16="http://schemas.microsoft.com/office/drawing/2014/main" id="{435BF3E1-7B21-F940-908C-3F8E0E72F3F8}"/>
              </a:ext>
            </a:extLst>
          </p:cNvPr>
          <p:cNvPicPr>
            <a:picLocks noChangeAspect="1"/>
          </p:cNvPicPr>
          <p:nvPr/>
        </p:nvPicPr>
        <p:blipFill>
          <a:blip r:embed="rId2"/>
          <a:stretch>
            <a:fillRect/>
          </a:stretch>
        </p:blipFill>
        <p:spPr>
          <a:xfrm>
            <a:off x="7104567" y="832645"/>
            <a:ext cx="4191000" cy="5232400"/>
          </a:xfrm>
          <a:prstGeom prst="rect">
            <a:avLst/>
          </a:prstGeom>
        </p:spPr>
      </p:pic>
      <p:pic>
        <p:nvPicPr>
          <p:cNvPr id="10" name="Image 9">
            <a:extLst>
              <a:ext uri="{FF2B5EF4-FFF2-40B4-BE49-F238E27FC236}">
                <a16:creationId xmlns:a16="http://schemas.microsoft.com/office/drawing/2014/main" id="{4C40C037-979C-E842-BDA0-F2DDAE9202CF}"/>
              </a:ext>
            </a:extLst>
          </p:cNvPr>
          <p:cNvPicPr>
            <a:picLocks noChangeAspect="1"/>
          </p:cNvPicPr>
          <p:nvPr/>
        </p:nvPicPr>
        <p:blipFill>
          <a:blip r:embed="rId2"/>
          <a:stretch>
            <a:fillRect/>
          </a:stretch>
        </p:blipFill>
        <p:spPr>
          <a:xfrm>
            <a:off x="6698942" y="0"/>
            <a:ext cx="5493058" cy="6858000"/>
          </a:xfrm>
          <a:prstGeom prst="rect">
            <a:avLst/>
          </a:prstGeom>
        </p:spPr>
      </p:pic>
      <p:pic>
        <p:nvPicPr>
          <p:cNvPr id="11" name="Image 10">
            <a:extLst>
              <a:ext uri="{FF2B5EF4-FFF2-40B4-BE49-F238E27FC236}">
                <a16:creationId xmlns:a16="http://schemas.microsoft.com/office/drawing/2014/main" id="{FFCCF511-28BA-B046-B3A2-63A4C98DA8D1}"/>
              </a:ext>
            </a:extLst>
          </p:cNvPr>
          <p:cNvPicPr>
            <a:picLocks noChangeAspect="1"/>
          </p:cNvPicPr>
          <p:nvPr/>
        </p:nvPicPr>
        <p:blipFill>
          <a:blip r:embed="rId3"/>
          <a:stretch>
            <a:fillRect/>
          </a:stretch>
        </p:blipFill>
        <p:spPr>
          <a:xfrm>
            <a:off x="9357" y="1388880"/>
            <a:ext cx="3306910" cy="5469120"/>
          </a:xfrm>
          <a:prstGeom prst="rect">
            <a:avLst/>
          </a:prstGeom>
        </p:spPr>
      </p:pic>
    </p:spTree>
    <p:extLst>
      <p:ext uri="{BB962C8B-B14F-4D97-AF65-F5344CB8AC3E}">
        <p14:creationId xmlns:p14="http://schemas.microsoft.com/office/powerpoint/2010/main" val="217300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B0BD9-7E49-B540-99B7-D5E6374475C6}"/>
              </a:ext>
            </a:extLst>
          </p:cNvPr>
          <p:cNvSpPr>
            <a:spLocks noGrp="1"/>
          </p:cNvSpPr>
          <p:nvPr>
            <p:ph type="title"/>
          </p:nvPr>
        </p:nvSpPr>
        <p:spPr>
          <a:xfrm>
            <a:off x="260685" y="341062"/>
            <a:ext cx="4357436" cy="1738730"/>
          </a:xfrm>
        </p:spPr>
        <p:txBody>
          <a:bodyPr>
            <a:normAutofit fontScale="90000"/>
          </a:bodyPr>
          <a:lstStyle/>
          <a:p>
            <a:r>
              <a:rPr lang="fr-FR" dirty="0"/>
              <a:t>Henri David Thoreau, </a:t>
            </a:r>
            <a:r>
              <a:rPr lang="fr-FR" i="1" dirty="0"/>
              <a:t>Walden ou la vie dans les bois</a:t>
            </a:r>
          </a:p>
        </p:txBody>
      </p:sp>
      <p:sp>
        <p:nvSpPr>
          <p:cNvPr id="3" name="Espace réservé du contenu 2">
            <a:extLst>
              <a:ext uri="{FF2B5EF4-FFF2-40B4-BE49-F238E27FC236}">
                <a16:creationId xmlns:a16="http://schemas.microsoft.com/office/drawing/2014/main" id="{DE647504-E281-A443-A1B9-B2C03AD1CC06}"/>
              </a:ext>
            </a:extLst>
          </p:cNvPr>
          <p:cNvSpPr>
            <a:spLocks noGrp="1"/>
          </p:cNvSpPr>
          <p:nvPr>
            <p:ph idx="1"/>
          </p:nvPr>
        </p:nvSpPr>
        <p:spPr>
          <a:xfrm>
            <a:off x="455694" y="2385482"/>
            <a:ext cx="4162427" cy="4489450"/>
          </a:xfrm>
        </p:spPr>
        <p:txBody>
          <a:bodyPr/>
          <a:lstStyle/>
          <a:p>
            <a:pPr marL="0" indent="0">
              <a:buNone/>
            </a:pPr>
            <a:r>
              <a:rPr lang="fr-FR" dirty="0"/>
              <a:t>« In </a:t>
            </a:r>
            <a:r>
              <a:rPr lang="fr-FR" dirty="0" err="1"/>
              <a:t>wildness</a:t>
            </a:r>
            <a:r>
              <a:rPr lang="fr-FR" dirty="0"/>
              <a:t> </a:t>
            </a:r>
            <a:r>
              <a:rPr lang="fr-FR" dirty="0" err="1"/>
              <a:t>is</a:t>
            </a:r>
            <a:r>
              <a:rPr lang="fr-FR" dirty="0"/>
              <a:t> the </a:t>
            </a:r>
            <a:r>
              <a:rPr lang="fr-FR" dirty="0" err="1"/>
              <a:t>preservation</a:t>
            </a:r>
            <a:r>
              <a:rPr lang="fr-FR" dirty="0"/>
              <a:t> of the world »</a:t>
            </a:r>
          </a:p>
          <a:p>
            <a:endParaRPr lang="fr-FR" dirty="0"/>
          </a:p>
          <a:p>
            <a:pPr marL="0" indent="0">
              <a:buNone/>
            </a:pPr>
            <a:r>
              <a:rPr lang="fr-FR" dirty="0"/>
              <a:t>« C’est dans le sauvage que réside la préservation du monde. »</a:t>
            </a:r>
          </a:p>
        </p:txBody>
      </p:sp>
      <p:pic>
        <p:nvPicPr>
          <p:cNvPr id="5" name="Image 4">
            <a:extLst>
              <a:ext uri="{FF2B5EF4-FFF2-40B4-BE49-F238E27FC236}">
                <a16:creationId xmlns:a16="http://schemas.microsoft.com/office/drawing/2014/main" id="{60D55B03-98CA-B442-8DCA-DDCA14D9F5F4}"/>
              </a:ext>
            </a:extLst>
          </p:cNvPr>
          <p:cNvPicPr>
            <a:picLocks noChangeAspect="1"/>
          </p:cNvPicPr>
          <p:nvPr/>
        </p:nvPicPr>
        <p:blipFill>
          <a:blip r:embed="rId2"/>
          <a:stretch>
            <a:fillRect/>
          </a:stretch>
        </p:blipFill>
        <p:spPr>
          <a:xfrm>
            <a:off x="7772401" y="-1"/>
            <a:ext cx="4419600" cy="6874933"/>
          </a:xfrm>
          <a:prstGeom prst="rect">
            <a:avLst/>
          </a:prstGeom>
        </p:spPr>
      </p:pic>
    </p:spTree>
    <p:extLst>
      <p:ext uri="{BB962C8B-B14F-4D97-AF65-F5344CB8AC3E}">
        <p14:creationId xmlns:p14="http://schemas.microsoft.com/office/powerpoint/2010/main" val="384895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AF44425-1434-1841-94CC-4FC962334696}"/>
              </a:ext>
            </a:extLst>
          </p:cNvPr>
          <p:cNvPicPr>
            <a:picLocks noChangeAspect="1"/>
          </p:cNvPicPr>
          <p:nvPr/>
        </p:nvPicPr>
        <p:blipFill>
          <a:blip r:embed="rId2"/>
          <a:stretch>
            <a:fillRect/>
          </a:stretch>
        </p:blipFill>
        <p:spPr>
          <a:xfrm>
            <a:off x="0" y="0"/>
            <a:ext cx="12243043" cy="7026442"/>
          </a:xfrm>
          <a:prstGeom prst="rect">
            <a:avLst/>
          </a:prstGeom>
        </p:spPr>
      </p:pic>
      <p:sp>
        <p:nvSpPr>
          <p:cNvPr id="3" name="Espace réservé du contenu 2">
            <a:extLst>
              <a:ext uri="{FF2B5EF4-FFF2-40B4-BE49-F238E27FC236}">
                <a16:creationId xmlns:a16="http://schemas.microsoft.com/office/drawing/2014/main" id="{DE647504-E281-A443-A1B9-B2C03AD1CC06}"/>
              </a:ext>
            </a:extLst>
          </p:cNvPr>
          <p:cNvSpPr>
            <a:spLocks noGrp="1"/>
          </p:cNvSpPr>
          <p:nvPr>
            <p:ph idx="1"/>
          </p:nvPr>
        </p:nvSpPr>
        <p:spPr>
          <a:xfrm>
            <a:off x="838200" y="2666791"/>
            <a:ext cx="10515600" cy="3203575"/>
          </a:xfrm>
          <a:solidFill>
            <a:schemeClr val="bg1">
              <a:alpha val="49000"/>
            </a:schemeClr>
          </a:solidFill>
        </p:spPr>
        <p:txBody>
          <a:bodyPr/>
          <a:lstStyle/>
          <a:p>
            <a:pPr marL="0" indent="0">
              <a:buNone/>
            </a:pPr>
            <a:endParaRPr lang="fr-FR" dirty="0"/>
          </a:p>
          <a:p>
            <a:pPr marL="0" indent="0">
              <a:buNone/>
            </a:pPr>
            <a:r>
              <a:rPr lang="fr-FR" dirty="0"/>
              <a:t>Le sauvage désigne « l’union du sublime le plus profond avec la plus profonde beauté de la nature »</a:t>
            </a:r>
            <a:r>
              <a:rPr lang="fr-FR" dirty="0">
                <a:effectLst/>
              </a:rPr>
              <a:t> </a:t>
            </a:r>
          </a:p>
          <a:p>
            <a:pPr marL="0" indent="0">
              <a:buNone/>
            </a:pPr>
            <a:endParaRPr lang="fr-FR" dirty="0">
              <a:effectLst/>
            </a:endParaRPr>
          </a:p>
          <a:p>
            <a:pPr marL="0" indent="0">
              <a:buNone/>
            </a:pPr>
            <a:r>
              <a:rPr lang="fr-FR" dirty="0"/>
              <a:t>Cité dans </a:t>
            </a:r>
            <a:r>
              <a:rPr lang="en-US" dirty="0"/>
              <a:t>A.W. </a:t>
            </a:r>
            <a:r>
              <a:rPr lang="en-US" dirty="0" err="1"/>
              <a:t>Spirn</a:t>
            </a:r>
            <a:r>
              <a:rPr lang="en-US" dirty="0"/>
              <a:t>, « Constructing Nature : The Legacy of Frederick Law Olmsted », In W. Cronon (ed.) </a:t>
            </a:r>
            <a:r>
              <a:rPr lang="en-US" i="1" dirty="0"/>
              <a:t>Uncommon Ground</a:t>
            </a:r>
            <a:r>
              <a:rPr lang="en-US" dirty="0"/>
              <a:t>, p. 93.</a:t>
            </a:r>
            <a:endParaRPr lang="fr-FR" dirty="0"/>
          </a:p>
          <a:p>
            <a:endParaRPr lang="fr-FR" dirty="0"/>
          </a:p>
        </p:txBody>
      </p:sp>
      <p:sp>
        <p:nvSpPr>
          <p:cNvPr id="2" name="Titre 1">
            <a:extLst>
              <a:ext uri="{FF2B5EF4-FFF2-40B4-BE49-F238E27FC236}">
                <a16:creationId xmlns:a16="http://schemas.microsoft.com/office/drawing/2014/main" id="{054B0BD9-7E49-B540-99B7-D5E6374475C6}"/>
              </a:ext>
            </a:extLst>
          </p:cNvPr>
          <p:cNvSpPr>
            <a:spLocks noGrp="1"/>
          </p:cNvSpPr>
          <p:nvPr>
            <p:ph type="title"/>
          </p:nvPr>
        </p:nvSpPr>
        <p:spPr>
          <a:xfrm>
            <a:off x="838200" y="670614"/>
            <a:ext cx="10515600" cy="1325563"/>
          </a:xfrm>
        </p:spPr>
        <p:txBody>
          <a:bodyPr/>
          <a:lstStyle/>
          <a:p>
            <a:r>
              <a:rPr lang="fr-FR" i="1" dirty="0">
                <a:solidFill>
                  <a:schemeClr val="bg1"/>
                </a:solidFill>
              </a:rPr>
              <a:t>Frederik Law </a:t>
            </a:r>
            <a:r>
              <a:rPr lang="fr-FR" i="1" dirty="0" err="1">
                <a:solidFill>
                  <a:schemeClr val="bg1"/>
                </a:solidFill>
              </a:rPr>
              <a:t>Olmsted</a:t>
            </a:r>
            <a:r>
              <a:rPr lang="fr-FR" i="1" dirty="0">
                <a:solidFill>
                  <a:schemeClr val="bg1"/>
                </a:solidFill>
              </a:rPr>
              <a:t>, architecte paysagiste</a:t>
            </a:r>
          </a:p>
        </p:txBody>
      </p:sp>
    </p:spTree>
    <p:extLst>
      <p:ext uri="{BB962C8B-B14F-4D97-AF65-F5344CB8AC3E}">
        <p14:creationId xmlns:p14="http://schemas.microsoft.com/office/powerpoint/2010/main" val="31514357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4521</TotalTime>
  <Words>1956</Words>
  <Application>Microsoft Macintosh PowerPoint</Application>
  <PresentationFormat>Grand écran</PresentationFormat>
  <Paragraphs>83</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Garamond</vt:lpstr>
      <vt:lpstr>Thème Office</vt:lpstr>
      <vt:lpstr>Éthique de l’environnement   Enseignant : Paul Guillibert </vt:lpstr>
      <vt:lpstr>Séance 1 – Introduction </vt:lpstr>
      <vt:lpstr>Présentation PowerPoint</vt:lpstr>
      <vt:lpstr>Séance 4 – Introduction</vt:lpstr>
      <vt:lpstr>Séance 4 – Plan</vt:lpstr>
      <vt:lpstr> Bibliographie</vt:lpstr>
      <vt:lpstr>Première partie 1. Le fondement anthropocentrique de la morale kantienne</vt:lpstr>
      <vt:lpstr>Henri David Thoreau, Walden ou la vie dans les bois</vt:lpstr>
      <vt:lpstr>Frederik Law Olmsted, architecte paysagiste</vt:lpstr>
      <vt:lpstr>Séance 4 1. Le fondement anthropocentrique de la morale kantienne</vt:lpstr>
      <vt:lpstr>Présentation PowerPoint</vt:lpstr>
      <vt:lpstr>Séance 4  2. Une fondation biocentrique de la morale</vt:lpstr>
      <vt:lpstr>Présentation PowerPoint</vt:lpstr>
      <vt:lpstr>Projet Tiger, Andra Pradesh</vt:lpstr>
      <vt:lpstr>Le mythe de la nature vierge</vt:lpstr>
      <vt:lpstr>Cronon William, « Le problème de la Wilderness, ou le retour vers une mauvaise nature » in Nature et récits. Essais d’histoire environnementale, Paris, Éditions Dehors, 2016, p. 133‑168.</vt:lpstr>
      <vt:lpstr>Présentation PowerPoint</vt:lpstr>
      <vt:lpstr>La wilderness historique</vt:lpstr>
      <vt:lpstr>Défense de la sauvagerie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Philosophie de l’environnement Licence 3  Enseignante: Daria Saburova </dc:title>
  <dc:creator>Daria Saburova</dc:creator>
  <cp:lastModifiedBy>Paul Guillibert</cp:lastModifiedBy>
  <cp:revision>159</cp:revision>
  <dcterms:created xsi:type="dcterms:W3CDTF">2021-01-19T23:34:04Z</dcterms:created>
  <dcterms:modified xsi:type="dcterms:W3CDTF">2024-11-24T14:17:08Z</dcterms:modified>
</cp:coreProperties>
</file>