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46875B-395C-422E-898F-C0928F625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45DA00A-B5AE-4728-B525-E5D5447DA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328B16-63A9-4F5D-A664-5B557450A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5A0-7224-4016-B93F-8D194806CC6D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808EC4-B0FC-4133-BABD-B89197869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536769-5B43-4C7D-B2BD-34B010AE1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D38-2FFC-4280-A767-F94BB6324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3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79B43B-E470-4C41-94D9-D3DF0309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CB6FF5-0BB2-44B8-9C31-D1042129B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3514DA-1EB1-4A09-B274-AF323D5AD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5A0-7224-4016-B93F-8D194806CC6D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3D46A1-A753-4BEE-8E2B-C87E5C5CF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D4D4D7-35BF-41EE-89B3-D9F493357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D38-2FFC-4280-A767-F94BB6324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67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F5EBC5E-C6B8-486A-9664-0CCA391707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BACC21-6A1B-495A-B312-CD65BEB60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60F9DE-DE58-46F7-97B4-FC8B31F87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5A0-7224-4016-B93F-8D194806CC6D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5D374B-AC9C-4C00-937A-E2F0B7AF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D4A782-835E-47BC-B4B8-CB4792CF7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D38-2FFC-4280-A767-F94BB6324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41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6DC3AA-CB97-40B9-BC26-FB09EE219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CACE8D-CD06-4735-B752-C97B4B6A8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299B23-A368-4009-9561-813D820E4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5A0-7224-4016-B93F-8D194806CC6D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126E66-C1B7-4A5D-9E83-3BE75845B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82E35C-87A6-4A49-AD81-B1BB402A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D38-2FFC-4280-A767-F94BB6324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00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B5A4CA-0F0C-429E-AB88-F1E17ADA1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50B3EE-8E91-455C-8E6D-173A44CA2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504C55-FEC2-4FCD-9C42-5ACBFEAB2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5A0-7224-4016-B93F-8D194806CC6D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53F619-498C-481E-96EE-2CE12BBF9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C1CF49-92E2-40D2-9475-A515B46E9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D38-2FFC-4280-A767-F94BB6324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57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EBE683-FD13-4739-8E7B-955C802C5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75B8B5-573E-48FB-A65A-7F71B82A2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EE9BA2-FB77-4AE6-AD74-01F8F5A1C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43CC18-4636-4CAB-B1B6-C469D4572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5A0-7224-4016-B93F-8D194806CC6D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FEDD07-CF28-47AA-99BD-AD9343150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E54A81-6FC9-4F7A-B0D4-0BF384B28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D38-2FFC-4280-A767-F94BB6324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6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2B3871-FF0A-4E7E-BEF7-8C45D3820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6D4701-D149-41DC-B39E-9D5AB200E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C1D085-BE23-47DD-8BAA-7CFEC1E8C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7834402-A18A-464E-B9EB-8FAADD4230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A592DB-BDFE-47A0-9010-BF0D2A0E3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0F193D1-7D6E-4E7D-A691-C1534154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5A0-7224-4016-B93F-8D194806CC6D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2073393-A436-47F1-A9DC-2F11F6B7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9AECB3C-1162-47D6-A8A5-2B6813EDE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D38-2FFC-4280-A767-F94BB6324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08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3BA02F-BB54-43DC-B3F6-36407AB7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689947B-D02A-49DA-BBF2-6ACE8BE7C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5A0-7224-4016-B93F-8D194806CC6D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6A16284-CD41-4CB5-B5C6-108B7620D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7F06ED8-8D00-4F99-A811-6ADE3FA26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D38-2FFC-4280-A767-F94BB6324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17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810CA0-9674-4C26-A9C6-7A02AD6E3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5A0-7224-4016-B93F-8D194806CC6D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7A7AF7D-462D-42E2-9559-84C8C0DF6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AD8DE7B-462E-4556-B7BC-F6A3282F6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D38-2FFC-4280-A767-F94BB6324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00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03A7E8-CF71-4B2A-8618-29A0439EF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4139C0-415E-40AC-84EC-6F19E4DA1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4F2521-EB21-41EB-AE2E-07626D575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67254E-22C5-414F-BF42-69457C5A1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5A0-7224-4016-B93F-8D194806CC6D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BC251F-59A3-4BCE-9195-C1D411365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9E371F-1365-450E-B4B9-E69A1CD91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D38-2FFC-4280-A767-F94BB6324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97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748A6F-E148-424C-B08A-C480453EA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82B010A-30BB-4541-8394-2B63960719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E29740-9961-41B7-B594-8E8614DA2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FFDDB8-522E-4868-BF00-8FCE71089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25A0-7224-4016-B93F-8D194806CC6D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373EC7-A94C-4C54-AD22-6AA98D2B9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DCBDBE-31B0-4F61-A369-9DE7BD47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D38-2FFC-4280-A767-F94BB6324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02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8EB44C3-3E85-4F41-A2BE-4AAFC1D08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1A2277-AA2D-4F09-ABC8-56A29250E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73E55B-01D3-4FBD-B83D-E6266208E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25A0-7224-4016-B93F-8D194806CC6D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1A6202-E697-4D04-89FD-2DD210F95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DC2107-863D-4AC7-B430-2F460C19C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45D38-2FFC-4280-A767-F94BB6324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63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915E0-5C11-44B9-B086-EF8B467AC6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F92B22-6D89-4A43-8FDD-6C9A97FE72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Patrimoine, histoire, mémoire</a:t>
            </a:r>
          </a:p>
        </p:txBody>
      </p:sp>
    </p:spTree>
    <p:extLst>
      <p:ext uri="{BB962C8B-B14F-4D97-AF65-F5344CB8AC3E}">
        <p14:creationId xmlns:p14="http://schemas.microsoft.com/office/powerpoint/2010/main" val="83943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F6A2B9-79B9-4CBA-8842-66F250358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PATRIMOINE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33FDB3-CDFD-4AF1-AD69-AC77A682A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5143"/>
            <a:ext cx="10515600" cy="4761820"/>
          </a:xfrm>
        </p:spPr>
        <p:txBody>
          <a:bodyPr/>
          <a:lstStyle/>
          <a:p>
            <a:r>
              <a:rPr lang="fr-FR" dirty="0"/>
              <a:t>André Chastel, Jean Pierre </a:t>
            </a:r>
            <a:r>
              <a:rPr lang="fr-FR" dirty="0" err="1"/>
              <a:t>Babelon</a:t>
            </a:r>
            <a:r>
              <a:rPr lang="fr-FR" dirty="0"/>
              <a:t>, </a:t>
            </a:r>
            <a:r>
              <a:rPr lang="fr-FR" i="1" dirty="0"/>
              <a:t>La notion de patrimoine</a:t>
            </a:r>
            <a:r>
              <a:rPr lang="fr-FR" dirty="0"/>
              <a:t>, 1994 « ensemble de biens (mat ou pas) </a:t>
            </a:r>
            <a:r>
              <a:rPr lang="fr-FR" u="sng" dirty="0"/>
              <a:t>hérité du passé </a:t>
            </a:r>
            <a:r>
              <a:rPr lang="fr-FR" dirty="0"/>
              <a:t>dont une </a:t>
            </a:r>
            <a:r>
              <a:rPr lang="fr-FR" u="sng" dirty="0"/>
              <a:t>communauté</a:t>
            </a:r>
            <a:r>
              <a:rPr lang="fr-FR" dirty="0"/>
              <a:t> juge qu’ils doivent être </a:t>
            </a:r>
            <a:r>
              <a:rPr lang="fr-FR" u="sng" dirty="0"/>
              <a:t>conservés, protégés et transmis </a:t>
            </a:r>
            <a:r>
              <a:rPr lang="fr-FR" dirty="0"/>
              <a:t>aux générations suivantes</a:t>
            </a:r>
          </a:p>
          <a:p>
            <a:r>
              <a:rPr lang="fr-FR" dirty="0"/>
              <a:t>Dominique Poulot: droit romain « </a:t>
            </a:r>
            <a:r>
              <a:rPr lang="fr-FR" dirty="0" err="1"/>
              <a:t>patrimonium</a:t>
            </a:r>
            <a:r>
              <a:rPr lang="fr-FR" dirty="0"/>
              <a:t> » </a:t>
            </a:r>
            <a:r>
              <a:rPr lang="fr-FR" dirty="0" err="1"/>
              <a:t>ens</a:t>
            </a:r>
            <a:r>
              <a:rPr lang="fr-FR" dirty="0"/>
              <a:t> des biens familiaux, ayant une valeur </a:t>
            </a:r>
            <a:r>
              <a:rPr lang="fr-FR" dirty="0" err="1"/>
              <a:t>pécunaire</a:t>
            </a:r>
            <a:r>
              <a:rPr lang="fr-FR" dirty="0"/>
              <a:t> mais aussi affective = biens « spéciaux » valeur matérielle mais aussi symbolique </a:t>
            </a:r>
          </a:p>
          <a:p>
            <a:r>
              <a:rPr lang="fr-FR" dirty="0"/>
              <a:t>=&gt; insistance sur la notion de « valeur » symbolique </a:t>
            </a:r>
          </a:p>
          <a:p>
            <a:r>
              <a:rPr lang="fr-FR" dirty="0"/>
              <a:t>Chastel et </a:t>
            </a:r>
            <a:r>
              <a:rPr lang="fr-FR" dirty="0" err="1"/>
              <a:t>Babelon</a:t>
            </a:r>
            <a:r>
              <a:rPr lang="fr-FR" dirty="0"/>
              <a:t> « sa perte constitue un sacrifice, et que sa conservation suppose des sacrifices » </a:t>
            </a:r>
          </a:p>
        </p:txBody>
      </p:sp>
    </p:spTree>
    <p:extLst>
      <p:ext uri="{BB962C8B-B14F-4D97-AF65-F5344CB8AC3E}">
        <p14:creationId xmlns:p14="http://schemas.microsoft.com/office/powerpoint/2010/main" val="17648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648512-F199-4B9C-BD91-4AB73627D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Valeurs?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75453C-B35B-40FB-A091-ABCF9A7EF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Beauté </a:t>
            </a:r>
          </a:p>
          <a:p>
            <a:r>
              <a:rPr lang="fr-FR" dirty="0"/>
              <a:t>Historique, mémorielle</a:t>
            </a:r>
          </a:p>
          <a:p>
            <a:r>
              <a:rPr lang="fr-FR" dirty="0"/>
              <a:t>Culturelle </a:t>
            </a:r>
          </a:p>
          <a:p>
            <a:r>
              <a:rPr lang="fr-FR" dirty="0"/>
              <a:t>Rareté, prestige</a:t>
            </a:r>
          </a:p>
          <a:p>
            <a:r>
              <a:rPr lang="fr-FR" dirty="0"/>
              <a:t>Ecologique, </a:t>
            </a:r>
            <a:r>
              <a:rPr lang="fr-FR" dirty="0" err="1"/>
              <a:t>environnentale</a:t>
            </a:r>
            <a:endParaRPr lang="fr-FR" dirty="0"/>
          </a:p>
          <a:p>
            <a:r>
              <a:rPr lang="fr-FR" dirty="0" err="1"/>
              <a:t>Représentavité</a:t>
            </a:r>
            <a:r>
              <a:rPr lang="fr-FR" dirty="0"/>
              <a:t> </a:t>
            </a:r>
          </a:p>
          <a:p>
            <a:r>
              <a:rPr lang="fr-FR" dirty="0"/>
              <a:t>Educative </a:t>
            </a:r>
          </a:p>
          <a:p>
            <a:r>
              <a:rPr lang="fr-FR" dirty="0"/>
              <a:t>Disparition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693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190317-A353-4B24-9EE9-0F461995C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211F35-ADD2-4CE2-8D90-769CD67A8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Années 1980 rôle de la télévision « patrimoine »  Année du patrimoine – 1983 « Journées du patrimoine » </a:t>
            </a:r>
          </a:p>
          <a:p>
            <a:r>
              <a:rPr lang="fr-FR" dirty="0"/>
              <a:t>« monuments historiques » - « chefs d’œuvre » </a:t>
            </a:r>
          </a:p>
          <a:p>
            <a:r>
              <a:rPr lang="fr-FR" dirty="0"/>
              <a:t>Années 1960 tournant: omniprésence du patrimoine, valeur inédite que prend le patrimoine dans les relations sociales, dans les imaginaires, dans les politiques publiques = notion de patrimoine ne cesse de s’étendre, de se diversifier et de s’ouvrir Pierre Nora « tout patrimoine » patrimoine vernaculaire = démocratisation </a:t>
            </a:r>
          </a:p>
        </p:txBody>
      </p:sp>
    </p:spTree>
    <p:extLst>
      <p:ext uri="{BB962C8B-B14F-4D97-AF65-F5344CB8AC3E}">
        <p14:creationId xmlns:p14="http://schemas.microsoft.com/office/powerpoint/2010/main" val="97409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903162-D40C-41FE-99B9-315EF532C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3771"/>
            <a:ext cx="10515600" cy="5393192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/>
              <a:t>Reinhardt </a:t>
            </a:r>
            <a:r>
              <a:rPr lang="fr-FR" b="1" dirty="0" err="1"/>
              <a:t>Koselleck</a:t>
            </a:r>
            <a:r>
              <a:rPr lang="fr-FR" b="1" dirty="0"/>
              <a:t>, </a:t>
            </a:r>
            <a:r>
              <a:rPr lang="fr-FR" b="1" i="1" dirty="0"/>
              <a:t>Le Futur passé</a:t>
            </a:r>
            <a:r>
              <a:rPr lang="fr-FR" b="1" dirty="0"/>
              <a:t>, 1990</a:t>
            </a:r>
          </a:p>
          <a:p>
            <a:r>
              <a:rPr lang="fr-FR" dirty="0"/>
              <a:t>« régime d’historicité » rapport qu’une société/communauté entretient avec les trois temps historiques</a:t>
            </a:r>
          </a:p>
          <a:p>
            <a:r>
              <a:rPr lang="fr-FR" dirty="0"/>
              <a:t>1° régime ancien Renaissance, RF fin 18</a:t>
            </a:r>
            <a:r>
              <a:rPr lang="fr-FR" baseline="30000" dirty="0"/>
              <a:t>e</a:t>
            </a:r>
            <a:r>
              <a:rPr lang="fr-FR" dirty="0"/>
              <a:t> siècle: passé ne cesse de revenir, cyclique « histoire maîtresse de vie » historia </a:t>
            </a:r>
            <a:r>
              <a:rPr lang="fr-FR" dirty="0" err="1"/>
              <a:t>magistra</a:t>
            </a:r>
            <a:r>
              <a:rPr lang="fr-FR" dirty="0"/>
              <a:t> vitae = leçons de l’histoire</a:t>
            </a:r>
          </a:p>
          <a:p>
            <a:r>
              <a:rPr lang="fr-FR" dirty="0"/>
              <a:t>2</a:t>
            </a:r>
            <a:r>
              <a:rPr lang="fr-FR" baseline="30000" dirty="0"/>
              <a:t>e</a:t>
            </a:r>
            <a:r>
              <a:rPr lang="fr-FR" dirty="0"/>
              <a:t> régime moderne de la RF-années 1960 Lumières perturbent la manière de voir le temps les temps se réajustent = temps est pensé comme linéaire, marche du temps, présent s’arrache du passé et le présent est orienté vers le futur == esprit de progrès </a:t>
            </a:r>
          </a:p>
          <a:p>
            <a:r>
              <a:rPr lang="fr-FR" dirty="0"/>
              <a:t>3</a:t>
            </a:r>
            <a:r>
              <a:rPr lang="fr-FR" baseline="30000" dirty="0"/>
              <a:t>e</a:t>
            </a:r>
            <a:r>
              <a:rPr lang="fr-FR" dirty="0"/>
              <a:t> régime d’historicité contemporain = doute, invasion du passé dans le présent, obsession de la perte, retour du passé dans le présent : histoire, mémoire, patrimoine </a:t>
            </a:r>
          </a:p>
          <a:p>
            <a:r>
              <a:rPr lang="fr-FR" dirty="0"/>
              <a:t>François </a:t>
            </a:r>
            <a:r>
              <a:rPr lang="fr-FR" dirty="0" err="1"/>
              <a:t>Hartog</a:t>
            </a:r>
            <a:r>
              <a:rPr lang="fr-FR" dirty="0"/>
              <a:t>, </a:t>
            </a:r>
            <a:r>
              <a:rPr lang="fr-FR" i="1" dirty="0"/>
              <a:t>Régimes d’historicité</a:t>
            </a:r>
            <a:r>
              <a:rPr lang="fr-FR" dirty="0"/>
              <a:t>, 2003 = « présentisme » </a:t>
            </a:r>
          </a:p>
        </p:txBody>
      </p:sp>
    </p:spTree>
    <p:extLst>
      <p:ext uri="{BB962C8B-B14F-4D97-AF65-F5344CB8AC3E}">
        <p14:creationId xmlns:p14="http://schemas.microsoft.com/office/powerpoint/2010/main" val="344020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935ADB-DFD1-451B-8F4B-DC7896271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Françoise Choay, </a:t>
            </a:r>
            <a:r>
              <a:rPr lang="fr-FR" i="1" dirty="0"/>
              <a:t>Le patrimoine en questions</a:t>
            </a:r>
            <a:r>
              <a:rPr lang="fr-FR" dirty="0"/>
              <a:t>, 2010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F93CD9-19C8-4423-B496-4527DC35C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277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377</Words>
  <Application>Microsoft Office PowerPoint</Application>
  <PresentationFormat>Grand écran</PresentationFormat>
  <Paragraphs>26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INTRODUCTION</vt:lpstr>
      <vt:lpstr>PATRIMOINE</vt:lpstr>
      <vt:lpstr>Valeurs?</vt:lpstr>
      <vt:lpstr>Présentation PowerPoint</vt:lpstr>
      <vt:lpstr>Présentation PowerPoint</vt:lpstr>
      <vt:lpstr>Françoise Choay, Le patrimoine en questions, 2010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Guillaume Mazeau</dc:creator>
  <cp:lastModifiedBy>Guillaume Mazeau</cp:lastModifiedBy>
  <cp:revision>7</cp:revision>
  <dcterms:created xsi:type="dcterms:W3CDTF">2024-09-19T08:18:13Z</dcterms:created>
  <dcterms:modified xsi:type="dcterms:W3CDTF">2024-09-19T09:02:11Z</dcterms:modified>
</cp:coreProperties>
</file>