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9"/>
  </p:notesMasterIdLst>
  <p:sldIdLst>
    <p:sldId id="256" r:id="rId2"/>
    <p:sldId id="265" r:id="rId3"/>
    <p:sldId id="286" r:id="rId4"/>
    <p:sldId id="259" r:id="rId5"/>
    <p:sldId id="409" r:id="rId6"/>
    <p:sldId id="383" r:id="rId7"/>
    <p:sldId id="361" r:id="rId8"/>
    <p:sldId id="359" r:id="rId9"/>
    <p:sldId id="360" r:id="rId10"/>
    <p:sldId id="390" r:id="rId11"/>
    <p:sldId id="392" r:id="rId12"/>
    <p:sldId id="393" r:id="rId13"/>
    <p:sldId id="391" r:id="rId14"/>
    <p:sldId id="384" r:id="rId15"/>
    <p:sldId id="385" r:id="rId16"/>
    <p:sldId id="394" r:id="rId17"/>
    <p:sldId id="395" r:id="rId18"/>
    <p:sldId id="396" r:id="rId19"/>
    <p:sldId id="386" r:id="rId20"/>
    <p:sldId id="387" r:id="rId21"/>
    <p:sldId id="362" r:id="rId22"/>
    <p:sldId id="363" r:id="rId23"/>
    <p:sldId id="374" r:id="rId24"/>
    <p:sldId id="377" r:id="rId25"/>
    <p:sldId id="400" r:id="rId26"/>
    <p:sldId id="397" r:id="rId27"/>
    <p:sldId id="399" r:id="rId28"/>
    <p:sldId id="398" r:id="rId29"/>
    <p:sldId id="368" r:id="rId30"/>
    <p:sldId id="401" r:id="rId31"/>
    <p:sldId id="402" r:id="rId32"/>
    <p:sldId id="403" r:id="rId33"/>
    <p:sldId id="405" r:id="rId34"/>
    <p:sldId id="406" r:id="rId35"/>
    <p:sldId id="404" r:id="rId36"/>
    <p:sldId id="369" r:id="rId37"/>
    <p:sldId id="367" r:id="rId38"/>
    <p:sldId id="388" r:id="rId39"/>
    <p:sldId id="407" r:id="rId40"/>
    <p:sldId id="389" r:id="rId41"/>
    <p:sldId id="408" r:id="rId42"/>
    <p:sldId id="378" r:id="rId43"/>
    <p:sldId id="380" r:id="rId44"/>
    <p:sldId id="379" r:id="rId45"/>
    <p:sldId id="376" r:id="rId46"/>
    <p:sldId id="381" r:id="rId47"/>
    <p:sldId id="410" r:id="rId48"/>
  </p:sldIdLst>
  <p:sldSz cx="9144000" cy="5143500" type="screen16x9"/>
  <p:notesSz cx="6858000" cy="9144000"/>
  <p:embeddedFontLst>
    <p:embeddedFont>
      <p:font typeface="Dosis Light" panose="020B0604020202020204" charset="0"/>
      <p:regular r:id="rId50"/>
      <p:bold r:id="rId51"/>
    </p:embeddedFont>
    <p:embeddedFont>
      <p:font typeface="Titillium Web Light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9A884F-7B45-4B84-8A9A-4E917F0A5F5C}">
  <a:tblStyle styleId="{949A884F-7B45-4B84-8A9A-4E917F0A5F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3590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7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845" name="Google Shape;1845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6" name="Google Shape;1846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3" name="Google Shape;1903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4" name="Google Shape;1904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6" name="Google Shape;1966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7" name="Google Shape;1967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69" name="Google Shape;2069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720E44-D663-984B-BF16-E879B84C0B4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61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fr.wikisource.org/wiki/Dictionnaire_raisonn%C3%A9_de_l%E2%80%99architecture_fran%C3%A7aise_du_XIe_au_XVIe_si%C3%A8cle/Restauration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Gestion du patrimoine culturel</a:t>
            </a:r>
            <a:br>
              <a:rPr lang="en" dirty="0"/>
            </a:br>
            <a:r>
              <a:rPr lang="en" dirty="0"/>
              <a:t>L3, UE2, Option, S1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8737E-41CF-4037-A656-495D646F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CF9D09-D9F4-40FC-AD64-E7A423651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908134-50EC-44FD-884E-12B543CF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92A989-7B5F-4AB8-B050-B9ADA2181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26737" r="50000" b="22509"/>
          <a:stretch/>
        </p:blipFill>
        <p:spPr>
          <a:xfrm>
            <a:off x="824025" y="204109"/>
            <a:ext cx="7495950" cy="49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1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F7C1E-E524-4C4B-884F-3C8D09B3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5FBA6-9856-4900-87BF-C8974D480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E02147-1E77-4A83-AB6E-93AC69A9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94884-C38E-4517-AF79-1132CAA82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4" t="6278" r="50787"/>
          <a:stretch/>
        </p:blipFill>
        <p:spPr>
          <a:xfrm>
            <a:off x="2699792" y="116048"/>
            <a:ext cx="3456384" cy="47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8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509C96-8C84-4A8F-B4C9-A04665AF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567BDB-7AC5-4810-852E-A59D2815F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1" t="6278" r="18205"/>
          <a:stretch/>
        </p:blipFill>
        <p:spPr>
          <a:xfrm>
            <a:off x="0" y="0"/>
            <a:ext cx="3901495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84F6A5-88E7-4A37-862F-5DFF91EF7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2" t="19072" r="19289" b="31101"/>
          <a:stretch/>
        </p:blipFill>
        <p:spPr>
          <a:xfrm>
            <a:off x="3804744" y="771550"/>
            <a:ext cx="5065388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DD304-587E-456B-8661-1710FDDB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81A624-F675-431D-AC54-936754661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C5EAE1-545E-45C0-8CDD-9EFF104C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E10E91-2F63-4187-912C-524B0BBF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2" t="10482" r="12988"/>
          <a:stretch/>
        </p:blipFill>
        <p:spPr>
          <a:xfrm>
            <a:off x="179512" y="233879"/>
            <a:ext cx="8663350" cy="48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9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7FF44-DA85-4E15-96DC-E6561018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3B6F7BD-6D1E-4E11-B15C-2FAB21789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41744"/>
            <a:ext cx="6501233" cy="487852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0876A2-F6DA-4D7A-ABE5-64E0B618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381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EF4AD-E710-4A6C-A8FA-834DF2E8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25FC162-BDFD-4B20-8129-CAA53C100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-9763"/>
            <a:ext cx="7056784" cy="515491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1AD757-BCF8-4057-897D-D9679143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55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53016-5A29-4925-A481-BE5AA888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1059582"/>
            <a:ext cx="2547360" cy="857400"/>
          </a:xfrm>
        </p:spPr>
        <p:txBody>
          <a:bodyPr/>
          <a:lstStyle/>
          <a:p>
            <a:r>
              <a:rPr lang="fr-FR" dirty="0"/>
              <a:t>Le château de Blois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5065036-E515-4D93-B6CA-B78D6553C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-7819"/>
            <a:ext cx="3960440" cy="5283783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41C212-D2EC-4604-9840-944FC175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E273F-2858-428F-A0EC-E351EA12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306" y="1916982"/>
            <a:ext cx="215915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9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E6919-6F94-4A4F-95D0-602F4827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6AF4103-F83A-4D73-870E-476C406E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002" y="-308570"/>
            <a:ext cx="9041512" cy="614822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9FF4D0-9462-4869-BED9-D16BEA55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8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46150-9CF8-4328-909A-9004F178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3291830"/>
            <a:ext cx="2403344" cy="857400"/>
          </a:xfrm>
        </p:spPr>
        <p:txBody>
          <a:bodyPr/>
          <a:lstStyle/>
          <a:p>
            <a:r>
              <a:rPr lang="fr-FR" sz="2000" dirty="0"/>
              <a:t>Plafond du premier </a:t>
            </a:r>
            <a:br>
              <a:rPr lang="fr-FR" sz="2000" dirty="0"/>
            </a:br>
            <a:r>
              <a:rPr lang="fr-FR" sz="2000" dirty="0"/>
              <a:t>étage de la tour de Château-Renault </a:t>
            </a:r>
            <a:br>
              <a:rPr lang="fr-FR" sz="2000" dirty="0"/>
            </a:br>
            <a:r>
              <a:rPr lang="fr-FR" sz="2000" dirty="0"/>
              <a:t>Etat en 2004 après restauration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C60FEEF-CEF4-452C-8864-7219279D5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-222949"/>
            <a:ext cx="3600399" cy="536644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086F66-9098-498A-A59D-B4732797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38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4E3D8-6D69-4F40-BF02-C2320FCB0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23678"/>
            <a:ext cx="2159022" cy="857400"/>
          </a:xfrm>
        </p:spPr>
        <p:txBody>
          <a:bodyPr/>
          <a:lstStyle/>
          <a:p>
            <a:r>
              <a:rPr lang="fr-FR" sz="1800" dirty="0">
                <a:solidFill>
                  <a:schemeClr val="tx1"/>
                </a:solidFill>
              </a:rPr>
              <a:t>Restauration intérieure du château de </a:t>
            </a:r>
            <a:r>
              <a:rPr lang="fr-FR" sz="1800" dirty="0" err="1">
                <a:solidFill>
                  <a:schemeClr val="tx1"/>
                </a:solidFill>
              </a:rPr>
              <a:t>Stolzenfels</a:t>
            </a:r>
            <a:r>
              <a:rPr lang="fr-FR" sz="1800" dirty="0">
                <a:solidFill>
                  <a:schemeClr val="tx1"/>
                </a:solidFill>
              </a:rPr>
              <a:t>, par Schinkel, 1836-1842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351001-0A76-4F90-A602-832A3414244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EA706D-FE11-403C-A9FC-B32139F0BC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C70B0E-2BF2-4925-8C24-62168757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38" y="0"/>
            <a:ext cx="64396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563888" y="2355726"/>
            <a:ext cx="460851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 dirty="0"/>
            </a:br>
            <a:r>
              <a:rPr lang="en" dirty="0"/>
              <a:t>séance 9 –</a:t>
            </a:r>
            <a:br>
              <a:rPr lang="en" dirty="0"/>
            </a:br>
            <a:r>
              <a:rPr lang="fr-FR" dirty="0"/>
              <a:t>La naissance d’une politique patrimoniale nationale</a:t>
            </a:r>
            <a:endParaRPr dirty="0"/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Image 4" descr="https://lha.revues.org/docannexe/image/257/img-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5337" r="7999"/>
          <a:stretch/>
        </p:blipFill>
        <p:spPr bwMode="auto">
          <a:xfrm>
            <a:off x="0" y="-23069"/>
            <a:ext cx="3491880" cy="516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82B1C-8A62-46CB-889A-AA46DEAD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571750"/>
            <a:ext cx="1549444" cy="857400"/>
          </a:xfrm>
        </p:spPr>
        <p:txBody>
          <a:bodyPr/>
          <a:lstStyle/>
          <a:p>
            <a:r>
              <a:rPr lang="fr-FR" sz="1800" dirty="0">
                <a:solidFill>
                  <a:schemeClr val="tx1"/>
                </a:solidFill>
              </a:rPr>
              <a:t>Château de Balmoral, décoré par le prince Albert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D5E5D2-64A5-4C9F-B396-12C6C23312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01FC54-EA97-425D-B895-860B03EDC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1187" r="43700" b="14408"/>
          <a:stretch/>
        </p:blipFill>
        <p:spPr>
          <a:xfrm>
            <a:off x="1781946" y="31671"/>
            <a:ext cx="7355714" cy="50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6/68/Loire_Cher_Blois2_tango7174.jpg/800px-Loire_Cher_Blois2_tango7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7" y="303498"/>
            <a:ext cx="6646937" cy="42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91680" y="4640237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Polychromie de la chambre de la reine, Château de Blois</a:t>
            </a:r>
          </a:p>
        </p:txBody>
      </p:sp>
    </p:spTree>
    <p:extLst>
      <p:ext uri="{BB962C8B-B14F-4D97-AF65-F5344CB8AC3E}">
        <p14:creationId xmlns:p14="http://schemas.microsoft.com/office/powerpoint/2010/main" val="1195038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38" y="411510"/>
            <a:ext cx="3421652" cy="857400"/>
          </a:xfrm>
        </p:spPr>
        <p:txBody>
          <a:bodyPr/>
          <a:lstStyle/>
          <a:p>
            <a:r>
              <a:rPr lang="fr-FR" b="1" dirty="0"/>
              <a:t>Le temps de l’historicisme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47664" y="19463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Eugène </a:t>
            </a:r>
            <a:r>
              <a:rPr lang="fr-FR" dirty="0" err="1">
                <a:solidFill>
                  <a:schemeClr val="tx1"/>
                </a:solidFill>
              </a:rPr>
              <a:t>Viollet</a:t>
            </a:r>
            <a:r>
              <a:rPr lang="fr-FR" dirty="0">
                <a:solidFill>
                  <a:schemeClr val="tx1"/>
                </a:solidFill>
              </a:rPr>
              <a:t> le Duc</a:t>
            </a:r>
          </a:p>
        </p:txBody>
      </p:sp>
      <p:pic>
        <p:nvPicPr>
          <p:cNvPr id="5122" name="Picture 2" descr="Image illustrative de l'article Eugène Viollet-le-D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53" y="-38048"/>
            <a:ext cx="3768191" cy="52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9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9856"/>
            <a:ext cx="8964488" cy="4506110"/>
          </a:xfrm>
        </p:spPr>
        <p:txBody>
          <a:bodyPr/>
          <a:lstStyle/>
          <a:p>
            <a:r>
              <a:rPr lang="fr-FR" sz="2000" dirty="0"/>
              <a:t>Extraits du </a:t>
            </a:r>
            <a:r>
              <a:rPr lang="fr-FR" sz="2000" i="1" dirty="0"/>
              <a:t>Dictionnaire raisonné de l’architecture</a:t>
            </a:r>
            <a:r>
              <a:rPr lang="fr-FR" sz="2000" dirty="0"/>
              <a:t>, article « Restauration » (1854-1868)</a:t>
            </a:r>
          </a:p>
          <a:p>
            <a:endParaRPr lang="fr-FR" sz="2000" dirty="0"/>
          </a:p>
          <a:p>
            <a:pPr marL="76200" indent="0">
              <a:buNone/>
            </a:pPr>
            <a:r>
              <a:rPr lang="fr-FR" sz="2000" dirty="0"/>
              <a:t>« Chaque édifice ou chaque partie d’un édifice doivent être restaurés dans le style qui leur appartient, non-seulement comme apparence, mais comme structure. » </a:t>
            </a:r>
          </a:p>
          <a:p>
            <a:pPr marL="76200" indent="0">
              <a:buNone/>
            </a:pPr>
            <a:r>
              <a:rPr lang="fr-FR" sz="2000" dirty="0"/>
              <a:t>« L’architecte chargé d’une restauration doit connaître exactement, non-seulement les styles afférents à chaque période de l’art, mais aussi les styles appartenant à chaque école. »</a:t>
            </a:r>
          </a:p>
          <a:p>
            <a:pPr marL="76200" indent="0">
              <a:buNone/>
            </a:pPr>
            <a:r>
              <a:rPr lang="fr-FR" sz="2000" dirty="0"/>
              <a:t>« Restaurer un édifice, ce n’est pas l’entretenir, le réparer ou le refaire, </a:t>
            </a:r>
            <a:r>
              <a:rPr lang="fr-FR" sz="2000" b="1" dirty="0"/>
              <a:t>c’est le rétablir dans un état complet</a:t>
            </a:r>
            <a:r>
              <a:rPr lang="fr-FR" sz="2000" dirty="0"/>
              <a:t> qui peut n’avoir jamais existé à un moment donné. »</a:t>
            </a:r>
          </a:p>
          <a:p>
            <a:pPr marL="76200" indent="0">
              <a:buNone/>
            </a:pPr>
            <a:r>
              <a:rPr lang="fr-FR" sz="1400" dirty="0"/>
              <a:t>Texte intégral en ligne : </a:t>
            </a:r>
            <a:r>
              <a:rPr lang="fr-FR" sz="1400" u="sng" dirty="0">
                <a:hlinkClick r:id="rId2"/>
              </a:rPr>
              <a:t>https://fr.wikisource.org/wiki/Dictionnaire_raisonn%C3%A9_de_l%E2%80%99architecture_fran%C3%A7aise_du_XIe_au_XVIe_si%C3%A8cle/Restauration</a:t>
            </a:r>
            <a:r>
              <a:rPr lang="fr-FR" sz="1400" dirty="0"/>
              <a:t> </a:t>
            </a:r>
          </a:p>
          <a:p>
            <a:pPr marL="76200" indent="0">
              <a:buNone/>
            </a:pPr>
            <a:endParaRPr lang="fr-FR" sz="2000" dirty="0"/>
          </a:p>
          <a:p>
            <a:pPr marL="76200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48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817567B-8D61-48BF-B83B-56FF8156C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5936" y="320150"/>
            <a:ext cx="3166120" cy="784800"/>
          </a:xfrm>
        </p:spPr>
        <p:txBody>
          <a:bodyPr/>
          <a:lstStyle/>
          <a:p>
            <a:r>
              <a:rPr lang="fr-FR" dirty="0"/>
              <a:t>Basilique </a:t>
            </a:r>
          </a:p>
          <a:p>
            <a:r>
              <a:rPr lang="fr-FR" dirty="0"/>
              <a:t>Notre-Dame de Vézelay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A6623C-4D1F-47AC-82B4-1E4BAADF7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" y="0"/>
            <a:ext cx="3851528" cy="52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78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CCC4-3D1F-40F2-81D1-31E73FE0A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FFDA4D-3AF8-4C12-814D-6EEFFEE1C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0F2DAA-0F97-4DD9-9953-E175651D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848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9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9E5AC-2336-48D5-9E79-A5912B95D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B94A2C-D8D0-47AA-886B-D0AE0E7853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51F431-2D5B-4C28-AF85-9313B1F4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2105"/>
            <a:ext cx="4608512" cy="49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6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8C6DB-EA15-40EC-8AD8-8B2ED8C23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F0C39C-7A40-4CB0-81C0-AD7916ACB3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FEE803-4FB1-45DF-9366-429972FE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74" y="0"/>
            <a:ext cx="71595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47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83A245-D917-41F7-B426-0C0B44129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EB9F83-BCB0-4412-9286-F7A9EB92E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025513-522A-4B2A-8E16-35CC12BE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-358699"/>
            <a:ext cx="4682827" cy="58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1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ttps://lha.revues.org/docannexe/image/257/img-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36"/>
            <a:ext cx="4176464" cy="5470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922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491880" y="1858366"/>
            <a:ext cx="3906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 dirty="0"/>
            </a:br>
            <a:r>
              <a:rPr lang="en"/>
              <a:t>séance 9 </a:t>
            </a:r>
            <a:r>
              <a:rPr lang="en" dirty="0"/>
              <a:t>–</a:t>
            </a:r>
            <a:br>
              <a:rPr lang="en" dirty="0"/>
            </a:br>
            <a:r>
              <a:rPr lang="fr-FR" dirty="0"/>
              <a:t>La naissance d’une politique patrimoniale nationale</a:t>
            </a:r>
            <a:endParaRPr dirty="0"/>
          </a:p>
        </p:txBody>
      </p:sp>
      <p:sp>
        <p:nvSpPr>
          <p:cNvPr id="3915" name="Google Shape;3915;p22"/>
          <p:cNvSpPr txBox="1">
            <a:spLocks noGrp="1"/>
          </p:cNvSpPr>
          <p:nvPr>
            <p:ph type="body" idx="1"/>
          </p:nvPr>
        </p:nvSpPr>
        <p:spPr>
          <a:xfrm>
            <a:off x="3583411" y="2841689"/>
            <a:ext cx="4139719" cy="1458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AutoNum type="arabicPeriod"/>
            </a:pPr>
            <a:r>
              <a:rPr lang="fr-FR" sz="1800" dirty="0"/>
              <a:t>Restaurer les monuments</a:t>
            </a:r>
          </a:p>
          <a:p>
            <a:pPr marL="342900" lvl="0" indent="-342900">
              <a:buAutoNum type="arabicPeriod"/>
            </a:pPr>
            <a:r>
              <a:rPr lang="fr-FR" sz="1800" dirty="0"/>
              <a:t>Les chantiers de Viollet-le-Duc</a:t>
            </a:r>
          </a:p>
          <a:p>
            <a:pPr marL="342900" lvl="0" indent="-342900">
              <a:buAutoNum type="arabicPeriod"/>
            </a:pPr>
            <a:r>
              <a:rPr lang="fr-FR" sz="1800" dirty="0"/>
              <a:t>Jusqu’où restaurer ?</a:t>
            </a:r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" name="Picture 2" descr="http://gallica.bnf.fr/ark:/12148/btv1b8412809f/f1.highre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9436" r="43106" b="19128"/>
          <a:stretch/>
        </p:blipFill>
        <p:spPr bwMode="auto">
          <a:xfrm>
            <a:off x="0" y="0"/>
            <a:ext cx="3215148" cy="5143500"/>
          </a:xfrm>
          <a:prstGeom prst="rect">
            <a:avLst/>
          </a:prstGeom>
          <a:noFill/>
          <a:extLst/>
        </p:spPr>
      </p:pic>
      <p:pic>
        <p:nvPicPr>
          <p:cNvPr id="7" name="Image 6" descr="https://lha.revues.org/docannexe/image/257/img-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5337" r="7999"/>
          <a:stretch/>
        </p:blipFill>
        <p:spPr bwMode="auto">
          <a:xfrm>
            <a:off x="0" y="-23069"/>
            <a:ext cx="3491880" cy="516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094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8E5AA-AA12-419E-AC32-DBE4101C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556BD7-4B58-45B6-8D71-94CAB3E62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F94F7F-8985-45CB-801E-65C70704BA4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dirty="0"/>
              <a:t>Échafaudages autour de la flèche en construction, 1859</a:t>
            </a:r>
            <a:br>
              <a:rPr lang="fr-FR" i="1" dirty="0"/>
            </a:br>
            <a:r>
              <a:rPr lang="fr-FR" i="1" dirty="0"/>
              <a:t>Bisson frères (actifs entre 1852 et 1863)</a:t>
            </a:r>
            <a:br>
              <a:rPr lang="fr-FR" i="1" dirty="0"/>
            </a:br>
            <a:r>
              <a:rPr lang="fr-FR" i="1" dirty="0"/>
              <a:t>40 x 28,5 cm</a:t>
            </a:r>
            <a:br>
              <a:rPr lang="fr-FR" i="1" dirty="0"/>
            </a:br>
            <a:r>
              <a:rPr lang="fr-FR" i="1" dirty="0"/>
              <a:t>MAP - Fonds CMH 0084/075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2A6E18-5653-4DF5-9CAF-710A8813FA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D1CE60-1616-479E-A605-2B259F7F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-92546"/>
            <a:ext cx="36604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62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BE400-6AAE-4EB6-932E-299A098D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DF7084-083B-4B7A-A8C7-59447DA6B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ACB481-8B18-40DD-AED1-3E5C44AE23A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La flèche vue depuis les tours de la cathédrale, 1861</a:t>
            </a:r>
            <a:br>
              <a:rPr lang="fr-FR" i="1" dirty="0"/>
            </a:br>
            <a:r>
              <a:rPr lang="fr-FR" i="1" baseline="30000" dirty="0"/>
              <a:t>Charles Bossu dit Charles Marville (1813-1879)</a:t>
            </a:r>
            <a:br>
              <a:rPr lang="fr-FR" i="1" dirty="0"/>
            </a:br>
            <a:r>
              <a:rPr lang="fr-FR" i="1" baseline="30000" dirty="0"/>
              <a:t>50,2 x 36,6 cm</a:t>
            </a:r>
            <a:br>
              <a:rPr lang="fr-FR" i="1" dirty="0"/>
            </a:br>
            <a:r>
              <a:rPr lang="fr-FR" i="1" baseline="30000" dirty="0"/>
              <a:t>MAP - Inv. PH102324/fonds MMF 0084/075</a:t>
            </a:r>
            <a:br>
              <a:rPr lang="fr-FR" i="1" baseline="30000" dirty="0"/>
            </a:br>
            <a:r>
              <a:rPr lang="fr-FR" i="1" baseline="30000" dirty="0"/>
              <a:t>© Médiathèque de l'architecture et du patrimoine / ministère de la Culture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F936CC-2675-4E88-B25C-826A06A9DA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BD7F75-FB26-43B7-AFDD-A4EAFB9B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9"/>
            <a:ext cx="37633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8963D-A857-4625-9486-EC561777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41C074-4989-4E58-B1B6-CDF482B27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4200AC-A882-4D12-9D8C-EFDC53A8418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La souche de la flèche et les statues, 1861</a:t>
            </a:r>
            <a:br>
              <a:rPr lang="fr-FR" dirty="0"/>
            </a:br>
            <a:r>
              <a:rPr lang="fr-FR" i="1" baseline="30000" dirty="0"/>
              <a:t>Charles Bossu dit Charles Marville (1813-1879)</a:t>
            </a:r>
            <a:br>
              <a:rPr lang="fr-FR" dirty="0"/>
            </a:br>
            <a:r>
              <a:rPr lang="fr-FR" i="1" baseline="30000" dirty="0"/>
              <a:t>48,6 x 39,3 cm</a:t>
            </a:r>
            <a:br>
              <a:rPr lang="fr-FR" dirty="0"/>
            </a:br>
            <a:r>
              <a:rPr lang="fr-FR" i="1" baseline="30000" dirty="0"/>
              <a:t>MAP - Inv. PH099376/fonds CMH 0084/075</a:t>
            </a:r>
            <a:br>
              <a:rPr lang="fr-FR" dirty="0"/>
            </a:br>
            <a:r>
              <a:rPr lang="fr-FR" i="1" baseline="30000" dirty="0"/>
              <a:t>© Médiathèque de l'architecture et du patrimoine / ministère de la Culture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11E391-B787-4085-87E8-4DD9CE9745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22FC24-1B00-4797-8F9B-FEEB5B45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03"/>
            <a:ext cx="41405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69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9339C-E5EA-4A44-BBB7-D199A69F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35374D-DE35-4B94-89F0-55E1762D7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6D7F14-95E7-4D2C-B0F2-169BCB8D28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Statue de l’ange de saint Matthieu et Statue de l’aigle de saint Jean</a:t>
            </a:r>
            <a:br>
              <a:rPr lang="fr-FR" i="1" baseline="30000" dirty="0"/>
            </a:br>
            <a:r>
              <a:rPr lang="fr-FR" i="1" baseline="30000" dirty="0" err="1"/>
              <a:t>Monduit</a:t>
            </a:r>
            <a:r>
              <a:rPr lang="fr-FR" i="1" baseline="30000" dirty="0"/>
              <a:t> d’après le dessin d’Adolphe-Victor Geoffroy-</a:t>
            </a:r>
            <a:r>
              <a:rPr lang="fr-FR" i="1" baseline="30000" dirty="0" err="1"/>
              <a:t>Dechaume</a:t>
            </a:r>
            <a:br>
              <a:rPr lang="fr-FR" dirty="0"/>
            </a:br>
            <a:r>
              <a:rPr lang="fr-FR" i="1" baseline="30000" dirty="0"/>
              <a:t>Cuivre repoussé</a:t>
            </a:r>
            <a:br>
              <a:rPr lang="fr-FR" i="1" baseline="30000" dirty="0"/>
            </a:br>
            <a:r>
              <a:rPr lang="fr-FR" i="1" baseline="30000" dirty="0"/>
              <a:t>Hauteur maximum : 2,10 m ; largeur maximum : 0,60 m ; base : 0,40 x 0,40 m ; largeur au niveau des ailes : 0,90 m ; poids : environ 75 kg</a:t>
            </a:r>
            <a:br>
              <a:rPr lang="fr-FR" i="1" baseline="30000" dirty="0"/>
            </a:br>
            <a:r>
              <a:rPr lang="fr-FR" i="1" baseline="30000" dirty="0"/>
              <a:t>Hauteur maximum : 2 m ; largeur et profondeur : 0,80 x 0,80 m ; poids : environ 75 kg</a:t>
            </a:r>
            <a:br>
              <a:rPr lang="fr-FR" dirty="0"/>
            </a:br>
            <a:r>
              <a:rPr lang="fr-FR" i="1" baseline="30000" dirty="0"/>
              <a:t>Déposées le 11 avril 2019 de la cathédrale Notre-Dame de Paris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23137A-6712-4FC4-B9D2-80CDEE4F4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F48219-C615-4B69-A19A-795F0E4F2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5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29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D3926-663A-49E8-A570-B1F3C45E3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92E9A3-52E1-462F-B657-DD4C2871A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3993F-4989-4ECD-A15E-34CB38B5D8D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350AB4-7EE0-4951-95DC-2462753BDB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CEA8A8-BB94-4E41-A193-6AAA4DE6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2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6D807-C0BB-47DE-9D8B-C3993A65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ED5451-0397-4146-9DFD-F50FB6C17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D911B3-5A7D-4AD0-9354-AB7B2646EF9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Tête de l’architecte Viollet-le-Duc représenté en saint Thomas</a:t>
            </a:r>
            <a:br>
              <a:rPr lang="fr-FR" i="1" baseline="30000" dirty="0"/>
            </a:br>
            <a:r>
              <a:rPr lang="fr-FR" i="1" baseline="30000" dirty="0" err="1"/>
              <a:t>Monduit</a:t>
            </a:r>
            <a:r>
              <a:rPr lang="fr-FR" i="1" baseline="30000" dirty="0"/>
              <a:t> d’après le dessin d’Adolphe-Victor Geoffroy-</a:t>
            </a:r>
            <a:r>
              <a:rPr lang="fr-FR" i="1" baseline="30000" dirty="0" err="1"/>
              <a:t>Dechaume</a:t>
            </a:r>
            <a:br>
              <a:rPr lang="fr-FR" dirty="0"/>
            </a:br>
            <a:r>
              <a:rPr lang="fr-FR" i="1" baseline="30000" dirty="0"/>
              <a:t>Cuivre repoussé</a:t>
            </a:r>
            <a:br>
              <a:rPr lang="fr-FR" dirty="0"/>
            </a:br>
            <a:r>
              <a:rPr lang="fr-FR" i="1" baseline="30000" dirty="0"/>
              <a:t>Hauteur maximum : 56 cm ; largeur maximum : 45 cm ; poids : environ 2 kg</a:t>
            </a:r>
            <a:br>
              <a:rPr lang="fr-FR" dirty="0"/>
            </a:br>
            <a:r>
              <a:rPr lang="fr-FR" i="1" baseline="30000" dirty="0"/>
              <a:t>Déposée le 11 avril 2019 de la cathédrale Notre-Dame de Paris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02E5C1-4C9D-4DA4-BEDE-7DA6AD65EA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A1FF33-5B01-4D93-B9C1-59AA093B4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45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89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carcasson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095"/>
            <a:ext cx="8073082" cy="516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7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141480"/>
            <a:ext cx="7704856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03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69D01-AC2D-45D9-B84C-7173C530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7AF6E5-8AC3-441F-8B7F-37F1A9D6A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905D8F-767C-4994-8B5E-4502A0AA664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BC591F-2C25-45E0-A6F4-0A4F338D6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BB1A6A-6918-4558-9442-40F3BD84E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-345616"/>
            <a:ext cx="5690383" cy="548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7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92D59-1246-4E55-9952-E7B4DB3B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A1F1EC-3EC0-472F-956E-D64FE616F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11134A-52E1-462B-8961-B00B9BD4D1E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>Gargouille imaginée par Viollet-le-Duc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0A966A-FE13-4886-83D3-A9654DBCDE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BE7875-95BE-4ED8-9786-EFD0962E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" y="29699"/>
            <a:ext cx="34314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6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107504" y="3003798"/>
            <a:ext cx="5904656" cy="1106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1. </a:t>
            </a:r>
            <a:r>
              <a:rPr lang="fr-FR" dirty="0"/>
              <a:t>La naissance d’une politique nationale du patrimoine : </a:t>
            </a:r>
            <a:br>
              <a:rPr lang="en" dirty="0"/>
            </a:br>
            <a:r>
              <a:rPr lang="fr-FR" dirty="0"/>
              <a:t>Restaurer les monuments</a:t>
            </a:r>
            <a:endParaRPr dirty="0"/>
          </a:p>
        </p:txBody>
      </p:sp>
      <p:sp>
        <p:nvSpPr>
          <p:cNvPr id="3859" name="Google Shape;3859;p16"/>
          <p:cNvSpPr txBox="1">
            <a:spLocks noGrp="1"/>
          </p:cNvSpPr>
          <p:nvPr>
            <p:ph type="subTitle" idx="1"/>
          </p:nvPr>
        </p:nvSpPr>
        <p:spPr>
          <a:xfrm>
            <a:off x="9544" y="4587974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Patrimoine et politique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21709-A887-4655-9D24-BD5E4E2F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68F4F4-2699-4CA4-AC61-372EDFF5C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101287-E1BE-4AC9-BE16-17323ED6C7A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AEC34F-015C-4F2F-AB8A-864497D112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A253F1-65A4-47BD-A6A2-6CA5772F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34" y="-46723"/>
            <a:ext cx="6565632" cy="51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79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73A7F5-7A17-469C-9CFF-D7C0FF18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EBE22A-827E-451C-BBC0-A88D508C5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A0F9C0-0D46-482D-8F9F-ED7D7AD4B18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E3A098-3D79-402A-B3C6-8553B06DBD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A55C90-83DB-44B2-A3F4-065236E3B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3850"/>
            <a:ext cx="67818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98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DD8AE-B152-4C64-B192-4569AEBC0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C58005-15C9-49B0-9384-675D53F21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8D4697-1E0C-4DA7-B62A-4C9616DE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054"/>
            <a:ext cx="7416824" cy="44064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1D482F-C89B-4FC8-AC57-41F939C836AF}"/>
              </a:ext>
            </a:extLst>
          </p:cNvPr>
          <p:cNvSpPr/>
          <p:nvPr/>
        </p:nvSpPr>
        <p:spPr>
          <a:xfrm>
            <a:off x="109040" y="4515966"/>
            <a:ext cx="6335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Projet de restauration de l'église Saint-Nazaire, élévation de la façade nord. Viollet-le-Duc, plume, lavis, aquarelle, 1844.</a:t>
            </a:r>
          </a:p>
        </p:txBody>
      </p:sp>
    </p:spTree>
    <p:extLst>
      <p:ext uri="{BB962C8B-B14F-4D97-AF65-F5344CB8AC3E}">
        <p14:creationId xmlns:p14="http://schemas.microsoft.com/office/powerpoint/2010/main" val="460308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9967C7-F5B2-43F0-B478-8A4A5236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17C44B5-3DF1-4C26-AA13-EB3C07777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60" y="1059581"/>
            <a:ext cx="3707681" cy="370768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563DFF-46D3-4D4B-B621-95D912D0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794742-69CB-44D9-B216-067957CD5D58}"/>
              </a:ext>
            </a:extLst>
          </p:cNvPr>
          <p:cNvSpPr txBox="1"/>
          <p:nvPr/>
        </p:nvSpPr>
        <p:spPr>
          <a:xfrm>
            <a:off x="4043833" y="445721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Narbonnaise, état avant restauration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12C472-D62F-4B3B-AC31-5D09334D9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573480"/>
            <a:ext cx="4243040" cy="31046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44FD4A6-BB55-4599-8C87-5E963BA68173}"/>
              </a:ext>
            </a:extLst>
          </p:cNvPr>
          <p:cNvSpPr txBox="1"/>
          <p:nvPr/>
        </p:nvSpPr>
        <p:spPr>
          <a:xfrm>
            <a:off x="6104696" y="3771499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Saint Nazaire avant restauration</a:t>
            </a:r>
          </a:p>
        </p:txBody>
      </p:sp>
    </p:spTree>
    <p:extLst>
      <p:ext uri="{BB962C8B-B14F-4D97-AF65-F5344CB8AC3E}">
        <p14:creationId xmlns:p14="http://schemas.microsoft.com/office/powerpoint/2010/main" val="1391621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82218-7D00-4CC0-8D44-ACF26B96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83A5108-0BEC-4F27-800D-7434EF938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0" y="627534"/>
            <a:ext cx="4670666" cy="401127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87C89C-FD2A-483B-9AD5-F2D3825A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D4C49-1272-49BA-9ED8-B4611E8EBDD7}"/>
              </a:ext>
            </a:extLst>
          </p:cNvPr>
          <p:cNvSpPr/>
          <p:nvPr/>
        </p:nvSpPr>
        <p:spPr>
          <a:xfrm>
            <a:off x="179512" y="4750296"/>
            <a:ext cx="4132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La porte Narbonnaise, élévation ouest, restitution.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9073FA-E2CF-4D0C-AF73-8A9E439730A9}"/>
              </a:ext>
            </a:extLst>
          </p:cNvPr>
          <p:cNvSpPr/>
          <p:nvPr/>
        </p:nvSpPr>
        <p:spPr>
          <a:xfrm>
            <a:off x="5292080" y="4750295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 porte Narbonnaise, état restauré.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3C0772-6EF3-4845-BD2D-EAE7D694B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29"/>
          <a:stretch/>
        </p:blipFill>
        <p:spPr>
          <a:xfrm>
            <a:off x="5148064" y="772901"/>
            <a:ext cx="3995936" cy="39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9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Débat : Jusqu’où restaurer ? Faut-il « dé-restaurer » ?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12160" y="1733550"/>
            <a:ext cx="1467240" cy="2980500"/>
          </a:xfrm>
        </p:spPr>
        <p:txBody>
          <a:bodyPr/>
          <a:lstStyle/>
          <a:p>
            <a:pPr marL="76200" indent="0">
              <a:buNone/>
            </a:pPr>
            <a:r>
              <a:rPr lang="fr-FR" dirty="0"/>
              <a:t>ND de Paris, été 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45</a:t>
            </a:fld>
            <a:endParaRPr lang="fr-FR"/>
          </a:p>
        </p:txBody>
      </p:sp>
      <p:pic>
        <p:nvPicPr>
          <p:cNvPr id="1026" name="Picture 2" descr="Notre Dame de Paris, une polémique inut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1630"/>
            <a:ext cx="518457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90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09FEBC-5AF4-4A52-875B-EEEF934B1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70529B1-A58A-4842-9CAA-CE204F72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Saint-Sernin, Toulouse</a:t>
            </a:r>
          </a:p>
          <a:p>
            <a:r>
              <a:rPr lang="fr-FR" dirty="0"/>
              <a:t>Marcel </a:t>
            </a:r>
            <a:r>
              <a:rPr lang="fr-FR" dirty="0" err="1"/>
              <a:t>Durliat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842FEA-2C50-40C8-A753-0FD740BD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5486"/>
            <a:ext cx="8661620" cy="36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45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3002E-D287-4933-9493-1A8E3D06D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627534"/>
            <a:ext cx="5268900" cy="1159800"/>
          </a:xfrm>
        </p:spPr>
        <p:txBody>
          <a:bodyPr/>
          <a:lstStyle/>
          <a:p>
            <a:r>
              <a:rPr lang="fr-FR" sz="3600" dirty="0"/>
              <a:t>Commission supérieure des monuments historiques</a:t>
            </a:r>
            <a:br>
              <a:rPr lang="fr-FR" sz="3600" dirty="0"/>
            </a:br>
            <a:r>
              <a:rPr lang="fr-FR" sz="3600" dirty="0" err="1"/>
              <a:t>Stymp</a:t>
            </a:r>
            <a:r>
              <a:rPr lang="fr-FR" sz="3600" dirty="0"/>
              <a:t> Popper </a:t>
            </a:r>
            <a:br>
              <a:rPr lang="fr-FR" sz="3600" dirty="0"/>
            </a:br>
            <a:r>
              <a:rPr lang="fr-FR" sz="3600" dirty="0"/>
              <a:t>Yves </a:t>
            </a:r>
            <a:r>
              <a:rPr lang="fr-FR" sz="3600" dirty="0" err="1"/>
              <a:t>Boiret</a:t>
            </a:r>
            <a:endParaRPr lang="fr-FR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D0D357-E2FB-4DFD-A2EE-012A32A67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61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4E5AF-A39C-416C-97C1-B80E12C25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851670"/>
            <a:ext cx="5268900" cy="1159800"/>
          </a:xfrm>
        </p:spPr>
        <p:txBody>
          <a:bodyPr/>
          <a:lstStyle/>
          <a:p>
            <a:r>
              <a:rPr lang="fr-FR" dirty="0"/>
              <a:t>Vézelay</a:t>
            </a:r>
            <a:br>
              <a:rPr lang="fr-FR" dirty="0"/>
            </a:br>
            <a:r>
              <a:rPr lang="fr-FR" dirty="0"/>
              <a:t>Arles Orange</a:t>
            </a:r>
            <a:br>
              <a:rPr lang="fr-FR" dirty="0"/>
            </a:br>
            <a:r>
              <a:rPr lang="fr-FR" dirty="0"/>
              <a:t>St Benoit sur Loire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52E25D-01AC-4525-A35D-ECFC44990A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78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790750-0138-4EAE-AE0E-DF7B47F66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Jean-Baptiste Lassus</a:t>
            </a:r>
          </a:p>
          <a:p>
            <a:r>
              <a:rPr lang="fr-FR" dirty="0"/>
              <a:t>Félix Duban</a:t>
            </a:r>
          </a:p>
          <a:p>
            <a:r>
              <a:rPr lang="fr-FR" dirty="0"/>
              <a:t>1</a:t>
            </a:r>
            <a:r>
              <a:rPr lang="fr-FR" baseline="30000" dirty="0"/>
              <a:t>e</a:t>
            </a:r>
            <a:r>
              <a:rPr lang="fr-FR" dirty="0"/>
              <a:t> flèche 1248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5BBDF8-FACA-42FF-A5B3-45520EF3CDD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EB903D-B3A2-4913-875C-CF554D72E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AF53EB-3455-47B0-BF3C-7099BAA6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66" y="0"/>
            <a:ext cx="3415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culpturesmedievales-cluny.fr/img/intro/grd/apot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9" y="346472"/>
            <a:ext cx="3434601" cy="44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51920" y="228617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Vue intérieure de la Sainte-Chapelle par Félix Duban </a:t>
            </a:r>
          </a:p>
        </p:txBody>
      </p:sp>
    </p:spTree>
    <p:extLst>
      <p:ext uri="{BB962C8B-B14F-4D97-AF65-F5344CB8AC3E}">
        <p14:creationId xmlns:p14="http://schemas.microsoft.com/office/powerpoint/2010/main" val="412239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7399" y="555526"/>
            <a:ext cx="6761100" cy="857400"/>
          </a:xfrm>
        </p:spPr>
        <p:txBody>
          <a:bodyPr/>
          <a:lstStyle/>
          <a:p>
            <a:r>
              <a:rPr lang="fr-FR" b="1" dirty="0"/>
              <a:t>Le temps de </a:t>
            </a:r>
            <a:br>
              <a:rPr lang="fr-FR" b="1" dirty="0"/>
            </a:br>
            <a:r>
              <a:rPr lang="fr-FR" b="1" dirty="0"/>
              <a:t>l’éclectisme…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00876" y="2571750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Félix </a:t>
            </a:r>
            <a:r>
              <a:rPr lang="fr-FR" sz="1600" dirty="0" err="1">
                <a:solidFill>
                  <a:schemeClr val="tx1"/>
                </a:solidFill>
              </a:rPr>
              <a:t>Duban</a:t>
            </a:r>
            <a:r>
              <a:rPr lang="fr-FR" sz="1600" dirty="0" err="1">
                <a:solidFill>
                  <a:schemeClr val="bg1"/>
                </a:solidFill>
              </a:rPr>
              <a:t>élix</a:t>
            </a:r>
            <a:r>
              <a:rPr lang="fr-FR" sz="1600" dirty="0">
                <a:solidFill>
                  <a:schemeClr val="bg1"/>
                </a:solidFill>
              </a:rPr>
              <a:t> Duban (1797-1870)</a:t>
            </a:r>
          </a:p>
        </p:txBody>
      </p:sp>
      <p:pic>
        <p:nvPicPr>
          <p:cNvPr id="3" name="Picture 2" descr="Fichier:Félix Duban BNF Gall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58"/>
            <a:ext cx="3888432" cy="51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433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07904" y="446196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flèche de la Sainte-Chapelle par Félix Duban </a:t>
            </a:r>
          </a:p>
        </p:txBody>
      </p:sp>
      <p:pic>
        <p:nvPicPr>
          <p:cNvPr id="2052" name="Picture 4" descr="http://architecture.relig.free.fr/images/sainte_chapelle/ext_zoom_flech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7"/>
          <a:stretch/>
        </p:blipFill>
        <p:spPr bwMode="auto">
          <a:xfrm>
            <a:off x="-1" y="33292"/>
            <a:ext cx="9107455" cy="51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339502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flèche de la Sainte-Chapelle par Félix Duban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0614719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730</Words>
  <Application>Microsoft Office PowerPoint</Application>
  <PresentationFormat>Affichage à l'écran (16:9)</PresentationFormat>
  <Paragraphs>76</Paragraphs>
  <Slides>47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1" baseType="lpstr">
      <vt:lpstr>Dosis Light</vt:lpstr>
      <vt:lpstr>Titillium Web Light</vt:lpstr>
      <vt:lpstr>Arial</vt:lpstr>
      <vt:lpstr>Mowbray template</vt:lpstr>
      <vt:lpstr>Gestion du patrimoine culturel L3, UE2, Option, S1</vt:lpstr>
      <vt:lpstr> séance 9 – La naissance d’une politique patrimoniale nationale</vt:lpstr>
      <vt:lpstr> séance 9 – La naissance d’une politique patrimoniale nationale</vt:lpstr>
      <vt:lpstr>1. La naissance d’une politique nationale du patrimoine :  Restaurer les monuments</vt:lpstr>
      <vt:lpstr>Vézelay Arles Orange St Benoit sur Loire</vt:lpstr>
      <vt:lpstr>Présentation PowerPoint</vt:lpstr>
      <vt:lpstr>Présentation PowerPoint</vt:lpstr>
      <vt:lpstr>Le temps de  l’éclectisme…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château de Blois</vt:lpstr>
      <vt:lpstr>Présentation PowerPoint</vt:lpstr>
      <vt:lpstr>Plafond du premier  étage de la tour de Château-Renault  Etat en 2004 après restauration </vt:lpstr>
      <vt:lpstr>Restauration intérieure du château de Stolzenfels, par Schinkel, 1836-1842</vt:lpstr>
      <vt:lpstr>Château de Balmoral, décoré par le prince Albert</vt:lpstr>
      <vt:lpstr>Présentation PowerPoint</vt:lpstr>
      <vt:lpstr>Le temps de l’historicisme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3. Débat : Jusqu’où restaurer ? Faut-il « dé-restaurer » ? </vt:lpstr>
      <vt:lpstr>Présentation PowerPoint</vt:lpstr>
      <vt:lpstr>Commission supérieure des monuments historiques Stymp Popper  Yves Boiret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 du patrimoine culturel L3, UE2, Option, S1</dc:title>
  <cp:lastModifiedBy>Guillaume Mazeau</cp:lastModifiedBy>
  <cp:revision>81</cp:revision>
  <cp:lastPrinted>2019-11-09T12:32:53Z</cp:lastPrinted>
  <dcterms:modified xsi:type="dcterms:W3CDTF">2023-12-14T13:08:02Z</dcterms:modified>
</cp:coreProperties>
</file>