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81" r:id="rId16"/>
    <p:sldId id="280" r:id="rId17"/>
    <p:sldId id="276" r:id="rId18"/>
    <p:sldId id="271" r:id="rId19"/>
    <p:sldId id="277" r:id="rId20"/>
    <p:sldId id="278" r:id="rId21"/>
    <p:sldId id="272" r:id="rId22"/>
    <p:sldId id="273" r:id="rId23"/>
    <p:sldId id="274" r:id="rId24"/>
    <p:sldId id="275" r:id="rId25"/>
    <p:sldId id="279"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e la date 2"/>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2B5A99EF-3229-48BD-91F7-D60E724460D5}" type="datetimeFigureOut">
              <a:rPr lang="fr-FR" smtClean="0"/>
              <a:pPr/>
              <a:t>05/12/2024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1669D08-0C97-4D5E-8D51-74B028A1206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Cliquez pour modifier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5A99EF-3229-48BD-91F7-D60E724460D5}" type="datetimeFigureOut">
              <a:rPr lang="fr-FR" smtClean="0"/>
              <a:pPr/>
              <a:t>05/12/2024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69D08-0C97-4D5E-8D51-74B028A1206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96752"/>
            <a:ext cx="8229600" cy="4929411"/>
          </a:xfrm>
        </p:spPr>
        <p:txBody>
          <a:bodyPr>
            <a:normAutofit/>
          </a:bodyPr>
          <a:lstStyle/>
          <a:p>
            <a:pPr algn="ctr">
              <a:buNone/>
            </a:pPr>
            <a:r>
              <a:rPr lang="fr-FR" sz="6000" b="1" dirty="0"/>
              <a:t>Cours </a:t>
            </a:r>
            <a:r>
              <a:rPr lang="fr-FR" sz="6000" b="1"/>
              <a:t>du novembre 2024 </a:t>
            </a:r>
            <a:endParaRPr lang="fr-FR" sz="6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476672"/>
            <a:ext cx="8784976" cy="5649491"/>
          </a:xfrm>
        </p:spPr>
        <p:txBody>
          <a:bodyPr/>
          <a:lstStyle/>
          <a:p>
            <a:pPr>
              <a:buNone/>
            </a:pPr>
            <a:r>
              <a:rPr lang="fr-FR" sz="4000" dirty="0"/>
              <a:t>Quand l’action est efficace: </a:t>
            </a:r>
          </a:p>
          <a:p>
            <a:pPr>
              <a:buNone/>
            </a:pPr>
            <a:r>
              <a:rPr lang="fr-FR" sz="4000" dirty="0"/>
              <a:t>à l’échelle de l’action, les potentialités des propriétés du fond s’activent ou s’effacent, </a:t>
            </a:r>
            <a:r>
              <a:rPr lang="fr-FR" sz="4000" b="1" dirty="0"/>
              <a:t>s’émergent</a:t>
            </a:r>
            <a:r>
              <a:rPr lang="fr-FR" sz="4000" dirty="0"/>
              <a:t> ou </a:t>
            </a:r>
            <a:r>
              <a:rPr lang="fr-FR" sz="4000" b="1" dirty="0"/>
              <a:t>s’immergent</a:t>
            </a:r>
            <a:r>
              <a:rPr lang="fr-FR" sz="4000" dirty="0"/>
              <a:t>, devant les propriétés misent en œuvre par l’action. </a:t>
            </a:r>
          </a:p>
          <a:p>
            <a:pPr algn="ctr">
              <a:buNone/>
            </a:pPr>
            <a:r>
              <a:rPr lang="fr-FR" sz="4000" dirty="0"/>
              <a:t>Comment ça marche ? </a:t>
            </a:r>
          </a:p>
          <a:p>
            <a:pPr>
              <a:buNone/>
            </a:pPr>
            <a:endParaRPr lang="fr-FR" sz="40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043608" y="1700808"/>
            <a:ext cx="3384376" cy="3525392"/>
          </a:xfrm>
          <a:prstGeom prst="rect">
            <a:avLst/>
          </a:prstGeom>
          <a:noFill/>
        </p:spPr>
      </p:pic>
      <p:sp>
        <p:nvSpPr>
          <p:cNvPr id="6" name="Bulle ronde 5"/>
          <p:cNvSpPr/>
          <p:nvPr/>
        </p:nvSpPr>
        <p:spPr>
          <a:xfrm flipH="1">
            <a:off x="0" y="1124744"/>
            <a:ext cx="3563888" cy="1080120"/>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2483768" y="5373216"/>
            <a:ext cx="2808312" cy="100811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771800" y="5517232"/>
            <a:ext cx="2232248" cy="707886"/>
          </a:xfrm>
          <a:prstGeom prst="rect">
            <a:avLst/>
          </a:prstGeom>
          <a:noFill/>
        </p:spPr>
        <p:txBody>
          <a:bodyPr wrap="square" rtlCol="0">
            <a:spAutoFit/>
          </a:bodyPr>
          <a:lstStyle/>
          <a:p>
            <a:r>
              <a:rPr lang="fr-FR" sz="4000" b="1" dirty="0"/>
              <a:t>énergie</a:t>
            </a:r>
            <a:r>
              <a:rPr lang="fr-FR" dirty="0"/>
              <a:t> </a:t>
            </a:r>
          </a:p>
        </p:txBody>
      </p:sp>
      <p:sp>
        <p:nvSpPr>
          <p:cNvPr id="16" name="ZoneTexte 15"/>
          <p:cNvSpPr txBox="1"/>
          <p:nvPr/>
        </p:nvSpPr>
        <p:spPr>
          <a:xfrm>
            <a:off x="179512" y="188640"/>
            <a:ext cx="4032448" cy="584775"/>
          </a:xfrm>
          <a:prstGeom prst="rect">
            <a:avLst/>
          </a:prstGeom>
          <a:noFill/>
        </p:spPr>
        <p:txBody>
          <a:bodyPr wrap="square" rtlCol="0">
            <a:spAutoFit/>
          </a:bodyPr>
          <a:lstStyle/>
          <a:p>
            <a:pPr algn="r"/>
            <a:r>
              <a:rPr lang="fr-FR" sz="3200" b="1" dirty="0">
                <a:solidFill>
                  <a:srgbClr val="FF0000"/>
                </a:solidFill>
              </a:rPr>
              <a:t>Mon intention conçue</a:t>
            </a:r>
            <a:endParaRPr lang="fr-FR" sz="3200" b="1" i="1" dirty="0">
              <a:solidFill>
                <a:srgbClr val="FF0000"/>
              </a:solidFill>
              <a:effectLst>
                <a:outerShdw blurRad="38100" dist="38100" dir="2700000" algn="tl">
                  <a:srgbClr val="000000">
                    <a:alpha val="43137"/>
                  </a:srgbClr>
                </a:outerShdw>
              </a:effectLst>
            </a:endParaRPr>
          </a:p>
        </p:txBody>
      </p:sp>
      <p:sp>
        <p:nvSpPr>
          <p:cNvPr id="20" name="Forme en L 19"/>
          <p:cNvSpPr/>
          <p:nvPr/>
        </p:nvSpPr>
        <p:spPr>
          <a:xfrm flipH="1">
            <a:off x="539552" y="1412776"/>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4355976" y="332656"/>
            <a:ext cx="5112568" cy="1569660"/>
          </a:xfrm>
          <a:prstGeom prst="rect">
            <a:avLst/>
          </a:prstGeom>
          <a:noFill/>
        </p:spPr>
        <p:txBody>
          <a:bodyPr wrap="square" rtlCol="0">
            <a:spAutoFit/>
          </a:bodyPr>
          <a:lstStyle/>
          <a:p>
            <a:r>
              <a:rPr lang="fr-FR" sz="3200" dirty="0"/>
              <a:t>L’ictus</a:t>
            </a:r>
            <a:r>
              <a:rPr lang="fr-FR" altLang="fr-FR" sz="3200" dirty="0"/>
              <a:t> est la </a:t>
            </a:r>
            <a:r>
              <a:rPr lang="fr-FR" altLang="fr-FR" sz="3200" b="1" u="sng" dirty="0"/>
              <a:t>cellule</a:t>
            </a:r>
            <a:r>
              <a:rPr lang="fr-FR" altLang="fr-FR" sz="3200" dirty="0"/>
              <a:t> </a:t>
            </a:r>
            <a:r>
              <a:rPr lang="fr-FR" altLang="fr-FR" sz="3200" b="1" u="sng" dirty="0"/>
              <a:t>matrice</a:t>
            </a:r>
            <a:r>
              <a:rPr lang="fr-FR" altLang="fr-FR" sz="3200" dirty="0"/>
              <a:t> (ou unité) de la différence minimale. </a:t>
            </a:r>
            <a:endParaRPr lang="fr-FR" sz="3200" dirty="0"/>
          </a:p>
        </p:txBody>
      </p:sp>
      <p:sp>
        <p:nvSpPr>
          <p:cNvPr id="15" name="ZoneTexte 14"/>
          <p:cNvSpPr txBox="1"/>
          <p:nvPr/>
        </p:nvSpPr>
        <p:spPr>
          <a:xfrm>
            <a:off x="4716016" y="2060848"/>
            <a:ext cx="3816424" cy="1354217"/>
          </a:xfrm>
          <a:prstGeom prst="rect">
            <a:avLst/>
          </a:prstGeom>
          <a:noFill/>
        </p:spPr>
        <p:txBody>
          <a:bodyPr wrap="square" rtlCol="0">
            <a:spAutoFit/>
          </a:bodyPr>
          <a:lstStyle/>
          <a:p>
            <a:r>
              <a:rPr lang="fr-FR" altLang="fr-FR" sz="3200" dirty="0"/>
              <a:t>L’ictus constitue l’</a:t>
            </a:r>
            <a:r>
              <a:rPr lang="fr-FR" altLang="fr-FR" sz="3200" b="1" i="1" dirty="0"/>
              <a:t>acte intentionnel</a:t>
            </a:r>
            <a:r>
              <a:rPr lang="fr-FR" altLang="fr-FR" sz="3200" dirty="0"/>
              <a:t>.</a:t>
            </a:r>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animEffect transition="in" filter="fade">
                                      <p:cBhvr>
                                        <p:cTn id="17" dur="2000"/>
                                        <p:tgtEl>
                                          <p:spTgt spid="16">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Effect transition="in" filter="fade">
                                      <p:cBhvr>
                                        <p:cTn id="25" dur="2000"/>
                                        <p:tgtEl>
                                          <p:spTgt spid="20"/>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fade">
                                      <p:cBhvr>
                                        <p:cTn id="30" dur="2000"/>
                                        <p:tgtEl>
                                          <p:spTgt spid="12"/>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2000"/>
                                        <p:tgtEl>
                                          <p:spTgt spid="11"/>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xit" presetSubtype="0" fill="hold" grpId="1" nodeType="clickEffect">
                                  <p:stCondLst>
                                    <p:cond delay="0"/>
                                  </p:stCondLst>
                                  <p:childTnLst>
                                    <p:animEffect transition="out" filter="fade">
                                      <p:cBhvr>
                                        <p:cTn id="37" dur="2000"/>
                                        <p:tgtEl>
                                          <p:spTgt spid="14"/>
                                        </p:tgtEl>
                                      </p:cBhvr>
                                    </p:animEffect>
                                    <p:set>
                                      <p:cBhvr>
                                        <p:cTn id="38" dur="1" fill="hold">
                                          <p:stCondLst>
                                            <p:cond delay="1999"/>
                                          </p:stCondLst>
                                        </p:cTn>
                                        <p:tgtEl>
                                          <p:spTgt spid="14"/>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2000"/>
                                        <p:tgtEl>
                                          <p:spTgt spid="15"/>
                                        </p:tgtEl>
                                      </p:cBhvr>
                                    </p:animEffect>
                                    <p:set>
                                      <p:cBhvr>
                                        <p:cTn id="41"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p:bldP spid="20" grpId="0" animBg="1"/>
      <p:bldP spid="14" grpId="0"/>
      <p:bldP spid="14" grpId="1"/>
      <p:bldP spid="15" grpId="0"/>
      <p:bldP spid="15"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043608" y="1700808"/>
            <a:ext cx="3384376" cy="3525392"/>
          </a:xfrm>
          <a:prstGeom prst="rect">
            <a:avLst/>
          </a:prstGeom>
          <a:noFill/>
        </p:spPr>
      </p:pic>
      <p:sp>
        <p:nvSpPr>
          <p:cNvPr id="6" name="Bulle ronde 5"/>
          <p:cNvSpPr/>
          <p:nvPr/>
        </p:nvSpPr>
        <p:spPr>
          <a:xfrm flipH="1">
            <a:off x="0" y="1196752"/>
            <a:ext cx="3419872" cy="1008112"/>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2483768" y="5373216"/>
            <a:ext cx="2808312" cy="100811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771800" y="5517232"/>
            <a:ext cx="2232248" cy="707886"/>
          </a:xfrm>
          <a:prstGeom prst="rect">
            <a:avLst/>
          </a:prstGeom>
          <a:noFill/>
        </p:spPr>
        <p:txBody>
          <a:bodyPr wrap="square" rtlCol="0">
            <a:spAutoFit/>
          </a:bodyPr>
          <a:lstStyle/>
          <a:p>
            <a:r>
              <a:rPr lang="fr-FR" sz="4000" b="1" dirty="0"/>
              <a:t>énergie</a:t>
            </a:r>
            <a:r>
              <a:rPr lang="fr-FR" dirty="0"/>
              <a:t> </a:t>
            </a:r>
          </a:p>
        </p:txBody>
      </p:sp>
      <p:sp>
        <p:nvSpPr>
          <p:cNvPr id="10" name="Double flèche horizontale 9"/>
          <p:cNvSpPr/>
          <p:nvPr/>
        </p:nvSpPr>
        <p:spPr>
          <a:xfrm rot="2210763">
            <a:off x="3649839" y="3538933"/>
            <a:ext cx="2590897" cy="909536"/>
          </a:xfrm>
          <a:prstGeom prst="lef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rot="2184123">
            <a:off x="3916188" y="3662257"/>
            <a:ext cx="2232248" cy="707886"/>
          </a:xfrm>
          <a:prstGeom prst="rect">
            <a:avLst/>
          </a:prstGeom>
          <a:noFill/>
        </p:spPr>
        <p:txBody>
          <a:bodyPr wrap="square" rtlCol="0">
            <a:spAutoFit/>
          </a:bodyPr>
          <a:lstStyle/>
          <a:p>
            <a:r>
              <a:rPr lang="fr-FR" sz="4000" b="1" dirty="0" err="1"/>
              <a:t>énargiea</a:t>
            </a:r>
            <a:r>
              <a:rPr lang="fr-FR" dirty="0"/>
              <a:t> </a:t>
            </a:r>
          </a:p>
        </p:txBody>
      </p:sp>
      <p:sp>
        <p:nvSpPr>
          <p:cNvPr id="16" name="ZoneTexte 15"/>
          <p:cNvSpPr txBox="1"/>
          <p:nvPr/>
        </p:nvSpPr>
        <p:spPr>
          <a:xfrm>
            <a:off x="179512" y="188640"/>
            <a:ext cx="4032448" cy="584775"/>
          </a:xfrm>
          <a:prstGeom prst="rect">
            <a:avLst/>
          </a:prstGeom>
          <a:noFill/>
        </p:spPr>
        <p:txBody>
          <a:bodyPr wrap="square" rtlCol="0">
            <a:spAutoFit/>
          </a:bodyPr>
          <a:lstStyle/>
          <a:p>
            <a:pPr algn="r"/>
            <a:r>
              <a:rPr lang="fr-FR" sz="3200" b="1" dirty="0">
                <a:solidFill>
                  <a:srgbClr val="FF0000"/>
                </a:solidFill>
              </a:rPr>
              <a:t>Mon intention conçue</a:t>
            </a:r>
            <a:endParaRPr lang="fr-FR" sz="3200" b="1" i="1" dirty="0">
              <a:solidFill>
                <a:srgbClr val="FF0000"/>
              </a:solidFill>
              <a:effectLst>
                <a:outerShdw blurRad="38100" dist="38100" dir="2700000" algn="tl">
                  <a:srgbClr val="000000">
                    <a:alpha val="43137"/>
                  </a:srgbClr>
                </a:outerShdw>
              </a:effectLst>
            </a:endParaRPr>
          </a:p>
        </p:txBody>
      </p:sp>
      <p:sp>
        <p:nvSpPr>
          <p:cNvPr id="20" name="Forme en L 19"/>
          <p:cNvSpPr/>
          <p:nvPr/>
        </p:nvSpPr>
        <p:spPr>
          <a:xfrm flipH="1">
            <a:off x="539552" y="1412776"/>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orme en L 21"/>
          <p:cNvSpPr/>
          <p:nvPr/>
        </p:nvSpPr>
        <p:spPr>
          <a:xfrm flipH="1">
            <a:off x="5652120" y="4941168"/>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ZoneTexte 25"/>
          <p:cNvSpPr txBox="1"/>
          <p:nvPr/>
        </p:nvSpPr>
        <p:spPr>
          <a:xfrm>
            <a:off x="4607496" y="1052736"/>
            <a:ext cx="4536504" cy="2062103"/>
          </a:xfrm>
          <a:prstGeom prst="rect">
            <a:avLst/>
          </a:prstGeom>
          <a:noFill/>
        </p:spPr>
        <p:txBody>
          <a:bodyPr wrap="square" rtlCol="0">
            <a:spAutoFit/>
          </a:bodyPr>
          <a:lstStyle/>
          <a:p>
            <a:r>
              <a:rPr lang="fr-FR" sz="3200" dirty="0"/>
              <a:t>Pendant que je dépense de l’énergie je vois et je contrôle la </a:t>
            </a:r>
            <a:r>
              <a:rPr lang="fr-FR" sz="3200" b="1" dirty="0"/>
              <a:t>réalisation</a:t>
            </a:r>
            <a:r>
              <a:rPr lang="fr-FR" sz="3200" dirty="0"/>
              <a:t> de mon intention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dissolve">
                                      <p:cBhvr>
                                        <p:cTn id="12" dur="500"/>
                                        <p:tgtEl>
                                          <p:spTgt spid="1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par>
                    <p:cTn id="16" fill="hold">
                      <p:stCondLst>
                        <p:cond delay="indefinite"/>
                      </p:stCondLst>
                      <p:childTnLst>
                        <p:par>
                          <p:cTn id="17" fill="hold">
                            <p:stCondLst>
                              <p:cond delay="0"/>
                            </p:stCondLst>
                            <p:childTnLst>
                              <p:par>
                                <p:cTn id="18" presetID="20" presetClass="entr" presetSubtype="0" fill="hold" grpId="0"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wedge">
                                      <p:cBhvr>
                                        <p:cTn id="20" dur="2000"/>
                                        <p:tgtEl>
                                          <p:spTgt spid="2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grpId="0" nodeType="clickEffect">
                                  <p:stCondLst>
                                    <p:cond delay="0"/>
                                  </p:stCondLst>
                                  <p:childTnLst>
                                    <p:animEffect transition="out" filter="fade">
                                      <p:cBhvr>
                                        <p:cTn id="24" dur="2000"/>
                                        <p:tgtEl>
                                          <p:spTgt spid="26">
                                            <p:txEl>
                                              <p:pRg st="0" end="0"/>
                                            </p:txEl>
                                          </p:spTgt>
                                        </p:tgtEl>
                                      </p:cBhvr>
                                    </p:animEffect>
                                    <p:set>
                                      <p:cBhvr>
                                        <p:cTn id="25" dur="1" fill="hold">
                                          <p:stCondLst>
                                            <p:cond delay="1999"/>
                                          </p:stCondLst>
                                        </p:cTn>
                                        <p:tgtEl>
                                          <p:spTgt spid="26">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p:bldP spid="22" grpId="0" animBg="1"/>
      <p:bldP spid="2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043608" y="1700808"/>
            <a:ext cx="3384376" cy="3525392"/>
          </a:xfrm>
          <a:prstGeom prst="rect">
            <a:avLst/>
          </a:prstGeom>
          <a:noFill/>
        </p:spPr>
      </p:pic>
      <p:sp>
        <p:nvSpPr>
          <p:cNvPr id="6" name="Bulle ronde 5"/>
          <p:cNvSpPr/>
          <p:nvPr/>
        </p:nvSpPr>
        <p:spPr>
          <a:xfrm flipH="1">
            <a:off x="0" y="1196752"/>
            <a:ext cx="3491880" cy="1008112"/>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2483768" y="5373216"/>
            <a:ext cx="2808312" cy="100811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771800" y="5517232"/>
            <a:ext cx="2232248" cy="707886"/>
          </a:xfrm>
          <a:prstGeom prst="rect">
            <a:avLst/>
          </a:prstGeom>
          <a:noFill/>
        </p:spPr>
        <p:txBody>
          <a:bodyPr wrap="square" rtlCol="0">
            <a:spAutoFit/>
          </a:bodyPr>
          <a:lstStyle/>
          <a:p>
            <a:r>
              <a:rPr lang="fr-FR" sz="4000" b="1" dirty="0"/>
              <a:t>énergie</a:t>
            </a:r>
            <a:r>
              <a:rPr lang="fr-FR" dirty="0"/>
              <a:t> </a:t>
            </a:r>
          </a:p>
        </p:txBody>
      </p:sp>
      <p:sp>
        <p:nvSpPr>
          <p:cNvPr id="10" name="Double flèche horizontale 9"/>
          <p:cNvSpPr/>
          <p:nvPr/>
        </p:nvSpPr>
        <p:spPr>
          <a:xfrm rot="2210763">
            <a:off x="3649839" y="3538933"/>
            <a:ext cx="2590897" cy="909536"/>
          </a:xfrm>
          <a:prstGeom prst="lef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rot="2184123">
            <a:off x="3916188" y="3662257"/>
            <a:ext cx="2232248" cy="707886"/>
          </a:xfrm>
          <a:prstGeom prst="rect">
            <a:avLst/>
          </a:prstGeom>
          <a:noFill/>
        </p:spPr>
        <p:txBody>
          <a:bodyPr wrap="square" rtlCol="0">
            <a:spAutoFit/>
          </a:bodyPr>
          <a:lstStyle/>
          <a:p>
            <a:r>
              <a:rPr lang="fr-FR" sz="4000" b="1" dirty="0" err="1"/>
              <a:t>énargiea</a:t>
            </a:r>
            <a:r>
              <a:rPr lang="fr-FR" dirty="0"/>
              <a:t> </a:t>
            </a:r>
          </a:p>
        </p:txBody>
      </p:sp>
      <p:sp>
        <p:nvSpPr>
          <p:cNvPr id="16" name="ZoneTexte 15"/>
          <p:cNvSpPr txBox="1"/>
          <p:nvPr/>
        </p:nvSpPr>
        <p:spPr>
          <a:xfrm>
            <a:off x="179512" y="188640"/>
            <a:ext cx="4032448" cy="584775"/>
          </a:xfrm>
          <a:prstGeom prst="rect">
            <a:avLst/>
          </a:prstGeom>
          <a:noFill/>
        </p:spPr>
        <p:txBody>
          <a:bodyPr wrap="square" rtlCol="0">
            <a:spAutoFit/>
          </a:bodyPr>
          <a:lstStyle/>
          <a:p>
            <a:pPr algn="r"/>
            <a:r>
              <a:rPr lang="fr-FR" sz="3200" b="1" dirty="0">
                <a:solidFill>
                  <a:srgbClr val="FF0000"/>
                </a:solidFill>
              </a:rPr>
              <a:t>Mon intention conçue</a:t>
            </a:r>
            <a:endParaRPr lang="fr-FR" sz="3200" b="1" i="1" dirty="0">
              <a:solidFill>
                <a:srgbClr val="FF0000"/>
              </a:solidFill>
              <a:effectLst>
                <a:outerShdw blurRad="38100" dist="38100" dir="2700000" algn="tl">
                  <a:srgbClr val="000000">
                    <a:alpha val="43137"/>
                  </a:srgbClr>
                </a:outerShdw>
              </a:effectLst>
            </a:endParaRPr>
          </a:p>
        </p:txBody>
      </p:sp>
      <p:sp>
        <p:nvSpPr>
          <p:cNvPr id="20" name="Forme en L 19"/>
          <p:cNvSpPr/>
          <p:nvPr/>
        </p:nvSpPr>
        <p:spPr>
          <a:xfrm flipH="1">
            <a:off x="539552" y="1412776"/>
            <a:ext cx="2016224" cy="576064"/>
          </a:xfrm>
          <a:prstGeom prst="corner">
            <a:avLst>
              <a:gd name="adj1" fmla="val 22718"/>
              <a:gd name="adj2" fmla="val 27679"/>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ZoneTexte 14"/>
          <p:cNvSpPr txBox="1"/>
          <p:nvPr/>
        </p:nvSpPr>
        <p:spPr>
          <a:xfrm>
            <a:off x="4716016" y="260648"/>
            <a:ext cx="4176464" cy="3539430"/>
          </a:xfrm>
          <a:prstGeom prst="rect">
            <a:avLst/>
          </a:prstGeom>
          <a:noFill/>
        </p:spPr>
        <p:txBody>
          <a:bodyPr wrap="square" rtlCol="0">
            <a:spAutoFit/>
          </a:bodyPr>
          <a:lstStyle/>
          <a:p>
            <a:r>
              <a:rPr lang="fr-FR" sz="3200" dirty="0"/>
              <a:t>Pendant l’action , la cellule matrice est </a:t>
            </a:r>
            <a:r>
              <a:rPr lang="fr-FR" sz="3200" dirty="0">
                <a:solidFill>
                  <a:srgbClr val="FFFF00"/>
                </a:solidFill>
              </a:rPr>
              <a:t>remplie</a:t>
            </a:r>
            <a:r>
              <a:rPr lang="fr-FR" sz="3200" dirty="0"/>
              <a:t> et confirmée par l’équilibre entre l’énergie que je dépense et le résultat que je vois</a:t>
            </a:r>
          </a:p>
        </p:txBody>
      </p:sp>
      <p:sp>
        <p:nvSpPr>
          <p:cNvPr id="17" name="Forme en L 16"/>
          <p:cNvSpPr/>
          <p:nvPr/>
        </p:nvSpPr>
        <p:spPr>
          <a:xfrm flipH="1">
            <a:off x="5652120" y="4941168"/>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Forme en L 17"/>
          <p:cNvSpPr/>
          <p:nvPr/>
        </p:nvSpPr>
        <p:spPr>
          <a:xfrm flipH="1">
            <a:off x="539552" y="1412776"/>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20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edge">
                                      <p:cBhvr>
                                        <p:cTn id="12" dur="2000"/>
                                        <p:tgtEl>
                                          <p:spTgt spid="17"/>
                                        </p:tgtEl>
                                      </p:cBhvr>
                                    </p:animEffect>
                                  </p:childTnLst>
                                </p:cTn>
                              </p:par>
                              <p:par>
                                <p:cTn id="13" presetID="20"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edge">
                                      <p:cBhvr>
                                        <p:cTn id="15" dur="2000"/>
                                        <p:tgtEl>
                                          <p:spTgt spid="2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15"/>
                                        </p:tgtEl>
                                      </p:cBhvr>
                                    </p:animEffect>
                                    <p:set>
                                      <p:cBhvr>
                                        <p:cTn id="20" dur="1" fill="hold">
                                          <p:stCondLst>
                                            <p:cond delay="1999"/>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 grpId="0"/>
      <p:bldP spid="15" grpId="1"/>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dirty="0"/>
          </a:p>
        </p:txBody>
      </p:sp>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043608" y="1700808"/>
            <a:ext cx="3384376" cy="3525392"/>
          </a:xfrm>
          <a:prstGeom prst="rect">
            <a:avLst/>
          </a:prstGeom>
          <a:noFill/>
        </p:spPr>
      </p:pic>
      <p:sp>
        <p:nvSpPr>
          <p:cNvPr id="6" name="Bulle ronde 5"/>
          <p:cNvSpPr/>
          <p:nvPr/>
        </p:nvSpPr>
        <p:spPr>
          <a:xfrm flipH="1">
            <a:off x="0" y="1196752"/>
            <a:ext cx="3491880" cy="1008112"/>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2483768" y="5373216"/>
            <a:ext cx="2808312" cy="100811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771800" y="5517232"/>
            <a:ext cx="2232248" cy="707886"/>
          </a:xfrm>
          <a:prstGeom prst="rect">
            <a:avLst/>
          </a:prstGeom>
          <a:noFill/>
        </p:spPr>
        <p:txBody>
          <a:bodyPr wrap="square" rtlCol="0">
            <a:spAutoFit/>
          </a:bodyPr>
          <a:lstStyle/>
          <a:p>
            <a:r>
              <a:rPr lang="fr-FR" sz="4000" b="1" dirty="0"/>
              <a:t>énergie</a:t>
            </a:r>
            <a:r>
              <a:rPr lang="fr-FR" dirty="0"/>
              <a:t> </a:t>
            </a:r>
          </a:p>
        </p:txBody>
      </p:sp>
      <p:sp>
        <p:nvSpPr>
          <p:cNvPr id="10" name="Double flèche horizontale 9"/>
          <p:cNvSpPr/>
          <p:nvPr/>
        </p:nvSpPr>
        <p:spPr>
          <a:xfrm rot="2210763">
            <a:off x="3649839" y="3538933"/>
            <a:ext cx="2590897" cy="909536"/>
          </a:xfrm>
          <a:prstGeom prst="lef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rot="2184123">
            <a:off x="3916188" y="3662257"/>
            <a:ext cx="2232248" cy="707886"/>
          </a:xfrm>
          <a:prstGeom prst="rect">
            <a:avLst/>
          </a:prstGeom>
          <a:noFill/>
        </p:spPr>
        <p:txBody>
          <a:bodyPr wrap="square" rtlCol="0">
            <a:spAutoFit/>
          </a:bodyPr>
          <a:lstStyle/>
          <a:p>
            <a:r>
              <a:rPr lang="fr-FR" sz="4000" b="1" dirty="0" err="1"/>
              <a:t>énargiea</a:t>
            </a:r>
            <a:r>
              <a:rPr lang="fr-FR" dirty="0"/>
              <a:t> </a:t>
            </a:r>
          </a:p>
        </p:txBody>
      </p:sp>
      <p:sp>
        <p:nvSpPr>
          <p:cNvPr id="16" name="ZoneTexte 15"/>
          <p:cNvSpPr txBox="1"/>
          <p:nvPr/>
        </p:nvSpPr>
        <p:spPr>
          <a:xfrm>
            <a:off x="179512" y="188640"/>
            <a:ext cx="4032448" cy="1077218"/>
          </a:xfrm>
          <a:prstGeom prst="rect">
            <a:avLst/>
          </a:prstGeom>
          <a:noFill/>
        </p:spPr>
        <p:txBody>
          <a:bodyPr wrap="square" rtlCol="0">
            <a:spAutoFit/>
          </a:bodyPr>
          <a:lstStyle/>
          <a:p>
            <a:pPr algn="r"/>
            <a:r>
              <a:rPr lang="fr-FR" sz="3200" b="1" dirty="0">
                <a:solidFill>
                  <a:srgbClr val="FF0000"/>
                </a:solidFill>
              </a:rPr>
              <a:t>Mon intention conçue</a:t>
            </a:r>
          </a:p>
          <a:p>
            <a:pPr algn="r"/>
            <a:r>
              <a:rPr lang="fr-FR" sz="3200" b="1" i="1" dirty="0">
                <a:solidFill>
                  <a:srgbClr val="FF0000"/>
                </a:solidFill>
              </a:rPr>
              <a:t>devient </a:t>
            </a:r>
            <a:r>
              <a:rPr lang="fr-FR" sz="3200" b="1" i="1" dirty="0">
                <a:solidFill>
                  <a:srgbClr val="FF0000"/>
                </a:solidFill>
                <a:effectLst>
                  <a:outerShdw blurRad="38100" dist="38100" dir="2700000" algn="tl">
                    <a:srgbClr val="000000">
                      <a:alpha val="43137"/>
                    </a:srgbClr>
                  </a:outerShdw>
                </a:effectLst>
              </a:rPr>
              <a:t>vraie</a:t>
            </a:r>
          </a:p>
        </p:txBody>
      </p:sp>
      <p:sp>
        <p:nvSpPr>
          <p:cNvPr id="20" name="Forme en L 19"/>
          <p:cNvSpPr/>
          <p:nvPr/>
        </p:nvSpPr>
        <p:spPr>
          <a:xfrm flipH="1">
            <a:off x="539552" y="1412776"/>
            <a:ext cx="2016224" cy="576064"/>
          </a:xfrm>
          <a:prstGeom prst="corner">
            <a:avLst>
              <a:gd name="adj1" fmla="val 22718"/>
              <a:gd name="adj2" fmla="val 27679"/>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orme en L 16"/>
          <p:cNvSpPr/>
          <p:nvPr/>
        </p:nvSpPr>
        <p:spPr>
          <a:xfrm flipH="1">
            <a:off x="5652120" y="4941168"/>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903640" y="3501008"/>
            <a:ext cx="3240360" cy="1569660"/>
          </a:xfrm>
          <a:prstGeom prst="rect">
            <a:avLst/>
          </a:prstGeom>
          <a:noFill/>
        </p:spPr>
        <p:txBody>
          <a:bodyPr wrap="square" rtlCol="0">
            <a:spAutoFit/>
          </a:bodyPr>
          <a:lstStyle/>
          <a:p>
            <a:r>
              <a:rPr lang="fr-FR" sz="3200" b="1" dirty="0">
                <a:solidFill>
                  <a:srgbClr val="FF0000"/>
                </a:solidFill>
              </a:rPr>
              <a:t>La ligne existe en tant qu’</a:t>
            </a:r>
            <a:r>
              <a:rPr lang="fr-FR" sz="3200" b="1" u="sng" dirty="0">
                <a:solidFill>
                  <a:srgbClr val="FF0000"/>
                </a:solidFill>
              </a:rPr>
              <a:t>intention</a:t>
            </a:r>
            <a:r>
              <a:rPr lang="fr-FR" sz="3200" b="1" dirty="0">
                <a:solidFill>
                  <a:srgbClr val="FF0000"/>
                </a:solidFill>
              </a:rPr>
              <a:t> réalisée</a:t>
            </a:r>
          </a:p>
        </p:txBody>
      </p:sp>
      <p:sp>
        <p:nvSpPr>
          <p:cNvPr id="18" name="ZoneTexte 17"/>
          <p:cNvSpPr txBox="1"/>
          <p:nvPr/>
        </p:nvSpPr>
        <p:spPr>
          <a:xfrm>
            <a:off x="4211960" y="188640"/>
            <a:ext cx="5328592" cy="1569660"/>
          </a:xfrm>
          <a:prstGeom prst="rect">
            <a:avLst/>
          </a:prstGeom>
          <a:noFill/>
        </p:spPr>
        <p:txBody>
          <a:bodyPr wrap="square" rtlCol="0">
            <a:spAutoFit/>
          </a:bodyPr>
          <a:lstStyle/>
          <a:p>
            <a:r>
              <a:rPr lang="fr-FR" sz="3200" b="1" dirty="0">
                <a:solidFill>
                  <a:srgbClr val="00B050"/>
                </a:solidFill>
              </a:rPr>
              <a:t>Mon acte fait remplir mon intention conçue par une nouvelle vérité</a:t>
            </a:r>
          </a:p>
        </p:txBody>
      </p:sp>
      <p:sp>
        <p:nvSpPr>
          <p:cNvPr id="19" name="Forme en L 18"/>
          <p:cNvSpPr/>
          <p:nvPr/>
        </p:nvSpPr>
        <p:spPr>
          <a:xfrm flipH="1">
            <a:off x="539552" y="1412776"/>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179512" y="5229200"/>
            <a:ext cx="8784976" cy="1569660"/>
          </a:xfrm>
          <a:prstGeom prst="rect">
            <a:avLst/>
          </a:prstGeom>
          <a:noFill/>
        </p:spPr>
        <p:txBody>
          <a:bodyPr wrap="square" rtlCol="0">
            <a:spAutoFit/>
          </a:bodyPr>
          <a:lstStyle/>
          <a:p>
            <a:r>
              <a:rPr lang="fr-FR" sz="3200" b="1" u="sng" dirty="0"/>
              <a:t>Ainsi, les actes sont la donation originaire qui fait que l’intentionnalité est remplie par une chose: </a:t>
            </a:r>
          </a:p>
          <a:p>
            <a:r>
              <a:rPr lang="fr-FR" sz="3200" b="1" u="sng" dirty="0"/>
              <a:t>la vérité de son propre existence potentielle</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wedge">
                                      <p:cBhvr>
                                        <p:cTn id="12" dur="2000"/>
                                        <p:tgtEl>
                                          <p:spTgt spid="2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fade">
                                      <p:cBhvr>
                                        <p:cTn id="17" dur="2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4">
                                            <p:txEl>
                                              <p:pRg st="0" end="0"/>
                                            </p:txEl>
                                          </p:spTgt>
                                        </p:tgtEl>
                                        <p:attrNameLst>
                                          <p:attrName>style.visibility</p:attrName>
                                        </p:attrNameLst>
                                      </p:cBhvr>
                                      <p:to>
                                        <p:strVal val="visible"/>
                                      </p:to>
                                    </p:set>
                                    <p:animEffect transition="in" filter="fade">
                                      <p:cBhvr>
                                        <p:cTn id="22" dur="2000"/>
                                        <p:tgtEl>
                                          <p:spTgt spid="1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mph" presetSubtype="0" grpId="0" nodeType="clickEffect">
                                  <p:stCondLst>
                                    <p:cond delay="0"/>
                                  </p:stCondLst>
                                  <p:childTnLst>
                                    <p:set>
                                      <p:cBhvr rctx="PPT">
                                        <p:cTn id="26" dur="indefinite"/>
                                        <p:tgtEl>
                                          <p:spTgt spid="12"/>
                                        </p:tgtEl>
                                        <p:attrNameLst>
                                          <p:attrName>style.opacity</p:attrName>
                                        </p:attrNameLst>
                                      </p:cBhvr>
                                      <p:to>
                                        <p:strVal val="0.25"/>
                                      </p:to>
                                    </p:set>
                                    <p:animEffect filter="image" prLst="opacity: 0.25">
                                      <p:cBhvr rctx="IE">
                                        <p:cTn id="27" dur="indefinite"/>
                                        <p:tgtEl>
                                          <p:spTgt spid="12"/>
                                        </p:tgtEl>
                                      </p:cBhvr>
                                    </p:animEffect>
                                  </p:childTnLst>
                                </p:cTn>
                              </p:par>
                              <p:par>
                                <p:cTn id="28" presetID="9" presetClass="emph" presetSubtype="0" grpId="0" nodeType="withEffect">
                                  <p:stCondLst>
                                    <p:cond delay="0"/>
                                  </p:stCondLst>
                                  <p:childTnLst>
                                    <p:set>
                                      <p:cBhvr rctx="PPT">
                                        <p:cTn id="29" dur="indefinite"/>
                                        <p:tgtEl>
                                          <p:spTgt spid="11"/>
                                        </p:tgtEl>
                                        <p:attrNameLst>
                                          <p:attrName>style.opacity</p:attrName>
                                        </p:attrNameLst>
                                      </p:cBhvr>
                                      <p:to>
                                        <p:strVal val="0.25"/>
                                      </p:to>
                                    </p:set>
                                    <p:animEffect filter="image" prLst="opacity: 0.25">
                                      <p:cBhvr rctx="IE">
                                        <p:cTn id="30" dur="indefinite"/>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21"/>
                                        </p:tgtEl>
                                        <p:attrNameLst>
                                          <p:attrName>style.visibility</p:attrName>
                                        </p:attrNameLst>
                                      </p:cBhvr>
                                      <p:to>
                                        <p:strVal val="visible"/>
                                      </p:to>
                                    </p:set>
                                    <p:animEffect transition="in" filter="fade">
                                      <p:cBhvr>
                                        <p:cTn id="35"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P spid="16" grpId="0"/>
      <p:bldP spid="20" grpId="0" animBg="1"/>
      <p:bldP spid="18" grpId="0"/>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92696"/>
            <a:ext cx="8363272" cy="5433467"/>
          </a:xfrm>
        </p:spPr>
        <p:txBody>
          <a:bodyPr>
            <a:normAutofit/>
          </a:bodyPr>
          <a:lstStyle/>
          <a:p>
            <a:pPr algn="ctr">
              <a:buNone/>
            </a:pPr>
            <a:r>
              <a:rPr lang="fr-FR" sz="7200" dirty="0"/>
              <a:t>Pour synthétiser…</a:t>
            </a:r>
          </a:p>
          <a:p>
            <a:pPr algn="ctr">
              <a:buNone/>
            </a:pPr>
            <a:r>
              <a:rPr lang="fr-FR" sz="7200" dirty="0"/>
              <a:t> </a:t>
            </a:r>
          </a:p>
        </p:txBody>
      </p:sp>
      <p:pic>
        <p:nvPicPr>
          <p:cNvPr id="4"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2915816" y="2204864"/>
            <a:ext cx="3384376" cy="3525392"/>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187624" y="2204864"/>
            <a:ext cx="2448272" cy="2550283"/>
          </a:xfrm>
          <a:prstGeom prst="rect">
            <a:avLst/>
          </a:prstGeom>
          <a:noFill/>
        </p:spPr>
      </p:pic>
      <p:sp>
        <p:nvSpPr>
          <p:cNvPr id="6" name="Bulle ronde 5"/>
          <p:cNvSpPr/>
          <p:nvPr/>
        </p:nvSpPr>
        <p:spPr>
          <a:xfrm flipH="1">
            <a:off x="251520" y="1052736"/>
            <a:ext cx="3491880" cy="936104"/>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a:off x="2195736" y="4797152"/>
            <a:ext cx="2376264" cy="792088"/>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2483768" y="4869160"/>
            <a:ext cx="1872208" cy="584775"/>
          </a:xfrm>
          <a:prstGeom prst="rect">
            <a:avLst/>
          </a:prstGeom>
          <a:noFill/>
        </p:spPr>
        <p:txBody>
          <a:bodyPr wrap="square" rtlCol="0">
            <a:spAutoFit/>
          </a:bodyPr>
          <a:lstStyle/>
          <a:p>
            <a:r>
              <a:rPr lang="fr-FR" sz="3200" b="1" dirty="0"/>
              <a:t>énergie</a:t>
            </a:r>
            <a:r>
              <a:rPr lang="fr-FR" dirty="0"/>
              <a:t> </a:t>
            </a:r>
          </a:p>
        </p:txBody>
      </p:sp>
      <p:sp>
        <p:nvSpPr>
          <p:cNvPr id="10" name="Double flèche horizontale 9"/>
          <p:cNvSpPr/>
          <p:nvPr/>
        </p:nvSpPr>
        <p:spPr>
          <a:xfrm rot="2210763">
            <a:off x="2934237" y="3740154"/>
            <a:ext cx="2270826" cy="817851"/>
          </a:xfrm>
          <a:prstGeom prst="lef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p:cNvSpPr txBox="1"/>
          <p:nvPr/>
        </p:nvSpPr>
        <p:spPr>
          <a:xfrm rot="2184123">
            <a:off x="3015563" y="3890294"/>
            <a:ext cx="2232248" cy="584775"/>
          </a:xfrm>
          <a:prstGeom prst="rect">
            <a:avLst/>
          </a:prstGeom>
          <a:noFill/>
        </p:spPr>
        <p:txBody>
          <a:bodyPr wrap="square" rtlCol="0">
            <a:spAutoFit/>
          </a:bodyPr>
          <a:lstStyle/>
          <a:p>
            <a:r>
              <a:rPr lang="fr-FR" sz="3200" b="1" dirty="0" err="1"/>
              <a:t>énargiea</a:t>
            </a:r>
            <a:r>
              <a:rPr lang="fr-FR" dirty="0"/>
              <a:t> </a:t>
            </a:r>
          </a:p>
        </p:txBody>
      </p:sp>
      <p:sp>
        <p:nvSpPr>
          <p:cNvPr id="16" name="ZoneTexte 15"/>
          <p:cNvSpPr txBox="1"/>
          <p:nvPr/>
        </p:nvSpPr>
        <p:spPr>
          <a:xfrm>
            <a:off x="323528" y="0"/>
            <a:ext cx="3600400" cy="954107"/>
          </a:xfrm>
          <a:prstGeom prst="rect">
            <a:avLst/>
          </a:prstGeom>
          <a:noFill/>
          <a:ln>
            <a:solidFill>
              <a:schemeClr val="tx1"/>
            </a:solidFill>
          </a:ln>
        </p:spPr>
        <p:txBody>
          <a:bodyPr wrap="square" rtlCol="0">
            <a:spAutoFit/>
          </a:bodyPr>
          <a:lstStyle/>
          <a:p>
            <a:pPr algn="ctr"/>
            <a:r>
              <a:rPr lang="fr-FR" sz="2800" b="1" dirty="0">
                <a:solidFill>
                  <a:srgbClr val="FF0000"/>
                </a:solidFill>
              </a:rPr>
              <a:t>L’intention conçue</a:t>
            </a:r>
          </a:p>
          <a:p>
            <a:pPr algn="ctr"/>
            <a:r>
              <a:rPr lang="fr-FR" sz="2800" b="1" dirty="0">
                <a:solidFill>
                  <a:srgbClr val="FF0000"/>
                </a:solidFill>
              </a:rPr>
              <a:t>qui </a:t>
            </a:r>
            <a:r>
              <a:rPr lang="fr-FR" sz="2800" b="1" i="1" dirty="0">
                <a:solidFill>
                  <a:srgbClr val="FF0000"/>
                </a:solidFill>
              </a:rPr>
              <a:t>devient </a:t>
            </a:r>
            <a:r>
              <a:rPr lang="fr-FR" sz="2800" b="1" i="1" dirty="0">
                <a:solidFill>
                  <a:srgbClr val="FF0000"/>
                </a:solidFill>
                <a:effectLst>
                  <a:outerShdw blurRad="38100" dist="38100" dir="2700000" algn="tl">
                    <a:srgbClr val="000000">
                      <a:alpha val="43137"/>
                    </a:srgbClr>
                  </a:outerShdw>
                </a:effectLst>
              </a:rPr>
              <a:t>vraie</a:t>
            </a:r>
          </a:p>
        </p:txBody>
      </p:sp>
      <p:sp>
        <p:nvSpPr>
          <p:cNvPr id="20" name="Forme en L 19"/>
          <p:cNvSpPr/>
          <p:nvPr/>
        </p:nvSpPr>
        <p:spPr>
          <a:xfrm flipH="1">
            <a:off x="899592" y="1268760"/>
            <a:ext cx="2016224" cy="576064"/>
          </a:xfrm>
          <a:prstGeom prst="corner">
            <a:avLst>
              <a:gd name="adj1" fmla="val 22718"/>
              <a:gd name="adj2" fmla="val 27679"/>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Forme en L 16"/>
          <p:cNvSpPr/>
          <p:nvPr/>
        </p:nvSpPr>
        <p:spPr>
          <a:xfrm flipH="1">
            <a:off x="5580112" y="5301208"/>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a:off x="5004048" y="4293096"/>
            <a:ext cx="3816424" cy="954107"/>
          </a:xfrm>
          <a:prstGeom prst="rect">
            <a:avLst/>
          </a:prstGeom>
          <a:noFill/>
          <a:ln>
            <a:solidFill>
              <a:schemeClr val="tx1"/>
            </a:solidFill>
          </a:ln>
        </p:spPr>
        <p:txBody>
          <a:bodyPr wrap="square" rtlCol="0">
            <a:spAutoFit/>
          </a:bodyPr>
          <a:lstStyle/>
          <a:p>
            <a:r>
              <a:rPr lang="fr-FR" sz="2800" b="1" dirty="0">
                <a:solidFill>
                  <a:srgbClr val="FF0000"/>
                </a:solidFill>
              </a:rPr>
              <a:t>La ligne qui existe en tan qu’</a:t>
            </a:r>
            <a:r>
              <a:rPr lang="fr-FR" sz="2800" b="1" u="sng" dirty="0">
                <a:solidFill>
                  <a:srgbClr val="FF0000"/>
                </a:solidFill>
              </a:rPr>
              <a:t>intention</a:t>
            </a:r>
            <a:r>
              <a:rPr lang="fr-FR" sz="2800" b="1" dirty="0">
                <a:solidFill>
                  <a:srgbClr val="FF0000"/>
                </a:solidFill>
              </a:rPr>
              <a:t> réalisée</a:t>
            </a:r>
          </a:p>
        </p:txBody>
      </p:sp>
      <p:sp>
        <p:nvSpPr>
          <p:cNvPr id="19" name="Forme en L 18"/>
          <p:cNvSpPr/>
          <p:nvPr/>
        </p:nvSpPr>
        <p:spPr>
          <a:xfrm flipH="1">
            <a:off x="611560" y="1124744"/>
            <a:ext cx="2016224" cy="576064"/>
          </a:xfrm>
          <a:prstGeom prst="corner">
            <a:avLst>
              <a:gd name="adj1" fmla="val 22718"/>
              <a:gd name="adj2" fmla="val 27679"/>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3995936" y="188640"/>
            <a:ext cx="4752528" cy="1077218"/>
          </a:xfrm>
          <a:prstGeom prst="rect">
            <a:avLst/>
          </a:prstGeom>
          <a:noFill/>
        </p:spPr>
        <p:txBody>
          <a:bodyPr wrap="square" rtlCol="0">
            <a:spAutoFit/>
          </a:bodyPr>
          <a:lstStyle/>
          <a:p>
            <a:r>
              <a:rPr lang="fr-FR" sz="3200" dirty="0"/>
              <a:t>L’ensemble de la séquence intentionnelle</a:t>
            </a:r>
          </a:p>
        </p:txBody>
      </p:sp>
      <p:sp>
        <p:nvSpPr>
          <p:cNvPr id="22" name="ZoneTexte 21"/>
          <p:cNvSpPr txBox="1"/>
          <p:nvPr/>
        </p:nvSpPr>
        <p:spPr>
          <a:xfrm>
            <a:off x="899592" y="5661248"/>
            <a:ext cx="3600400" cy="523220"/>
          </a:xfrm>
          <a:prstGeom prst="rect">
            <a:avLst/>
          </a:prstGeom>
          <a:noFill/>
          <a:ln>
            <a:solidFill>
              <a:schemeClr val="tx1"/>
            </a:solidFill>
          </a:ln>
        </p:spPr>
        <p:txBody>
          <a:bodyPr wrap="square" rtlCol="0">
            <a:spAutoFit/>
          </a:bodyPr>
          <a:lstStyle/>
          <a:p>
            <a:pPr algn="ctr"/>
            <a:r>
              <a:rPr lang="fr-FR" sz="2800" b="1" dirty="0">
                <a:solidFill>
                  <a:srgbClr val="FF0000"/>
                </a:solidFill>
              </a:rPr>
              <a:t>L’intention manifeste</a:t>
            </a:r>
            <a:endParaRPr lang="fr-FR" sz="2800" b="1" i="1" dirty="0">
              <a:solidFill>
                <a:srgbClr val="FF0000"/>
              </a:solidFill>
              <a:effectLst>
                <a:outerShdw blurRad="38100" dist="38100" dir="2700000" algn="tl">
                  <a:srgbClr val="000000">
                    <a:alpha val="43137"/>
                  </a:srgbClr>
                </a:outerShdw>
              </a:effectLst>
            </a:endParaRPr>
          </a:p>
        </p:txBody>
      </p:sp>
      <p:sp>
        <p:nvSpPr>
          <p:cNvPr id="23" name="ZoneTexte 22"/>
          <p:cNvSpPr txBox="1"/>
          <p:nvPr/>
        </p:nvSpPr>
        <p:spPr>
          <a:xfrm>
            <a:off x="4716016" y="3068960"/>
            <a:ext cx="3312368" cy="584775"/>
          </a:xfrm>
          <a:prstGeom prst="rect">
            <a:avLst/>
          </a:prstGeom>
          <a:noFill/>
        </p:spPr>
        <p:txBody>
          <a:bodyPr wrap="square" rtlCol="0">
            <a:spAutoFit/>
          </a:bodyPr>
          <a:lstStyle/>
          <a:p>
            <a:r>
              <a:rPr lang="fr-FR" sz="3200" dirty="0"/>
              <a:t>tout simplement.</a:t>
            </a:r>
          </a:p>
        </p:txBody>
      </p:sp>
      <p:sp>
        <p:nvSpPr>
          <p:cNvPr id="25" name="ZoneTexte 24"/>
          <p:cNvSpPr txBox="1"/>
          <p:nvPr/>
        </p:nvSpPr>
        <p:spPr>
          <a:xfrm>
            <a:off x="3923928" y="1196752"/>
            <a:ext cx="5220072" cy="1077218"/>
          </a:xfrm>
          <a:prstGeom prst="rect">
            <a:avLst/>
          </a:prstGeom>
          <a:noFill/>
        </p:spPr>
        <p:txBody>
          <a:bodyPr wrap="square" rtlCol="0">
            <a:spAutoFit/>
          </a:bodyPr>
          <a:lstStyle/>
          <a:p>
            <a:r>
              <a:rPr lang="fr-FR" sz="3200" dirty="0"/>
              <a:t>les </a:t>
            </a:r>
            <a:r>
              <a:rPr lang="fr-FR" sz="3200" b="1" dirty="0"/>
              <a:t>intentions</a:t>
            </a:r>
            <a:r>
              <a:rPr lang="fr-FR" sz="3200" dirty="0"/>
              <a:t> conçue, manifeste et réalisée</a:t>
            </a:r>
          </a:p>
        </p:txBody>
      </p:sp>
      <p:sp>
        <p:nvSpPr>
          <p:cNvPr id="27" name="ZoneTexte 26"/>
          <p:cNvSpPr txBox="1"/>
          <p:nvPr/>
        </p:nvSpPr>
        <p:spPr>
          <a:xfrm>
            <a:off x="3995936" y="2564904"/>
            <a:ext cx="2952328" cy="584775"/>
          </a:xfrm>
          <a:prstGeom prst="rect">
            <a:avLst/>
          </a:prstGeom>
          <a:noFill/>
        </p:spPr>
        <p:txBody>
          <a:bodyPr wrap="square" rtlCol="0">
            <a:spAutoFit/>
          </a:bodyPr>
          <a:lstStyle/>
          <a:p>
            <a:r>
              <a:rPr lang="fr-FR" sz="3200" dirty="0"/>
              <a:t>constitue un </a:t>
            </a:r>
            <a:r>
              <a:rPr lang="fr-FR" sz="3200" b="1" i="1" dirty="0"/>
              <a:t>fait</a:t>
            </a:r>
            <a:endParaRPr lang="fr-FR" sz="3200" dirty="0"/>
          </a:p>
        </p:txBody>
      </p:sp>
      <p:sp>
        <p:nvSpPr>
          <p:cNvPr id="28" name="ZoneTexte 27"/>
          <p:cNvSpPr txBox="1"/>
          <p:nvPr/>
        </p:nvSpPr>
        <p:spPr>
          <a:xfrm>
            <a:off x="4932040" y="6237312"/>
            <a:ext cx="1944216" cy="369332"/>
          </a:xfrm>
          <a:prstGeom prst="rect">
            <a:avLst/>
          </a:prstGeom>
          <a:noFill/>
        </p:spPr>
        <p:txBody>
          <a:bodyPr wrap="square" rtlCol="0">
            <a:spAutoFit/>
          </a:bodyPr>
          <a:lstStyle/>
          <a:p>
            <a:endParaRPr lang="fr-FR" dirty="0"/>
          </a:p>
        </p:txBody>
      </p:sp>
      <p:sp>
        <p:nvSpPr>
          <p:cNvPr id="29" name="ZoneTexte 28"/>
          <p:cNvSpPr txBox="1"/>
          <p:nvPr/>
        </p:nvSpPr>
        <p:spPr>
          <a:xfrm>
            <a:off x="3923928" y="2132856"/>
            <a:ext cx="5220072" cy="584775"/>
          </a:xfrm>
          <a:prstGeom prst="rect">
            <a:avLst/>
          </a:prstGeom>
          <a:noFill/>
        </p:spPr>
        <p:txBody>
          <a:bodyPr wrap="square" rtlCol="0">
            <a:spAutoFit/>
          </a:bodyPr>
          <a:lstStyle/>
          <a:p>
            <a:r>
              <a:rPr lang="fr-FR" sz="3200" dirty="0"/>
              <a:t>et l’</a:t>
            </a:r>
            <a:r>
              <a:rPr lang="fr-FR" sz="3200" b="1" dirty="0"/>
              <a:t>acte</a:t>
            </a:r>
            <a:r>
              <a:rPr lang="fr-FR" sz="3200" dirty="0"/>
              <a:t> (énergie et </a:t>
            </a:r>
            <a:r>
              <a:rPr lang="fr-FR" sz="3200" dirty="0" err="1"/>
              <a:t>énargeia</a:t>
            </a:r>
            <a:r>
              <a:rPr lang="fr-FR" sz="32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2000"/>
                                        <p:tgtEl>
                                          <p:spTgt spid="102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fade">
                                      <p:cBhvr>
                                        <p:cTn id="12" dur="20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20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fade">
                                      <p:cBhvr>
                                        <p:cTn id="22" dur="2000"/>
                                        <p:tgtEl>
                                          <p:spTgt spid="16"/>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fade">
                                      <p:cBhvr>
                                        <p:cTn id="25" dur="2000"/>
                                        <p:tgtEl>
                                          <p:spTgt spid="1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fade">
                                      <p:cBhvr>
                                        <p:cTn id="28" dur="2000"/>
                                        <p:tgtEl>
                                          <p:spTgt spid="2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fade">
                                      <p:cBhvr>
                                        <p:cTn id="31" dur="2000"/>
                                        <p:tgtEl>
                                          <p:spTgt spid="1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2000"/>
                                        <p:tgtEl>
                                          <p:spTgt spid="17"/>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20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9"/>
                                        </p:tgtEl>
                                        <p:attrNameLst>
                                          <p:attrName>style.visibility</p:attrName>
                                        </p:attrNameLst>
                                      </p:cBhvr>
                                      <p:to>
                                        <p:strVal val="visible"/>
                                      </p:to>
                                    </p:set>
                                    <p:animEffect transition="in" filter="fade">
                                      <p:cBhvr>
                                        <p:cTn id="42" dur="2000"/>
                                        <p:tgtEl>
                                          <p:spTgt spid="2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fade">
                                      <p:cBhvr>
                                        <p:cTn id="47" dur="2000"/>
                                        <p:tgtEl>
                                          <p:spTgt spid="12"/>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Effect transition="in" filter="fade">
                                      <p:cBhvr>
                                        <p:cTn id="50" dur="2000"/>
                                        <p:tgtEl>
                                          <p:spTgt spid="11"/>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Effect transition="in" filter="fade">
                                      <p:cBhvr>
                                        <p:cTn id="53" dur="2000"/>
                                        <p:tgtEl>
                                          <p:spTgt spid="10"/>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13"/>
                                        </p:tgtEl>
                                        <p:attrNameLst>
                                          <p:attrName>style.visibility</p:attrName>
                                        </p:attrNameLst>
                                      </p:cBhvr>
                                      <p:to>
                                        <p:strVal val="visible"/>
                                      </p:to>
                                    </p:set>
                                    <p:animEffect transition="in" filter="fade">
                                      <p:cBhvr>
                                        <p:cTn id="56" dur="2000"/>
                                        <p:tgtEl>
                                          <p:spTgt spid="13"/>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2000"/>
                                        <p:tgtEl>
                                          <p:spTgt spid="27"/>
                                        </p:tgtEl>
                                      </p:cBhvr>
                                    </p:animEffect>
                                  </p:childTnLst>
                                </p:cTn>
                              </p:par>
                            </p:childTnLst>
                          </p:cTn>
                        </p:par>
                      </p:childTnLst>
                    </p:cTn>
                  </p:par>
                  <p:par>
                    <p:cTn id="62" fill="hold">
                      <p:stCondLst>
                        <p:cond delay="indefinite"/>
                      </p:stCondLst>
                      <p:childTnLst>
                        <p:par>
                          <p:cTn id="63" fill="hold">
                            <p:stCondLst>
                              <p:cond delay="0"/>
                            </p:stCondLst>
                            <p:childTnLst>
                              <p:par>
                                <p:cTn id="64" presetID="20" presetClass="entr" presetSubtype="0" fill="hold" grpId="0" nodeType="clickEffect">
                                  <p:stCondLst>
                                    <p:cond delay="0"/>
                                  </p:stCondLst>
                                  <p:childTnLst>
                                    <p:set>
                                      <p:cBhvr>
                                        <p:cTn id="65" dur="1" fill="hold">
                                          <p:stCondLst>
                                            <p:cond delay="0"/>
                                          </p:stCondLst>
                                        </p:cTn>
                                        <p:tgtEl>
                                          <p:spTgt spid="20"/>
                                        </p:tgtEl>
                                        <p:attrNameLst>
                                          <p:attrName>style.visibility</p:attrName>
                                        </p:attrNameLst>
                                      </p:cBhvr>
                                      <p:to>
                                        <p:strVal val="visible"/>
                                      </p:to>
                                    </p:set>
                                    <p:animEffect transition="in" filter="wedge">
                                      <p:cBhvr>
                                        <p:cTn id="66" dur="2000"/>
                                        <p:tgtEl>
                                          <p:spTgt spid="2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fade">
                                      <p:cBhvr>
                                        <p:cTn id="7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p:bldP spid="10" grpId="0" animBg="1"/>
      <p:bldP spid="13" grpId="0"/>
      <p:bldP spid="16" grpId="0" animBg="1"/>
      <p:bldP spid="20" grpId="0" animBg="1"/>
      <p:bldP spid="17" grpId="0" animBg="1"/>
      <p:bldP spid="14" grpId="0" animBg="1"/>
      <p:bldP spid="19" grpId="0" animBg="1"/>
      <p:bldP spid="21" grpId="0"/>
      <p:bldP spid="22" grpId="0" animBg="1"/>
      <p:bldP spid="23" grpId="0"/>
      <p:bldP spid="25" grpId="0"/>
      <p:bldP spid="27" grpId="0"/>
      <p:bldP spid="2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404664"/>
            <a:ext cx="8640960" cy="6192688"/>
          </a:xfrm>
        </p:spPr>
        <p:txBody>
          <a:bodyPr>
            <a:normAutofit fontScale="92500" lnSpcReduction="20000"/>
          </a:bodyPr>
          <a:lstStyle/>
          <a:p>
            <a:pPr algn="ctr">
              <a:buNone/>
            </a:pPr>
            <a:r>
              <a:rPr lang="fr-FR" sz="4800" b="1" dirty="0"/>
              <a:t>L’individuation agit dans les deux sens:</a:t>
            </a:r>
          </a:p>
          <a:p>
            <a:pPr algn="ctr">
              <a:buNone/>
            </a:pPr>
            <a:r>
              <a:rPr lang="fr-FR" sz="4800" b="1" dirty="0"/>
              <a:t>les actes sont </a:t>
            </a:r>
          </a:p>
          <a:p>
            <a:pPr algn="ctr">
              <a:buNone/>
            </a:pPr>
            <a:r>
              <a:rPr lang="fr-FR" sz="4800" b="1" u="sng" dirty="0"/>
              <a:t>la </a:t>
            </a:r>
            <a:r>
              <a:rPr lang="fr-FR" sz="4800" b="1" i="1" u="sng" dirty="0"/>
              <a:t>donation originaire </a:t>
            </a:r>
          </a:p>
          <a:p>
            <a:pPr algn="ctr">
              <a:buNone/>
            </a:pPr>
            <a:r>
              <a:rPr lang="fr-FR" sz="4800" b="1" dirty="0"/>
              <a:t>qui fait que </a:t>
            </a:r>
            <a:r>
              <a:rPr lang="fr-FR" sz="4800" b="1" u="sng" dirty="0"/>
              <a:t>l’intentionnalité est remplie par une chose</a:t>
            </a:r>
            <a:r>
              <a:rPr lang="fr-FR" sz="4800" dirty="0"/>
              <a:t>:</a:t>
            </a:r>
          </a:p>
          <a:p>
            <a:pPr algn="ctr">
              <a:buNone/>
            </a:pPr>
            <a:r>
              <a:rPr lang="fr-FR" sz="4800" dirty="0"/>
              <a:t>Il y a l’individuation de l’</a:t>
            </a:r>
            <a:r>
              <a:rPr lang="fr-FR" sz="4800" b="1" dirty="0"/>
              <a:t>agent</a:t>
            </a:r>
            <a:r>
              <a:rPr lang="fr-FR" sz="4800" dirty="0"/>
              <a:t> </a:t>
            </a:r>
          </a:p>
          <a:p>
            <a:pPr algn="ctr">
              <a:buNone/>
            </a:pPr>
            <a:r>
              <a:rPr lang="fr-FR" sz="4800" dirty="0"/>
              <a:t>et </a:t>
            </a:r>
          </a:p>
          <a:p>
            <a:pPr algn="ctr">
              <a:buNone/>
            </a:pPr>
            <a:r>
              <a:rPr lang="fr-FR" sz="4800" dirty="0"/>
              <a:t>de sa </a:t>
            </a:r>
            <a:r>
              <a:rPr lang="fr-FR" sz="4800" b="1" dirty="0"/>
              <a:t>production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r>
              <a:rPr lang="fr-FR" sz="6000" b="1" dirty="0"/>
              <a:t>L’étude technologique et la criminalistique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964488" cy="6408712"/>
          </a:xfrm>
        </p:spPr>
        <p:txBody>
          <a:bodyPr>
            <a:normAutofit fontScale="70000" lnSpcReduction="20000"/>
          </a:bodyPr>
          <a:lstStyle/>
          <a:p>
            <a:pPr>
              <a:buNone/>
            </a:pPr>
            <a:r>
              <a:rPr lang="fr-FR" sz="4000" dirty="0"/>
              <a:t>En 1927 Henri Verne, nouveau directeur des musées nationaux demande à Jean-François </a:t>
            </a:r>
            <a:r>
              <a:rPr lang="fr-FR" sz="4000" dirty="0" err="1"/>
              <a:t>Cellerier</a:t>
            </a:r>
            <a:r>
              <a:rPr lang="fr-FR" sz="4000" dirty="0"/>
              <a:t>, directeur du </a:t>
            </a:r>
            <a:r>
              <a:rPr lang="fr-FR" sz="4000" b="1" i="1" dirty="0"/>
              <a:t>Laboratoire de recherche du Centre National des Arts et Métiers</a:t>
            </a:r>
            <a:r>
              <a:rPr lang="fr-FR" sz="4000" dirty="0"/>
              <a:t> de proposer un projet pour un laboratoire de recherche au Louvre. Le 20 mars 1930, Verne nomme une commission pour étudier l’organisation d’un </a:t>
            </a:r>
            <a:r>
              <a:rPr lang="fr-FR" sz="4000" b="1" i="1" dirty="0"/>
              <a:t>Laboratoire d’essai et d’identification des peintures et des œuvres d’art</a:t>
            </a:r>
            <a:r>
              <a:rPr lang="fr-FR" sz="4000" dirty="0"/>
              <a:t>, dont Jacques </a:t>
            </a:r>
            <a:r>
              <a:rPr lang="fr-FR" sz="4000" dirty="0" err="1"/>
              <a:t>Maroger</a:t>
            </a:r>
            <a:r>
              <a:rPr lang="fr-FR" sz="4000" dirty="0"/>
              <a:t>, Secrétaire Général des experts internationaux, et président de l’association des restaurateurs de France. Le 30 novembre de la même année, </a:t>
            </a:r>
            <a:r>
              <a:rPr lang="fr-FR" sz="4000" dirty="0" err="1"/>
              <a:t>Maroger</a:t>
            </a:r>
            <a:r>
              <a:rPr lang="fr-FR" sz="4000" dirty="0"/>
              <a:t> est nommé également à la Commission de la conservation des peintures des musées nationaux. Six ans plus tard, le 10 mars 1938, </a:t>
            </a:r>
            <a:r>
              <a:rPr lang="fr-FR" sz="4000" dirty="0" err="1"/>
              <a:t>Maroger</a:t>
            </a:r>
            <a:r>
              <a:rPr lang="fr-FR" sz="4000" dirty="0"/>
              <a:t> devient directeur d’études techniques du </a:t>
            </a:r>
            <a:r>
              <a:rPr lang="fr-FR" sz="4000" i="1" dirty="0"/>
              <a:t>Laboratoire d’essai et d’identification des peintures et des œuvres d’art</a:t>
            </a:r>
            <a:r>
              <a:rPr lang="fr-FR" sz="4000" dirty="0"/>
              <a:t>. En tant que tel, il est responsable de ce que </a:t>
            </a:r>
            <a:r>
              <a:rPr lang="fr-FR" sz="4000" dirty="0" err="1"/>
              <a:t>Cellerier</a:t>
            </a:r>
            <a:r>
              <a:rPr lang="fr-FR" sz="4000" dirty="0"/>
              <a:t> appelait « l’expérimentation technique » des œuvres d’art.</a:t>
            </a:r>
          </a:p>
          <a:p>
            <a:pPr>
              <a:buNone/>
            </a:pPr>
            <a:r>
              <a:rPr lang="fr-FR" sz="2300" dirty="0"/>
              <a:t>Amandine </a:t>
            </a:r>
            <a:r>
              <a:rPr lang="fr-FR" sz="2300" dirty="0" err="1"/>
              <a:t>Pequignot</a:t>
            </a:r>
            <a:r>
              <a:rPr lang="fr-FR" sz="2300" dirty="0"/>
              <a:t>, « La </a:t>
            </a:r>
            <a:r>
              <a:rPr lang="fr-FR" sz="2300" dirty="0" err="1"/>
              <a:t>pinacologie</a:t>
            </a:r>
            <a:r>
              <a:rPr lang="fr-FR" sz="2300" dirty="0"/>
              <a:t> de Fernando Perez et l’Institut </a:t>
            </a:r>
            <a:r>
              <a:rPr lang="fr-FR" sz="2300" dirty="0" err="1"/>
              <a:t>Mainini</a:t>
            </a:r>
            <a:r>
              <a:rPr lang="fr-FR" sz="2300" dirty="0"/>
              <a:t> : quand la science de la conservation s’implante au musée », Cahiers des Amériques latines, n° 83,  2016, p.133-150.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fr-FR"/>
          </a:p>
        </p:txBody>
      </p:sp>
      <p:sp>
        <p:nvSpPr>
          <p:cNvPr id="3" name="Sous-titre 2"/>
          <p:cNvSpPr>
            <a:spLocks noGrp="1"/>
          </p:cNvSpPr>
          <p:nvPr>
            <p:ph type="subTitle" idx="1"/>
          </p:nvPr>
        </p:nvSpPr>
        <p:spPr/>
        <p:txBody>
          <a:bodyPr/>
          <a:lstStyle/>
          <a:p>
            <a:endParaRPr lang="fr-FR" dirty="0"/>
          </a:p>
        </p:txBody>
      </p:sp>
      <p:pic>
        <p:nvPicPr>
          <p:cNvPr id="1027" name="Picture 3" descr="C:\Program Files (x86)\Microsoft Office\MEDIA\CAGCAT10\j0233018.wmf"/>
          <p:cNvPicPr>
            <a:picLocks noChangeAspect="1" noChangeArrowheads="1"/>
          </p:cNvPicPr>
          <p:nvPr/>
        </p:nvPicPr>
        <p:blipFill>
          <a:blip r:embed="rId2" cstate="print"/>
          <a:srcRect t="36460" r="70370" b="33157"/>
          <a:stretch>
            <a:fillRect/>
          </a:stretch>
        </p:blipFill>
        <p:spPr bwMode="auto">
          <a:xfrm>
            <a:off x="1043608" y="1700808"/>
            <a:ext cx="3384376" cy="3525392"/>
          </a:xfrm>
          <a:prstGeom prst="rect">
            <a:avLst/>
          </a:prstGeom>
          <a:noFill/>
        </p:spPr>
      </p:pic>
      <p:sp>
        <p:nvSpPr>
          <p:cNvPr id="6" name="Bulle ronde 5"/>
          <p:cNvSpPr/>
          <p:nvPr/>
        </p:nvSpPr>
        <p:spPr>
          <a:xfrm flipH="1">
            <a:off x="251520" y="260648"/>
            <a:ext cx="3600400" cy="1728192"/>
          </a:xfrm>
          <a:prstGeom prst="wedgeEllipseCallout">
            <a:avLst/>
          </a:prstGeom>
          <a:no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orme libre 7"/>
          <p:cNvSpPr/>
          <p:nvPr/>
        </p:nvSpPr>
        <p:spPr>
          <a:xfrm>
            <a:off x="827584" y="548680"/>
            <a:ext cx="2307102" cy="954774"/>
          </a:xfrm>
          <a:custGeom>
            <a:avLst/>
            <a:gdLst>
              <a:gd name="connsiteX0" fmla="*/ 0 w 2307102"/>
              <a:gd name="connsiteY0" fmla="*/ 307660 h 954774"/>
              <a:gd name="connsiteX1" fmla="*/ 42203 w 2307102"/>
              <a:gd name="connsiteY1" fmla="*/ 279524 h 954774"/>
              <a:gd name="connsiteX2" fmla="*/ 84407 w 2307102"/>
              <a:gd name="connsiteY2" fmla="*/ 237321 h 954774"/>
              <a:gd name="connsiteX3" fmla="*/ 126610 w 2307102"/>
              <a:gd name="connsiteY3" fmla="*/ 223254 h 954774"/>
              <a:gd name="connsiteX4" fmla="*/ 196948 w 2307102"/>
              <a:gd name="connsiteY4" fmla="*/ 181050 h 954774"/>
              <a:gd name="connsiteX5" fmla="*/ 239151 w 2307102"/>
              <a:gd name="connsiteY5" fmla="*/ 152915 h 954774"/>
              <a:gd name="connsiteX6" fmla="*/ 267287 w 2307102"/>
              <a:gd name="connsiteY6" fmla="*/ 124780 h 954774"/>
              <a:gd name="connsiteX7" fmla="*/ 351693 w 2307102"/>
              <a:gd name="connsiteY7" fmla="*/ 96644 h 954774"/>
              <a:gd name="connsiteX8" fmla="*/ 393896 w 2307102"/>
              <a:gd name="connsiteY8" fmla="*/ 82577 h 954774"/>
              <a:gd name="connsiteX9" fmla="*/ 422031 w 2307102"/>
              <a:gd name="connsiteY9" fmla="*/ 54441 h 954774"/>
              <a:gd name="connsiteX10" fmla="*/ 478302 w 2307102"/>
              <a:gd name="connsiteY10" fmla="*/ 40374 h 954774"/>
              <a:gd name="connsiteX11" fmla="*/ 576776 w 2307102"/>
              <a:gd name="connsiteY11" fmla="*/ 12238 h 954774"/>
              <a:gd name="connsiteX12" fmla="*/ 815927 w 2307102"/>
              <a:gd name="connsiteY12" fmla="*/ 26306 h 954774"/>
              <a:gd name="connsiteX13" fmla="*/ 914400 w 2307102"/>
              <a:gd name="connsiteY13" fmla="*/ 54441 h 954774"/>
              <a:gd name="connsiteX14" fmla="*/ 942536 w 2307102"/>
              <a:gd name="connsiteY14" fmla="*/ 82577 h 954774"/>
              <a:gd name="connsiteX15" fmla="*/ 1026942 w 2307102"/>
              <a:gd name="connsiteY15" fmla="*/ 110712 h 954774"/>
              <a:gd name="connsiteX16" fmla="*/ 1055077 w 2307102"/>
              <a:gd name="connsiteY16" fmla="*/ 152915 h 954774"/>
              <a:gd name="connsiteX17" fmla="*/ 1097280 w 2307102"/>
              <a:gd name="connsiteY17" fmla="*/ 181050 h 954774"/>
              <a:gd name="connsiteX18" fmla="*/ 1111348 w 2307102"/>
              <a:gd name="connsiteY18" fmla="*/ 223254 h 954774"/>
              <a:gd name="connsiteX19" fmla="*/ 1139483 w 2307102"/>
              <a:gd name="connsiteY19" fmla="*/ 265457 h 954774"/>
              <a:gd name="connsiteX20" fmla="*/ 1167619 w 2307102"/>
              <a:gd name="connsiteY20" fmla="*/ 349863 h 954774"/>
              <a:gd name="connsiteX21" fmla="*/ 1209822 w 2307102"/>
              <a:gd name="connsiteY21" fmla="*/ 476472 h 954774"/>
              <a:gd name="connsiteX22" fmla="*/ 1223890 w 2307102"/>
              <a:gd name="connsiteY22" fmla="*/ 518675 h 954774"/>
              <a:gd name="connsiteX23" fmla="*/ 1266093 w 2307102"/>
              <a:gd name="connsiteY23" fmla="*/ 701555 h 954774"/>
              <a:gd name="connsiteX24" fmla="*/ 1280160 w 2307102"/>
              <a:gd name="connsiteY24" fmla="*/ 743758 h 954774"/>
              <a:gd name="connsiteX25" fmla="*/ 1308296 w 2307102"/>
              <a:gd name="connsiteY25" fmla="*/ 771894 h 954774"/>
              <a:gd name="connsiteX26" fmla="*/ 1364567 w 2307102"/>
              <a:gd name="connsiteY26" fmla="*/ 842232 h 954774"/>
              <a:gd name="connsiteX27" fmla="*/ 1406770 w 2307102"/>
              <a:gd name="connsiteY27" fmla="*/ 870367 h 954774"/>
              <a:gd name="connsiteX28" fmla="*/ 1434905 w 2307102"/>
              <a:gd name="connsiteY28" fmla="*/ 898503 h 954774"/>
              <a:gd name="connsiteX29" fmla="*/ 1519311 w 2307102"/>
              <a:gd name="connsiteY29" fmla="*/ 926638 h 954774"/>
              <a:gd name="connsiteX30" fmla="*/ 1561514 w 2307102"/>
              <a:gd name="connsiteY30" fmla="*/ 940706 h 954774"/>
              <a:gd name="connsiteX31" fmla="*/ 1603717 w 2307102"/>
              <a:gd name="connsiteY31" fmla="*/ 954774 h 954774"/>
              <a:gd name="connsiteX32" fmla="*/ 2025748 w 2307102"/>
              <a:gd name="connsiteY32" fmla="*/ 940706 h 954774"/>
              <a:gd name="connsiteX33" fmla="*/ 2067951 w 2307102"/>
              <a:gd name="connsiteY33" fmla="*/ 926638 h 954774"/>
              <a:gd name="connsiteX34" fmla="*/ 2110154 w 2307102"/>
              <a:gd name="connsiteY34" fmla="*/ 898503 h 954774"/>
              <a:gd name="connsiteX35" fmla="*/ 2236763 w 2307102"/>
              <a:gd name="connsiteY35" fmla="*/ 743758 h 954774"/>
              <a:gd name="connsiteX36" fmla="*/ 2264899 w 2307102"/>
              <a:gd name="connsiteY36" fmla="*/ 701555 h 954774"/>
              <a:gd name="connsiteX37" fmla="*/ 2293034 w 2307102"/>
              <a:gd name="connsiteY37" fmla="*/ 617149 h 954774"/>
              <a:gd name="connsiteX38" fmla="*/ 2307102 w 2307102"/>
              <a:gd name="connsiteY38" fmla="*/ 574946 h 954774"/>
              <a:gd name="connsiteX39" fmla="*/ 2293034 w 2307102"/>
              <a:gd name="connsiteY39" fmla="*/ 363930 h 954774"/>
              <a:gd name="connsiteX40" fmla="*/ 2278967 w 2307102"/>
              <a:gd name="connsiteY40" fmla="*/ 321727 h 954774"/>
              <a:gd name="connsiteX41" fmla="*/ 2208628 w 2307102"/>
              <a:gd name="connsiteY41" fmla="*/ 279524 h 954774"/>
              <a:gd name="connsiteX42" fmla="*/ 2124222 w 2307102"/>
              <a:gd name="connsiteY42" fmla="*/ 223254 h 954774"/>
              <a:gd name="connsiteX43" fmla="*/ 2039816 w 2307102"/>
              <a:gd name="connsiteY43" fmla="*/ 195118 h 954774"/>
              <a:gd name="connsiteX44" fmla="*/ 1997613 w 2307102"/>
              <a:gd name="connsiteY44" fmla="*/ 181050 h 954774"/>
              <a:gd name="connsiteX45" fmla="*/ 1941342 w 2307102"/>
              <a:gd name="connsiteY45" fmla="*/ 166983 h 954774"/>
              <a:gd name="connsiteX46" fmla="*/ 1885071 w 2307102"/>
              <a:gd name="connsiteY46" fmla="*/ 138847 h 954774"/>
              <a:gd name="connsiteX47" fmla="*/ 1772530 w 2307102"/>
              <a:gd name="connsiteY47" fmla="*/ 195118 h 954774"/>
              <a:gd name="connsiteX48" fmla="*/ 1716259 w 2307102"/>
              <a:gd name="connsiteY48" fmla="*/ 265457 h 954774"/>
              <a:gd name="connsiteX49" fmla="*/ 1688123 w 2307102"/>
              <a:gd name="connsiteY49" fmla="*/ 349863 h 954774"/>
              <a:gd name="connsiteX50" fmla="*/ 1674056 w 2307102"/>
              <a:gd name="connsiteY50" fmla="*/ 392066 h 954774"/>
              <a:gd name="connsiteX51" fmla="*/ 1702191 w 2307102"/>
              <a:gd name="connsiteY51" fmla="*/ 589014 h 954774"/>
              <a:gd name="connsiteX52" fmla="*/ 1730327 w 2307102"/>
              <a:gd name="connsiteY52" fmla="*/ 617149 h 954774"/>
              <a:gd name="connsiteX53" fmla="*/ 1814733 w 2307102"/>
              <a:gd name="connsiteY53" fmla="*/ 645284 h 954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307102" h="954774">
                <a:moveTo>
                  <a:pt x="0" y="307660"/>
                </a:moveTo>
                <a:cubicBezTo>
                  <a:pt x="14068" y="298281"/>
                  <a:pt x="29214" y="290348"/>
                  <a:pt x="42203" y="279524"/>
                </a:cubicBezTo>
                <a:cubicBezTo>
                  <a:pt x="57487" y="266788"/>
                  <a:pt x="67853" y="248357"/>
                  <a:pt x="84407" y="237321"/>
                </a:cubicBezTo>
                <a:cubicBezTo>
                  <a:pt x="96745" y="229096"/>
                  <a:pt x="112542" y="227943"/>
                  <a:pt x="126610" y="223254"/>
                </a:cubicBezTo>
                <a:cubicBezTo>
                  <a:pt x="181562" y="168300"/>
                  <a:pt x="123903" y="217573"/>
                  <a:pt x="196948" y="181050"/>
                </a:cubicBezTo>
                <a:cubicBezTo>
                  <a:pt x="212070" y="173489"/>
                  <a:pt x="225949" y="163477"/>
                  <a:pt x="239151" y="152915"/>
                </a:cubicBezTo>
                <a:cubicBezTo>
                  <a:pt x="249508" y="144630"/>
                  <a:pt x="255424" y="130711"/>
                  <a:pt x="267287" y="124780"/>
                </a:cubicBezTo>
                <a:cubicBezTo>
                  <a:pt x="293813" y="111517"/>
                  <a:pt x="323558" y="106022"/>
                  <a:pt x="351693" y="96644"/>
                </a:cubicBezTo>
                <a:lnTo>
                  <a:pt x="393896" y="82577"/>
                </a:lnTo>
                <a:cubicBezTo>
                  <a:pt x="403274" y="73198"/>
                  <a:pt x="410168" y="60372"/>
                  <a:pt x="422031" y="54441"/>
                </a:cubicBezTo>
                <a:cubicBezTo>
                  <a:pt x="439324" y="45794"/>
                  <a:pt x="459712" y="45685"/>
                  <a:pt x="478302" y="40374"/>
                </a:cubicBezTo>
                <a:cubicBezTo>
                  <a:pt x="619615" y="0"/>
                  <a:pt x="400811" y="56230"/>
                  <a:pt x="576776" y="12238"/>
                </a:cubicBezTo>
                <a:cubicBezTo>
                  <a:pt x="656493" y="16927"/>
                  <a:pt x="736432" y="18735"/>
                  <a:pt x="815927" y="26306"/>
                </a:cubicBezTo>
                <a:cubicBezTo>
                  <a:pt x="840651" y="28661"/>
                  <a:pt x="889083" y="46002"/>
                  <a:pt x="914400" y="54441"/>
                </a:cubicBezTo>
                <a:cubicBezTo>
                  <a:pt x="923779" y="63820"/>
                  <a:pt x="930673" y="76645"/>
                  <a:pt x="942536" y="82577"/>
                </a:cubicBezTo>
                <a:cubicBezTo>
                  <a:pt x="969062" y="95840"/>
                  <a:pt x="1026942" y="110712"/>
                  <a:pt x="1026942" y="110712"/>
                </a:cubicBezTo>
                <a:cubicBezTo>
                  <a:pt x="1036320" y="124780"/>
                  <a:pt x="1043122" y="140960"/>
                  <a:pt x="1055077" y="152915"/>
                </a:cubicBezTo>
                <a:cubicBezTo>
                  <a:pt x="1067032" y="164870"/>
                  <a:pt x="1086718" y="167848"/>
                  <a:pt x="1097280" y="181050"/>
                </a:cubicBezTo>
                <a:cubicBezTo>
                  <a:pt x="1106544" y="192629"/>
                  <a:pt x="1104716" y="209991"/>
                  <a:pt x="1111348" y="223254"/>
                </a:cubicBezTo>
                <a:cubicBezTo>
                  <a:pt x="1118909" y="238376"/>
                  <a:pt x="1132616" y="250007"/>
                  <a:pt x="1139483" y="265457"/>
                </a:cubicBezTo>
                <a:cubicBezTo>
                  <a:pt x="1151528" y="292558"/>
                  <a:pt x="1158240" y="321728"/>
                  <a:pt x="1167619" y="349863"/>
                </a:cubicBezTo>
                <a:lnTo>
                  <a:pt x="1209822" y="476472"/>
                </a:lnTo>
                <a:lnTo>
                  <a:pt x="1223890" y="518675"/>
                </a:lnTo>
                <a:cubicBezTo>
                  <a:pt x="1242152" y="646514"/>
                  <a:pt x="1227471" y="585688"/>
                  <a:pt x="1266093" y="701555"/>
                </a:cubicBezTo>
                <a:cubicBezTo>
                  <a:pt x="1270782" y="715623"/>
                  <a:pt x="1269675" y="733273"/>
                  <a:pt x="1280160" y="743758"/>
                </a:cubicBezTo>
                <a:cubicBezTo>
                  <a:pt x="1289539" y="753137"/>
                  <a:pt x="1300010" y="761537"/>
                  <a:pt x="1308296" y="771894"/>
                </a:cubicBezTo>
                <a:cubicBezTo>
                  <a:pt x="1340795" y="812518"/>
                  <a:pt x="1326823" y="812038"/>
                  <a:pt x="1364567" y="842232"/>
                </a:cubicBezTo>
                <a:cubicBezTo>
                  <a:pt x="1377769" y="852794"/>
                  <a:pt x="1393568" y="859805"/>
                  <a:pt x="1406770" y="870367"/>
                </a:cubicBezTo>
                <a:cubicBezTo>
                  <a:pt x="1417127" y="878653"/>
                  <a:pt x="1423042" y="892571"/>
                  <a:pt x="1434905" y="898503"/>
                </a:cubicBezTo>
                <a:cubicBezTo>
                  <a:pt x="1461431" y="911766"/>
                  <a:pt x="1491176" y="917260"/>
                  <a:pt x="1519311" y="926638"/>
                </a:cubicBezTo>
                <a:lnTo>
                  <a:pt x="1561514" y="940706"/>
                </a:lnTo>
                <a:lnTo>
                  <a:pt x="1603717" y="954774"/>
                </a:lnTo>
                <a:cubicBezTo>
                  <a:pt x="1744394" y="950085"/>
                  <a:pt x="1885251" y="949221"/>
                  <a:pt x="2025748" y="940706"/>
                </a:cubicBezTo>
                <a:cubicBezTo>
                  <a:pt x="2040549" y="939809"/>
                  <a:pt x="2054688" y="933270"/>
                  <a:pt x="2067951" y="926638"/>
                </a:cubicBezTo>
                <a:cubicBezTo>
                  <a:pt x="2083073" y="919077"/>
                  <a:pt x="2097430" y="909636"/>
                  <a:pt x="2110154" y="898503"/>
                </a:cubicBezTo>
                <a:cubicBezTo>
                  <a:pt x="2185555" y="832527"/>
                  <a:pt x="2181321" y="826920"/>
                  <a:pt x="2236763" y="743758"/>
                </a:cubicBezTo>
                <a:cubicBezTo>
                  <a:pt x="2246142" y="729690"/>
                  <a:pt x="2259552" y="717595"/>
                  <a:pt x="2264899" y="701555"/>
                </a:cubicBezTo>
                <a:lnTo>
                  <a:pt x="2293034" y="617149"/>
                </a:lnTo>
                <a:lnTo>
                  <a:pt x="2307102" y="574946"/>
                </a:lnTo>
                <a:cubicBezTo>
                  <a:pt x="2302413" y="504607"/>
                  <a:pt x="2300819" y="433994"/>
                  <a:pt x="2293034" y="363930"/>
                </a:cubicBezTo>
                <a:cubicBezTo>
                  <a:pt x="2291396" y="349192"/>
                  <a:pt x="2286596" y="334442"/>
                  <a:pt x="2278967" y="321727"/>
                </a:cubicBezTo>
                <a:cubicBezTo>
                  <a:pt x="2253719" y="279648"/>
                  <a:pt x="2248461" y="301653"/>
                  <a:pt x="2208628" y="279524"/>
                </a:cubicBezTo>
                <a:cubicBezTo>
                  <a:pt x="2179069" y="263102"/>
                  <a:pt x="2156301" y="233947"/>
                  <a:pt x="2124222" y="223254"/>
                </a:cubicBezTo>
                <a:lnTo>
                  <a:pt x="2039816" y="195118"/>
                </a:lnTo>
                <a:cubicBezTo>
                  <a:pt x="2025748" y="190429"/>
                  <a:pt x="2011999" y="184646"/>
                  <a:pt x="1997613" y="181050"/>
                </a:cubicBezTo>
                <a:lnTo>
                  <a:pt x="1941342" y="166983"/>
                </a:lnTo>
                <a:cubicBezTo>
                  <a:pt x="1922585" y="157604"/>
                  <a:pt x="1905938" y="140934"/>
                  <a:pt x="1885071" y="138847"/>
                </a:cubicBezTo>
                <a:cubicBezTo>
                  <a:pt x="1790222" y="129362"/>
                  <a:pt x="1812792" y="144791"/>
                  <a:pt x="1772530" y="195118"/>
                </a:cubicBezTo>
                <a:cubicBezTo>
                  <a:pt x="1743298" y="231659"/>
                  <a:pt x="1737909" y="216744"/>
                  <a:pt x="1716259" y="265457"/>
                </a:cubicBezTo>
                <a:cubicBezTo>
                  <a:pt x="1704214" y="292558"/>
                  <a:pt x="1697501" y="321728"/>
                  <a:pt x="1688123" y="349863"/>
                </a:cubicBezTo>
                <a:lnTo>
                  <a:pt x="1674056" y="392066"/>
                </a:lnTo>
                <a:cubicBezTo>
                  <a:pt x="1674274" y="394466"/>
                  <a:pt x="1676094" y="545519"/>
                  <a:pt x="1702191" y="589014"/>
                </a:cubicBezTo>
                <a:cubicBezTo>
                  <a:pt x="1709015" y="600387"/>
                  <a:pt x="1718464" y="611218"/>
                  <a:pt x="1730327" y="617149"/>
                </a:cubicBezTo>
                <a:cubicBezTo>
                  <a:pt x="1756853" y="630412"/>
                  <a:pt x="1814733" y="645284"/>
                  <a:pt x="1814733" y="645284"/>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9" name="Forme libre 8"/>
          <p:cNvSpPr/>
          <p:nvPr/>
        </p:nvSpPr>
        <p:spPr>
          <a:xfrm>
            <a:off x="5724128" y="5013176"/>
            <a:ext cx="2307102" cy="954774"/>
          </a:xfrm>
          <a:custGeom>
            <a:avLst/>
            <a:gdLst>
              <a:gd name="connsiteX0" fmla="*/ 0 w 2307102"/>
              <a:gd name="connsiteY0" fmla="*/ 307660 h 954774"/>
              <a:gd name="connsiteX1" fmla="*/ 42203 w 2307102"/>
              <a:gd name="connsiteY1" fmla="*/ 279524 h 954774"/>
              <a:gd name="connsiteX2" fmla="*/ 84407 w 2307102"/>
              <a:gd name="connsiteY2" fmla="*/ 237321 h 954774"/>
              <a:gd name="connsiteX3" fmla="*/ 126610 w 2307102"/>
              <a:gd name="connsiteY3" fmla="*/ 223254 h 954774"/>
              <a:gd name="connsiteX4" fmla="*/ 196948 w 2307102"/>
              <a:gd name="connsiteY4" fmla="*/ 181050 h 954774"/>
              <a:gd name="connsiteX5" fmla="*/ 239151 w 2307102"/>
              <a:gd name="connsiteY5" fmla="*/ 152915 h 954774"/>
              <a:gd name="connsiteX6" fmla="*/ 267287 w 2307102"/>
              <a:gd name="connsiteY6" fmla="*/ 124780 h 954774"/>
              <a:gd name="connsiteX7" fmla="*/ 351693 w 2307102"/>
              <a:gd name="connsiteY7" fmla="*/ 96644 h 954774"/>
              <a:gd name="connsiteX8" fmla="*/ 393896 w 2307102"/>
              <a:gd name="connsiteY8" fmla="*/ 82577 h 954774"/>
              <a:gd name="connsiteX9" fmla="*/ 422031 w 2307102"/>
              <a:gd name="connsiteY9" fmla="*/ 54441 h 954774"/>
              <a:gd name="connsiteX10" fmla="*/ 478302 w 2307102"/>
              <a:gd name="connsiteY10" fmla="*/ 40374 h 954774"/>
              <a:gd name="connsiteX11" fmla="*/ 576776 w 2307102"/>
              <a:gd name="connsiteY11" fmla="*/ 12238 h 954774"/>
              <a:gd name="connsiteX12" fmla="*/ 815927 w 2307102"/>
              <a:gd name="connsiteY12" fmla="*/ 26306 h 954774"/>
              <a:gd name="connsiteX13" fmla="*/ 914400 w 2307102"/>
              <a:gd name="connsiteY13" fmla="*/ 54441 h 954774"/>
              <a:gd name="connsiteX14" fmla="*/ 942536 w 2307102"/>
              <a:gd name="connsiteY14" fmla="*/ 82577 h 954774"/>
              <a:gd name="connsiteX15" fmla="*/ 1026942 w 2307102"/>
              <a:gd name="connsiteY15" fmla="*/ 110712 h 954774"/>
              <a:gd name="connsiteX16" fmla="*/ 1055077 w 2307102"/>
              <a:gd name="connsiteY16" fmla="*/ 152915 h 954774"/>
              <a:gd name="connsiteX17" fmla="*/ 1097280 w 2307102"/>
              <a:gd name="connsiteY17" fmla="*/ 181050 h 954774"/>
              <a:gd name="connsiteX18" fmla="*/ 1111348 w 2307102"/>
              <a:gd name="connsiteY18" fmla="*/ 223254 h 954774"/>
              <a:gd name="connsiteX19" fmla="*/ 1139483 w 2307102"/>
              <a:gd name="connsiteY19" fmla="*/ 265457 h 954774"/>
              <a:gd name="connsiteX20" fmla="*/ 1167619 w 2307102"/>
              <a:gd name="connsiteY20" fmla="*/ 349863 h 954774"/>
              <a:gd name="connsiteX21" fmla="*/ 1209822 w 2307102"/>
              <a:gd name="connsiteY21" fmla="*/ 476472 h 954774"/>
              <a:gd name="connsiteX22" fmla="*/ 1223890 w 2307102"/>
              <a:gd name="connsiteY22" fmla="*/ 518675 h 954774"/>
              <a:gd name="connsiteX23" fmla="*/ 1266093 w 2307102"/>
              <a:gd name="connsiteY23" fmla="*/ 701555 h 954774"/>
              <a:gd name="connsiteX24" fmla="*/ 1280160 w 2307102"/>
              <a:gd name="connsiteY24" fmla="*/ 743758 h 954774"/>
              <a:gd name="connsiteX25" fmla="*/ 1308296 w 2307102"/>
              <a:gd name="connsiteY25" fmla="*/ 771894 h 954774"/>
              <a:gd name="connsiteX26" fmla="*/ 1364567 w 2307102"/>
              <a:gd name="connsiteY26" fmla="*/ 842232 h 954774"/>
              <a:gd name="connsiteX27" fmla="*/ 1406770 w 2307102"/>
              <a:gd name="connsiteY27" fmla="*/ 870367 h 954774"/>
              <a:gd name="connsiteX28" fmla="*/ 1434905 w 2307102"/>
              <a:gd name="connsiteY28" fmla="*/ 898503 h 954774"/>
              <a:gd name="connsiteX29" fmla="*/ 1519311 w 2307102"/>
              <a:gd name="connsiteY29" fmla="*/ 926638 h 954774"/>
              <a:gd name="connsiteX30" fmla="*/ 1561514 w 2307102"/>
              <a:gd name="connsiteY30" fmla="*/ 940706 h 954774"/>
              <a:gd name="connsiteX31" fmla="*/ 1603717 w 2307102"/>
              <a:gd name="connsiteY31" fmla="*/ 954774 h 954774"/>
              <a:gd name="connsiteX32" fmla="*/ 2025748 w 2307102"/>
              <a:gd name="connsiteY32" fmla="*/ 940706 h 954774"/>
              <a:gd name="connsiteX33" fmla="*/ 2067951 w 2307102"/>
              <a:gd name="connsiteY33" fmla="*/ 926638 h 954774"/>
              <a:gd name="connsiteX34" fmla="*/ 2110154 w 2307102"/>
              <a:gd name="connsiteY34" fmla="*/ 898503 h 954774"/>
              <a:gd name="connsiteX35" fmla="*/ 2236763 w 2307102"/>
              <a:gd name="connsiteY35" fmla="*/ 743758 h 954774"/>
              <a:gd name="connsiteX36" fmla="*/ 2264899 w 2307102"/>
              <a:gd name="connsiteY36" fmla="*/ 701555 h 954774"/>
              <a:gd name="connsiteX37" fmla="*/ 2293034 w 2307102"/>
              <a:gd name="connsiteY37" fmla="*/ 617149 h 954774"/>
              <a:gd name="connsiteX38" fmla="*/ 2307102 w 2307102"/>
              <a:gd name="connsiteY38" fmla="*/ 574946 h 954774"/>
              <a:gd name="connsiteX39" fmla="*/ 2293034 w 2307102"/>
              <a:gd name="connsiteY39" fmla="*/ 363930 h 954774"/>
              <a:gd name="connsiteX40" fmla="*/ 2278967 w 2307102"/>
              <a:gd name="connsiteY40" fmla="*/ 321727 h 954774"/>
              <a:gd name="connsiteX41" fmla="*/ 2208628 w 2307102"/>
              <a:gd name="connsiteY41" fmla="*/ 279524 h 954774"/>
              <a:gd name="connsiteX42" fmla="*/ 2124222 w 2307102"/>
              <a:gd name="connsiteY42" fmla="*/ 223254 h 954774"/>
              <a:gd name="connsiteX43" fmla="*/ 2039816 w 2307102"/>
              <a:gd name="connsiteY43" fmla="*/ 195118 h 954774"/>
              <a:gd name="connsiteX44" fmla="*/ 1997613 w 2307102"/>
              <a:gd name="connsiteY44" fmla="*/ 181050 h 954774"/>
              <a:gd name="connsiteX45" fmla="*/ 1941342 w 2307102"/>
              <a:gd name="connsiteY45" fmla="*/ 166983 h 954774"/>
              <a:gd name="connsiteX46" fmla="*/ 1885071 w 2307102"/>
              <a:gd name="connsiteY46" fmla="*/ 138847 h 954774"/>
              <a:gd name="connsiteX47" fmla="*/ 1772530 w 2307102"/>
              <a:gd name="connsiteY47" fmla="*/ 195118 h 954774"/>
              <a:gd name="connsiteX48" fmla="*/ 1716259 w 2307102"/>
              <a:gd name="connsiteY48" fmla="*/ 265457 h 954774"/>
              <a:gd name="connsiteX49" fmla="*/ 1688123 w 2307102"/>
              <a:gd name="connsiteY49" fmla="*/ 349863 h 954774"/>
              <a:gd name="connsiteX50" fmla="*/ 1674056 w 2307102"/>
              <a:gd name="connsiteY50" fmla="*/ 392066 h 954774"/>
              <a:gd name="connsiteX51" fmla="*/ 1702191 w 2307102"/>
              <a:gd name="connsiteY51" fmla="*/ 589014 h 954774"/>
              <a:gd name="connsiteX52" fmla="*/ 1730327 w 2307102"/>
              <a:gd name="connsiteY52" fmla="*/ 617149 h 954774"/>
              <a:gd name="connsiteX53" fmla="*/ 1814733 w 2307102"/>
              <a:gd name="connsiteY53" fmla="*/ 645284 h 9547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2307102" h="954774">
                <a:moveTo>
                  <a:pt x="0" y="307660"/>
                </a:moveTo>
                <a:cubicBezTo>
                  <a:pt x="14068" y="298281"/>
                  <a:pt x="29214" y="290348"/>
                  <a:pt x="42203" y="279524"/>
                </a:cubicBezTo>
                <a:cubicBezTo>
                  <a:pt x="57487" y="266788"/>
                  <a:pt x="67853" y="248357"/>
                  <a:pt x="84407" y="237321"/>
                </a:cubicBezTo>
                <a:cubicBezTo>
                  <a:pt x="96745" y="229096"/>
                  <a:pt x="112542" y="227943"/>
                  <a:pt x="126610" y="223254"/>
                </a:cubicBezTo>
                <a:cubicBezTo>
                  <a:pt x="181562" y="168300"/>
                  <a:pt x="123903" y="217573"/>
                  <a:pt x="196948" y="181050"/>
                </a:cubicBezTo>
                <a:cubicBezTo>
                  <a:pt x="212070" y="173489"/>
                  <a:pt x="225949" y="163477"/>
                  <a:pt x="239151" y="152915"/>
                </a:cubicBezTo>
                <a:cubicBezTo>
                  <a:pt x="249508" y="144630"/>
                  <a:pt x="255424" y="130711"/>
                  <a:pt x="267287" y="124780"/>
                </a:cubicBezTo>
                <a:cubicBezTo>
                  <a:pt x="293813" y="111517"/>
                  <a:pt x="323558" y="106022"/>
                  <a:pt x="351693" y="96644"/>
                </a:cubicBezTo>
                <a:lnTo>
                  <a:pt x="393896" y="82577"/>
                </a:lnTo>
                <a:cubicBezTo>
                  <a:pt x="403274" y="73198"/>
                  <a:pt x="410168" y="60372"/>
                  <a:pt x="422031" y="54441"/>
                </a:cubicBezTo>
                <a:cubicBezTo>
                  <a:pt x="439324" y="45794"/>
                  <a:pt x="459712" y="45685"/>
                  <a:pt x="478302" y="40374"/>
                </a:cubicBezTo>
                <a:cubicBezTo>
                  <a:pt x="619615" y="0"/>
                  <a:pt x="400811" y="56230"/>
                  <a:pt x="576776" y="12238"/>
                </a:cubicBezTo>
                <a:cubicBezTo>
                  <a:pt x="656493" y="16927"/>
                  <a:pt x="736432" y="18735"/>
                  <a:pt x="815927" y="26306"/>
                </a:cubicBezTo>
                <a:cubicBezTo>
                  <a:pt x="840651" y="28661"/>
                  <a:pt x="889083" y="46002"/>
                  <a:pt x="914400" y="54441"/>
                </a:cubicBezTo>
                <a:cubicBezTo>
                  <a:pt x="923779" y="63820"/>
                  <a:pt x="930673" y="76645"/>
                  <a:pt x="942536" y="82577"/>
                </a:cubicBezTo>
                <a:cubicBezTo>
                  <a:pt x="969062" y="95840"/>
                  <a:pt x="1026942" y="110712"/>
                  <a:pt x="1026942" y="110712"/>
                </a:cubicBezTo>
                <a:cubicBezTo>
                  <a:pt x="1036320" y="124780"/>
                  <a:pt x="1043122" y="140960"/>
                  <a:pt x="1055077" y="152915"/>
                </a:cubicBezTo>
                <a:cubicBezTo>
                  <a:pt x="1067032" y="164870"/>
                  <a:pt x="1086718" y="167848"/>
                  <a:pt x="1097280" y="181050"/>
                </a:cubicBezTo>
                <a:cubicBezTo>
                  <a:pt x="1106544" y="192629"/>
                  <a:pt x="1104716" y="209991"/>
                  <a:pt x="1111348" y="223254"/>
                </a:cubicBezTo>
                <a:cubicBezTo>
                  <a:pt x="1118909" y="238376"/>
                  <a:pt x="1132616" y="250007"/>
                  <a:pt x="1139483" y="265457"/>
                </a:cubicBezTo>
                <a:cubicBezTo>
                  <a:pt x="1151528" y="292558"/>
                  <a:pt x="1158240" y="321728"/>
                  <a:pt x="1167619" y="349863"/>
                </a:cubicBezTo>
                <a:lnTo>
                  <a:pt x="1209822" y="476472"/>
                </a:lnTo>
                <a:lnTo>
                  <a:pt x="1223890" y="518675"/>
                </a:lnTo>
                <a:cubicBezTo>
                  <a:pt x="1242152" y="646514"/>
                  <a:pt x="1227471" y="585688"/>
                  <a:pt x="1266093" y="701555"/>
                </a:cubicBezTo>
                <a:cubicBezTo>
                  <a:pt x="1270782" y="715623"/>
                  <a:pt x="1269675" y="733273"/>
                  <a:pt x="1280160" y="743758"/>
                </a:cubicBezTo>
                <a:cubicBezTo>
                  <a:pt x="1289539" y="753137"/>
                  <a:pt x="1300010" y="761537"/>
                  <a:pt x="1308296" y="771894"/>
                </a:cubicBezTo>
                <a:cubicBezTo>
                  <a:pt x="1340795" y="812518"/>
                  <a:pt x="1326823" y="812038"/>
                  <a:pt x="1364567" y="842232"/>
                </a:cubicBezTo>
                <a:cubicBezTo>
                  <a:pt x="1377769" y="852794"/>
                  <a:pt x="1393568" y="859805"/>
                  <a:pt x="1406770" y="870367"/>
                </a:cubicBezTo>
                <a:cubicBezTo>
                  <a:pt x="1417127" y="878653"/>
                  <a:pt x="1423042" y="892571"/>
                  <a:pt x="1434905" y="898503"/>
                </a:cubicBezTo>
                <a:cubicBezTo>
                  <a:pt x="1461431" y="911766"/>
                  <a:pt x="1491176" y="917260"/>
                  <a:pt x="1519311" y="926638"/>
                </a:cubicBezTo>
                <a:lnTo>
                  <a:pt x="1561514" y="940706"/>
                </a:lnTo>
                <a:lnTo>
                  <a:pt x="1603717" y="954774"/>
                </a:lnTo>
                <a:cubicBezTo>
                  <a:pt x="1744394" y="950085"/>
                  <a:pt x="1885251" y="949221"/>
                  <a:pt x="2025748" y="940706"/>
                </a:cubicBezTo>
                <a:cubicBezTo>
                  <a:pt x="2040549" y="939809"/>
                  <a:pt x="2054688" y="933270"/>
                  <a:pt x="2067951" y="926638"/>
                </a:cubicBezTo>
                <a:cubicBezTo>
                  <a:pt x="2083073" y="919077"/>
                  <a:pt x="2097430" y="909636"/>
                  <a:pt x="2110154" y="898503"/>
                </a:cubicBezTo>
                <a:cubicBezTo>
                  <a:pt x="2185555" y="832527"/>
                  <a:pt x="2181321" y="826920"/>
                  <a:pt x="2236763" y="743758"/>
                </a:cubicBezTo>
                <a:cubicBezTo>
                  <a:pt x="2246142" y="729690"/>
                  <a:pt x="2259552" y="717595"/>
                  <a:pt x="2264899" y="701555"/>
                </a:cubicBezTo>
                <a:lnTo>
                  <a:pt x="2293034" y="617149"/>
                </a:lnTo>
                <a:lnTo>
                  <a:pt x="2307102" y="574946"/>
                </a:lnTo>
                <a:cubicBezTo>
                  <a:pt x="2302413" y="504607"/>
                  <a:pt x="2300819" y="433994"/>
                  <a:pt x="2293034" y="363930"/>
                </a:cubicBezTo>
                <a:cubicBezTo>
                  <a:pt x="2291396" y="349192"/>
                  <a:pt x="2286596" y="334442"/>
                  <a:pt x="2278967" y="321727"/>
                </a:cubicBezTo>
                <a:cubicBezTo>
                  <a:pt x="2253719" y="279648"/>
                  <a:pt x="2248461" y="301653"/>
                  <a:pt x="2208628" y="279524"/>
                </a:cubicBezTo>
                <a:cubicBezTo>
                  <a:pt x="2179069" y="263102"/>
                  <a:pt x="2156301" y="233947"/>
                  <a:pt x="2124222" y="223254"/>
                </a:cubicBezTo>
                <a:lnTo>
                  <a:pt x="2039816" y="195118"/>
                </a:lnTo>
                <a:cubicBezTo>
                  <a:pt x="2025748" y="190429"/>
                  <a:pt x="2011999" y="184646"/>
                  <a:pt x="1997613" y="181050"/>
                </a:cubicBezTo>
                <a:lnTo>
                  <a:pt x="1941342" y="166983"/>
                </a:lnTo>
                <a:cubicBezTo>
                  <a:pt x="1922585" y="157604"/>
                  <a:pt x="1905938" y="140934"/>
                  <a:pt x="1885071" y="138847"/>
                </a:cubicBezTo>
                <a:cubicBezTo>
                  <a:pt x="1790222" y="129362"/>
                  <a:pt x="1812792" y="144791"/>
                  <a:pt x="1772530" y="195118"/>
                </a:cubicBezTo>
                <a:cubicBezTo>
                  <a:pt x="1743298" y="231659"/>
                  <a:pt x="1737909" y="216744"/>
                  <a:pt x="1716259" y="265457"/>
                </a:cubicBezTo>
                <a:cubicBezTo>
                  <a:pt x="1704214" y="292558"/>
                  <a:pt x="1697501" y="321728"/>
                  <a:pt x="1688123" y="349863"/>
                </a:cubicBezTo>
                <a:lnTo>
                  <a:pt x="1674056" y="392066"/>
                </a:lnTo>
                <a:cubicBezTo>
                  <a:pt x="1674274" y="394466"/>
                  <a:pt x="1676094" y="545519"/>
                  <a:pt x="1702191" y="589014"/>
                </a:cubicBezTo>
                <a:cubicBezTo>
                  <a:pt x="1709015" y="600387"/>
                  <a:pt x="1718464" y="611218"/>
                  <a:pt x="1730327" y="617149"/>
                </a:cubicBezTo>
                <a:cubicBezTo>
                  <a:pt x="1756853" y="630412"/>
                  <a:pt x="1814733" y="645284"/>
                  <a:pt x="1814733" y="645284"/>
                </a:cubicBezTo>
              </a:path>
            </a:pathLst>
          </a:cu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1" name="Flèche droite 10"/>
          <p:cNvSpPr/>
          <p:nvPr/>
        </p:nvSpPr>
        <p:spPr>
          <a:xfrm>
            <a:off x="179512" y="5373216"/>
            <a:ext cx="2808312" cy="1008112"/>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ZoneTexte 11"/>
          <p:cNvSpPr txBox="1"/>
          <p:nvPr/>
        </p:nvSpPr>
        <p:spPr>
          <a:xfrm>
            <a:off x="467544" y="5517232"/>
            <a:ext cx="2232248" cy="707886"/>
          </a:xfrm>
          <a:prstGeom prst="rect">
            <a:avLst/>
          </a:prstGeom>
          <a:noFill/>
        </p:spPr>
        <p:txBody>
          <a:bodyPr wrap="square" rtlCol="0">
            <a:spAutoFit/>
          </a:bodyPr>
          <a:lstStyle/>
          <a:p>
            <a:r>
              <a:rPr lang="fr-FR" sz="4000" b="1" dirty="0"/>
              <a:t>énergie</a:t>
            </a:r>
            <a:r>
              <a:rPr lang="fr-FR" dirty="0"/>
              <a:t> </a:t>
            </a:r>
          </a:p>
        </p:txBody>
      </p:sp>
      <p:sp>
        <p:nvSpPr>
          <p:cNvPr id="10" name="ZoneTexte 9"/>
          <p:cNvSpPr txBox="1"/>
          <p:nvPr/>
        </p:nvSpPr>
        <p:spPr>
          <a:xfrm>
            <a:off x="647056" y="260648"/>
            <a:ext cx="8496944" cy="1569660"/>
          </a:xfrm>
          <a:prstGeom prst="rect">
            <a:avLst/>
          </a:prstGeom>
          <a:noFill/>
        </p:spPr>
        <p:txBody>
          <a:bodyPr wrap="square" rtlCol="0">
            <a:spAutoFit/>
          </a:bodyPr>
          <a:lstStyle/>
          <a:p>
            <a:r>
              <a:rPr lang="fr-FR" sz="4800" b="1" dirty="0">
                <a:solidFill>
                  <a:srgbClr val="FF0000"/>
                </a:solidFill>
              </a:rPr>
              <a:t>Avec la technologie l’énergie et l’</a:t>
            </a:r>
            <a:r>
              <a:rPr lang="fr-FR" sz="4800" b="1" dirty="0" err="1">
                <a:solidFill>
                  <a:srgbClr val="FF0000"/>
                </a:solidFill>
              </a:rPr>
              <a:t>énargeia</a:t>
            </a:r>
            <a:r>
              <a:rPr lang="fr-FR" sz="4800" b="1" dirty="0">
                <a:solidFill>
                  <a:srgbClr val="FF0000"/>
                </a:solidFill>
              </a:rPr>
              <a:t> vont de pair.</a:t>
            </a:r>
          </a:p>
        </p:txBody>
      </p:sp>
      <p:sp>
        <p:nvSpPr>
          <p:cNvPr id="13" name="Double flèche horizontale 12"/>
          <p:cNvSpPr/>
          <p:nvPr/>
        </p:nvSpPr>
        <p:spPr>
          <a:xfrm rot="2210763">
            <a:off x="3649839" y="3538933"/>
            <a:ext cx="2590897" cy="909536"/>
          </a:xfrm>
          <a:prstGeom prst="leftRightArrow">
            <a:avLst/>
          </a:prstGeom>
          <a:solidFill>
            <a:srgbClr val="92D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p:cNvSpPr txBox="1"/>
          <p:nvPr/>
        </p:nvSpPr>
        <p:spPr>
          <a:xfrm rot="2184123">
            <a:off x="3916188" y="3662257"/>
            <a:ext cx="2232248" cy="707886"/>
          </a:xfrm>
          <a:prstGeom prst="rect">
            <a:avLst/>
          </a:prstGeom>
          <a:noFill/>
        </p:spPr>
        <p:txBody>
          <a:bodyPr wrap="square" rtlCol="0">
            <a:spAutoFit/>
          </a:bodyPr>
          <a:lstStyle/>
          <a:p>
            <a:r>
              <a:rPr lang="fr-FR" sz="4000" b="1" dirty="0" err="1"/>
              <a:t>énargiea</a:t>
            </a:r>
            <a:r>
              <a:rPr lang="fr-FR"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2000"/>
                                        <p:tgtEl>
                                          <p:spTgt spid="10"/>
                                        </p:tgtEl>
                                      </p:cBhvr>
                                    </p:animEffect>
                                    <p:set>
                                      <p:cBhvr>
                                        <p:cTn id="12" dur="1" fill="hold">
                                          <p:stCondLst>
                                            <p:cond delay="19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2000"/>
                                        <p:tgtEl>
                                          <p:spTgt spid="102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2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2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1" nodeType="click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fade">
                                      <p:cBhvr>
                                        <p:cTn id="32" dur="2000"/>
                                        <p:tgtEl>
                                          <p:spTgt spid="12"/>
                                        </p:tgtEl>
                                      </p:cBhvr>
                                    </p:animEffect>
                                  </p:childTnLst>
                                </p:cTn>
                              </p:par>
                              <p:par>
                                <p:cTn id="33" presetID="10" presetClass="entr" presetSubtype="0" fill="hold" grpId="1" nodeType="withEffect">
                                  <p:stCondLst>
                                    <p:cond delay="0"/>
                                  </p:stCondLst>
                                  <p:childTnLst>
                                    <p:set>
                                      <p:cBhvr>
                                        <p:cTn id="34" dur="1" fill="hold">
                                          <p:stCondLst>
                                            <p:cond delay="0"/>
                                          </p:stCondLst>
                                        </p:cTn>
                                        <p:tgtEl>
                                          <p:spTgt spid="11"/>
                                        </p:tgtEl>
                                        <p:attrNameLst>
                                          <p:attrName>style.visibility</p:attrName>
                                        </p:attrNameLst>
                                      </p:cBhvr>
                                      <p:to>
                                        <p:strVal val="visible"/>
                                      </p:to>
                                    </p:set>
                                    <p:animEffect transition="in" filter="fade">
                                      <p:cBhvr>
                                        <p:cTn id="35" dur="2000"/>
                                        <p:tgtEl>
                                          <p:spTgt spid="11"/>
                                        </p:tgtEl>
                                      </p:cBhvr>
                                    </p:animEffect>
                                  </p:childTnLst>
                                </p:cTn>
                              </p:par>
                              <p:par>
                                <p:cTn id="36" presetID="63" presetClass="path" presetSubtype="0" accel="50000" decel="50000" fill="hold" grpId="0" nodeType="withEffect">
                                  <p:stCondLst>
                                    <p:cond delay="0"/>
                                  </p:stCondLst>
                                  <p:childTnLst>
                                    <p:animMotion origin="layout" path="M 0 0  L 0.25 0  E" pathEditMode="relative" ptsTypes="">
                                      <p:cBhvr>
                                        <p:cTn id="37" dur="2000" fill="hold"/>
                                        <p:tgtEl>
                                          <p:spTgt spid="12"/>
                                        </p:tgtEl>
                                        <p:attrNameLst>
                                          <p:attrName>ppt_x</p:attrName>
                                          <p:attrName>ppt_y</p:attrName>
                                        </p:attrNameLst>
                                      </p:cBhvr>
                                    </p:animMotion>
                                  </p:childTnLst>
                                </p:cTn>
                              </p:par>
                              <p:par>
                                <p:cTn id="38" presetID="63" presetClass="path" presetSubtype="0" accel="50000" decel="50000" fill="hold" grpId="0" nodeType="withEffect">
                                  <p:stCondLst>
                                    <p:cond delay="0"/>
                                  </p:stCondLst>
                                  <p:childTnLst>
                                    <p:animMotion origin="layout" path="M 0 0  L 0.25 0  E" pathEditMode="relative" ptsTypes="">
                                      <p:cBhvr>
                                        <p:cTn id="39" dur="2000" fill="hold"/>
                                        <p:tgtEl>
                                          <p:spTgt spid="11"/>
                                        </p:tgtEl>
                                        <p:attrNameLst>
                                          <p:attrName>ppt_x</p:attrName>
                                          <p:attrName>ppt_y</p:attrName>
                                        </p:attrNameLst>
                                      </p:cBhvr>
                                    </p:animMotion>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circle(in)">
                                      <p:cBhvr>
                                        <p:cTn id="44" dur="20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dissolve">
                                      <p:cBhvr>
                                        <p:cTn id="49" dur="500"/>
                                        <p:tgtEl>
                                          <p:spTgt spid="14"/>
                                        </p:tgtEl>
                                      </p:cBhvr>
                                    </p:animEffect>
                                  </p:childTnLst>
                                </p:cTn>
                              </p:par>
                              <p:par>
                                <p:cTn id="50" presetID="9"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Effect transition="in" filter="dissolve">
                                      <p:cBhvr>
                                        <p:cTn id="52" dur="500"/>
                                        <p:tgtEl>
                                          <p:spTgt spid="13"/>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2000"/>
                                        <p:tgtEl>
                                          <p:spTgt spid="14"/>
                                        </p:tgtEl>
                                      </p:cBhvr>
                                    </p:animEffect>
                                    <p:set>
                                      <p:cBhvr>
                                        <p:cTn id="57" dur="1" fill="hold">
                                          <p:stCondLst>
                                            <p:cond delay="1999"/>
                                          </p:stCondLst>
                                        </p:cTn>
                                        <p:tgtEl>
                                          <p:spTgt spid="14"/>
                                        </p:tgtEl>
                                        <p:attrNameLst>
                                          <p:attrName>style.visibility</p:attrName>
                                        </p:attrNameLst>
                                      </p:cBhvr>
                                      <p:to>
                                        <p:strVal val="hidden"/>
                                      </p:to>
                                    </p:set>
                                  </p:childTnLst>
                                </p:cTn>
                              </p:par>
                              <p:par>
                                <p:cTn id="58" presetID="10" presetClass="exit" presetSubtype="0" fill="hold" grpId="1" nodeType="withEffect">
                                  <p:stCondLst>
                                    <p:cond delay="0"/>
                                  </p:stCondLst>
                                  <p:childTnLst>
                                    <p:animEffect transition="out" filter="fade">
                                      <p:cBhvr>
                                        <p:cTn id="59" dur="2000"/>
                                        <p:tgtEl>
                                          <p:spTgt spid="13"/>
                                        </p:tgtEl>
                                      </p:cBhvr>
                                    </p:animEffect>
                                    <p:set>
                                      <p:cBhvr>
                                        <p:cTn id="60" dur="1" fill="hold">
                                          <p:stCondLst>
                                            <p:cond delay="19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1" grpId="0" animBg="1"/>
      <p:bldP spid="11" grpId="1" animBg="1"/>
      <p:bldP spid="12" grpId="0"/>
      <p:bldP spid="12" grpId="1"/>
      <p:bldP spid="10" grpId="0"/>
      <p:bldP spid="10" grpId="1"/>
      <p:bldP spid="13" grpId="0" animBg="1"/>
      <p:bldP spid="13" grpId="1" animBg="1"/>
      <p:bldP spid="14" grpId="0"/>
      <p:bldP spid="14" grpId="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normAutofit fontScale="92500" lnSpcReduction="10000"/>
          </a:bodyPr>
          <a:lstStyle/>
          <a:p>
            <a:pPr>
              <a:buNone/>
            </a:pPr>
            <a:r>
              <a:rPr lang="fr-FR" dirty="0"/>
              <a:t>Dans les années 1930, grâce à deux médecins argentins, Fernando Perez et Carlos </a:t>
            </a:r>
            <a:r>
              <a:rPr lang="fr-FR" dirty="0" err="1"/>
              <a:t>Mainini</a:t>
            </a:r>
            <a:r>
              <a:rPr lang="fr-FR" dirty="0"/>
              <a:t>, un deuxième laboratoire de recherche va s’implanter au Louvre et une nouvelle science, la </a:t>
            </a:r>
            <a:r>
              <a:rPr lang="fr-FR" dirty="0" err="1"/>
              <a:t>pinacologie</a:t>
            </a:r>
            <a:r>
              <a:rPr lang="fr-FR" dirty="0"/>
              <a:t> fondée sur </a:t>
            </a:r>
            <a:r>
              <a:rPr lang="fr-FR" b="1" dirty="0"/>
              <a:t>la dactyloscopie, procédé mis en place par Bertillon (1853-1914), responsable du </a:t>
            </a:r>
            <a:r>
              <a:rPr lang="fr-FR" b="1" i="1" dirty="0"/>
              <a:t>Laboratoire d’identification judiciaire</a:t>
            </a:r>
            <a:r>
              <a:rPr lang="fr-FR" b="1" dirty="0"/>
              <a:t> de la préfecture de police de Paris et inventeur de l’anthropométrie judiciaire, va être appliquée à la peinture pour leur authentification.</a:t>
            </a:r>
            <a:endParaRPr lang="fr-FR" dirty="0"/>
          </a:p>
          <a:p>
            <a:pPr>
              <a:buNone/>
            </a:pPr>
            <a:r>
              <a:rPr lang="fr-FR" dirty="0"/>
              <a:t>Avant d’être nommé aux commissions du Louvre, </a:t>
            </a:r>
            <a:r>
              <a:rPr lang="fr-FR" dirty="0" err="1"/>
              <a:t>Maroger</a:t>
            </a:r>
            <a:r>
              <a:rPr lang="fr-FR" dirty="0"/>
              <a:t> occupait une position au </a:t>
            </a:r>
            <a:r>
              <a:rPr lang="fr-FR" b="1" i="1" dirty="0"/>
              <a:t>Laboratoire d’identification judiciaire</a:t>
            </a:r>
            <a:r>
              <a:rPr lang="fr-FR" dirty="0"/>
              <a:t>.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332656"/>
            <a:ext cx="8640960" cy="5793507"/>
          </a:xfrm>
        </p:spPr>
        <p:txBody>
          <a:bodyPr>
            <a:normAutofit fontScale="85000" lnSpcReduction="10000"/>
          </a:bodyPr>
          <a:lstStyle/>
          <a:p>
            <a:pPr>
              <a:buNone/>
            </a:pPr>
            <a:r>
              <a:rPr lang="fr-FR" dirty="0"/>
              <a:t>L’on peut constater que si les sciences des matériaux culturels ont évoluées vers plus en plus de précision dans la caractérisation de la matière, la science de la criminalistique (</a:t>
            </a:r>
            <a:r>
              <a:rPr lang="fr-FR" i="1" dirty="0" err="1"/>
              <a:t>forensic</a:t>
            </a:r>
            <a:r>
              <a:rPr lang="fr-FR" i="1" dirty="0"/>
              <a:t> science</a:t>
            </a:r>
            <a:r>
              <a:rPr lang="fr-FR" dirty="0"/>
              <a:t> en anglais), en revanche, a évoluée vers des analyses plus holistiques des matériaux chargés de sens :  « rechercher les signes de l’action, savoir les prélever et au final les interpréter, telle est la démarche, complexe bien entendu car une telle construction nécessite aussi une connaissance de la sémiotique. » </a:t>
            </a:r>
          </a:p>
          <a:p>
            <a:pPr>
              <a:buNone/>
            </a:pPr>
            <a:r>
              <a:rPr lang="fr-FR" dirty="0"/>
              <a:t>Sans une méthode scientifique d’</a:t>
            </a:r>
            <a:r>
              <a:rPr lang="fr-FR" b="1" dirty="0"/>
              <a:t>actualisation</a:t>
            </a:r>
            <a:r>
              <a:rPr lang="fr-FR" dirty="0"/>
              <a:t> d’articulation par un agent récepteur, les matériaux de l’artefact culturel restent insignifiants. </a:t>
            </a:r>
          </a:p>
          <a:p>
            <a:pPr>
              <a:buNone/>
            </a:pPr>
            <a:r>
              <a:rPr lang="fr-FR" sz="1700" dirty="0" err="1"/>
              <a:t>Locard</a:t>
            </a:r>
            <a:r>
              <a:rPr lang="fr-FR" sz="1700" dirty="0"/>
              <a:t> E., </a:t>
            </a:r>
            <a:r>
              <a:rPr lang="fr-FR" sz="1700" i="1" dirty="0"/>
              <a:t>L’Enquête criminelle et les Méthodes scientifiques</a:t>
            </a:r>
            <a:r>
              <a:rPr lang="fr-FR" sz="1700" dirty="0"/>
              <a:t>, Paris, Flammarion, 1920. </a:t>
            </a:r>
            <a:r>
              <a:rPr lang="fr-FR" sz="1700" dirty="0" err="1"/>
              <a:t>Locard</a:t>
            </a:r>
            <a:r>
              <a:rPr lang="fr-FR" sz="1700" dirty="0"/>
              <a:t> explique, dans son ouvrage, </a:t>
            </a:r>
            <a:r>
              <a:rPr lang="fr-FR" sz="1700" i="1" dirty="0"/>
              <a:t>Policiers de roman et policiers de laboratoire</a:t>
            </a:r>
            <a:r>
              <a:rPr lang="fr-FR" sz="1700" dirty="0"/>
              <a:t>, Paris, Payot, 11924, p.96-97 que c’est en lisant </a:t>
            </a:r>
            <a:r>
              <a:rPr lang="fr-FR" sz="1700" i="1" dirty="0"/>
              <a:t>Une étude en rouge</a:t>
            </a:r>
            <a:r>
              <a:rPr lang="fr-FR" sz="1700" dirty="0"/>
              <a:t> de Sir Conan Doyle qu’il lui a emprunté cette vision.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32656"/>
            <a:ext cx="8229600" cy="5793507"/>
          </a:xfrm>
        </p:spPr>
        <p:txBody>
          <a:bodyPr>
            <a:normAutofit fontScale="92500"/>
          </a:bodyPr>
          <a:lstStyle/>
          <a:p>
            <a:pPr>
              <a:buNone/>
            </a:pPr>
            <a:r>
              <a:rPr lang="fr-FR" dirty="0"/>
              <a:t>« Rechercher les signes de l’action, savoir les prélever et au final les interpréter, telle est la démarche, complexe bien entendu car une telle construction nécessite aussi une connaissance de la sémiotique. […] Le principe de l’échange, dit principe de </a:t>
            </a:r>
            <a:r>
              <a:rPr lang="fr-FR" dirty="0" err="1"/>
              <a:t>Locard</a:t>
            </a:r>
            <a:r>
              <a:rPr lang="fr-FR" dirty="0"/>
              <a:t>, a été énoncé comme suit : </a:t>
            </a:r>
          </a:p>
          <a:p>
            <a:pPr>
              <a:buNone/>
            </a:pPr>
            <a:r>
              <a:rPr lang="fr-FR" dirty="0"/>
              <a:t>« La vérité est que nul ne peut agir avec l’intensité que suppose l’action criminelle [lire également </a:t>
            </a:r>
            <a:r>
              <a:rPr lang="fr-FR" i="1" dirty="0"/>
              <a:t>artistique</a:t>
            </a:r>
            <a:r>
              <a:rPr lang="fr-FR" dirty="0"/>
              <a:t>] sans laisser des marques multiples de son passage. »</a:t>
            </a:r>
          </a:p>
          <a:p>
            <a:pPr>
              <a:buNone/>
            </a:pPr>
            <a:r>
              <a:rPr lang="fr-FR" sz="1600" dirty="0" err="1"/>
              <a:t>Locard</a:t>
            </a:r>
            <a:r>
              <a:rPr lang="fr-FR" sz="1600" dirty="0"/>
              <a:t> E., </a:t>
            </a:r>
            <a:r>
              <a:rPr lang="fr-FR" sz="1600" i="1" dirty="0"/>
              <a:t>L’Enquête criminelle et les Méthodes scientifiques</a:t>
            </a:r>
            <a:r>
              <a:rPr lang="fr-FR" sz="1600" dirty="0"/>
              <a:t>, Paris, Flammarion, 1920. </a:t>
            </a:r>
            <a:r>
              <a:rPr lang="fr-FR" sz="1600" dirty="0" err="1"/>
              <a:t>Locard</a:t>
            </a:r>
            <a:r>
              <a:rPr lang="fr-FR" sz="1600" dirty="0"/>
              <a:t> explique, dans son ouvrage, </a:t>
            </a:r>
            <a:r>
              <a:rPr lang="fr-FR" sz="1600" i="1" dirty="0"/>
              <a:t>Policiers de roman et policiers de laboratoire</a:t>
            </a:r>
            <a:r>
              <a:rPr lang="fr-FR" sz="1600" dirty="0"/>
              <a:t>, Paris, Payot, 11924, p.96-97 que c’est en lisant </a:t>
            </a:r>
            <a:r>
              <a:rPr lang="fr-FR" sz="1600" i="1" dirty="0"/>
              <a:t>Une étude en rouge</a:t>
            </a:r>
            <a:r>
              <a:rPr lang="fr-FR" sz="1600" dirty="0"/>
              <a:t> de Sir Conan Doyle qu’il lui a emprunté cette vision.</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60648"/>
            <a:ext cx="8229600" cy="6597352"/>
          </a:xfrm>
        </p:spPr>
        <p:txBody>
          <a:bodyPr>
            <a:normAutofit fontScale="92500" lnSpcReduction="20000"/>
          </a:bodyPr>
          <a:lstStyle/>
          <a:p>
            <a:pPr>
              <a:buNone/>
            </a:pPr>
            <a:r>
              <a:rPr lang="fr-FR" dirty="0"/>
              <a:t>« Paul Kirk en 1953 confirme toute l’importance du principe de l’échange, dit principe de </a:t>
            </a:r>
            <a:r>
              <a:rPr lang="fr-FR" dirty="0" err="1"/>
              <a:t>Locard</a:t>
            </a:r>
            <a:r>
              <a:rPr lang="fr-FR" dirty="0"/>
              <a:t> qu’il détaille plus encore :</a:t>
            </a:r>
          </a:p>
          <a:p>
            <a:pPr>
              <a:buNone/>
            </a:pPr>
            <a:r>
              <a:rPr lang="fr-FR" dirty="0"/>
              <a:t>« Où qu’il marche, quoiqu’il touche ou laisse même inconsciemment, servira de preuve silencieuse contre lui. Pas seulement ses empreintes digitales ou ses traces de pas, mais ses cheveux, ses poils, les fibres de ses vêtements, le verre qu’il brise, les traces d’outils qu’il dépose […] – tout cela et plus encore est un témoin muet contre lui. […] C’est une preuve factuelle. Une preuve matérielle ne peut pas être fausse ; elle ne peut pas parjurer ; […] Seule son interprétation peut être erronée. </a:t>
            </a:r>
            <a:r>
              <a:rPr lang="fr-FR" b="1" dirty="0"/>
              <a:t>Seule l’incapacité à la trouver, à l’étudier et à le comprendre peut en diminuer sa valeur</a:t>
            </a:r>
            <a:r>
              <a:rPr lang="fr-FR" dirty="0"/>
              <a:t>. »</a:t>
            </a:r>
          </a:p>
          <a:p>
            <a:pPr>
              <a:buNone/>
            </a:pPr>
            <a:r>
              <a:rPr lang="en-GB" sz="2100" dirty="0"/>
              <a:t>Paul Kirk, </a:t>
            </a:r>
            <a:r>
              <a:rPr lang="en-GB" sz="2100" i="1" dirty="0"/>
              <a:t>Crime Investigation</a:t>
            </a:r>
            <a:r>
              <a:rPr lang="en-GB" sz="2100" dirty="0"/>
              <a:t>, New York, John Wiley, Sons, 1974.</a:t>
            </a:r>
            <a:endParaRPr lang="fr-FR" sz="21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32656"/>
            <a:ext cx="9144000" cy="5793507"/>
          </a:xfrm>
        </p:spPr>
        <p:txBody>
          <a:bodyPr>
            <a:normAutofit fontScale="92500" lnSpcReduction="20000"/>
          </a:bodyPr>
          <a:lstStyle/>
          <a:p>
            <a:pPr>
              <a:buNone/>
            </a:pPr>
            <a:r>
              <a:rPr lang="fr-FR" dirty="0"/>
              <a:t>Les recherches (de Kirk) le conduisent à introduire un principe fondamental pour la criminalistique, celui de l’unicité, son identité, qui vient accroître la valeur des résultats. [Cette principe de] l’unicité [est] la propriété unique que possède tout objet dans l’univers. Cette caractéristique est déterminante dans l’interprétation en criminalistique, elle est à la base du renforcement de la valeur de toute identification par l’</a:t>
            </a:r>
            <a:r>
              <a:rPr lang="fr-FR" b="1" i="1" dirty="0"/>
              <a:t>individualisation</a:t>
            </a:r>
            <a:r>
              <a:rPr lang="fr-FR" dirty="0"/>
              <a:t> : </a:t>
            </a:r>
          </a:p>
          <a:p>
            <a:pPr>
              <a:buNone/>
            </a:pPr>
            <a:r>
              <a:rPr lang="fr-FR" dirty="0"/>
              <a:t>«Une chose ne peut être identique seulement avec elle-même, jamais avec un autre objet, puisque tous les objets dans l’univers sont uniques. Si cela n’était pas vrai, il ne pourrait y avoir d’identification au sens employé par le criminaliste. » </a:t>
            </a:r>
          </a:p>
          <a:p>
            <a:pPr>
              <a:buNone/>
            </a:pPr>
            <a:r>
              <a:rPr lang="en-GB" sz="1600" dirty="0"/>
              <a:t>Paul Kirk, The Ontogeny of </a:t>
            </a:r>
            <a:r>
              <a:rPr lang="en-GB" sz="1600" dirty="0" err="1"/>
              <a:t>Criminalistics</a:t>
            </a:r>
            <a:r>
              <a:rPr lang="en-GB" sz="1600" dirty="0"/>
              <a:t> », </a:t>
            </a:r>
            <a:r>
              <a:rPr lang="en-GB" sz="1600" i="1" dirty="0"/>
              <a:t>Journal of Criminal Law, Criminology and Science</a:t>
            </a:r>
            <a:r>
              <a:rPr lang="en-GB" sz="1600" dirty="0"/>
              <a:t>, 54, 1963, p.235-238.</a:t>
            </a:r>
            <a:endParaRPr lang="fr-FR" sz="1600"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51520" y="188640"/>
            <a:ext cx="8892480" cy="6408712"/>
          </a:xfrm>
        </p:spPr>
        <p:txBody>
          <a:bodyPr>
            <a:normAutofit lnSpcReduction="10000"/>
          </a:bodyPr>
          <a:lstStyle/>
          <a:p>
            <a:pPr>
              <a:buNone/>
            </a:pPr>
            <a:r>
              <a:rPr lang="fr-FR" sz="4000" b="1" dirty="0"/>
              <a:t>Pour Thierry de Freiberg, l’intellect est</a:t>
            </a:r>
            <a:r>
              <a:rPr lang="fr-FR" sz="4000" dirty="0"/>
              <a:t>, dans l’ordre de ce qu’il appelle </a:t>
            </a:r>
          </a:p>
          <a:p>
            <a:pPr algn="ctr">
              <a:buNone/>
            </a:pPr>
            <a:r>
              <a:rPr lang="fr-FR" sz="4000" b="1" dirty="0"/>
              <a:t>l’«étant </a:t>
            </a:r>
            <a:r>
              <a:rPr lang="fr-FR" sz="4000" b="1" dirty="0" err="1"/>
              <a:t>conceptionnel</a:t>
            </a:r>
            <a:r>
              <a:rPr lang="fr-FR" sz="4000" b="1" dirty="0"/>
              <a:t> »</a:t>
            </a:r>
            <a:r>
              <a:rPr lang="fr-FR" sz="4000" dirty="0"/>
              <a:t>, </a:t>
            </a:r>
          </a:p>
          <a:p>
            <a:pPr>
              <a:buNone/>
            </a:pPr>
            <a:r>
              <a:rPr lang="fr-FR" sz="4000" b="1" dirty="0"/>
              <a:t>	cause formelle de la réalité matérielle</a:t>
            </a:r>
            <a:r>
              <a:rPr lang="fr-FR" sz="4000" dirty="0"/>
              <a:t>, </a:t>
            </a:r>
            <a:r>
              <a:rPr lang="fr-FR" sz="4000" b="1" dirty="0"/>
              <a:t>laquelle ne trouve son intelligibilité que dans son rapport à </a:t>
            </a:r>
          </a:p>
          <a:p>
            <a:pPr algn="ctr">
              <a:buNone/>
            </a:pPr>
            <a:r>
              <a:rPr lang="fr-FR" sz="4000" b="1" dirty="0"/>
              <a:t>l’acte de connaissance</a:t>
            </a:r>
            <a:r>
              <a:rPr lang="fr-FR" sz="4000" dirty="0"/>
              <a:t> </a:t>
            </a:r>
          </a:p>
          <a:p>
            <a:pPr algn="ctr">
              <a:buNone/>
            </a:pPr>
            <a:r>
              <a:rPr lang="fr-FR" sz="4000" dirty="0"/>
              <a:t>qui lui confère sa quiddité. </a:t>
            </a:r>
          </a:p>
          <a:p>
            <a:pPr>
              <a:buNone/>
            </a:pPr>
            <a:r>
              <a:rPr lang="fr-FR" b="1" dirty="0">
                <a:solidFill>
                  <a:srgbClr val="FF0000"/>
                </a:solidFill>
              </a:rPr>
              <a:t>quiddité</a:t>
            </a:r>
            <a:r>
              <a:rPr lang="fr-FR" dirty="0">
                <a:solidFill>
                  <a:srgbClr val="FF0000"/>
                </a:solidFill>
              </a:rPr>
              <a:t> = ce qui fait qu'une chose est ce qu'elle est</a:t>
            </a:r>
          </a:p>
          <a:p>
            <a:pPr>
              <a:buNone/>
            </a:pPr>
            <a:r>
              <a:rPr lang="fr-FR" sz="1400" dirty="0"/>
              <a:t>Pierre-Luc Desjardins, </a:t>
            </a:r>
            <a:r>
              <a:rPr lang="fr-FR" sz="1400" i="1" dirty="0"/>
              <a:t>Être et image : une approche de la notion de sujet chez Maître Eckhart</a:t>
            </a:r>
            <a:r>
              <a:rPr lang="fr-FR" sz="1400" dirty="0"/>
              <a:t>  Département de Philosophie Faculté des arts et des sciences Mémoire présenté à la Faculté des arts et des sciences en vue de l’obtention du grade de maître en philosophie,  Août 2013 © Pierre-Luc Desjardins, 2013 p.30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95536" y="260648"/>
            <a:ext cx="8568952" cy="5865515"/>
          </a:xfrm>
        </p:spPr>
        <p:txBody>
          <a:bodyPr>
            <a:normAutofit fontScale="92500"/>
          </a:bodyPr>
          <a:lstStyle/>
          <a:p>
            <a:pPr>
              <a:buNone/>
            </a:pPr>
            <a:r>
              <a:rPr lang="fr-FR" sz="4000" b="1" dirty="0"/>
              <a:t>L’intellect </a:t>
            </a:r>
            <a:r>
              <a:rPr lang="fr-FR" sz="4000" dirty="0"/>
              <a:t>est l’état d’existence «</a:t>
            </a:r>
            <a:r>
              <a:rPr lang="fr-FR" sz="4000" dirty="0" err="1"/>
              <a:t>conceptionnel</a:t>
            </a:r>
            <a:r>
              <a:rPr lang="fr-FR" sz="4000" dirty="0"/>
              <a:t>».</a:t>
            </a:r>
          </a:p>
          <a:p>
            <a:pPr>
              <a:buNone/>
            </a:pPr>
            <a:r>
              <a:rPr lang="fr-FR" sz="4000" dirty="0"/>
              <a:t>Ainsi, l’intellect est la cause formelle de la réalité matérielle.</a:t>
            </a:r>
          </a:p>
          <a:p>
            <a:pPr>
              <a:buNone/>
            </a:pPr>
            <a:r>
              <a:rPr lang="fr-FR" sz="4000" dirty="0"/>
              <a:t>Cette réalité matérielle ne trouve son intelligibilité que dans son rapport à l’</a:t>
            </a:r>
            <a:r>
              <a:rPr lang="fr-FR" sz="4000" i="1" dirty="0"/>
              <a:t>acte</a:t>
            </a:r>
            <a:r>
              <a:rPr lang="fr-FR" sz="4000" dirty="0"/>
              <a:t> de connaissance.</a:t>
            </a:r>
          </a:p>
          <a:p>
            <a:pPr>
              <a:buNone/>
            </a:pPr>
            <a:r>
              <a:rPr lang="fr-FR" sz="4000" dirty="0"/>
              <a:t>Cette </a:t>
            </a:r>
            <a:r>
              <a:rPr lang="fr-FR" sz="4000" i="1" dirty="0"/>
              <a:t>acte</a:t>
            </a:r>
            <a:r>
              <a:rPr lang="fr-FR" sz="4000" dirty="0"/>
              <a:t> de connaissance est ce qui fait que la réalité matérielle est ce qu’elle est.</a:t>
            </a:r>
          </a:p>
          <a:p>
            <a:pPr>
              <a:buNone/>
            </a:pPr>
            <a:endParaRPr lang="fr-FR"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332656"/>
            <a:ext cx="9144000" cy="6120680"/>
          </a:xfrm>
        </p:spPr>
        <p:txBody>
          <a:bodyPr>
            <a:normAutofit fontScale="92500" lnSpcReduction="20000"/>
          </a:bodyPr>
          <a:lstStyle/>
          <a:p>
            <a:pPr>
              <a:buNone/>
            </a:pPr>
            <a:r>
              <a:rPr lang="fr-FR" sz="5400" dirty="0"/>
              <a:t>Pour </a:t>
            </a:r>
            <a:r>
              <a:rPr lang="fr-FR" sz="5400" dirty="0" err="1"/>
              <a:t>MeisterEckhart</a:t>
            </a:r>
            <a:r>
              <a:rPr lang="fr-FR" sz="5400" dirty="0"/>
              <a:t>, </a:t>
            </a:r>
            <a:r>
              <a:rPr lang="fr-FR" sz="5400" u="sng" dirty="0"/>
              <a:t>les actes sont la donation originaire qui fait que l’intentionnalité est remplie par une chose</a:t>
            </a:r>
            <a:r>
              <a:rPr lang="fr-FR" sz="5400" dirty="0"/>
              <a:t>.</a:t>
            </a:r>
          </a:p>
          <a:p>
            <a:pPr>
              <a:buNone/>
            </a:pPr>
            <a:endParaRPr lang="fr-FR" sz="1200" dirty="0"/>
          </a:p>
          <a:p>
            <a:pPr>
              <a:lnSpc>
                <a:spcPct val="110000"/>
              </a:lnSpc>
              <a:buNone/>
            </a:pPr>
            <a:r>
              <a:rPr lang="fr-FR" sz="3600" dirty="0"/>
              <a:t>Eckhart </a:t>
            </a:r>
            <a:r>
              <a:rPr lang="fr-FR" sz="3600" dirty="0" err="1"/>
              <a:t>von</a:t>
            </a:r>
            <a:r>
              <a:rPr lang="fr-FR" sz="3600" dirty="0"/>
              <a:t> </a:t>
            </a:r>
            <a:r>
              <a:rPr lang="fr-FR" sz="3600" dirty="0" err="1"/>
              <a:t>Hochheim</a:t>
            </a:r>
            <a:r>
              <a:rPr lang="fr-FR" sz="3600" dirty="0"/>
              <a:t>, dit </a:t>
            </a:r>
            <a:r>
              <a:rPr lang="fr-FR" sz="3600" b="1" dirty="0"/>
              <a:t>Maître</a:t>
            </a:r>
            <a:r>
              <a:rPr lang="fr-FR" sz="3600" dirty="0"/>
              <a:t> </a:t>
            </a:r>
            <a:r>
              <a:rPr lang="fr-FR" sz="3600" b="1" dirty="0"/>
              <a:t>Eckhart</a:t>
            </a:r>
            <a:r>
              <a:rPr lang="fr-FR" sz="3600" dirty="0"/>
              <a:t> </a:t>
            </a:r>
          </a:p>
          <a:p>
            <a:pPr>
              <a:lnSpc>
                <a:spcPct val="110000"/>
              </a:lnSpc>
              <a:buNone/>
            </a:pPr>
            <a:r>
              <a:rPr lang="fr-FR" sz="3600" dirty="0"/>
              <a:t>(vers 1260 — 28 janvier 1328), est un théologien et philosophe dominicain, le premier des mystiques rhénans.</a:t>
            </a:r>
          </a:p>
          <a:p>
            <a:pPr>
              <a:buNone/>
            </a:pPr>
            <a:endParaRPr lang="fr-FR" dirty="0"/>
          </a:p>
          <a:p>
            <a:pPr>
              <a:buNone/>
            </a:pPr>
            <a:r>
              <a:rPr lang="fr-FR" sz="1800" dirty="0"/>
              <a:t>Yves MEESSEN, Université de Lorraine, Metz, </a:t>
            </a:r>
            <a:r>
              <a:rPr lang="fr-FR" sz="1800" i="1" dirty="0" err="1"/>
              <a:t>Obstetricandi</a:t>
            </a:r>
            <a:r>
              <a:rPr lang="fr-FR" sz="1800" i="1" dirty="0"/>
              <a:t> </a:t>
            </a:r>
            <a:r>
              <a:rPr lang="fr-FR" sz="1800" i="1" dirty="0" err="1"/>
              <a:t>scientia</a:t>
            </a:r>
            <a:r>
              <a:rPr lang="fr-FR" sz="1800" dirty="0"/>
              <a:t> </a:t>
            </a:r>
            <a:r>
              <a:rPr lang="fr-FR" sz="1800" i="1" dirty="0"/>
              <a:t>Opérativité du langage chez Maître Eckhart Etude,</a:t>
            </a:r>
            <a:r>
              <a:rPr lang="fr-FR" sz="1800" dirty="0"/>
              <a:t> pour l’obtention de l’Habilitation à Diriger les Recherches : Ecole Pratique des Hautes Etudes - Soutenance le 18 juin 2019. P.256-257 </a:t>
            </a:r>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buNone/>
            </a:pPr>
            <a:r>
              <a:rPr lang="fr-FR" dirty="0"/>
              <a:t>Quelles sont les relations entre les </a:t>
            </a:r>
            <a:r>
              <a:rPr lang="fr-FR" b="1" dirty="0"/>
              <a:t>intentions</a:t>
            </a:r>
            <a:r>
              <a:rPr lang="fr-FR" dirty="0"/>
              <a:t> et les </a:t>
            </a:r>
            <a:r>
              <a:rPr lang="fr-FR" b="1" dirty="0"/>
              <a:t>actes</a:t>
            </a:r>
            <a:r>
              <a:rPr lang="fr-FR" dirty="0"/>
              <a:t>?</a:t>
            </a:r>
          </a:p>
          <a:p>
            <a:pPr>
              <a:buNone/>
            </a:pPr>
            <a:endParaRPr lang="fr-FR" dirty="0"/>
          </a:p>
          <a:p>
            <a:pPr>
              <a:buNone/>
            </a:pPr>
            <a:r>
              <a:rPr lang="fr-FR" dirty="0"/>
              <a:t>La définition d’</a:t>
            </a:r>
            <a:r>
              <a:rPr lang="fr-FR" b="1" dirty="0"/>
              <a:t>acte</a:t>
            </a:r>
            <a:r>
              <a:rPr lang="fr-FR" dirty="0"/>
              <a:t> au CNRTL est la suivante:</a:t>
            </a:r>
          </a:p>
          <a:p>
            <a:pPr>
              <a:buNone/>
            </a:pPr>
            <a:r>
              <a:rPr lang="fr-FR" dirty="0"/>
              <a:t>Manifestation concrète des pouvoirs d'agir d'une personne, ce que fait une personne.</a:t>
            </a:r>
          </a:p>
          <a:p>
            <a:pPr>
              <a:buNone/>
            </a:pPr>
            <a:endParaRPr lang="fr-FR" dirty="0"/>
          </a:p>
          <a:p>
            <a:pPr>
              <a:buNone/>
            </a:pPr>
            <a:r>
              <a:rPr lang="fr-FR" dirty="0"/>
              <a:t>Quelles sont les relations entre les </a:t>
            </a:r>
            <a:r>
              <a:rPr lang="fr-FR" b="1" dirty="0"/>
              <a:t>actes </a:t>
            </a:r>
            <a:r>
              <a:rPr lang="fr-FR" dirty="0"/>
              <a:t>et les</a:t>
            </a:r>
            <a:r>
              <a:rPr lang="fr-FR" b="1" dirty="0"/>
              <a:t> intentions</a:t>
            </a:r>
            <a:r>
              <a:rPr lang="fr-FR" dirty="0"/>
              <a:t>?</a:t>
            </a:r>
          </a:p>
          <a:p>
            <a:pPr>
              <a:buNone/>
            </a:pPr>
            <a:r>
              <a:rPr lang="fr-FR"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20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76672"/>
            <a:ext cx="8229600" cy="5649491"/>
          </a:xfrm>
        </p:spPr>
        <p:txBody>
          <a:bodyPr/>
          <a:lstStyle/>
          <a:p>
            <a:pPr algn="ctr">
              <a:buNone/>
            </a:pPr>
            <a:r>
              <a:rPr lang="fr-FR" u="sng" dirty="0"/>
              <a:t>Rappelons</a:t>
            </a:r>
            <a:r>
              <a:rPr lang="fr-FR" dirty="0"/>
              <a:t> : </a:t>
            </a:r>
          </a:p>
          <a:p>
            <a:pPr>
              <a:buNone/>
            </a:pPr>
            <a:r>
              <a:rPr lang="fr-FR" altLang="fr-FR" dirty="0"/>
              <a:t>L’</a:t>
            </a:r>
            <a:r>
              <a:rPr lang="fr-FR" altLang="fr-FR" b="1" dirty="0"/>
              <a:t>ictus</a:t>
            </a:r>
            <a:r>
              <a:rPr lang="fr-FR" altLang="fr-FR" dirty="0"/>
              <a:t> est la </a:t>
            </a:r>
            <a:r>
              <a:rPr lang="fr-FR" altLang="fr-FR" b="1" u="sng" dirty="0"/>
              <a:t>cellule</a:t>
            </a:r>
            <a:r>
              <a:rPr lang="fr-FR" altLang="fr-FR" dirty="0"/>
              <a:t> </a:t>
            </a:r>
            <a:r>
              <a:rPr lang="fr-FR" altLang="fr-FR" b="1" u="sng" dirty="0"/>
              <a:t>matrice</a:t>
            </a:r>
            <a:r>
              <a:rPr lang="fr-FR" altLang="fr-FR" dirty="0"/>
              <a:t> (ou unité) de la différence minimale. </a:t>
            </a:r>
          </a:p>
          <a:p>
            <a:pPr>
              <a:buNone/>
            </a:pPr>
            <a:r>
              <a:rPr lang="fr-FR" altLang="fr-FR" dirty="0"/>
              <a:t>Cette différence est caractérisée par sa fonction, par la </a:t>
            </a:r>
            <a:r>
              <a:rPr lang="fr-FR" altLang="fr-FR" b="1" dirty="0"/>
              <a:t>nature</a:t>
            </a:r>
            <a:r>
              <a:rPr lang="fr-FR" altLang="fr-FR" dirty="0"/>
              <a:t> et la </a:t>
            </a:r>
            <a:r>
              <a:rPr lang="fr-FR" altLang="fr-FR" b="1" dirty="0"/>
              <a:t>quantité</a:t>
            </a:r>
            <a:r>
              <a:rPr lang="fr-FR" altLang="fr-FR" dirty="0"/>
              <a:t> d’</a:t>
            </a:r>
            <a:r>
              <a:rPr lang="fr-FR" altLang="fr-FR" b="1" dirty="0"/>
              <a:t>énergie</a:t>
            </a:r>
            <a:r>
              <a:rPr lang="fr-FR" altLang="fr-FR" dirty="0"/>
              <a:t> </a:t>
            </a:r>
            <a:r>
              <a:rPr lang="fr-FR" altLang="fr-FR" b="1" dirty="0"/>
              <a:t>dépensée</a:t>
            </a:r>
            <a:r>
              <a:rPr lang="fr-FR" altLang="fr-FR" dirty="0"/>
              <a:t> et par l’interface constituée par le fond.</a:t>
            </a:r>
          </a:p>
          <a:p>
            <a:pPr>
              <a:buNone/>
            </a:pPr>
            <a:r>
              <a:rPr lang="fr-FR" altLang="fr-FR" dirty="0"/>
              <a:t>L’ictus constitue l’</a:t>
            </a:r>
            <a:r>
              <a:rPr lang="fr-FR" altLang="fr-FR" b="1" i="1" dirty="0"/>
              <a:t>acte intentionnel</a:t>
            </a:r>
            <a:r>
              <a:rPr lang="fr-FR" altLang="fr-FR" dirty="0"/>
              <a:t>.</a:t>
            </a:r>
          </a:p>
          <a:p>
            <a:pPr>
              <a:buNone/>
            </a:pPr>
            <a:endParaRPr lang="fr-FR" altLang="fr-FR" dirty="0"/>
          </a:p>
          <a:p>
            <a:pPr>
              <a:buNone/>
            </a:pPr>
            <a:endParaRPr lang="fr-FR" dirty="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Espace réservé du contenu 2"/>
          <p:cNvSpPr>
            <a:spLocks noGrp="1"/>
          </p:cNvSpPr>
          <p:nvPr>
            <p:ph idx="1"/>
          </p:nvPr>
        </p:nvSpPr>
        <p:spPr>
          <a:xfrm>
            <a:off x="457200" y="548680"/>
            <a:ext cx="8229600" cy="5833070"/>
          </a:xfrm>
        </p:spPr>
        <p:txBody>
          <a:bodyPr>
            <a:normAutofit/>
          </a:bodyPr>
          <a:lstStyle/>
          <a:p>
            <a:pPr marL="0" indent="0" algn="just" eaLnBrk="1" hangingPunct="1">
              <a:buFont typeface="Arial" charset="0"/>
              <a:buNone/>
            </a:pPr>
            <a:r>
              <a:rPr lang="fr-FR" altLang="fr-FR" dirty="0"/>
              <a:t>Le </a:t>
            </a:r>
            <a:r>
              <a:rPr lang="fr-FR" altLang="fr-FR" b="1" dirty="0"/>
              <a:t>fond</a:t>
            </a:r>
            <a:r>
              <a:rPr lang="fr-FR" altLang="fr-FR" dirty="0"/>
              <a:t> est, en tant que masse conductrice, la limite d’un milieu dont le potentiel en chaque point est considéré comme égal à zéro, qui permet le transfert de l’énergie</a:t>
            </a:r>
          </a:p>
          <a:p>
            <a:pPr marL="0" indent="0" algn="just" eaLnBrk="1" hangingPunct="1">
              <a:buFont typeface="Arial" charset="0"/>
              <a:buNone/>
            </a:pPr>
            <a:r>
              <a:rPr lang="fr-FR" altLang="fr-FR" dirty="0"/>
              <a:t> </a:t>
            </a:r>
          </a:p>
          <a:p>
            <a:pPr marL="0" indent="0" algn="just" eaLnBrk="1" hangingPunct="1">
              <a:buFont typeface="Arial" charset="0"/>
              <a:buNone/>
            </a:pPr>
            <a:r>
              <a:rPr lang="fr-FR" altLang="fr-FR" dirty="0"/>
              <a:t>[</a:t>
            </a:r>
            <a:r>
              <a:rPr lang="fr-FR" altLang="fr-FR" b="1" dirty="0"/>
              <a:t>qui devient</a:t>
            </a:r>
            <a:r>
              <a:rPr lang="fr-FR" altLang="fr-FR" dirty="0"/>
              <a:t>] organisée [</a:t>
            </a:r>
            <a:r>
              <a:rPr lang="fr-FR" altLang="fr-FR" b="1" dirty="0">
                <a:solidFill>
                  <a:srgbClr val="FF0000"/>
                </a:solidFill>
              </a:rPr>
              <a:t>en système</a:t>
            </a:r>
            <a:r>
              <a:rPr lang="fr-FR" altLang="fr-FR" dirty="0"/>
              <a:t>] d’une phase à une autre [</a:t>
            </a:r>
            <a:r>
              <a:rPr lang="fr-FR" altLang="fr-FR" b="1" dirty="0"/>
              <a:t>par un jeu de niveaux de résistance</a:t>
            </a:r>
            <a:r>
              <a:rPr lang="fr-FR" altLang="fr-FR" dirty="0"/>
              <a:t>].</a:t>
            </a:r>
          </a:p>
          <a:p>
            <a:pPr marL="0" indent="0" algn="just">
              <a:buNone/>
            </a:pPr>
            <a:r>
              <a:rPr lang="fr-FR" dirty="0"/>
              <a:t>Sans fond, l’énergie de l’action humaine se disperse dans le milieu ambiant.</a:t>
            </a:r>
          </a:p>
          <a:p>
            <a:pPr marL="0" indent="0" algn="just" eaLnBrk="1" hangingPunct="1">
              <a:buFont typeface="Arial" charset="0"/>
              <a:buNone/>
            </a:pPr>
            <a:endParaRPr lang="fr-FR" altLang="fr-FR" dirty="0"/>
          </a:p>
          <a:p>
            <a:pPr marL="0" indent="0" eaLnBrk="1" hangingPunct="1">
              <a:buFont typeface="Arial" charset="0"/>
              <a:buNone/>
            </a:pPr>
            <a:endParaRPr lang="fr-FR" altLang="fr-FR"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Effect transition="in" filter="fade">
                                      <p:cBhvr>
                                        <p:cTn id="7" dur="500"/>
                                        <p:tgtEl>
                                          <p:spTgt spid="163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386">
                                            <p:txEl>
                                              <p:pRg st="1" end="1"/>
                                            </p:txEl>
                                          </p:spTgt>
                                        </p:tgtEl>
                                        <p:attrNameLst>
                                          <p:attrName>style.visibility</p:attrName>
                                        </p:attrNameLst>
                                      </p:cBhvr>
                                      <p:to>
                                        <p:strVal val="visible"/>
                                      </p:to>
                                    </p:set>
                                    <p:animEffect transition="in" filter="fade">
                                      <p:cBhvr>
                                        <p:cTn id="12" dur="500"/>
                                        <p:tgtEl>
                                          <p:spTgt spid="163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386">
                                            <p:txEl>
                                              <p:pRg st="2" end="2"/>
                                            </p:txEl>
                                          </p:spTgt>
                                        </p:tgtEl>
                                        <p:attrNameLst>
                                          <p:attrName>style.visibility</p:attrName>
                                        </p:attrNameLst>
                                      </p:cBhvr>
                                      <p:to>
                                        <p:strVal val="visible"/>
                                      </p:to>
                                    </p:set>
                                    <p:animEffect transition="in" filter="fade">
                                      <p:cBhvr>
                                        <p:cTn id="17" dur="500"/>
                                        <p:tgtEl>
                                          <p:spTgt spid="163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386">
                                            <p:txEl>
                                              <p:pRg st="3" end="3"/>
                                            </p:txEl>
                                          </p:spTgt>
                                        </p:tgtEl>
                                        <p:attrNameLst>
                                          <p:attrName>style.visibility</p:attrName>
                                        </p:attrNameLst>
                                      </p:cBhvr>
                                      <p:to>
                                        <p:strVal val="visible"/>
                                      </p:to>
                                    </p:set>
                                    <p:animEffect transition="in" filter="fade">
                                      <p:cBhvr>
                                        <p:cTn id="22" dur="500"/>
                                        <p:tgtEl>
                                          <p:spTgt spid="1638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3528" y="620688"/>
            <a:ext cx="8568952" cy="5832648"/>
          </a:xfrm>
        </p:spPr>
        <p:txBody>
          <a:bodyPr>
            <a:normAutofit/>
          </a:bodyPr>
          <a:lstStyle/>
          <a:p>
            <a:pPr>
              <a:buNone/>
            </a:pPr>
            <a:r>
              <a:rPr lang="fr-FR" dirty="0"/>
              <a:t>Pour être </a:t>
            </a:r>
            <a:r>
              <a:rPr lang="fr-FR" b="1" dirty="0"/>
              <a:t>efficace</a:t>
            </a:r>
            <a:r>
              <a:rPr lang="fr-FR" dirty="0"/>
              <a:t>, il faut qu’une action humaine agisse sur/contre un </a:t>
            </a:r>
            <a:r>
              <a:rPr lang="fr-FR" b="1" dirty="0"/>
              <a:t>fond</a:t>
            </a:r>
            <a:r>
              <a:rPr lang="fr-FR" dirty="0"/>
              <a:t>.</a:t>
            </a:r>
          </a:p>
          <a:p>
            <a:pPr>
              <a:buNone/>
            </a:pPr>
            <a:r>
              <a:rPr lang="fr-FR" b="1" dirty="0"/>
              <a:t>Efficace</a:t>
            </a:r>
            <a:r>
              <a:rPr lang="fr-FR" dirty="0"/>
              <a:t> - Qui produit, dans de bonnes conditions et sans autre aide, l'</a:t>
            </a:r>
            <a:r>
              <a:rPr lang="fr-FR" i="1" dirty="0"/>
              <a:t>effet </a:t>
            </a:r>
            <a:r>
              <a:rPr lang="fr-FR" b="1" i="1" dirty="0"/>
              <a:t>attendu</a:t>
            </a:r>
            <a:r>
              <a:rPr lang="fr-FR" dirty="0"/>
              <a:t>.</a:t>
            </a:r>
          </a:p>
          <a:p>
            <a:pPr>
              <a:buNone/>
            </a:pPr>
            <a:r>
              <a:rPr lang="fr-FR" dirty="0"/>
              <a:t>La </a:t>
            </a:r>
            <a:r>
              <a:rPr lang="fr-FR" b="1" u="sng" dirty="0"/>
              <a:t>production</a:t>
            </a:r>
            <a:r>
              <a:rPr lang="fr-FR" dirty="0"/>
              <a:t> dépend de la nature et de la forme de l’énergie dépensée par l’agent.</a:t>
            </a:r>
          </a:p>
          <a:p>
            <a:pPr>
              <a:buNone/>
            </a:pPr>
            <a:r>
              <a:rPr lang="fr-FR" dirty="0"/>
              <a:t>L’</a:t>
            </a:r>
            <a:r>
              <a:rPr lang="fr-FR" b="1" u="sng" dirty="0"/>
              <a:t>effet attendu </a:t>
            </a:r>
            <a:r>
              <a:rPr lang="fr-FR" dirty="0"/>
              <a:t>dépend de l’entéléchie, ou le projet de l’agent.</a:t>
            </a:r>
          </a:p>
          <a:p>
            <a:pPr>
              <a:buNone/>
            </a:pPr>
            <a:endParaRPr lang="fr-FR" sz="4000" dirty="0"/>
          </a:p>
          <a:p>
            <a:pPr>
              <a:buNone/>
            </a:pPr>
            <a:endParaRPr lang="fr-FR" dirty="0"/>
          </a:p>
          <a:p>
            <a:pPr>
              <a:buNone/>
            </a:pPr>
            <a:endParaRPr lang="fr-FR" dirty="0"/>
          </a:p>
        </p:txBody>
      </p:sp>
    </p:spTree>
    <p:extLst>
      <p:ext uri="{BB962C8B-B14F-4D97-AF65-F5344CB8AC3E}">
        <p14:creationId xmlns:p14="http://schemas.microsoft.com/office/powerpoint/2010/main" val="484332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1631</Words>
  <Application>Microsoft Office PowerPoint</Application>
  <PresentationFormat>Affichage à l'écran (4:3)</PresentationFormat>
  <Paragraphs>102</Paragraphs>
  <Slides>25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25</vt:i4>
      </vt:variant>
    </vt:vector>
  </HeadingPairs>
  <TitlesOfParts>
    <vt:vector size="28" baseType="lpstr">
      <vt:lpstr>Arial</vt:lpstr>
      <vt:lpstr>Calibri</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Utilisateur Windows</dc:creator>
  <cp:lastModifiedBy>William Whitney</cp:lastModifiedBy>
  <cp:revision>5</cp:revision>
  <dcterms:created xsi:type="dcterms:W3CDTF">2022-04-22T12:34:00Z</dcterms:created>
  <dcterms:modified xsi:type="dcterms:W3CDTF">2024-12-05T11:31:19Z</dcterms:modified>
</cp:coreProperties>
</file>