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3" r:id="rId3"/>
    <p:sldId id="328" r:id="rId4"/>
    <p:sldId id="329" r:id="rId5"/>
    <p:sldId id="320" r:id="rId6"/>
    <p:sldId id="323" r:id="rId7"/>
    <p:sldId id="319" r:id="rId8"/>
    <p:sldId id="318" r:id="rId9"/>
    <p:sldId id="317" r:id="rId10"/>
    <p:sldId id="321" r:id="rId11"/>
    <p:sldId id="322" r:id="rId12"/>
    <p:sldId id="332" r:id="rId13"/>
    <p:sldId id="330" r:id="rId14"/>
    <p:sldId id="331" r:id="rId15"/>
    <p:sldId id="335" r:id="rId16"/>
    <p:sldId id="307" r:id="rId17"/>
    <p:sldId id="274" r:id="rId18"/>
    <p:sldId id="271" r:id="rId19"/>
    <p:sldId id="308" r:id="rId20"/>
    <p:sldId id="324" r:id="rId21"/>
    <p:sldId id="275" r:id="rId22"/>
    <p:sldId id="272" r:id="rId23"/>
    <p:sldId id="309" r:id="rId24"/>
    <p:sldId id="315" r:id="rId25"/>
    <p:sldId id="279" r:id="rId26"/>
    <p:sldId id="283" r:id="rId27"/>
    <p:sldId id="311" r:id="rId28"/>
    <p:sldId id="325" r:id="rId29"/>
    <p:sldId id="327" r:id="rId30"/>
    <p:sldId id="326" r:id="rId31"/>
    <p:sldId id="282" r:id="rId32"/>
    <p:sldId id="280" r:id="rId33"/>
    <p:sldId id="287" r:id="rId34"/>
    <p:sldId id="312" r:id="rId35"/>
    <p:sldId id="273" r:id="rId36"/>
    <p:sldId id="276" r:id="rId37"/>
    <p:sldId id="277" r:id="rId38"/>
    <p:sldId id="313" r:id="rId39"/>
    <p:sldId id="278" r:id="rId40"/>
    <p:sldId id="284" r:id="rId41"/>
    <p:sldId id="281" r:id="rId42"/>
    <p:sldId id="299" r:id="rId43"/>
    <p:sldId id="316" r:id="rId44"/>
    <p:sldId id="334" r:id="rId45"/>
    <p:sldId id="285" r:id="rId46"/>
    <p:sldId id="286" r:id="rId47"/>
    <p:sldId id="306" r:id="rId48"/>
    <p:sldId id="336" r:id="rId49"/>
    <p:sldId id="270" r:id="rId50"/>
    <p:sldId id="266" r:id="rId51"/>
    <p:sldId id="293" r:id="rId52"/>
    <p:sldId id="292" r:id="rId53"/>
    <p:sldId id="265" r:id="rId54"/>
    <p:sldId id="297" r:id="rId55"/>
    <p:sldId id="267" r:id="rId56"/>
    <p:sldId id="298" r:id="rId5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4660"/>
  </p:normalViewPr>
  <p:slideViewPr>
    <p:cSldViewPr snapToGrid="0">
      <p:cViewPr varScale="1">
        <p:scale>
          <a:sx n="95" d="100"/>
          <a:sy n="95" d="100"/>
        </p:scale>
        <p:origin x="114" y="1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4479F4-BFC1-9C29-C855-F55E01A2512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DE73E9A-1F0D-834E-1D17-07260674F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0F721B8-2FB1-5A4F-E9E3-C0A0F4470878}"/>
              </a:ext>
            </a:extLst>
          </p:cNvPr>
          <p:cNvSpPr>
            <a:spLocks noGrp="1"/>
          </p:cNvSpPr>
          <p:nvPr>
            <p:ph type="dt" sz="half" idx="10"/>
          </p:nvPr>
        </p:nvSpPr>
        <p:spPr/>
        <p:txBody>
          <a:bodyPr/>
          <a:lstStyle/>
          <a:p>
            <a:fld id="{0EE6A66C-D071-4422-B213-327B3429667A}" type="datetimeFigureOut">
              <a:rPr lang="fr-FR" smtClean="0"/>
              <a:t>30/01/2024</a:t>
            </a:fld>
            <a:endParaRPr lang="fr-FR"/>
          </a:p>
        </p:txBody>
      </p:sp>
      <p:sp>
        <p:nvSpPr>
          <p:cNvPr id="5" name="Espace réservé du pied de page 4">
            <a:extLst>
              <a:ext uri="{FF2B5EF4-FFF2-40B4-BE49-F238E27FC236}">
                <a16:creationId xmlns:a16="http://schemas.microsoft.com/office/drawing/2014/main" id="{AE58C3F1-70F9-186F-F853-B5216832D8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3013BAE-0BDA-49E1-5E7E-D8FD2A93EA35}"/>
              </a:ext>
            </a:extLst>
          </p:cNvPr>
          <p:cNvSpPr>
            <a:spLocks noGrp="1"/>
          </p:cNvSpPr>
          <p:nvPr>
            <p:ph type="sldNum" sz="quarter" idx="12"/>
          </p:nvPr>
        </p:nvSpPr>
        <p:spPr/>
        <p:txBody>
          <a:bodyPr/>
          <a:lstStyle/>
          <a:p>
            <a:fld id="{0AEE1126-E735-441D-91AC-9009E41C4C36}" type="slidenum">
              <a:rPr lang="fr-FR" smtClean="0"/>
              <a:t>‹N°›</a:t>
            </a:fld>
            <a:endParaRPr lang="fr-FR"/>
          </a:p>
        </p:txBody>
      </p:sp>
    </p:spTree>
    <p:extLst>
      <p:ext uri="{BB962C8B-B14F-4D97-AF65-F5344CB8AC3E}">
        <p14:creationId xmlns:p14="http://schemas.microsoft.com/office/powerpoint/2010/main" val="599223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E1A855-91D6-ED9D-300C-CA7C0E930B2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7B10738-0F35-C590-86DB-43A67D67A0A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5618B7E-EFA2-77DA-DAA9-E8AF094DBAEC}"/>
              </a:ext>
            </a:extLst>
          </p:cNvPr>
          <p:cNvSpPr>
            <a:spLocks noGrp="1"/>
          </p:cNvSpPr>
          <p:nvPr>
            <p:ph type="dt" sz="half" idx="10"/>
          </p:nvPr>
        </p:nvSpPr>
        <p:spPr/>
        <p:txBody>
          <a:bodyPr/>
          <a:lstStyle/>
          <a:p>
            <a:fld id="{0EE6A66C-D071-4422-B213-327B3429667A}" type="datetimeFigureOut">
              <a:rPr lang="fr-FR" smtClean="0"/>
              <a:t>30/01/2024</a:t>
            </a:fld>
            <a:endParaRPr lang="fr-FR"/>
          </a:p>
        </p:txBody>
      </p:sp>
      <p:sp>
        <p:nvSpPr>
          <p:cNvPr id="5" name="Espace réservé du pied de page 4">
            <a:extLst>
              <a:ext uri="{FF2B5EF4-FFF2-40B4-BE49-F238E27FC236}">
                <a16:creationId xmlns:a16="http://schemas.microsoft.com/office/drawing/2014/main" id="{D2706ECF-FAB1-2914-2F19-8651D990E7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E10ACD4-E1F9-9AC8-A8D9-2A020E0E25B3}"/>
              </a:ext>
            </a:extLst>
          </p:cNvPr>
          <p:cNvSpPr>
            <a:spLocks noGrp="1"/>
          </p:cNvSpPr>
          <p:nvPr>
            <p:ph type="sldNum" sz="quarter" idx="12"/>
          </p:nvPr>
        </p:nvSpPr>
        <p:spPr/>
        <p:txBody>
          <a:bodyPr/>
          <a:lstStyle/>
          <a:p>
            <a:fld id="{0AEE1126-E735-441D-91AC-9009E41C4C36}" type="slidenum">
              <a:rPr lang="fr-FR" smtClean="0"/>
              <a:t>‹N°›</a:t>
            </a:fld>
            <a:endParaRPr lang="fr-FR"/>
          </a:p>
        </p:txBody>
      </p:sp>
    </p:spTree>
    <p:extLst>
      <p:ext uri="{BB962C8B-B14F-4D97-AF65-F5344CB8AC3E}">
        <p14:creationId xmlns:p14="http://schemas.microsoft.com/office/powerpoint/2010/main" val="217378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95BEE71-9FFF-0C27-CF5E-E5709E20F96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FAF7B2F-8C98-FF49-4642-F32B09C4DBB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8CDDBE1-56C9-2DF1-BC3F-389F3E8DD1AE}"/>
              </a:ext>
            </a:extLst>
          </p:cNvPr>
          <p:cNvSpPr>
            <a:spLocks noGrp="1"/>
          </p:cNvSpPr>
          <p:nvPr>
            <p:ph type="dt" sz="half" idx="10"/>
          </p:nvPr>
        </p:nvSpPr>
        <p:spPr/>
        <p:txBody>
          <a:bodyPr/>
          <a:lstStyle/>
          <a:p>
            <a:fld id="{0EE6A66C-D071-4422-B213-327B3429667A}" type="datetimeFigureOut">
              <a:rPr lang="fr-FR" smtClean="0"/>
              <a:t>30/01/2024</a:t>
            </a:fld>
            <a:endParaRPr lang="fr-FR"/>
          </a:p>
        </p:txBody>
      </p:sp>
      <p:sp>
        <p:nvSpPr>
          <p:cNvPr id="5" name="Espace réservé du pied de page 4">
            <a:extLst>
              <a:ext uri="{FF2B5EF4-FFF2-40B4-BE49-F238E27FC236}">
                <a16:creationId xmlns:a16="http://schemas.microsoft.com/office/drawing/2014/main" id="{B962FCBE-DD5C-0441-2B6A-00BD0DA82B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1D67EBE-5233-A0A5-7DEA-4E2296CF7055}"/>
              </a:ext>
            </a:extLst>
          </p:cNvPr>
          <p:cNvSpPr>
            <a:spLocks noGrp="1"/>
          </p:cNvSpPr>
          <p:nvPr>
            <p:ph type="sldNum" sz="quarter" idx="12"/>
          </p:nvPr>
        </p:nvSpPr>
        <p:spPr/>
        <p:txBody>
          <a:bodyPr/>
          <a:lstStyle/>
          <a:p>
            <a:fld id="{0AEE1126-E735-441D-91AC-9009E41C4C36}" type="slidenum">
              <a:rPr lang="fr-FR" smtClean="0"/>
              <a:t>‹N°›</a:t>
            </a:fld>
            <a:endParaRPr lang="fr-FR"/>
          </a:p>
        </p:txBody>
      </p:sp>
    </p:spTree>
    <p:extLst>
      <p:ext uri="{BB962C8B-B14F-4D97-AF65-F5344CB8AC3E}">
        <p14:creationId xmlns:p14="http://schemas.microsoft.com/office/powerpoint/2010/main" val="289188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66EF8B-5974-8C5D-043C-D30DA9BF693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ABE9343-3D22-3AC4-4136-D52FCD40D1C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7407A70-45F3-E29B-B158-B26431DFDDB2}"/>
              </a:ext>
            </a:extLst>
          </p:cNvPr>
          <p:cNvSpPr>
            <a:spLocks noGrp="1"/>
          </p:cNvSpPr>
          <p:nvPr>
            <p:ph type="dt" sz="half" idx="10"/>
          </p:nvPr>
        </p:nvSpPr>
        <p:spPr/>
        <p:txBody>
          <a:bodyPr/>
          <a:lstStyle/>
          <a:p>
            <a:fld id="{0EE6A66C-D071-4422-B213-327B3429667A}" type="datetimeFigureOut">
              <a:rPr lang="fr-FR" smtClean="0"/>
              <a:t>30/01/2024</a:t>
            </a:fld>
            <a:endParaRPr lang="fr-FR"/>
          </a:p>
        </p:txBody>
      </p:sp>
      <p:sp>
        <p:nvSpPr>
          <p:cNvPr id="5" name="Espace réservé du pied de page 4">
            <a:extLst>
              <a:ext uri="{FF2B5EF4-FFF2-40B4-BE49-F238E27FC236}">
                <a16:creationId xmlns:a16="http://schemas.microsoft.com/office/drawing/2014/main" id="{C924332B-393E-4405-0C62-949F51B3E98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E2FE437-E651-BB44-B2D7-9E5B8781590D}"/>
              </a:ext>
            </a:extLst>
          </p:cNvPr>
          <p:cNvSpPr>
            <a:spLocks noGrp="1"/>
          </p:cNvSpPr>
          <p:nvPr>
            <p:ph type="sldNum" sz="quarter" idx="12"/>
          </p:nvPr>
        </p:nvSpPr>
        <p:spPr/>
        <p:txBody>
          <a:bodyPr/>
          <a:lstStyle/>
          <a:p>
            <a:fld id="{0AEE1126-E735-441D-91AC-9009E41C4C36}" type="slidenum">
              <a:rPr lang="fr-FR" smtClean="0"/>
              <a:t>‹N°›</a:t>
            </a:fld>
            <a:endParaRPr lang="fr-FR"/>
          </a:p>
        </p:txBody>
      </p:sp>
    </p:spTree>
    <p:extLst>
      <p:ext uri="{BB962C8B-B14F-4D97-AF65-F5344CB8AC3E}">
        <p14:creationId xmlns:p14="http://schemas.microsoft.com/office/powerpoint/2010/main" val="41542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6DB2C-AB50-29B2-7F88-967BCA58668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73693CA-3E26-35EC-33BF-2611303A39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9889A1B-894F-242A-2D75-E0AD8B25F0AA}"/>
              </a:ext>
            </a:extLst>
          </p:cNvPr>
          <p:cNvSpPr>
            <a:spLocks noGrp="1"/>
          </p:cNvSpPr>
          <p:nvPr>
            <p:ph type="dt" sz="half" idx="10"/>
          </p:nvPr>
        </p:nvSpPr>
        <p:spPr/>
        <p:txBody>
          <a:bodyPr/>
          <a:lstStyle/>
          <a:p>
            <a:fld id="{0EE6A66C-D071-4422-B213-327B3429667A}" type="datetimeFigureOut">
              <a:rPr lang="fr-FR" smtClean="0"/>
              <a:t>30/01/2024</a:t>
            </a:fld>
            <a:endParaRPr lang="fr-FR"/>
          </a:p>
        </p:txBody>
      </p:sp>
      <p:sp>
        <p:nvSpPr>
          <p:cNvPr id="5" name="Espace réservé du pied de page 4">
            <a:extLst>
              <a:ext uri="{FF2B5EF4-FFF2-40B4-BE49-F238E27FC236}">
                <a16:creationId xmlns:a16="http://schemas.microsoft.com/office/drawing/2014/main" id="{77D206E9-3C03-8BD0-9667-DA3C0C5BD77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E1613E6-0482-3218-1184-EA7C9F7C17AD}"/>
              </a:ext>
            </a:extLst>
          </p:cNvPr>
          <p:cNvSpPr>
            <a:spLocks noGrp="1"/>
          </p:cNvSpPr>
          <p:nvPr>
            <p:ph type="sldNum" sz="quarter" idx="12"/>
          </p:nvPr>
        </p:nvSpPr>
        <p:spPr/>
        <p:txBody>
          <a:bodyPr/>
          <a:lstStyle/>
          <a:p>
            <a:fld id="{0AEE1126-E735-441D-91AC-9009E41C4C36}" type="slidenum">
              <a:rPr lang="fr-FR" smtClean="0"/>
              <a:t>‹N°›</a:t>
            </a:fld>
            <a:endParaRPr lang="fr-FR"/>
          </a:p>
        </p:txBody>
      </p:sp>
    </p:spTree>
    <p:extLst>
      <p:ext uri="{BB962C8B-B14F-4D97-AF65-F5344CB8AC3E}">
        <p14:creationId xmlns:p14="http://schemas.microsoft.com/office/powerpoint/2010/main" val="4054185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11FEA1-C53E-766A-5113-0D2726E6273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341AE74-5751-9694-DD0B-E1F5D8F0754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EB05581-12A7-493E-D884-FD5507CB6BC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27E38C5-0CDA-BF0A-F923-C859D7EF5321}"/>
              </a:ext>
            </a:extLst>
          </p:cNvPr>
          <p:cNvSpPr>
            <a:spLocks noGrp="1"/>
          </p:cNvSpPr>
          <p:nvPr>
            <p:ph type="dt" sz="half" idx="10"/>
          </p:nvPr>
        </p:nvSpPr>
        <p:spPr/>
        <p:txBody>
          <a:bodyPr/>
          <a:lstStyle/>
          <a:p>
            <a:fld id="{0EE6A66C-D071-4422-B213-327B3429667A}" type="datetimeFigureOut">
              <a:rPr lang="fr-FR" smtClean="0"/>
              <a:t>30/01/2024</a:t>
            </a:fld>
            <a:endParaRPr lang="fr-FR"/>
          </a:p>
        </p:txBody>
      </p:sp>
      <p:sp>
        <p:nvSpPr>
          <p:cNvPr id="6" name="Espace réservé du pied de page 5">
            <a:extLst>
              <a:ext uri="{FF2B5EF4-FFF2-40B4-BE49-F238E27FC236}">
                <a16:creationId xmlns:a16="http://schemas.microsoft.com/office/drawing/2014/main" id="{B8EE9C45-6A55-1A69-839C-192050B7B73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91752EB-610E-9740-E54D-3531E4E830AB}"/>
              </a:ext>
            </a:extLst>
          </p:cNvPr>
          <p:cNvSpPr>
            <a:spLocks noGrp="1"/>
          </p:cNvSpPr>
          <p:nvPr>
            <p:ph type="sldNum" sz="quarter" idx="12"/>
          </p:nvPr>
        </p:nvSpPr>
        <p:spPr/>
        <p:txBody>
          <a:bodyPr/>
          <a:lstStyle/>
          <a:p>
            <a:fld id="{0AEE1126-E735-441D-91AC-9009E41C4C36}" type="slidenum">
              <a:rPr lang="fr-FR" smtClean="0"/>
              <a:t>‹N°›</a:t>
            </a:fld>
            <a:endParaRPr lang="fr-FR"/>
          </a:p>
        </p:txBody>
      </p:sp>
    </p:spTree>
    <p:extLst>
      <p:ext uri="{BB962C8B-B14F-4D97-AF65-F5344CB8AC3E}">
        <p14:creationId xmlns:p14="http://schemas.microsoft.com/office/powerpoint/2010/main" val="1945967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55600C-EAD0-6258-F6E9-ACD60961366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9B42347-7FEF-EDF8-5440-265A4E7C6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D909EA5-00EF-EBA0-0C3C-66C69B40B51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AF161A4-05C5-D17C-EDA2-4AEA270BEE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A18ED29-8525-9642-E826-5D3C87D6751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F8E4185-71E7-A912-093A-6E73281C20B9}"/>
              </a:ext>
            </a:extLst>
          </p:cNvPr>
          <p:cNvSpPr>
            <a:spLocks noGrp="1"/>
          </p:cNvSpPr>
          <p:nvPr>
            <p:ph type="dt" sz="half" idx="10"/>
          </p:nvPr>
        </p:nvSpPr>
        <p:spPr/>
        <p:txBody>
          <a:bodyPr/>
          <a:lstStyle/>
          <a:p>
            <a:fld id="{0EE6A66C-D071-4422-B213-327B3429667A}" type="datetimeFigureOut">
              <a:rPr lang="fr-FR" smtClean="0"/>
              <a:t>30/01/2024</a:t>
            </a:fld>
            <a:endParaRPr lang="fr-FR"/>
          </a:p>
        </p:txBody>
      </p:sp>
      <p:sp>
        <p:nvSpPr>
          <p:cNvPr id="8" name="Espace réservé du pied de page 7">
            <a:extLst>
              <a:ext uri="{FF2B5EF4-FFF2-40B4-BE49-F238E27FC236}">
                <a16:creationId xmlns:a16="http://schemas.microsoft.com/office/drawing/2014/main" id="{6B54CDEF-B3E2-7CD6-0839-276A7D7B44F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C062CD6-1211-80A6-4238-248AEE521B4B}"/>
              </a:ext>
            </a:extLst>
          </p:cNvPr>
          <p:cNvSpPr>
            <a:spLocks noGrp="1"/>
          </p:cNvSpPr>
          <p:nvPr>
            <p:ph type="sldNum" sz="quarter" idx="12"/>
          </p:nvPr>
        </p:nvSpPr>
        <p:spPr/>
        <p:txBody>
          <a:bodyPr/>
          <a:lstStyle/>
          <a:p>
            <a:fld id="{0AEE1126-E735-441D-91AC-9009E41C4C36}" type="slidenum">
              <a:rPr lang="fr-FR" smtClean="0"/>
              <a:t>‹N°›</a:t>
            </a:fld>
            <a:endParaRPr lang="fr-FR"/>
          </a:p>
        </p:txBody>
      </p:sp>
    </p:spTree>
    <p:extLst>
      <p:ext uri="{BB962C8B-B14F-4D97-AF65-F5344CB8AC3E}">
        <p14:creationId xmlns:p14="http://schemas.microsoft.com/office/powerpoint/2010/main" val="396733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CAC3B7-A257-1379-1F56-612015B0A8C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755B359-7FDD-C60D-9281-E8B41E07F42A}"/>
              </a:ext>
            </a:extLst>
          </p:cNvPr>
          <p:cNvSpPr>
            <a:spLocks noGrp="1"/>
          </p:cNvSpPr>
          <p:nvPr>
            <p:ph type="dt" sz="half" idx="10"/>
          </p:nvPr>
        </p:nvSpPr>
        <p:spPr/>
        <p:txBody>
          <a:bodyPr/>
          <a:lstStyle/>
          <a:p>
            <a:fld id="{0EE6A66C-D071-4422-B213-327B3429667A}" type="datetimeFigureOut">
              <a:rPr lang="fr-FR" smtClean="0"/>
              <a:t>30/01/2024</a:t>
            </a:fld>
            <a:endParaRPr lang="fr-FR"/>
          </a:p>
        </p:txBody>
      </p:sp>
      <p:sp>
        <p:nvSpPr>
          <p:cNvPr id="4" name="Espace réservé du pied de page 3">
            <a:extLst>
              <a:ext uri="{FF2B5EF4-FFF2-40B4-BE49-F238E27FC236}">
                <a16:creationId xmlns:a16="http://schemas.microsoft.com/office/drawing/2014/main" id="{C9A90561-CCC1-4D18-4177-E1F8E19156B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AC97B59-2243-0470-C938-5E40D570ADD3}"/>
              </a:ext>
            </a:extLst>
          </p:cNvPr>
          <p:cNvSpPr>
            <a:spLocks noGrp="1"/>
          </p:cNvSpPr>
          <p:nvPr>
            <p:ph type="sldNum" sz="quarter" idx="12"/>
          </p:nvPr>
        </p:nvSpPr>
        <p:spPr/>
        <p:txBody>
          <a:bodyPr/>
          <a:lstStyle/>
          <a:p>
            <a:fld id="{0AEE1126-E735-441D-91AC-9009E41C4C36}" type="slidenum">
              <a:rPr lang="fr-FR" smtClean="0"/>
              <a:t>‹N°›</a:t>
            </a:fld>
            <a:endParaRPr lang="fr-FR"/>
          </a:p>
        </p:txBody>
      </p:sp>
    </p:spTree>
    <p:extLst>
      <p:ext uri="{BB962C8B-B14F-4D97-AF65-F5344CB8AC3E}">
        <p14:creationId xmlns:p14="http://schemas.microsoft.com/office/powerpoint/2010/main" val="425424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82913B6-D6E2-376F-1E89-94181A3DEFB8}"/>
              </a:ext>
            </a:extLst>
          </p:cNvPr>
          <p:cNvSpPr>
            <a:spLocks noGrp="1"/>
          </p:cNvSpPr>
          <p:nvPr>
            <p:ph type="dt" sz="half" idx="10"/>
          </p:nvPr>
        </p:nvSpPr>
        <p:spPr/>
        <p:txBody>
          <a:bodyPr/>
          <a:lstStyle/>
          <a:p>
            <a:fld id="{0EE6A66C-D071-4422-B213-327B3429667A}" type="datetimeFigureOut">
              <a:rPr lang="fr-FR" smtClean="0"/>
              <a:t>30/01/2024</a:t>
            </a:fld>
            <a:endParaRPr lang="fr-FR"/>
          </a:p>
        </p:txBody>
      </p:sp>
      <p:sp>
        <p:nvSpPr>
          <p:cNvPr id="3" name="Espace réservé du pied de page 2">
            <a:extLst>
              <a:ext uri="{FF2B5EF4-FFF2-40B4-BE49-F238E27FC236}">
                <a16:creationId xmlns:a16="http://schemas.microsoft.com/office/drawing/2014/main" id="{4991F959-1E73-7124-28EE-14100D0E712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FC1ADE9-3024-8393-FD75-AEB2AE298355}"/>
              </a:ext>
            </a:extLst>
          </p:cNvPr>
          <p:cNvSpPr>
            <a:spLocks noGrp="1"/>
          </p:cNvSpPr>
          <p:nvPr>
            <p:ph type="sldNum" sz="quarter" idx="12"/>
          </p:nvPr>
        </p:nvSpPr>
        <p:spPr/>
        <p:txBody>
          <a:bodyPr/>
          <a:lstStyle/>
          <a:p>
            <a:fld id="{0AEE1126-E735-441D-91AC-9009E41C4C36}" type="slidenum">
              <a:rPr lang="fr-FR" smtClean="0"/>
              <a:t>‹N°›</a:t>
            </a:fld>
            <a:endParaRPr lang="fr-FR"/>
          </a:p>
        </p:txBody>
      </p:sp>
    </p:spTree>
    <p:extLst>
      <p:ext uri="{BB962C8B-B14F-4D97-AF65-F5344CB8AC3E}">
        <p14:creationId xmlns:p14="http://schemas.microsoft.com/office/powerpoint/2010/main" val="68652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0560A6-A49E-8710-8089-6BFD8CAF13C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2117494-492B-2F5B-0D77-EB183CEB16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907BE34-8F88-D927-AE65-B307495B9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D377D16-8FFE-0EA9-0321-9D9BE87FF358}"/>
              </a:ext>
            </a:extLst>
          </p:cNvPr>
          <p:cNvSpPr>
            <a:spLocks noGrp="1"/>
          </p:cNvSpPr>
          <p:nvPr>
            <p:ph type="dt" sz="half" idx="10"/>
          </p:nvPr>
        </p:nvSpPr>
        <p:spPr/>
        <p:txBody>
          <a:bodyPr/>
          <a:lstStyle/>
          <a:p>
            <a:fld id="{0EE6A66C-D071-4422-B213-327B3429667A}" type="datetimeFigureOut">
              <a:rPr lang="fr-FR" smtClean="0"/>
              <a:t>30/01/2024</a:t>
            </a:fld>
            <a:endParaRPr lang="fr-FR"/>
          </a:p>
        </p:txBody>
      </p:sp>
      <p:sp>
        <p:nvSpPr>
          <p:cNvPr id="6" name="Espace réservé du pied de page 5">
            <a:extLst>
              <a:ext uri="{FF2B5EF4-FFF2-40B4-BE49-F238E27FC236}">
                <a16:creationId xmlns:a16="http://schemas.microsoft.com/office/drawing/2014/main" id="{53415A60-C1BE-7B60-D60E-E4F73B4E9CA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A430EE3-8163-B0CF-3DF6-637AF3E103D3}"/>
              </a:ext>
            </a:extLst>
          </p:cNvPr>
          <p:cNvSpPr>
            <a:spLocks noGrp="1"/>
          </p:cNvSpPr>
          <p:nvPr>
            <p:ph type="sldNum" sz="quarter" idx="12"/>
          </p:nvPr>
        </p:nvSpPr>
        <p:spPr/>
        <p:txBody>
          <a:bodyPr/>
          <a:lstStyle/>
          <a:p>
            <a:fld id="{0AEE1126-E735-441D-91AC-9009E41C4C36}" type="slidenum">
              <a:rPr lang="fr-FR" smtClean="0"/>
              <a:t>‹N°›</a:t>
            </a:fld>
            <a:endParaRPr lang="fr-FR"/>
          </a:p>
        </p:txBody>
      </p:sp>
    </p:spTree>
    <p:extLst>
      <p:ext uri="{BB962C8B-B14F-4D97-AF65-F5344CB8AC3E}">
        <p14:creationId xmlns:p14="http://schemas.microsoft.com/office/powerpoint/2010/main" val="958753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5B58D5-A81B-A248-B83B-B9DB05F89D6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F2F311C-513C-3EE5-C5CE-F5ED5506DF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4911C76-265B-0A6D-ED7F-B50BC5CBD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236F709-F5D0-E4F0-8E93-40E5D4ABAEA0}"/>
              </a:ext>
            </a:extLst>
          </p:cNvPr>
          <p:cNvSpPr>
            <a:spLocks noGrp="1"/>
          </p:cNvSpPr>
          <p:nvPr>
            <p:ph type="dt" sz="half" idx="10"/>
          </p:nvPr>
        </p:nvSpPr>
        <p:spPr/>
        <p:txBody>
          <a:bodyPr/>
          <a:lstStyle/>
          <a:p>
            <a:fld id="{0EE6A66C-D071-4422-B213-327B3429667A}" type="datetimeFigureOut">
              <a:rPr lang="fr-FR" smtClean="0"/>
              <a:t>30/01/2024</a:t>
            </a:fld>
            <a:endParaRPr lang="fr-FR"/>
          </a:p>
        </p:txBody>
      </p:sp>
      <p:sp>
        <p:nvSpPr>
          <p:cNvPr id="6" name="Espace réservé du pied de page 5">
            <a:extLst>
              <a:ext uri="{FF2B5EF4-FFF2-40B4-BE49-F238E27FC236}">
                <a16:creationId xmlns:a16="http://schemas.microsoft.com/office/drawing/2014/main" id="{87F36721-1D52-8D4E-D120-256B9EF6847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A8E8124-0E35-2A77-B4A5-B83E565D78D2}"/>
              </a:ext>
            </a:extLst>
          </p:cNvPr>
          <p:cNvSpPr>
            <a:spLocks noGrp="1"/>
          </p:cNvSpPr>
          <p:nvPr>
            <p:ph type="sldNum" sz="quarter" idx="12"/>
          </p:nvPr>
        </p:nvSpPr>
        <p:spPr/>
        <p:txBody>
          <a:bodyPr/>
          <a:lstStyle/>
          <a:p>
            <a:fld id="{0AEE1126-E735-441D-91AC-9009E41C4C36}" type="slidenum">
              <a:rPr lang="fr-FR" smtClean="0"/>
              <a:t>‹N°›</a:t>
            </a:fld>
            <a:endParaRPr lang="fr-FR"/>
          </a:p>
        </p:txBody>
      </p:sp>
    </p:spTree>
    <p:extLst>
      <p:ext uri="{BB962C8B-B14F-4D97-AF65-F5344CB8AC3E}">
        <p14:creationId xmlns:p14="http://schemas.microsoft.com/office/powerpoint/2010/main" val="3589807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FA0DD89-DDD3-38E2-749E-F60E970FC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B5CEB81-2D2F-7C37-6C0F-A99F85646F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73549B2-61C1-139B-DFD0-079BA26121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E6A66C-D071-4422-B213-327B3429667A}" type="datetimeFigureOut">
              <a:rPr lang="fr-FR" smtClean="0"/>
              <a:t>30/01/2024</a:t>
            </a:fld>
            <a:endParaRPr lang="fr-FR"/>
          </a:p>
        </p:txBody>
      </p:sp>
      <p:sp>
        <p:nvSpPr>
          <p:cNvPr id="5" name="Espace réservé du pied de page 4">
            <a:extLst>
              <a:ext uri="{FF2B5EF4-FFF2-40B4-BE49-F238E27FC236}">
                <a16:creationId xmlns:a16="http://schemas.microsoft.com/office/drawing/2014/main" id="{F0926919-2CEF-766E-08BD-C6107196C9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87A78D6-D4B6-0684-5D39-8F2A380AB7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EE1126-E735-441D-91AC-9009E41C4C36}" type="slidenum">
              <a:rPr lang="fr-FR" smtClean="0"/>
              <a:t>‹N°›</a:t>
            </a:fld>
            <a:endParaRPr lang="fr-FR"/>
          </a:p>
        </p:txBody>
      </p:sp>
    </p:spTree>
    <p:extLst>
      <p:ext uri="{BB962C8B-B14F-4D97-AF65-F5344CB8AC3E}">
        <p14:creationId xmlns:p14="http://schemas.microsoft.com/office/powerpoint/2010/main" val="25446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ED8450-5D22-7B93-3618-49EF7FC3CBD5}"/>
              </a:ext>
            </a:extLst>
          </p:cNvPr>
          <p:cNvSpPr>
            <a:spLocks noGrp="1"/>
          </p:cNvSpPr>
          <p:nvPr>
            <p:ph type="ctrTitle"/>
          </p:nvPr>
        </p:nvSpPr>
        <p:spPr>
          <a:xfrm>
            <a:off x="277905" y="188305"/>
            <a:ext cx="4948519" cy="3240695"/>
          </a:xfrm>
        </p:spPr>
        <p:txBody>
          <a:bodyPr>
            <a:normAutofit/>
          </a:bodyPr>
          <a:lstStyle/>
          <a:p>
            <a:r>
              <a:rPr lang="fr-FR" b="1" dirty="0"/>
              <a:t>TD n°1 Systèmes climatiques</a:t>
            </a:r>
          </a:p>
        </p:txBody>
      </p:sp>
      <p:sp>
        <p:nvSpPr>
          <p:cNvPr id="3" name="Sous-titre 2">
            <a:extLst>
              <a:ext uri="{FF2B5EF4-FFF2-40B4-BE49-F238E27FC236}">
                <a16:creationId xmlns:a16="http://schemas.microsoft.com/office/drawing/2014/main" id="{980E5675-86AC-AA14-A1D8-F22F46A0697D}"/>
              </a:ext>
            </a:extLst>
          </p:cNvPr>
          <p:cNvSpPr>
            <a:spLocks noGrp="1"/>
          </p:cNvSpPr>
          <p:nvPr>
            <p:ph type="subTitle" idx="1"/>
          </p:nvPr>
        </p:nvSpPr>
        <p:spPr>
          <a:xfrm>
            <a:off x="188259" y="4957482"/>
            <a:ext cx="5638800" cy="1550894"/>
          </a:xfrm>
        </p:spPr>
        <p:txBody>
          <a:bodyPr>
            <a:normAutofit/>
          </a:bodyPr>
          <a:lstStyle/>
          <a:p>
            <a:r>
              <a:rPr lang="fr-FR" b="1" dirty="0"/>
              <a:t>Université Paris 1 Panthéon Sorbonne</a:t>
            </a:r>
          </a:p>
          <a:p>
            <a:r>
              <a:rPr lang="fr-FR" b="1" dirty="0" err="1"/>
              <a:t>Chafar</a:t>
            </a:r>
            <a:r>
              <a:rPr lang="fr-FR" b="1" dirty="0"/>
              <a:t> Boris</a:t>
            </a:r>
          </a:p>
        </p:txBody>
      </p:sp>
      <p:pic>
        <p:nvPicPr>
          <p:cNvPr id="4" name="Image 3">
            <a:extLst>
              <a:ext uri="{FF2B5EF4-FFF2-40B4-BE49-F238E27FC236}">
                <a16:creationId xmlns:a16="http://schemas.microsoft.com/office/drawing/2014/main" id="{1E6A8C71-8EFC-09C1-7E3D-727CF9A95A56}"/>
              </a:ext>
            </a:extLst>
          </p:cNvPr>
          <p:cNvPicPr>
            <a:picLocks noChangeAspect="1"/>
          </p:cNvPicPr>
          <p:nvPr/>
        </p:nvPicPr>
        <p:blipFill>
          <a:blip r:embed="rId2"/>
          <a:stretch>
            <a:fillRect/>
          </a:stretch>
        </p:blipFill>
        <p:spPr>
          <a:xfrm>
            <a:off x="5485839" y="467985"/>
            <a:ext cx="6126238" cy="5922030"/>
          </a:xfrm>
          <a:prstGeom prst="rect">
            <a:avLst/>
          </a:prstGeom>
        </p:spPr>
      </p:pic>
      <p:pic>
        <p:nvPicPr>
          <p:cNvPr id="5" name="Image 4">
            <a:extLst>
              <a:ext uri="{FF2B5EF4-FFF2-40B4-BE49-F238E27FC236}">
                <a16:creationId xmlns:a16="http://schemas.microsoft.com/office/drawing/2014/main" id="{8F1F539A-D0FF-5260-62CF-6329FCB8F9BD}"/>
              </a:ext>
            </a:extLst>
          </p:cNvPr>
          <p:cNvPicPr>
            <a:picLocks noChangeAspect="1"/>
          </p:cNvPicPr>
          <p:nvPr/>
        </p:nvPicPr>
        <p:blipFill>
          <a:blip r:embed="rId3"/>
          <a:stretch>
            <a:fillRect/>
          </a:stretch>
        </p:blipFill>
        <p:spPr>
          <a:xfrm>
            <a:off x="574438" y="3429000"/>
            <a:ext cx="4866442" cy="1550894"/>
          </a:xfrm>
          <a:prstGeom prst="rect">
            <a:avLst/>
          </a:prstGeom>
        </p:spPr>
      </p:pic>
    </p:spTree>
    <p:extLst>
      <p:ext uri="{BB962C8B-B14F-4D97-AF65-F5344CB8AC3E}">
        <p14:creationId xmlns:p14="http://schemas.microsoft.com/office/powerpoint/2010/main" val="4244717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900603-8B1D-4FA2-BE0C-B59363826C8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5A847EB-A2B5-4B46-8762-4097FCAA3006}"/>
              </a:ext>
            </a:extLst>
          </p:cNvPr>
          <p:cNvSpPr>
            <a:spLocks noGrp="1"/>
          </p:cNvSpPr>
          <p:nvPr>
            <p:ph idx="1"/>
          </p:nvPr>
        </p:nvSpPr>
        <p:spPr/>
        <p:txBody>
          <a:bodyPr/>
          <a:lstStyle/>
          <a:p>
            <a:endParaRPr lang="fr-FR"/>
          </a:p>
        </p:txBody>
      </p:sp>
      <p:pic>
        <p:nvPicPr>
          <p:cNvPr id="4" name="Espace réservé du contenu 3">
            <a:extLst>
              <a:ext uri="{FF2B5EF4-FFF2-40B4-BE49-F238E27FC236}">
                <a16:creationId xmlns:a16="http://schemas.microsoft.com/office/drawing/2014/main" id="{8648BA25-1E0B-4A3F-8571-EAD33C8821E8}"/>
              </a:ext>
            </a:extLst>
          </p:cNvPr>
          <p:cNvPicPr>
            <a:picLocks noChangeAspect="1"/>
          </p:cNvPicPr>
          <p:nvPr/>
        </p:nvPicPr>
        <p:blipFill>
          <a:blip r:embed="rId2"/>
          <a:stretch>
            <a:fillRect/>
          </a:stretch>
        </p:blipFill>
        <p:spPr>
          <a:xfrm>
            <a:off x="2071933" y="365125"/>
            <a:ext cx="8364072" cy="6189415"/>
          </a:xfrm>
          <a:prstGeom prst="rect">
            <a:avLst/>
          </a:prstGeom>
        </p:spPr>
      </p:pic>
    </p:spTree>
    <p:extLst>
      <p:ext uri="{BB962C8B-B14F-4D97-AF65-F5344CB8AC3E}">
        <p14:creationId xmlns:p14="http://schemas.microsoft.com/office/powerpoint/2010/main" val="2261536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36082E-C4AE-49DA-8F69-2ED6C5D7B8A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2B2AE86-2E44-484E-82C5-B8EB0F3CD7A7}"/>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4E64ECBA-C8E5-4AEC-8ED1-36256FEAF919}"/>
              </a:ext>
            </a:extLst>
          </p:cNvPr>
          <p:cNvPicPr>
            <a:picLocks noChangeAspect="1"/>
          </p:cNvPicPr>
          <p:nvPr/>
        </p:nvPicPr>
        <p:blipFill>
          <a:blip r:embed="rId2"/>
          <a:stretch>
            <a:fillRect/>
          </a:stretch>
        </p:blipFill>
        <p:spPr>
          <a:xfrm>
            <a:off x="475957" y="94498"/>
            <a:ext cx="6126238" cy="5922030"/>
          </a:xfrm>
          <a:prstGeom prst="rect">
            <a:avLst/>
          </a:prstGeom>
        </p:spPr>
      </p:pic>
      <p:pic>
        <p:nvPicPr>
          <p:cNvPr id="5" name="Espace réservé du contenu 3">
            <a:extLst>
              <a:ext uri="{FF2B5EF4-FFF2-40B4-BE49-F238E27FC236}">
                <a16:creationId xmlns:a16="http://schemas.microsoft.com/office/drawing/2014/main" id="{13D23C4C-23B3-4128-9999-03489FDED098}"/>
              </a:ext>
            </a:extLst>
          </p:cNvPr>
          <p:cNvPicPr>
            <a:picLocks noChangeAspect="1"/>
          </p:cNvPicPr>
          <p:nvPr/>
        </p:nvPicPr>
        <p:blipFill>
          <a:blip r:embed="rId3"/>
          <a:stretch>
            <a:fillRect/>
          </a:stretch>
        </p:blipFill>
        <p:spPr>
          <a:xfrm>
            <a:off x="7126941" y="1290328"/>
            <a:ext cx="5065059" cy="3797242"/>
          </a:xfrm>
          <a:prstGeom prst="rect">
            <a:avLst/>
          </a:prstGeom>
        </p:spPr>
      </p:pic>
    </p:spTree>
    <p:extLst>
      <p:ext uri="{BB962C8B-B14F-4D97-AF65-F5344CB8AC3E}">
        <p14:creationId xmlns:p14="http://schemas.microsoft.com/office/powerpoint/2010/main" val="117679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FFEEE1-E307-4502-BD81-27717822F85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56B0619-638F-483C-B331-96F8809943DB}"/>
              </a:ext>
            </a:extLst>
          </p:cNvPr>
          <p:cNvSpPr>
            <a:spLocks noGrp="1"/>
          </p:cNvSpPr>
          <p:nvPr>
            <p:ph idx="1"/>
          </p:nvPr>
        </p:nvSpPr>
        <p:spPr/>
        <p:txBody>
          <a:bodyPr/>
          <a:lstStyle/>
          <a:p>
            <a:endParaRPr lang="fr-FR"/>
          </a:p>
        </p:txBody>
      </p:sp>
      <p:pic>
        <p:nvPicPr>
          <p:cNvPr id="1026" name="Picture 2" descr="Changement climatique : climat et effet de serre">
            <a:extLst>
              <a:ext uri="{FF2B5EF4-FFF2-40B4-BE49-F238E27FC236}">
                <a16:creationId xmlns:a16="http://schemas.microsoft.com/office/drawing/2014/main" id="{9295DA2F-DB79-434F-8EE8-D76BC674D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306" y="234882"/>
            <a:ext cx="8659575" cy="5942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217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A42AFD-54D1-4C5B-ACD1-C12C473323BA}"/>
              </a:ext>
            </a:extLst>
          </p:cNvPr>
          <p:cNvSpPr>
            <a:spLocks noGrp="1"/>
          </p:cNvSpPr>
          <p:nvPr>
            <p:ph idx="1"/>
          </p:nvPr>
        </p:nvSpPr>
        <p:spPr>
          <a:xfrm>
            <a:off x="311498" y="231112"/>
            <a:ext cx="11736475" cy="6261763"/>
          </a:xfrm>
        </p:spPr>
        <p:txBody>
          <a:bodyPr>
            <a:normAutofit fontScale="77500" lnSpcReduction="20000"/>
          </a:bodyPr>
          <a:lstStyle/>
          <a:p>
            <a:pPr marL="0" indent="0" algn="ctr">
              <a:buNone/>
            </a:pPr>
            <a:r>
              <a:rPr lang="fr-FR" sz="5700" b="1" u="sng" dirty="0">
                <a:effectLst>
                  <a:outerShdw blurRad="38100" dist="38100" dir="2700000" algn="tl">
                    <a:srgbClr val="000000">
                      <a:alpha val="43137"/>
                    </a:srgbClr>
                  </a:outerShdw>
                </a:effectLst>
              </a:rPr>
              <a:t>Modalités d’évaluations </a:t>
            </a:r>
            <a:r>
              <a:rPr lang="fr-FR" sz="4000" dirty="0"/>
              <a:t>:</a:t>
            </a:r>
          </a:p>
          <a:p>
            <a:r>
              <a:rPr lang="fr-FR" sz="4000" dirty="0"/>
              <a:t> 2 DST </a:t>
            </a:r>
          </a:p>
          <a:p>
            <a:pPr marL="0" indent="0">
              <a:buNone/>
            </a:pPr>
            <a:r>
              <a:rPr lang="fr-FR" sz="4000" u="sng" dirty="0"/>
              <a:t>Séance 4 et séance 9 </a:t>
            </a:r>
          </a:p>
          <a:p>
            <a:pPr marL="0" indent="0">
              <a:buNone/>
            </a:pPr>
            <a:r>
              <a:rPr lang="fr-FR" sz="4000" dirty="0"/>
              <a:t> Question de cours (CM + TD ) et  réalisation/analyse de documents</a:t>
            </a:r>
          </a:p>
          <a:p>
            <a:pPr marL="0" indent="0">
              <a:buNone/>
            </a:pPr>
            <a:endParaRPr lang="fr-FR" sz="4000" dirty="0"/>
          </a:p>
          <a:p>
            <a:pPr marL="0" indent="0">
              <a:buNone/>
            </a:pPr>
            <a:r>
              <a:rPr lang="fr-FR" sz="4000" dirty="0"/>
              <a:t>ATTENDUS POUR LE PARTIEL :</a:t>
            </a:r>
          </a:p>
          <a:p>
            <a:pPr marL="0" indent="0">
              <a:buNone/>
            </a:pPr>
            <a:endParaRPr lang="fr-FR" sz="4000" i="1" dirty="0"/>
          </a:p>
          <a:p>
            <a:pPr marL="0" indent="0">
              <a:buNone/>
            </a:pPr>
            <a:r>
              <a:rPr lang="fr-FR" sz="4000" i="1" dirty="0"/>
              <a:t>Savoir expliquer les caractéristiques et les facteurs d’un climat </a:t>
            </a:r>
          </a:p>
          <a:p>
            <a:pPr marL="0" indent="0">
              <a:buNone/>
            </a:pPr>
            <a:r>
              <a:rPr lang="fr-FR" sz="4000" i="1" dirty="0"/>
              <a:t>Savoir réaliser un diagramme ombro-thermique et le commenter</a:t>
            </a:r>
          </a:p>
          <a:p>
            <a:pPr marL="0" indent="0">
              <a:buNone/>
            </a:pPr>
            <a:r>
              <a:rPr lang="fr-FR" sz="4000" i="1" dirty="0"/>
              <a:t>Savoir réaliser un </a:t>
            </a:r>
            <a:r>
              <a:rPr lang="fr-FR" sz="4000" i="1" dirty="0" err="1"/>
              <a:t>climogramme</a:t>
            </a:r>
            <a:r>
              <a:rPr lang="fr-FR" sz="4000" i="1" dirty="0"/>
              <a:t> et le commenter </a:t>
            </a:r>
          </a:p>
          <a:p>
            <a:pPr marL="0" indent="0">
              <a:buNone/>
            </a:pPr>
            <a:r>
              <a:rPr lang="fr-FR" sz="4000" i="1" dirty="0"/>
              <a:t>Savoir analyser un </a:t>
            </a:r>
            <a:r>
              <a:rPr lang="fr-FR" sz="4000" i="1" dirty="0" err="1"/>
              <a:t>émagramme</a:t>
            </a:r>
            <a:endParaRPr lang="fr-FR" sz="4000" i="1" dirty="0"/>
          </a:p>
          <a:p>
            <a:pPr marL="0" indent="0">
              <a:buNone/>
            </a:pPr>
            <a:r>
              <a:rPr lang="fr-FR" sz="4000" i="1" dirty="0"/>
              <a:t>Savoir analyser un bulletin métrologique</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1638975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A5F7D3-82CB-4254-9CA2-D0F79FB32B8E}"/>
              </a:ext>
            </a:extLst>
          </p:cNvPr>
          <p:cNvSpPr>
            <a:spLocks noGrp="1"/>
          </p:cNvSpPr>
          <p:nvPr>
            <p:ph type="title"/>
          </p:nvPr>
        </p:nvSpPr>
        <p:spPr/>
        <p:txBody>
          <a:bodyPr/>
          <a:lstStyle/>
          <a:p>
            <a:r>
              <a:rPr lang="fr-FR" b="1" u="sng" dirty="0"/>
              <a:t>Temps 1 du TD : </a:t>
            </a:r>
          </a:p>
        </p:txBody>
      </p:sp>
      <p:sp>
        <p:nvSpPr>
          <p:cNvPr id="3" name="Espace réservé du contenu 2">
            <a:extLst>
              <a:ext uri="{FF2B5EF4-FFF2-40B4-BE49-F238E27FC236}">
                <a16:creationId xmlns:a16="http://schemas.microsoft.com/office/drawing/2014/main" id="{72B38DDC-D659-47F3-8658-7648DCE1EEA8}"/>
              </a:ext>
            </a:extLst>
          </p:cNvPr>
          <p:cNvSpPr>
            <a:spLocks noGrp="1"/>
          </p:cNvSpPr>
          <p:nvPr>
            <p:ph idx="1"/>
          </p:nvPr>
        </p:nvSpPr>
        <p:spPr/>
        <p:txBody>
          <a:bodyPr>
            <a:normAutofit fontScale="92500" lnSpcReduction="20000"/>
          </a:bodyPr>
          <a:lstStyle/>
          <a:p>
            <a:r>
              <a:rPr lang="fr-FR" sz="4000" i="1" dirty="0"/>
              <a:t>TD 1 : Approche primaire et paramètres orbitaux</a:t>
            </a:r>
          </a:p>
          <a:p>
            <a:r>
              <a:rPr lang="fr-FR" sz="4000" i="1" dirty="0"/>
              <a:t>TD 2 : Le bilan radiatif + réalisation du diagramme ombro-thermique</a:t>
            </a:r>
          </a:p>
          <a:p>
            <a:r>
              <a:rPr lang="fr-FR" sz="4000" i="1" dirty="0"/>
              <a:t>TD 3 : Reconnaissance climatique de base, analyse typologique des climats.</a:t>
            </a:r>
          </a:p>
          <a:p>
            <a:endParaRPr lang="fr-FR" sz="4000" i="1" dirty="0"/>
          </a:p>
          <a:p>
            <a:pPr marL="0" indent="0">
              <a:buNone/>
            </a:pPr>
            <a:r>
              <a:rPr lang="fr-FR" sz="4000" b="1" u="sng" dirty="0"/>
              <a:t>Temps 2 (Td 5/6/7/8) </a:t>
            </a:r>
            <a:r>
              <a:rPr lang="fr-FR" sz="4000" i="1" dirty="0"/>
              <a:t>: le système TAO, les dynamiques atmosphériques, les centres d’actions, la frontogenèse, les précipitations…</a:t>
            </a:r>
          </a:p>
        </p:txBody>
      </p:sp>
    </p:spTree>
    <p:extLst>
      <p:ext uri="{BB962C8B-B14F-4D97-AF65-F5344CB8AC3E}">
        <p14:creationId xmlns:p14="http://schemas.microsoft.com/office/powerpoint/2010/main" val="1383857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E2251-50DC-4343-999A-BAE4D626477E}"/>
              </a:ext>
            </a:extLst>
          </p:cNvPr>
          <p:cNvSpPr>
            <a:spLocks noGrp="1"/>
          </p:cNvSpPr>
          <p:nvPr>
            <p:ph type="title"/>
          </p:nvPr>
        </p:nvSpPr>
        <p:spPr/>
        <p:txBody>
          <a:bodyPr/>
          <a:lstStyle/>
          <a:p>
            <a:r>
              <a:rPr lang="fr-FR" dirty="0"/>
              <a:t>Conseils de lecture </a:t>
            </a:r>
          </a:p>
        </p:txBody>
      </p:sp>
      <p:sp>
        <p:nvSpPr>
          <p:cNvPr id="3" name="Espace réservé du contenu 2">
            <a:extLst>
              <a:ext uri="{FF2B5EF4-FFF2-40B4-BE49-F238E27FC236}">
                <a16:creationId xmlns:a16="http://schemas.microsoft.com/office/drawing/2014/main" id="{ABBB9F55-2D24-4E8B-9505-87D8B221F22F}"/>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844960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357B4D-7B70-42D5-9FD2-C1C87A600FB7}"/>
              </a:ext>
            </a:extLst>
          </p:cNvPr>
          <p:cNvSpPr>
            <a:spLocks noGrp="1"/>
          </p:cNvSpPr>
          <p:nvPr>
            <p:ph type="title"/>
          </p:nvPr>
        </p:nvSpPr>
        <p:spPr/>
        <p:txBody>
          <a:bodyPr/>
          <a:lstStyle/>
          <a:p>
            <a:r>
              <a:rPr lang="fr-FR" dirty="0"/>
              <a:t>Définitions de base </a:t>
            </a:r>
          </a:p>
        </p:txBody>
      </p:sp>
      <p:sp>
        <p:nvSpPr>
          <p:cNvPr id="3" name="Espace réservé du contenu 2">
            <a:extLst>
              <a:ext uri="{FF2B5EF4-FFF2-40B4-BE49-F238E27FC236}">
                <a16:creationId xmlns:a16="http://schemas.microsoft.com/office/drawing/2014/main" id="{31FB35BE-7BE9-4847-82F0-8420A40F1143}"/>
              </a:ext>
            </a:extLst>
          </p:cNvPr>
          <p:cNvSpPr>
            <a:spLocks noGrp="1"/>
          </p:cNvSpPr>
          <p:nvPr>
            <p:ph idx="1"/>
          </p:nvPr>
        </p:nvSpPr>
        <p:spPr/>
        <p:txBody>
          <a:bodyPr/>
          <a:lstStyle/>
          <a:p>
            <a:r>
              <a:rPr lang="fr-FR" b="1" i="1" dirty="0">
                <a:solidFill>
                  <a:srgbClr val="000000"/>
                </a:solidFill>
                <a:latin typeface="ff1"/>
              </a:rPr>
              <a:t>-</a:t>
            </a:r>
            <a:r>
              <a:rPr lang="fr-FR" b="1" i="1" dirty="0">
                <a:solidFill>
                  <a:srgbClr val="000000"/>
                </a:solidFill>
                <a:effectLst/>
                <a:latin typeface="ff1"/>
              </a:rPr>
              <a:t>Le temps / la météo </a:t>
            </a:r>
            <a:r>
              <a:rPr lang="fr-FR" b="0" i="1" dirty="0">
                <a:solidFill>
                  <a:srgbClr val="000000"/>
                </a:solidFill>
                <a:effectLst/>
                <a:latin typeface="ff2"/>
              </a:rPr>
              <a:t>: Qu’est ce que le temps ? Comment le définir ?</a:t>
            </a:r>
          </a:p>
          <a:p>
            <a:endParaRPr lang="fr-FR" b="0" i="1" dirty="0">
              <a:solidFill>
                <a:srgbClr val="000000"/>
              </a:solidFill>
              <a:effectLst/>
              <a:latin typeface="ff1"/>
            </a:endParaRPr>
          </a:p>
          <a:p>
            <a:r>
              <a:rPr lang="fr-FR" b="0" i="1" dirty="0">
                <a:solidFill>
                  <a:srgbClr val="000000"/>
                </a:solidFill>
                <a:effectLst/>
                <a:latin typeface="ff1"/>
              </a:rPr>
              <a:t>- </a:t>
            </a:r>
            <a:r>
              <a:rPr lang="fr-FR" b="1" i="1" dirty="0">
                <a:solidFill>
                  <a:srgbClr val="000000"/>
                </a:solidFill>
                <a:effectLst/>
                <a:latin typeface="ff1"/>
              </a:rPr>
              <a:t>Le climat </a:t>
            </a:r>
            <a:r>
              <a:rPr lang="fr-FR" b="0" i="1" dirty="0">
                <a:solidFill>
                  <a:srgbClr val="000000"/>
                </a:solidFill>
                <a:effectLst/>
                <a:latin typeface="ff2"/>
              </a:rPr>
              <a:t>: Qu’est ce que le climat ? Comment le définir ?</a:t>
            </a:r>
          </a:p>
          <a:p>
            <a:endParaRPr lang="fr-FR" i="1" dirty="0">
              <a:solidFill>
                <a:srgbClr val="000000"/>
              </a:solidFill>
              <a:latin typeface="ff2"/>
            </a:endParaRPr>
          </a:p>
          <a:p>
            <a:pPr marL="0" indent="0">
              <a:buNone/>
            </a:pPr>
            <a:r>
              <a:rPr lang="fr-FR" b="0" i="1" dirty="0">
                <a:solidFill>
                  <a:srgbClr val="000000"/>
                </a:solidFill>
                <a:effectLst/>
                <a:latin typeface="ff2"/>
              </a:rPr>
              <a:t>Quelle différence entre les deux ? </a:t>
            </a:r>
            <a:endParaRPr lang="fr-FR" b="0" i="1" dirty="0">
              <a:solidFill>
                <a:srgbClr val="000000"/>
              </a:solidFill>
              <a:effectLst/>
              <a:latin typeface="ff1"/>
            </a:endParaRPr>
          </a:p>
          <a:p>
            <a:endParaRPr lang="fr-FR" dirty="0"/>
          </a:p>
        </p:txBody>
      </p:sp>
    </p:spTree>
    <p:extLst>
      <p:ext uri="{BB962C8B-B14F-4D97-AF65-F5344CB8AC3E}">
        <p14:creationId xmlns:p14="http://schemas.microsoft.com/office/powerpoint/2010/main" val="1785688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E90935-E4AB-7CA5-1436-5E15D6C6AB10}"/>
              </a:ext>
            </a:extLst>
          </p:cNvPr>
          <p:cNvSpPr>
            <a:spLocks noGrp="1"/>
          </p:cNvSpPr>
          <p:nvPr>
            <p:ph type="title"/>
          </p:nvPr>
        </p:nvSpPr>
        <p:spPr/>
        <p:txBody>
          <a:bodyPr/>
          <a:lstStyle/>
          <a:p>
            <a:r>
              <a:rPr lang="fr-FR" b="1" dirty="0"/>
              <a:t>Eléments de définitions pour y voir plus clair</a:t>
            </a:r>
          </a:p>
        </p:txBody>
      </p:sp>
      <p:sp>
        <p:nvSpPr>
          <p:cNvPr id="3" name="Espace réservé du contenu 2">
            <a:extLst>
              <a:ext uri="{FF2B5EF4-FFF2-40B4-BE49-F238E27FC236}">
                <a16:creationId xmlns:a16="http://schemas.microsoft.com/office/drawing/2014/main" id="{7443DA26-1BCF-EB5E-DE2A-67B8A5E81FE2}"/>
              </a:ext>
            </a:extLst>
          </p:cNvPr>
          <p:cNvSpPr>
            <a:spLocks noGrp="1"/>
          </p:cNvSpPr>
          <p:nvPr>
            <p:ph idx="1"/>
          </p:nvPr>
        </p:nvSpPr>
        <p:spPr>
          <a:xfrm>
            <a:off x="515470" y="1601508"/>
            <a:ext cx="10515600" cy="4351338"/>
          </a:xfrm>
        </p:spPr>
        <p:txBody>
          <a:bodyPr>
            <a:normAutofit fontScale="85000" lnSpcReduction="10000"/>
          </a:bodyPr>
          <a:lstStyle/>
          <a:p>
            <a:pPr algn="just"/>
            <a:r>
              <a:rPr lang="fr-FR" b="0" i="0" dirty="0">
                <a:solidFill>
                  <a:srgbClr val="000000"/>
                </a:solidFill>
                <a:effectLst/>
                <a:latin typeface="ff1"/>
              </a:rPr>
              <a:t>Définitions:</a:t>
            </a:r>
          </a:p>
          <a:p>
            <a:pPr marL="0" indent="0" algn="just">
              <a:buNone/>
            </a:pPr>
            <a:r>
              <a:rPr lang="fr-FR" b="1" i="1" dirty="0">
                <a:solidFill>
                  <a:srgbClr val="000000"/>
                </a:solidFill>
                <a:latin typeface="ff1"/>
              </a:rPr>
              <a:t>-</a:t>
            </a:r>
            <a:r>
              <a:rPr lang="fr-FR" b="1" i="1" dirty="0">
                <a:solidFill>
                  <a:srgbClr val="000000"/>
                </a:solidFill>
                <a:effectLst/>
                <a:latin typeface="ff1"/>
              </a:rPr>
              <a:t>météo</a:t>
            </a:r>
            <a:r>
              <a:rPr lang="fr-FR" b="0" i="1" dirty="0">
                <a:solidFill>
                  <a:srgbClr val="000000"/>
                </a:solidFill>
                <a:effectLst/>
                <a:latin typeface="ff2"/>
              </a:rPr>
              <a:t>: </a:t>
            </a:r>
            <a:r>
              <a:rPr lang="fr-FR" sz="3500" b="0" i="1" dirty="0">
                <a:solidFill>
                  <a:srgbClr val="FF0000"/>
                </a:solidFill>
                <a:effectLst/>
                <a:latin typeface="ff2"/>
              </a:rPr>
              <a:t>Etat physique et chimique de la basse atmosphère en un lieu et un moment donné</a:t>
            </a:r>
            <a:r>
              <a:rPr lang="fr-FR" sz="3500" b="0" i="1" dirty="0">
                <a:solidFill>
                  <a:srgbClr val="000000"/>
                </a:solidFill>
                <a:effectLst/>
                <a:latin typeface="ff2"/>
              </a:rPr>
              <a:t>.</a:t>
            </a:r>
          </a:p>
          <a:p>
            <a:pPr marL="0" indent="0" algn="just">
              <a:buNone/>
            </a:pPr>
            <a:r>
              <a:rPr lang="fr-FR" b="0" i="1" dirty="0">
                <a:solidFill>
                  <a:srgbClr val="000000"/>
                </a:solidFill>
                <a:effectLst/>
                <a:latin typeface="ff1"/>
              </a:rPr>
              <a:t>Température</a:t>
            </a:r>
            <a:r>
              <a:rPr lang="fr-FR" i="1" dirty="0">
                <a:solidFill>
                  <a:srgbClr val="000000"/>
                </a:solidFill>
                <a:latin typeface="ff1"/>
              </a:rPr>
              <a:t>, humidité, précipitation à un instant T sur un espace défini, local.</a:t>
            </a:r>
            <a:endParaRPr lang="fr-FR" b="0" i="1" dirty="0">
              <a:solidFill>
                <a:srgbClr val="000000"/>
              </a:solidFill>
              <a:effectLst/>
              <a:latin typeface="ff1"/>
            </a:endParaRPr>
          </a:p>
          <a:p>
            <a:pPr marL="0" indent="0" algn="just">
              <a:buNone/>
            </a:pPr>
            <a:r>
              <a:rPr lang="fr-FR" b="0" i="1" dirty="0">
                <a:solidFill>
                  <a:srgbClr val="000000"/>
                </a:solidFill>
                <a:effectLst/>
                <a:latin typeface="ff1"/>
              </a:rPr>
              <a:t>- </a:t>
            </a:r>
            <a:r>
              <a:rPr lang="fr-FR" b="1" i="1" dirty="0">
                <a:solidFill>
                  <a:srgbClr val="000000"/>
                </a:solidFill>
                <a:effectLst/>
                <a:latin typeface="ff1"/>
              </a:rPr>
              <a:t>Le climat </a:t>
            </a:r>
            <a:r>
              <a:rPr lang="fr-FR" b="0" i="1" dirty="0">
                <a:solidFill>
                  <a:srgbClr val="000000"/>
                </a:solidFill>
                <a:effectLst/>
                <a:latin typeface="ff2"/>
              </a:rPr>
              <a:t>: Qu’est ce que le climat ? Comment le définir ?</a:t>
            </a:r>
            <a:endParaRPr lang="fr-FR" b="0" i="1" dirty="0">
              <a:solidFill>
                <a:srgbClr val="000000"/>
              </a:solidFill>
              <a:effectLst/>
              <a:latin typeface="ff1"/>
            </a:endParaRPr>
          </a:p>
          <a:p>
            <a:pPr marL="0" indent="0" algn="just">
              <a:buNone/>
            </a:pPr>
            <a:r>
              <a:rPr lang="fr-FR" sz="3500" b="0" i="1" dirty="0">
                <a:solidFill>
                  <a:srgbClr val="FF0000"/>
                </a:solidFill>
                <a:effectLst/>
                <a:latin typeface="ff2"/>
              </a:rPr>
              <a:t>Ensemble des phénomènes météorologiques qui caractérise l’état moyen de l’atmosphère en un lieu donné sur une «longue période» [30 ans]</a:t>
            </a:r>
          </a:p>
          <a:p>
            <a:pPr marL="0" indent="0" algn="just">
              <a:buNone/>
            </a:pPr>
            <a:r>
              <a:rPr lang="fr-FR" sz="3500" b="0" i="1" dirty="0">
                <a:solidFill>
                  <a:srgbClr val="FF0000"/>
                </a:solidFill>
                <a:effectLst/>
                <a:latin typeface="ff2"/>
              </a:rPr>
              <a:t>Étymologiquement (« </a:t>
            </a:r>
            <a:r>
              <a:rPr lang="fr-FR" sz="3500" b="0" i="1" dirty="0" err="1">
                <a:solidFill>
                  <a:srgbClr val="FF0000"/>
                </a:solidFill>
                <a:effectLst/>
                <a:latin typeface="ff2"/>
              </a:rPr>
              <a:t>klima</a:t>
            </a:r>
            <a:r>
              <a:rPr lang="fr-FR" sz="3500" b="0" i="1" dirty="0">
                <a:solidFill>
                  <a:srgbClr val="FF0000"/>
                </a:solidFill>
                <a:effectLst/>
                <a:latin typeface="ff2"/>
              </a:rPr>
              <a:t>» : inclinaison par rapport au soleil) </a:t>
            </a:r>
          </a:p>
          <a:p>
            <a:pPr marL="0" indent="0" algn="just">
              <a:buNone/>
            </a:pPr>
            <a:r>
              <a:rPr lang="fr-FR" sz="3600" b="1" dirty="0"/>
              <a:t>Donc différence d’échelle spatiale mais aussi temporelle</a:t>
            </a:r>
          </a:p>
        </p:txBody>
      </p:sp>
    </p:spTree>
    <p:extLst>
      <p:ext uri="{BB962C8B-B14F-4D97-AF65-F5344CB8AC3E}">
        <p14:creationId xmlns:p14="http://schemas.microsoft.com/office/powerpoint/2010/main" val="1083456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5A5851-5E3D-0CB3-BECA-FB66A8DD00A8}"/>
              </a:ext>
            </a:extLst>
          </p:cNvPr>
          <p:cNvSpPr>
            <a:spLocks noGrp="1"/>
          </p:cNvSpPr>
          <p:nvPr>
            <p:ph type="title"/>
          </p:nvPr>
        </p:nvSpPr>
        <p:spPr>
          <a:xfrm>
            <a:off x="6005383" y="336368"/>
            <a:ext cx="7250993" cy="102298"/>
          </a:xfrm>
        </p:spPr>
        <p:txBody>
          <a:bodyPr>
            <a:normAutofit fontScale="90000"/>
          </a:bodyPr>
          <a:lstStyle/>
          <a:p>
            <a:r>
              <a:rPr lang="fr-FR" dirty="0"/>
              <a:t>Carte des climats</a:t>
            </a:r>
          </a:p>
        </p:txBody>
      </p:sp>
      <p:pic>
        <p:nvPicPr>
          <p:cNvPr id="4" name="Espace réservé du contenu 3">
            <a:extLst>
              <a:ext uri="{FF2B5EF4-FFF2-40B4-BE49-F238E27FC236}">
                <a16:creationId xmlns:a16="http://schemas.microsoft.com/office/drawing/2014/main" id="{1764D0CE-9EB5-151E-441B-CD3CC8F27141}"/>
              </a:ext>
            </a:extLst>
          </p:cNvPr>
          <p:cNvPicPr>
            <a:picLocks noChangeAspect="1"/>
          </p:cNvPicPr>
          <p:nvPr/>
        </p:nvPicPr>
        <p:blipFill>
          <a:blip r:embed="rId2"/>
          <a:stretch>
            <a:fillRect/>
          </a:stretch>
        </p:blipFill>
        <p:spPr>
          <a:xfrm>
            <a:off x="3694671" y="668585"/>
            <a:ext cx="8364072" cy="6189415"/>
          </a:xfrm>
          <a:prstGeom prst="rect">
            <a:avLst/>
          </a:prstGeom>
        </p:spPr>
      </p:pic>
      <p:sp>
        <p:nvSpPr>
          <p:cNvPr id="5" name="Titre 1">
            <a:extLst>
              <a:ext uri="{FF2B5EF4-FFF2-40B4-BE49-F238E27FC236}">
                <a16:creationId xmlns:a16="http://schemas.microsoft.com/office/drawing/2014/main" id="{9FE6F335-C9B1-4FCD-A707-7F3A954C71F4}"/>
              </a:ext>
            </a:extLst>
          </p:cNvPr>
          <p:cNvSpPr txBox="1">
            <a:spLocks/>
          </p:cNvSpPr>
          <p:nvPr/>
        </p:nvSpPr>
        <p:spPr>
          <a:xfrm>
            <a:off x="0" y="98854"/>
            <a:ext cx="3694671" cy="3503141"/>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t>Analysez puis décrivez cette carte le plus précisément possible</a:t>
            </a:r>
            <a:r>
              <a:rPr lang="fr-FR" dirty="0"/>
              <a:t>. </a:t>
            </a:r>
          </a:p>
          <a:p>
            <a:endParaRPr lang="fr-FR" dirty="0"/>
          </a:p>
          <a:p>
            <a:r>
              <a:rPr lang="fr-FR" dirty="0"/>
              <a:t>Qu'observez vous ?</a:t>
            </a:r>
          </a:p>
          <a:p>
            <a:r>
              <a:rPr lang="fr-FR" dirty="0"/>
              <a:t>Y a-t-il une logique apparente ? </a:t>
            </a:r>
          </a:p>
          <a:p>
            <a:r>
              <a:rPr lang="fr-FR" dirty="0"/>
              <a:t>Qu’est ce qui peut expliquer cette répartition ?</a:t>
            </a:r>
          </a:p>
        </p:txBody>
      </p:sp>
    </p:spTree>
    <p:extLst>
      <p:ext uri="{BB962C8B-B14F-4D97-AF65-F5344CB8AC3E}">
        <p14:creationId xmlns:p14="http://schemas.microsoft.com/office/powerpoint/2010/main" val="2732131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04AFE5-E994-4BD0-81F7-C95090A9557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54444C1-4207-478F-BE5A-407AF5EAF80C}"/>
              </a:ext>
            </a:extLst>
          </p:cNvPr>
          <p:cNvSpPr>
            <a:spLocks noGrp="1"/>
          </p:cNvSpPr>
          <p:nvPr>
            <p:ph idx="1"/>
          </p:nvPr>
        </p:nvSpPr>
        <p:spPr/>
        <p:txBody>
          <a:bodyPr>
            <a:normAutofit/>
          </a:bodyPr>
          <a:lstStyle/>
          <a:p>
            <a:r>
              <a:rPr lang="fr-FR" sz="3600" dirty="0"/>
              <a:t>Quels sont les paramètres pris en compte pour définir / expliquer un climat ? </a:t>
            </a:r>
          </a:p>
        </p:txBody>
      </p:sp>
    </p:spTree>
    <p:extLst>
      <p:ext uri="{BB962C8B-B14F-4D97-AF65-F5344CB8AC3E}">
        <p14:creationId xmlns:p14="http://schemas.microsoft.com/office/powerpoint/2010/main" val="2159537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659A67-78C4-4003-B7EA-C95C7AA9D3B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1C5CA9F-9795-420E-8773-97E6EC202DC3}"/>
              </a:ext>
            </a:extLst>
          </p:cNvPr>
          <p:cNvSpPr>
            <a:spLocks noGrp="1"/>
          </p:cNvSpPr>
          <p:nvPr>
            <p:ph idx="1"/>
          </p:nvPr>
        </p:nvSpPr>
        <p:spPr/>
        <p:txBody>
          <a:bodyPr>
            <a:normAutofit/>
          </a:bodyPr>
          <a:lstStyle/>
          <a:p>
            <a:pPr marL="0" indent="0" algn="ctr">
              <a:buNone/>
            </a:pPr>
            <a:r>
              <a:rPr lang="fr-FR" sz="8000" b="1" u="sng" dirty="0">
                <a:effectLst>
                  <a:outerShdw blurRad="38100" dist="38100" dir="2700000" algn="tl">
                    <a:srgbClr val="000000">
                      <a:alpha val="43137"/>
                    </a:srgbClr>
                  </a:outerShdw>
                </a:effectLst>
              </a:rPr>
              <a:t>Enjeux et objectifs</a:t>
            </a:r>
          </a:p>
        </p:txBody>
      </p:sp>
    </p:spTree>
    <p:extLst>
      <p:ext uri="{BB962C8B-B14F-4D97-AF65-F5344CB8AC3E}">
        <p14:creationId xmlns:p14="http://schemas.microsoft.com/office/powerpoint/2010/main" val="3162190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FBBD61-76C5-45FC-ABEA-2CBE0F3FECB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38E6DA1-0BA6-40A4-84CC-CE5DBDC6D80A}"/>
              </a:ext>
            </a:extLst>
          </p:cNvPr>
          <p:cNvSpPr>
            <a:spLocks noGrp="1"/>
          </p:cNvSpPr>
          <p:nvPr>
            <p:ph idx="1"/>
          </p:nvPr>
        </p:nvSpPr>
        <p:spPr/>
        <p:txBody>
          <a:bodyPr/>
          <a:lstStyle/>
          <a:p>
            <a:endParaRPr lang="fr-FR"/>
          </a:p>
        </p:txBody>
      </p:sp>
      <p:pic>
        <p:nvPicPr>
          <p:cNvPr id="1026" name="Picture 2" descr="Les quatre sphères concentriques du système Terre. | Download Scientific  Diagram">
            <a:extLst>
              <a:ext uri="{FF2B5EF4-FFF2-40B4-BE49-F238E27FC236}">
                <a16:creationId xmlns:a16="http://schemas.microsoft.com/office/drawing/2014/main" id="{DD235F08-F35E-4640-87EF-BD3FFB9DA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388" y="0"/>
            <a:ext cx="7005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338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D62CC9-7901-F91D-BBD3-4A4B48C6026C}"/>
              </a:ext>
            </a:extLst>
          </p:cNvPr>
          <p:cNvSpPr>
            <a:spLocks noGrp="1"/>
          </p:cNvSpPr>
          <p:nvPr>
            <p:ph type="title"/>
          </p:nvPr>
        </p:nvSpPr>
        <p:spPr/>
        <p:txBody>
          <a:bodyPr/>
          <a:lstStyle/>
          <a:p>
            <a:r>
              <a:rPr lang="fr-FR" dirty="0"/>
              <a:t>Des paramètres pour expliquer les climats (et la météo)</a:t>
            </a:r>
          </a:p>
        </p:txBody>
      </p:sp>
      <p:sp>
        <p:nvSpPr>
          <p:cNvPr id="3" name="Espace réservé du contenu 2">
            <a:extLst>
              <a:ext uri="{FF2B5EF4-FFF2-40B4-BE49-F238E27FC236}">
                <a16:creationId xmlns:a16="http://schemas.microsoft.com/office/drawing/2014/main" id="{F076FA06-2FFE-7401-83B1-9134B14741BE}"/>
              </a:ext>
            </a:extLst>
          </p:cNvPr>
          <p:cNvSpPr>
            <a:spLocks noGrp="1"/>
          </p:cNvSpPr>
          <p:nvPr>
            <p:ph idx="1"/>
          </p:nvPr>
        </p:nvSpPr>
        <p:spPr>
          <a:xfrm>
            <a:off x="838199" y="1825625"/>
            <a:ext cx="11040035" cy="4351338"/>
          </a:xfrm>
        </p:spPr>
        <p:txBody>
          <a:bodyPr>
            <a:normAutofit/>
          </a:bodyPr>
          <a:lstStyle/>
          <a:p>
            <a:r>
              <a:rPr lang="fr-FR" sz="3600" dirty="0"/>
              <a:t>L’ensoleillement et / ou photopériode (</a:t>
            </a:r>
            <a:r>
              <a:rPr lang="fr-FR" sz="3600" dirty="0">
                <a:solidFill>
                  <a:srgbClr val="FF0000"/>
                </a:solidFill>
              </a:rPr>
              <a:t>flux radiatif solaire et temps d’ensoleillement</a:t>
            </a:r>
            <a:r>
              <a:rPr lang="fr-FR" sz="3600" dirty="0"/>
              <a:t>) = commandé par les paramètres orbitaux</a:t>
            </a:r>
          </a:p>
          <a:p>
            <a:r>
              <a:rPr lang="fr-FR" sz="3600" dirty="0"/>
              <a:t>Précipitation (</a:t>
            </a:r>
            <a:r>
              <a:rPr lang="fr-FR" sz="3600" dirty="0">
                <a:solidFill>
                  <a:srgbClr val="0070C0"/>
                </a:solidFill>
              </a:rPr>
              <a:t>hydrométéores</a:t>
            </a:r>
            <a:r>
              <a:rPr lang="fr-FR" sz="3600" dirty="0"/>
              <a:t>)</a:t>
            </a:r>
          </a:p>
          <a:p>
            <a:r>
              <a:rPr lang="fr-FR" sz="3600" dirty="0"/>
              <a:t>Température (</a:t>
            </a:r>
            <a:r>
              <a:rPr lang="fr-FR" sz="3600" dirty="0">
                <a:solidFill>
                  <a:srgbClr val="FFC000"/>
                </a:solidFill>
              </a:rPr>
              <a:t>Energie et calorie</a:t>
            </a:r>
            <a:r>
              <a:rPr lang="fr-FR" sz="3600" dirty="0"/>
              <a:t>)</a:t>
            </a:r>
          </a:p>
          <a:p>
            <a:r>
              <a:rPr lang="fr-FR" sz="3600" dirty="0"/>
              <a:t>Vent (convection et dynamique dans l’atmosphère)</a:t>
            </a:r>
          </a:p>
        </p:txBody>
      </p:sp>
    </p:spTree>
    <p:extLst>
      <p:ext uri="{BB962C8B-B14F-4D97-AF65-F5344CB8AC3E}">
        <p14:creationId xmlns:p14="http://schemas.microsoft.com/office/powerpoint/2010/main" val="1021867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25CCC-810B-58DE-5494-34EBC7325985}"/>
              </a:ext>
            </a:extLst>
          </p:cNvPr>
          <p:cNvSpPr>
            <a:spLocks noGrp="1"/>
          </p:cNvSpPr>
          <p:nvPr>
            <p:ph type="title"/>
          </p:nvPr>
        </p:nvSpPr>
        <p:spPr/>
        <p:txBody>
          <a:bodyPr/>
          <a:lstStyle/>
          <a:p>
            <a:r>
              <a:rPr lang="fr-FR" u="sng" dirty="0">
                <a:effectLst>
                  <a:outerShdw blurRad="38100" dist="38100" dir="2700000" algn="tl">
                    <a:srgbClr val="000000">
                      <a:alpha val="43137"/>
                    </a:srgbClr>
                  </a:outerShdw>
                </a:effectLst>
              </a:rPr>
              <a:t>Paramètres orbitaux </a:t>
            </a:r>
            <a:r>
              <a:rPr lang="fr-FR" dirty="0"/>
              <a:t>: la place / la position de la terre dans le système solaire !</a:t>
            </a:r>
          </a:p>
        </p:txBody>
      </p:sp>
      <p:pic>
        <p:nvPicPr>
          <p:cNvPr id="4" name="Espace réservé du contenu 3">
            <a:extLst>
              <a:ext uri="{FF2B5EF4-FFF2-40B4-BE49-F238E27FC236}">
                <a16:creationId xmlns:a16="http://schemas.microsoft.com/office/drawing/2014/main" id="{D55E3E37-A2B8-B039-4219-A433E1A18E44}"/>
              </a:ext>
            </a:extLst>
          </p:cNvPr>
          <p:cNvPicPr>
            <a:picLocks noGrp="1" noChangeAspect="1"/>
          </p:cNvPicPr>
          <p:nvPr>
            <p:ph idx="1"/>
          </p:nvPr>
        </p:nvPicPr>
        <p:blipFill>
          <a:blip r:embed="rId2"/>
          <a:stretch>
            <a:fillRect/>
          </a:stretch>
        </p:blipFill>
        <p:spPr>
          <a:xfrm>
            <a:off x="595091" y="1690688"/>
            <a:ext cx="10852837" cy="5167312"/>
          </a:xfrm>
          <a:prstGeom prst="rect">
            <a:avLst/>
          </a:prstGeom>
        </p:spPr>
      </p:pic>
    </p:spTree>
    <p:extLst>
      <p:ext uri="{BB962C8B-B14F-4D97-AF65-F5344CB8AC3E}">
        <p14:creationId xmlns:p14="http://schemas.microsoft.com/office/powerpoint/2010/main" val="2125003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E60C9-EF59-418E-A318-A3789397A25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F12F311-23D1-42E3-A285-90CF93E346A9}"/>
              </a:ext>
            </a:extLst>
          </p:cNvPr>
          <p:cNvSpPr>
            <a:spLocks noGrp="1"/>
          </p:cNvSpPr>
          <p:nvPr>
            <p:ph idx="1"/>
          </p:nvPr>
        </p:nvSpPr>
        <p:spPr/>
        <p:txBody>
          <a:bodyPr/>
          <a:lstStyle/>
          <a:p>
            <a:pPr marL="0" indent="0">
              <a:buNone/>
            </a:pPr>
            <a:r>
              <a:rPr lang="fr-FR" b="1" i="1" u="sng" dirty="0"/>
              <a:t>Rappels essentiels pour un  géographe / climatologue : </a:t>
            </a:r>
          </a:p>
          <a:p>
            <a:endParaRPr lang="fr-FR" b="1" i="1" u="sng" dirty="0"/>
          </a:p>
          <a:p>
            <a:r>
              <a:rPr lang="fr-FR" sz="3200" dirty="0">
                <a:latin typeface="Abadi" panose="020B0604020104020204" pitchFamily="34" charset="0"/>
              </a:rPr>
              <a:t>Qu’est ce que les paramètres orbitaux ? </a:t>
            </a:r>
          </a:p>
          <a:p>
            <a:r>
              <a:rPr lang="fr-FR" sz="3200" dirty="0">
                <a:latin typeface="Abadi" panose="020B0604020104020204" pitchFamily="34" charset="0"/>
              </a:rPr>
              <a:t>Qu’est ce que la latitude ? </a:t>
            </a:r>
          </a:p>
          <a:p>
            <a:r>
              <a:rPr lang="fr-FR" sz="3200" dirty="0">
                <a:latin typeface="Abadi" panose="020B0604020104020204" pitchFamily="34" charset="0"/>
              </a:rPr>
              <a:t>Qu’est ce que la longitude ?</a:t>
            </a:r>
          </a:p>
          <a:p>
            <a:r>
              <a:rPr lang="fr-FR" sz="3200" dirty="0">
                <a:latin typeface="Abadi" panose="020B0604020104020204" pitchFamily="34" charset="0"/>
              </a:rPr>
              <a:t>Qu’est ce que les tropiques ?</a:t>
            </a:r>
          </a:p>
          <a:p>
            <a:r>
              <a:rPr lang="fr-FR" sz="3200" dirty="0">
                <a:latin typeface="Abadi" panose="020B0604020104020204" pitchFamily="34" charset="0"/>
              </a:rPr>
              <a:t>Qu’est ce que les pôles ? </a:t>
            </a:r>
          </a:p>
          <a:p>
            <a:endParaRPr lang="fr-FR" dirty="0"/>
          </a:p>
        </p:txBody>
      </p:sp>
    </p:spTree>
    <p:extLst>
      <p:ext uri="{BB962C8B-B14F-4D97-AF65-F5344CB8AC3E}">
        <p14:creationId xmlns:p14="http://schemas.microsoft.com/office/powerpoint/2010/main" val="598479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7CDC47B-4479-9650-4A61-0FC05A8229BD}"/>
              </a:ext>
            </a:extLst>
          </p:cNvPr>
          <p:cNvSpPr txBox="1"/>
          <p:nvPr/>
        </p:nvSpPr>
        <p:spPr>
          <a:xfrm>
            <a:off x="210671" y="320131"/>
            <a:ext cx="11770658" cy="6001643"/>
          </a:xfrm>
          <a:prstGeom prst="rect">
            <a:avLst/>
          </a:prstGeom>
          <a:noFill/>
        </p:spPr>
        <p:txBody>
          <a:bodyPr wrap="square">
            <a:spAutoFit/>
          </a:bodyPr>
          <a:lstStyle/>
          <a:p>
            <a:r>
              <a:rPr lang="fr-FR" sz="2400" b="1" i="1" u="sng" dirty="0"/>
              <a:t>Plan de l’écliptique </a:t>
            </a:r>
            <a:r>
              <a:rPr lang="fr-FR" sz="2400" dirty="0"/>
              <a:t>: plan de l’orbite terrestre autour du soleil.</a:t>
            </a:r>
          </a:p>
          <a:p>
            <a:endParaRPr lang="fr-FR" sz="2400" dirty="0"/>
          </a:p>
          <a:p>
            <a:r>
              <a:rPr lang="fr-FR" sz="2400" b="1" i="1" u="sng" dirty="0"/>
              <a:t>Équateur</a:t>
            </a:r>
            <a:r>
              <a:rPr lang="fr-FR" sz="2400" dirty="0"/>
              <a:t> : grand cercle orthogonal à l’axe des pôles qui sépare l’hémisphère nord de</a:t>
            </a:r>
          </a:p>
          <a:p>
            <a:r>
              <a:rPr lang="fr-FR" sz="2400" dirty="0"/>
              <a:t>l’hémisphère sud.</a:t>
            </a:r>
          </a:p>
          <a:p>
            <a:endParaRPr lang="fr-FR" sz="2400" dirty="0"/>
          </a:p>
          <a:p>
            <a:r>
              <a:rPr lang="fr-FR" sz="2400" b="1" i="1" u="sng" dirty="0"/>
              <a:t>Latitude</a:t>
            </a:r>
            <a:r>
              <a:rPr lang="fr-FR" sz="2400" dirty="0"/>
              <a:t> : mesure angulaire formée entre le parallèle passant par un point donné du globe et</a:t>
            </a:r>
          </a:p>
          <a:p>
            <a:r>
              <a:rPr lang="fr-FR" sz="2400" dirty="0"/>
              <a:t>le plan de référence que constitue l’équateur.</a:t>
            </a:r>
          </a:p>
          <a:p>
            <a:endParaRPr lang="fr-FR" sz="2400" dirty="0"/>
          </a:p>
          <a:p>
            <a:r>
              <a:rPr lang="fr-FR" sz="2400" b="1" i="1" u="sng" dirty="0"/>
              <a:t>Longitude</a:t>
            </a:r>
            <a:r>
              <a:rPr lang="fr-FR" sz="2400" dirty="0"/>
              <a:t> : mesure angulaire formée entre le méridien d’un point donné de la surface de la</a:t>
            </a:r>
          </a:p>
          <a:p>
            <a:r>
              <a:rPr lang="fr-FR" sz="2400" dirty="0"/>
              <a:t>terre et le méridien de référence (méridien de Greenwich).</a:t>
            </a:r>
          </a:p>
          <a:p>
            <a:endParaRPr lang="fr-FR" sz="2400" dirty="0"/>
          </a:p>
          <a:p>
            <a:r>
              <a:rPr lang="fr-FR" sz="2400" b="1" i="1" u="sng" dirty="0"/>
              <a:t>Radiation solaire </a:t>
            </a:r>
            <a:r>
              <a:rPr lang="fr-FR" sz="2400" dirty="0"/>
              <a:t>: flux électromagnétique émis par le soleil.</a:t>
            </a:r>
          </a:p>
          <a:p>
            <a:endParaRPr lang="fr-FR" sz="2400" dirty="0"/>
          </a:p>
          <a:p>
            <a:r>
              <a:rPr lang="fr-FR" sz="2400" b="1" i="1" u="sng" dirty="0"/>
              <a:t>Bilan radiatif </a:t>
            </a:r>
            <a:r>
              <a:rPr lang="fr-FR" sz="2400" dirty="0"/>
              <a:t>: différence entre le flux solaire absorbé, qui chauffe la Terre (lui-même</a:t>
            </a:r>
          </a:p>
          <a:p>
            <a:r>
              <a:rPr lang="fr-FR" sz="2400" dirty="0"/>
              <a:t>correspondant à la différence entre rayonnement incident et rayonnement réfléchi) et le flux</a:t>
            </a:r>
          </a:p>
          <a:p>
            <a:r>
              <a:rPr lang="fr-FR" sz="2400" dirty="0"/>
              <a:t>thermique réémis vers l’espace (chaleur rayonnée sous forme d’infra-rouges).</a:t>
            </a:r>
          </a:p>
        </p:txBody>
      </p:sp>
    </p:spTree>
    <p:extLst>
      <p:ext uri="{BB962C8B-B14F-4D97-AF65-F5344CB8AC3E}">
        <p14:creationId xmlns:p14="http://schemas.microsoft.com/office/powerpoint/2010/main" val="3784346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F855D4-F1B2-2BC4-45EE-63F999E17D1E}"/>
              </a:ext>
            </a:extLst>
          </p:cNvPr>
          <p:cNvSpPr>
            <a:spLocks noGrp="1"/>
          </p:cNvSpPr>
          <p:nvPr>
            <p:ph type="title"/>
          </p:nvPr>
        </p:nvSpPr>
        <p:spPr>
          <a:xfrm>
            <a:off x="766483" y="0"/>
            <a:ext cx="10515600" cy="1325563"/>
          </a:xfrm>
        </p:spPr>
        <p:txBody>
          <a:bodyPr/>
          <a:lstStyle/>
          <a:p>
            <a:r>
              <a:rPr lang="fr-FR" dirty="0"/>
              <a:t>La terre un géoïde dans le système solaire </a:t>
            </a:r>
          </a:p>
        </p:txBody>
      </p:sp>
      <p:pic>
        <p:nvPicPr>
          <p:cNvPr id="4" name="Espace réservé du contenu 3">
            <a:extLst>
              <a:ext uri="{FF2B5EF4-FFF2-40B4-BE49-F238E27FC236}">
                <a16:creationId xmlns:a16="http://schemas.microsoft.com/office/drawing/2014/main" id="{8A28E88D-3455-0929-1C39-C90AEC1BC9E6}"/>
              </a:ext>
            </a:extLst>
          </p:cNvPr>
          <p:cNvPicPr>
            <a:picLocks noGrp="1" noChangeAspect="1"/>
          </p:cNvPicPr>
          <p:nvPr>
            <p:ph idx="1"/>
          </p:nvPr>
        </p:nvPicPr>
        <p:blipFill>
          <a:blip r:embed="rId2"/>
          <a:stretch>
            <a:fillRect/>
          </a:stretch>
        </p:blipFill>
        <p:spPr>
          <a:xfrm>
            <a:off x="2042097" y="1294187"/>
            <a:ext cx="8107805" cy="5341017"/>
          </a:xfrm>
          <a:prstGeom prst="rect">
            <a:avLst/>
          </a:prstGeom>
        </p:spPr>
      </p:pic>
      <p:sp>
        <p:nvSpPr>
          <p:cNvPr id="5" name="ZoneTexte 4">
            <a:extLst>
              <a:ext uri="{FF2B5EF4-FFF2-40B4-BE49-F238E27FC236}">
                <a16:creationId xmlns:a16="http://schemas.microsoft.com/office/drawing/2014/main" id="{B573FFF3-696A-3AE4-2B17-23595DE80BF5}"/>
              </a:ext>
            </a:extLst>
          </p:cNvPr>
          <p:cNvSpPr txBox="1"/>
          <p:nvPr/>
        </p:nvSpPr>
        <p:spPr>
          <a:xfrm>
            <a:off x="8260127" y="2435084"/>
            <a:ext cx="1972235" cy="369332"/>
          </a:xfrm>
          <a:prstGeom prst="rect">
            <a:avLst/>
          </a:prstGeom>
          <a:noFill/>
        </p:spPr>
        <p:txBody>
          <a:bodyPr wrap="square" rtlCol="0">
            <a:spAutoFit/>
          </a:bodyPr>
          <a:lstStyle/>
          <a:p>
            <a:r>
              <a:rPr lang="fr-FR" b="1" dirty="0">
                <a:solidFill>
                  <a:srgbClr val="FF0000"/>
                </a:solidFill>
              </a:rPr>
              <a:t>23°27’’</a:t>
            </a:r>
          </a:p>
        </p:txBody>
      </p:sp>
      <p:sp>
        <p:nvSpPr>
          <p:cNvPr id="6" name="ZoneTexte 5">
            <a:extLst>
              <a:ext uri="{FF2B5EF4-FFF2-40B4-BE49-F238E27FC236}">
                <a16:creationId xmlns:a16="http://schemas.microsoft.com/office/drawing/2014/main" id="{2415EAC9-6BE4-7781-64C9-6C0D84914C3A}"/>
              </a:ext>
            </a:extLst>
          </p:cNvPr>
          <p:cNvSpPr txBox="1"/>
          <p:nvPr/>
        </p:nvSpPr>
        <p:spPr>
          <a:xfrm>
            <a:off x="8342587" y="4597222"/>
            <a:ext cx="1972235" cy="369332"/>
          </a:xfrm>
          <a:prstGeom prst="rect">
            <a:avLst/>
          </a:prstGeom>
          <a:noFill/>
        </p:spPr>
        <p:txBody>
          <a:bodyPr wrap="square" rtlCol="0">
            <a:spAutoFit/>
          </a:bodyPr>
          <a:lstStyle/>
          <a:p>
            <a:r>
              <a:rPr lang="fr-FR" b="1" dirty="0">
                <a:solidFill>
                  <a:srgbClr val="FF0000"/>
                </a:solidFill>
              </a:rPr>
              <a:t>23°27’’</a:t>
            </a:r>
          </a:p>
        </p:txBody>
      </p:sp>
      <p:sp>
        <p:nvSpPr>
          <p:cNvPr id="7" name="ZoneTexte 6">
            <a:extLst>
              <a:ext uri="{FF2B5EF4-FFF2-40B4-BE49-F238E27FC236}">
                <a16:creationId xmlns:a16="http://schemas.microsoft.com/office/drawing/2014/main" id="{B01A8145-0B69-AC96-920F-A312F165B653}"/>
              </a:ext>
            </a:extLst>
          </p:cNvPr>
          <p:cNvSpPr txBox="1"/>
          <p:nvPr/>
        </p:nvSpPr>
        <p:spPr>
          <a:xfrm>
            <a:off x="9269120" y="3695274"/>
            <a:ext cx="1972235" cy="369332"/>
          </a:xfrm>
          <a:prstGeom prst="rect">
            <a:avLst/>
          </a:prstGeom>
          <a:noFill/>
        </p:spPr>
        <p:txBody>
          <a:bodyPr wrap="square" rtlCol="0">
            <a:spAutoFit/>
          </a:bodyPr>
          <a:lstStyle/>
          <a:p>
            <a:r>
              <a:rPr lang="fr-FR" b="1" dirty="0">
                <a:solidFill>
                  <a:srgbClr val="FF0000"/>
                </a:solidFill>
              </a:rPr>
              <a:t>00°00’’</a:t>
            </a:r>
          </a:p>
        </p:txBody>
      </p:sp>
      <p:sp>
        <p:nvSpPr>
          <p:cNvPr id="8" name="ZoneTexte 7">
            <a:extLst>
              <a:ext uri="{FF2B5EF4-FFF2-40B4-BE49-F238E27FC236}">
                <a16:creationId xmlns:a16="http://schemas.microsoft.com/office/drawing/2014/main" id="{B72CD18C-8F21-E5AA-6046-882937F22F26}"/>
              </a:ext>
            </a:extLst>
          </p:cNvPr>
          <p:cNvSpPr txBox="1"/>
          <p:nvPr/>
        </p:nvSpPr>
        <p:spPr>
          <a:xfrm>
            <a:off x="8475280" y="1488847"/>
            <a:ext cx="1972235" cy="369332"/>
          </a:xfrm>
          <a:prstGeom prst="rect">
            <a:avLst/>
          </a:prstGeom>
          <a:noFill/>
        </p:spPr>
        <p:txBody>
          <a:bodyPr wrap="square" rtlCol="0">
            <a:spAutoFit/>
          </a:bodyPr>
          <a:lstStyle/>
          <a:p>
            <a:r>
              <a:rPr lang="fr-FR" b="1" dirty="0">
                <a:solidFill>
                  <a:srgbClr val="FF0000"/>
                </a:solidFill>
              </a:rPr>
              <a:t>66°33’’</a:t>
            </a:r>
          </a:p>
        </p:txBody>
      </p:sp>
      <p:sp>
        <p:nvSpPr>
          <p:cNvPr id="9" name="ZoneTexte 8">
            <a:extLst>
              <a:ext uri="{FF2B5EF4-FFF2-40B4-BE49-F238E27FC236}">
                <a16:creationId xmlns:a16="http://schemas.microsoft.com/office/drawing/2014/main" id="{6E7FE4E0-A795-EA24-EAA5-F9B03D30E806}"/>
              </a:ext>
            </a:extLst>
          </p:cNvPr>
          <p:cNvSpPr txBox="1"/>
          <p:nvPr/>
        </p:nvSpPr>
        <p:spPr>
          <a:xfrm>
            <a:off x="8723393" y="6076075"/>
            <a:ext cx="1972235" cy="369332"/>
          </a:xfrm>
          <a:prstGeom prst="rect">
            <a:avLst/>
          </a:prstGeom>
          <a:noFill/>
        </p:spPr>
        <p:txBody>
          <a:bodyPr wrap="square" rtlCol="0">
            <a:spAutoFit/>
          </a:bodyPr>
          <a:lstStyle/>
          <a:p>
            <a:r>
              <a:rPr lang="fr-FR" b="1" dirty="0">
                <a:solidFill>
                  <a:srgbClr val="FF0000"/>
                </a:solidFill>
              </a:rPr>
              <a:t>66°33’’</a:t>
            </a:r>
          </a:p>
        </p:txBody>
      </p:sp>
    </p:spTree>
    <p:extLst>
      <p:ext uri="{BB962C8B-B14F-4D97-AF65-F5344CB8AC3E}">
        <p14:creationId xmlns:p14="http://schemas.microsoft.com/office/powerpoint/2010/main" val="1519882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307F2C-AF28-6646-6B70-93F92F7B7D14}"/>
              </a:ext>
            </a:extLst>
          </p:cNvPr>
          <p:cNvSpPr>
            <a:spLocks noGrp="1"/>
          </p:cNvSpPr>
          <p:nvPr>
            <p:ph type="title"/>
          </p:nvPr>
        </p:nvSpPr>
        <p:spPr/>
        <p:txBody>
          <a:bodyPr/>
          <a:lstStyle/>
          <a:p>
            <a:endParaRPr lang="fr-FR" dirty="0"/>
          </a:p>
        </p:txBody>
      </p:sp>
      <p:pic>
        <p:nvPicPr>
          <p:cNvPr id="4" name="Espace réservé du contenu 3">
            <a:extLst>
              <a:ext uri="{FF2B5EF4-FFF2-40B4-BE49-F238E27FC236}">
                <a16:creationId xmlns:a16="http://schemas.microsoft.com/office/drawing/2014/main" id="{563AF1CC-CD2C-3EF0-D776-ACD34CB33D1A}"/>
              </a:ext>
            </a:extLst>
          </p:cNvPr>
          <p:cNvPicPr>
            <a:picLocks noGrp="1" noChangeAspect="1"/>
          </p:cNvPicPr>
          <p:nvPr>
            <p:ph idx="1"/>
          </p:nvPr>
        </p:nvPicPr>
        <p:blipFill>
          <a:blip r:embed="rId2"/>
          <a:stretch>
            <a:fillRect/>
          </a:stretch>
        </p:blipFill>
        <p:spPr>
          <a:xfrm>
            <a:off x="2953871" y="145323"/>
            <a:ext cx="6422839" cy="6567353"/>
          </a:xfrm>
          <a:prstGeom prst="rect">
            <a:avLst/>
          </a:prstGeom>
        </p:spPr>
      </p:pic>
    </p:spTree>
    <p:extLst>
      <p:ext uri="{BB962C8B-B14F-4D97-AF65-F5344CB8AC3E}">
        <p14:creationId xmlns:p14="http://schemas.microsoft.com/office/powerpoint/2010/main" val="190172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9B846-DD83-4168-A60A-1FC6714FDED1}"/>
              </a:ext>
            </a:extLst>
          </p:cNvPr>
          <p:cNvSpPr>
            <a:spLocks noGrp="1"/>
          </p:cNvSpPr>
          <p:nvPr>
            <p:ph type="title"/>
          </p:nvPr>
        </p:nvSpPr>
        <p:spPr>
          <a:xfrm>
            <a:off x="164757" y="445562"/>
            <a:ext cx="3066535" cy="3700248"/>
          </a:xfrm>
        </p:spPr>
        <p:txBody>
          <a:bodyPr>
            <a:normAutofit fontScale="90000"/>
          </a:bodyPr>
          <a:lstStyle/>
          <a:p>
            <a:r>
              <a:rPr lang="fr-FR" dirty="0"/>
              <a:t>Si on revient à notre carte de répartition des climats ? Quels liens peut on faire ? </a:t>
            </a:r>
          </a:p>
        </p:txBody>
      </p:sp>
      <p:pic>
        <p:nvPicPr>
          <p:cNvPr id="4" name="Espace réservé du contenu 3">
            <a:extLst>
              <a:ext uri="{FF2B5EF4-FFF2-40B4-BE49-F238E27FC236}">
                <a16:creationId xmlns:a16="http://schemas.microsoft.com/office/drawing/2014/main" id="{98CBD751-3001-4E8D-99E3-694720DC4699}"/>
              </a:ext>
            </a:extLst>
          </p:cNvPr>
          <p:cNvPicPr>
            <a:picLocks noChangeAspect="1"/>
          </p:cNvPicPr>
          <p:nvPr/>
        </p:nvPicPr>
        <p:blipFill>
          <a:blip r:embed="rId2"/>
          <a:stretch>
            <a:fillRect/>
          </a:stretch>
        </p:blipFill>
        <p:spPr>
          <a:xfrm>
            <a:off x="3385144" y="402254"/>
            <a:ext cx="8891294" cy="6189415"/>
          </a:xfrm>
          <a:prstGeom prst="rect">
            <a:avLst/>
          </a:prstGeom>
        </p:spPr>
      </p:pic>
    </p:spTree>
    <p:extLst>
      <p:ext uri="{BB962C8B-B14F-4D97-AF65-F5344CB8AC3E}">
        <p14:creationId xmlns:p14="http://schemas.microsoft.com/office/powerpoint/2010/main" val="661499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FE45F0-FA97-4C30-AB6D-486ED944604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087BE10-B7D5-4480-83D7-538B7EF17BD0}"/>
              </a:ext>
            </a:extLst>
          </p:cNvPr>
          <p:cNvSpPr>
            <a:spLocks noGrp="1"/>
          </p:cNvSpPr>
          <p:nvPr>
            <p:ph idx="1"/>
          </p:nvPr>
        </p:nvSpPr>
        <p:spPr/>
        <p:txBody>
          <a:bodyPr/>
          <a:lstStyle/>
          <a:p>
            <a:endParaRPr lang="fr-FR"/>
          </a:p>
        </p:txBody>
      </p:sp>
      <p:pic>
        <p:nvPicPr>
          <p:cNvPr id="2050" name="Picture 2">
            <a:extLst>
              <a:ext uri="{FF2B5EF4-FFF2-40B4-BE49-F238E27FC236}">
                <a16:creationId xmlns:a16="http://schemas.microsoft.com/office/drawing/2014/main" id="{F4F7DF53-8AC2-48C9-AC3A-FE250BB2C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95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72C91-C69F-4401-81A1-3E8B10BF07DB}"/>
              </a:ext>
            </a:extLst>
          </p:cNvPr>
          <p:cNvSpPr>
            <a:spLocks noGrp="1"/>
          </p:cNvSpPr>
          <p:nvPr>
            <p:ph type="title"/>
          </p:nvPr>
        </p:nvSpPr>
        <p:spPr/>
        <p:txBody>
          <a:bodyPr/>
          <a:lstStyle/>
          <a:p>
            <a:r>
              <a:rPr lang="fr-FR" dirty="0"/>
              <a:t> </a:t>
            </a:r>
          </a:p>
        </p:txBody>
      </p:sp>
      <p:sp>
        <p:nvSpPr>
          <p:cNvPr id="3" name="Espace réservé du contenu 2">
            <a:extLst>
              <a:ext uri="{FF2B5EF4-FFF2-40B4-BE49-F238E27FC236}">
                <a16:creationId xmlns:a16="http://schemas.microsoft.com/office/drawing/2014/main" id="{74F23F4F-DCD6-4FB5-A836-7949D672C127}"/>
              </a:ext>
            </a:extLst>
          </p:cNvPr>
          <p:cNvSpPr>
            <a:spLocks noGrp="1"/>
          </p:cNvSpPr>
          <p:nvPr>
            <p:ph idx="1"/>
          </p:nvPr>
        </p:nvSpPr>
        <p:spPr/>
        <p:txBody>
          <a:bodyPr/>
          <a:lstStyle/>
          <a:p>
            <a:endParaRPr lang="fr-FR"/>
          </a:p>
        </p:txBody>
      </p:sp>
      <p:pic>
        <p:nvPicPr>
          <p:cNvPr id="3074" name="Picture 2">
            <a:extLst>
              <a:ext uri="{FF2B5EF4-FFF2-40B4-BE49-F238E27FC236}">
                <a16:creationId xmlns:a16="http://schemas.microsoft.com/office/drawing/2014/main" id="{3EACC0A5-2281-4B59-9C38-4CAD22B3F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10972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900603-8B1D-4FA2-BE0C-B59363826C8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5A847EB-A2B5-4B46-8762-4097FCAA3006}"/>
              </a:ext>
            </a:extLst>
          </p:cNvPr>
          <p:cNvSpPr>
            <a:spLocks noGrp="1"/>
          </p:cNvSpPr>
          <p:nvPr>
            <p:ph idx="1"/>
          </p:nvPr>
        </p:nvSpPr>
        <p:spPr/>
        <p:txBody>
          <a:bodyPr/>
          <a:lstStyle/>
          <a:p>
            <a:endParaRPr lang="fr-FR"/>
          </a:p>
        </p:txBody>
      </p:sp>
      <p:pic>
        <p:nvPicPr>
          <p:cNvPr id="4" name="Espace réservé du contenu 3">
            <a:extLst>
              <a:ext uri="{FF2B5EF4-FFF2-40B4-BE49-F238E27FC236}">
                <a16:creationId xmlns:a16="http://schemas.microsoft.com/office/drawing/2014/main" id="{8648BA25-1E0B-4A3F-8571-EAD33C8821E8}"/>
              </a:ext>
            </a:extLst>
          </p:cNvPr>
          <p:cNvPicPr>
            <a:picLocks noChangeAspect="1"/>
          </p:cNvPicPr>
          <p:nvPr/>
        </p:nvPicPr>
        <p:blipFill>
          <a:blip r:embed="rId2"/>
          <a:stretch>
            <a:fillRect/>
          </a:stretch>
        </p:blipFill>
        <p:spPr>
          <a:xfrm>
            <a:off x="2071933" y="365125"/>
            <a:ext cx="8364072" cy="6189415"/>
          </a:xfrm>
          <a:prstGeom prst="rect">
            <a:avLst/>
          </a:prstGeom>
        </p:spPr>
      </p:pic>
    </p:spTree>
    <p:extLst>
      <p:ext uri="{BB962C8B-B14F-4D97-AF65-F5344CB8AC3E}">
        <p14:creationId xmlns:p14="http://schemas.microsoft.com/office/powerpoint/2010/main" val="3874720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AC9CDA-35CC-46A8-9CC2-B45C92541031}"/>
              </a:ext>
            </a:extLst>
          </p:cNvPr>
          <p:cNvSpPr>
            <a:spLocks noGrp="1"/>
          </p:cNvSpPr>
          <p:nvPr>
            <p:ph type="title"/>
          </p:nvPr>
        </p:nvSpPr>
        <p:spPr>
          <a:xfrm>
            <a:off x="753894" y="77821"/>
            <a:ext cx="10173511" cy="748200"/>
          </a:xfrm>
        </p:spPr>
        <p:txBody>
          <a:bodyPr/>
          <a:lstStyle/>
          <a:p>
            <a:r>
              <a:rPr lang="fr-FR" dirty="0"/>
              <a:t>Classification de Koppen </a:t>
            </a:r>
          </a:p>
        </p:txBody>
      </p:sp>
      <p:sp>
        <p:nvSpPr>
          <p:cNvPr id="3" name="Espace réservé du contenu 2">
            <a:extLst>
              <a:ext uri="{FF2B5EF4-FFF2-40B4-BE49-F238E27FC236}">
                <a16:creationId xmlns:a16="http://schemas.microsoft.com/office/drawing/2014/main" id="{EE5F67B3-7E6E-4976-BAA1-8455A3A70231}"/>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0D75F37C-1CB6-4840-9689-4995BB6390AB}"/>
              </a:ext>
            </a:extLst>
          </p:cNvPr>
          <p:cNvPicPr>
            <a:picLocks noChangeAspect="1"/>
          </p:cNvPicPr>
          <p:nvPr/>
        </p:nvPicPr>
        <p:blipFill>
          <a:blip r:embed="rId2"/>
          <a:stretch>
            <a:fillRect/>
          </a:stretch>
        </p:blipFill>
        <p:spPr>
          <a:xfrm>
            <a:off x="363275" y="760273"/>
            <a:ext cx="11660003" cy="5890102"/>
          </a:xfrm>
          <a:prstGeom prst="rect">
            <a:avLst/>
          </a:prstGeom>
        </p:spPr>
      </p:pic>
    </p:spTree>
    <p:extLst>
      <p:ext uri="{BB962C8B-B14F-4D97-AF65-F5344CB8AC3E}">
        <p14:creationId xmlns:p14="http://schemas.microsoft.com/office/powerpoint/2010/main" val="2851545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454B35-2FFF-06B3-E9A6-DDA2CDBF031D}"/>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E220AA4F-31BB-39AB-CAEA-B2DC22B497AF}"/>
              </a:ext>
            </a:extLst>
          </p:cNvPr>
          <p:cNvPicPr>
            <a:picLocks noGrp="1" noChangeAspect="1"/>
          </p:cNvPicPr>
          <p:nvPr>
            <p:ph idx="1"/>
          </p:nvPr>
        </p:nvPicPr>
        <p:blipFill>
          <a:blip r:embed="rId2"/>
          <a:stretch>
            <a:fillRect/>
          </a:stretch>
        </p:blipFill>
        <p:spPr>
          <a:xfrm>
            <a:off x="927846" y="360643"/>
            <a:ext cx="10590972" cy="6132232"/>
          </a:xfrm>
          <a:prstGeom prst="rect">
            <a:avLst/>
          </a:prstGeom>
        </p:spPr>
      </p:pic>
      <p:sp>
        <p:nvSpPr>
          <p:cNvPr id="5" name="ZoneTexte 4">
            <a:extLst>
              <a:ext uri="{FF2B5EF4-FFF2-40B4-BE49-F238E27FC236}">
                <a16:creationId xmlns:a16="http://schemas.microsoft.com/office/drawing/2014/main" id="{DBF72B30-4C75-627C-78BA-5A0EF9CF65EF}"/>
              </a:ext>
            </a:extLst>
          </p:cNvPr>
          <p:cNvSpPr txBox="1"/>
          <p:nvPr/>
        </p:nvSpPr>
        <p:spPr>
          <a:xfrm>
            <a:off x="305628" y="5292546"/>
            <a:ext cx="5485571" cy="1200329"/>
          </a:xfrm>
          <a:prstGeom prst="rect">
            <a:avLst/>
          </a:prstGeom>
          <a:noFill/>
        </p:spPr>
        <p:txBody>
          <a:bodyPr wrap="square" rtlCol="0">
            <a:spAutoFit/>
          </a:bodyPr>
          <a:lstStyle/>
          <a:p>
            <a:r>
              <a:rPr lang="fr-FR" sz="2800" b="1" u="sng" dirty="0"/>
              <a:t>Commande des paramètres </a:t>
            </a:r>
            <a:r>
              <a:rPr lang="fr-FR" sz="4400" b="1" u="sng" dirty="0">
                <a:solidFill>
                  <a:srgbClr val="FF0000"/>
                </a:solidFill>
              </a:rPr>
              <a:t>zonaux</a:t>
            </a:r>
            <a:endParaRPr lang="fr-FR" sz="2800" b="1" u="sng" dirty="0">
              <a:solidFill>
                <a:srgbClr val="FF0000"/>
              </a:solidFill>
            </a:endParaRPr>
          </a:p>
        </p:txBody>
      </p:sp>
    </p:spTree>
    <p:extLst>
      <p:ext uri="{BB962C8B-B14F-4D97-AF65-F5344CB8AC3E}">
        <p14:creationId xmlns:p14="http://schemas.microsoft.com/office/powerpoint/2010/main" val="1932619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15539F-0D8D-AEF7-49FF-F1A223C8D6ED}"/>
              </a:ext>
            </a:extLst>
          </p:cNvPr>
          <p:cNvSpPr>
            <a:spLocks noGrp="1"/>
          </p:cNvSpPr>
          <p:nvPr>
            <p:ph type="title"/>
          </p:nvPr>
        </p:nvSpPr>
        <p:spPr/>
        <p:txBody>
          <a:bodyPr/>
          <a:lstStyle/>
          <a:p>
            <a:r>
              <a:rPr lang="fr-FR" dirty="0"/>
              <a:t>Les paramètres orbitaux : éléments centraux pour comprendre le climat</a:t>
            </a:r>
          </a:p>
        </p:txBody>
      </p:sp>
      <p:sp>
        <p:nvSpPr>
          <p:cNvPr id="3" name="Espace réservé du contenu 2">
            <a:extLst>
              <a:ext uri="{FF2B5EF4-FFF2-40B4-BE49-F238E27FC236}">
                <a16:creationId xmlns:a16="http://schemas.microsoft.com/office/drawing/2014/main" id="{79AC5D24-82AE-E17F-2881-82449BF35A6D}"/>
              </a:ext>
            </a:extLst>
          </p:cNvPr>
          <p:cNvSpPr>
            <a:spLocks noGrp="1"/>
          </p:cNvSpPr>
          <p:nvPr>
            <p:ph idx="1"/>
          </p:nvPr>
        </p:nvSpPr>
        <p:spPr>
          <a:xfrm>
            <a:off x="838199" y="1825625"/>
            <a:ext cx="11031071" cy="4351338"/>
          </a:xfrm>
        </p:spPr>
        <p:txBody>
          <a:bodyPr>
            <a:normAutofit fontScale="92500" lnSpcReduction="20000"/>
          </a:bodyPr>
          <a:lstStyle/>
          <a:p>
            <a:pPr algn="just"/>
            <a:r>
              <a:rPr lang="fr-FR" b="1" i="0" dirty="0">
                <a:solidFill>
                  <a:srgbClr val="3A3A3A"/>
                </a:solidFill>
                <a:effectLst/>
                <a:latin typeface="-apple-system"/>
              </a:rPr>
              <a:t>L’orbite de la Terre obéit aux </a:t>
            </a:r>
            <a:r>
              <a:rPr lang="fr-FR" b="1" i="0" dirty="0">
                <a:solidFill>
                  <a:srgbClr val="FF0000"/>
                </a:solidFill>
                <a:effectLst>
                  <a:outerShdw blurRad="38100" dist="38100" dir="2700000" algn="tl">
                    <a:srgbClr val="000000">
                      <a:alpha val="43137"/>
                    </a:srgbClr>
                  </a:outerShdw>
                </a:effectLst>
                <a:latin typeface="-apple-system"/>
              </a:rPr>
              <a:t>lois de Kepler</a:t>
            </a:r>
            <a:r>
              <a:rPr lang="fr-FR" b="1" i="0" dirty="0">
                <a:solidFill>
                  <a:srgbClr val="3A3A3A"/>
                </a:solidFill>
                <a:effectLst/>
                <a:latin typeface="-apple-system"/>
              </a:rPr>
              <a:t>, ainsi en raison de l’attraction de la Lune et des autres planètes, </a:t>
            </a:r>
            <a:r>
              <a:rPr lang="fr-FR" b="1" i="0" dirty="0">
                <a:solidFill>
                  <a:srgbClr val="FF0000"/>
                </a:solidFill>
                <a:effectLst/>
                <a:latin typeface="-apple-system"/>
              </a:rPr>
              <a:t>la révolution de la Terre autour du Soleil n’est pas parfaitement régulière</a:t>
            </a:r>
            <a:r>
              <a:rPr lang="fr-FR" b="1" i="0" dirty="0">
                <a:solidFill>
                  <a:srgbClr val="3A3A3A"/>
                </a:solidFill>
                <a:effectLst/>
                <a:latin typeface="-apple-system"/>
              </a:rPr>
              <a:t>.</a:t>
            </a:r>
            <a:r>
              <a:rPr lang="fr-FR" b="1" i="0" u="sng" dirty="0">
                <a:solidFill>
                  <a:srgbClr val="3A3A3A"/>
                </a:solidFill>
                <a:effectLst/>
                <a:latin typeface="-apple-system"/>
              </a:rPr>
              <a:t> Les paramètres orbitaux (ou de </a:t>
            </a:r>
            <a:r>
              <a:rPr lang="fr-FR" b="1" i="0" u="sng" dirty="0" err="1">
                <a:solidFill>
                  <a:srgbClr val="3A3A3A"/>
                </a:solidFill>
                <a:effectLst/>
                <a:latin typeface="-apple-system"/>
              </a:rPr>
              <a:t>Milankovitch</a:t>
            </a:r>
            <a:r>
              <a:rPr lang="fr-FR" b="1" i="0" dirty="0">
                <a:solidFill>
                  <a:srgbClr val="3A3A3A"/>
                </a:solidFill>
                <a:effectLst/>
                <a:latin typeface="-apple-system"/>
              </a:rPr>
              <a:t>, en 1941) est le nom donné aux paramètres astronomiques terrestres qui ont un effet sur les changements climatiques. Ces paramètres sont au nombre de trois : </a:t>
            </a:r>
            <a:r>
              <a:rPr lang="fr-FR" b="1" i="1" u="sng" dirty="0">
                <a:solidFill>
                  <a:srgbClr val="3A3A3A"/>
                </a:solidFill>
                <a:effectLst/>
                <a:highlight>
                  <a:srgbClr val="FFFF00"/>
                </a:highlight>
                <a:latin typeface="-apple-system"/>
              </a:rPr>
              <a:t>l’excentricité, l’obliquité et la précession</a:t>
            </a:r>
            <a:r>
              <a:rPr lang="fr-FR" b="1" i="0" dirty="0">
                <a:solidFill>
                  <a:srgbClr val="3A3A3A"/>
                </a:solidFill>
                <a:effectLst/>
                <a:latin typeface="-apple-system"/>
              </a:rPr>
              <a:t>. Ces changements climatiques naturels ont pour principale conséquence les périodes glaciaires (100 000 ans) et interglaciaires (10 000 ans). Aujourd’hui, nous vivons dans une période interglaciaire ; toutefois, elle arrive à sa fin, et nous devrions connaître une nouvelle période glaciaire dans les millénaires à venir, c’est-à-dire, dans quelques dizaines de milliers d’années.</a:t>
            </a:r>
            <a:br>
              <a:rPr lang="fr-FR" b="1" dirty="0"/>
            </a:br>
            <a:br>
              <a:rPr lang="fr-FR" dirty="0"/>
            </a:br>
            <a:r>
              <a:rPr lang="fr-FR" b="0" i="0" dirty="0">
                <a:solidFill>
                  <a:srgbClr val="3A3A3A"/>
                </a:solidFill>
                <a:effectLst/>
                <a:latin typeface="-apple-system"/>
              </a:rPr>
              <a:t>En savoir plus sur: https://jeretiens.net/regulation-du-climat-les-parametres-orbitaux/</a:t>
            </a:r>
            <a:endParaRPr lang="fr-FR" dirty="0"/>
          </a:p>
        </p:txBody>
      </p:sp>
    </p:spTree>
    <p:extLst>
      <p:ext uri="{BB962C8B-B14F-4D97-AF65-F5344CB8AC3E}">
        <p14:creationId xmlns:p14="http://schemas.microsoft.com/office/powerpoint/2010/main" val="4174730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BC8B75-0120-9615-FE07-460E0B085D51}"/>
              </a:ext>
            </a:extLst>
          </p:cNvPr>
          <p:cNvSpPr>
            <a:spLocks noGrp="1"/>
          </p:cNvSpPr>
          <p:nvPr>
            <p:ph type="title"/>
          </p:nvPr>
        </p:nvSpPr>
        <p:spPr/>
        <p:txBody>
          <a:bodyPr/>
          <a:lstStyle/>
          <a:p>
            <a:r>
              <a:rPr lang="fr-FR" dirty="0"/>
              <a:t>Pas à pas …</a:t>
            </a:r>
          </a:p>
        </p:txBody>
      </p:sp>
      <p:sp>
        <p:nvSpPr>
          <p:cNvPr id="3" name="Espace réservé du contenu 2">
            <a:extLst>
              <a:ext uri="{FF2B5EF4-FFF2-40B4-BE49-F238E27FC236}">
                <a16:creationId xmlns:a16="http://schemas.microsoft.com/office/drawing/2014/main" id="{693C673E-80D7-B800-2768-D3EEE7D7B751}"/>
              </a:ext>
            </a:extLst>
          </p:cNvPr>
          <p:cNvSpPr>
            <a:spLocks noGrp="1"/>
          </p:cNvSpPr>
          <p:nvPr>
            <p:ph idx="1"/>
          </p:nvPr>
        </p:nvSpPr>
        <p:spPr/>
        <p:txBody>
          <a:bodyPr/>
          <a:lstStyle/>
          <a:p>
            <a:r>
              <a:rPr lang="fr-FR" dirty="0"/>
              <a:t>Pour comprendre la dynamique climatique : </a:t>
            </a:r>
            <a:r>
              <a:rPr lang="fr-FR" sz="3200" b="1" dirty="0"/>
              <a:t>des paramètres zonaux et azonaux </a:t>
            </a:r>
          </a:p>
          <a:p>
            <a:r>
              <a:rPr lang="fr-FR" sz="3200" b="1" dirty="0">
                <a:highlight>
                  <a:srgbClr val="FF0000"/>
                </a:highlight>
              </a:rPr>
              <a:t>TD 1 à 2/3 : </a:t>
            </a:r>
            <a:r>
              <a:rPr lang="fr-FR" sz="3200" b="1" u="sng" dirty="0">
                <a:highlight>
                  <a:srgbClr val="FF0000"/>
                </a:highlight>
              </a:rPr>
              <a:t>les paramètres zonaux </a:t>
            </a:r>
          </a:p>
          <a:p>
            <a:r>
              <a:rPr lang="fr-FR" sz="3200" b="1" dirty="0">
                <a:highlight>
                  <a:srgbClr val="FF0000"/>
                </a:highlight>
              </a:rPr>
              <a:t>Les paramètres zonaux sont des paramètres qui correspondent aux répartitions de latitudes (NORD – SUD). </a:t>
            </a:r>
          </a:p>
          <a:p>
            <a:r>
              <a:rPr lang="fr-FR" dirty="0"/>
              <a:t>Ce sont les principaux paramètres qui expliquent la </a:t>
            </a:r>
            <a:r>
              <a:rPr lang="fr-FR" b="1" dirty="0">
                <a:solidFill>
                  <a:srgbClr val="FF0000"/>
                </a:solidFill>
              </a:rPr>
              <a:t>répartition des climats sur Terre</a:t>
            </a:r>
          </a:p>
        </p:txBody>
      </p:sp>
    </p:spTree>
    <p:extLst>
      <p:ext uri="{BB962C8B-B14F-4D97-AF65-F5344CB8AC3E}">
        <p14:creationId xmlns:p14="http://schemas.microsoft.com/office/powerpoint/2010/main" val="303501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739596-F90F-4EAA-969B-A0EBB06AA71A}"/>
              </a:ext>
            </a:extLst>
          </p:cNvPr>
          <p:cNvSpPr>
            <a:spLocks noGrp="1"/>
          </p:cNvSpPr>
          <p:nvPr>
            <p:ph type="title"/>
          </p:nvPr>
        </p:nvSpPr>
        <p:spPr/>
        <p:txBody>
          <a:bodyPr>
            <a:normAutofit fontScale="90000"/>
          </a:bodyPr>
          <a:lstStyle/>
          <a:p>
            <a:r>
              <a:rPr lang="fr-FR" dirty="0"/>
              <a:t>Les paramètre orbitaux : des paramètres centraux pour comprendre les climats terrestres.</a:t>
            </a:r>
          </a:p>
        </p:txBody>
      </p:sp>
      <p:sp>
        <p:nvSpPr>
          <p:cNvPr id="3" name="Espace réservé du contenu 2">
            <a:extLst>
              <a:ext uri="{FF2B5EF4-FFF2-40B4-BE49-F238E27FC236}">
                <a16:creationId xmlns:a16="http://schemas.microsoft.com/office/drawing/2014/main" id="{B3D6193F-4FFD-4DAA-BE17-17B5B65CEFB4}"/>
              </a:ext>
            </a:extLst>
          </p:cNvPr>
          <p:cNvSpPr>
            <a:spLocks noGrp="1"/>
          </p:cNvSpPr>
          <p:nvPr>
            <p:ph idx="1"/>
          </p:nvPr>
        </p:nvSpPr>
        <p:spPr/>
        <p:txBody>
          <a:bodyPr>
            <a:normAutofit/>
          </a:bodyPr>
          <a:lstStyle/>
          <a:p>
            <a:r>
              <a:rPr lang="fr-FR" sz="4000" dirty="0"/>
              <a:t>Avec les documents suivants, à propos des paramètres orbitaux, expliquez l’influence de ces paramètres sur les dynamiques climatiques : </a:t>
            </a:r>
            <a:r>
              <a:rPr lang="fr-FR" sz="4000" b="1" dirty="0"/>
              <a:t>dans le temps et dans l’espace.</a:t>
            </a:r>
          </a:p>
        </p:txBody>
      </p:sp>
    </p:spTree>
    <p:extLst>
      <p:ext uri="{BB962C8B-B14F-4D97-AF65-F5344CB8AC3E}">
        <p14:creationId xmlns:p14="http://schemas.microsoft.com/office/powerpoint/2010/main" val="3198800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E77D2-45CD-0BA3-1DF4-A5D8823242F7}"/>
              </a:ext>
            </a:extLst>
          </p:cNvPr>
          <p:cNvSpPr>
            <a:spLocks noGrp="1"/>
          </p:cNvSpPr>
          <p:nvPr>
            <p:ph type="title"/>
          </p:nvPr>
        </p:nvSpPr>
        <p:spPr/>
        <p:txBody>
          <a:bodyPr/>
          <a:lstStyle/>
          <a:p>
            <a:r>
              <a:rPr lang="fr-FR" dirty="0"/>
              <a:t>Les paramètres orbitaux :  excentricité</a:t>
            </a:r>
          </a:p>
        </p:txBody>
      </p:sp>
      <p:pic>
        <p:nvPicPr>
          <p:cNvPr id="7" name="Espace réservé du contenu 6">
            <a:extLst>
              <a:ext uri="{FF2B5EF4-FFF2-40B4-BE49-F238E27FC236}">
                <a16:creationId xmlns:a16="http://schemas.microsoft.com/office/drawing/2014/main" id="{7FFF2C4B-339D-8E19-5B54-7E4F247EE83D}"/>
              </a:ext>
            </a:extLst>
          </p:cNvPr>
          <p:cNvPicPr>
            <a:picLocks noGrp="1" noChangeAspect="1"/>
          </p:cNvPicPr>
          <p:nvPr>
            <p:ph idx="1"/>
          </p:nvPr>
        </p:nvPicPr>
        <p:blipFill>
          <a:blip r:embed="rId2"/>
          <a:stretch>
            <a:fillRect/>
          </a:stretch>
        </p:blipFill>
        <p:spPr>
          <a:xfrm>
            <a:off x="1120361" y="1697219"/>
            <a:ext cx="10233439" cy="4351338"/>
          </a:xfrm>
          <a:prstGeom prst="rect">
            <a:avLst/>
          </a:prstGeom>
        </p:spPr>
      </p:pic>
    </p:spTree>
    <p:extLst>
      <p:ext uri="{BB962C8B-B14F-4D97-AF65-F5344CB8AC3E}">
        <p14:creationId xmlns:p14="http://schemas.microsoft.com/office/powerpoint/2010/main" val="1695889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A9C51EB-ACA5-6E43-8488-067F632F68CA}"/>
              </a:ext>
            </a:extLst>
          </p:cNvPr>
          <p:cNvPicPr>
            <a:picLocks noGrp="1" noChangeAspect="1"/>
          </p:cNvPicPr>
          <p:nvPr>
            <p:ph idx="1"/>
          </p:nvPr>
        </p:nvPicPr>
        <p:blipFill>
          <a:blip r:embed="rId2"/>
          <a:stretch>
            <a:fillRect/>
          </a:stretch>
        </p:blipFill>
        <p:spPr>
          <a:xfrm>
            <a:off x="838200" y="1843088"/>
            <a:ext cx="10515600" cy="3786459"/>
          </a:xfrm>
          <a:prstGeom prst="rect">
            <a:avLst/>
          </a:prstGeom>
        </p:spPr>
      </p:pic>
      <p:sp>
        <p:nvSpPr>
          <p:cNvPr id="4" name="Titre 1">
            <a:extLst>
              <a:ext uri="{FF2B5EF4-FFF2-40B4-BE49-F238E27FC236}">
                <a16:creationId xmlns:a16="http://schemas.microsoft.com/office/drawing/2014/main" id="{F5F7145C-0230-2499-56B5-DA181EB5BAC6}"/>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Les paramètres orbitaux :  obliquité</a:t>
            </a:r>
          </a:p>
        </p:txBody>
      </p:sp>
    </p:spTree>
    <p:extLst>
      <p:ext uri="{BB962C8B-B14F-4D97-AF65-F5344CB8AC3E}">
        <p14:creationId xmlns:p14="http://schemas.microsoft.com/office/powerpoint/2010/main" val="3115740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46356BF-F3BE-60CD-C2C5-2D31BDE72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81" y="1936376"/>
            <a:ext cx="11654038" cy="3813359"/>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6281040C-CAA2-15A4-D737-C97C160E094E}"/>
              </a:ext>
            </a:extLst>
          </p:cNvPr>
          <p:cNvSpPr txBox="1">
            <a:spLocks/>
          </p:cNvSpPr>
          <p:nvPr/>
        </p:nvSpPr>
        <p:spPr>
          <a:xfrm>
            <a:off x="900953" y="3737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Les paramètres orbitaux :  précession des équinoxes</a:t>
            </a:r>
          </a:p>
        </p:txBody>
      </p:sp>
    </p:spTree>
    <p:extLst>
      <p:ext uri="{BB962C8B-B14F-4D97-AF65-F5344CB8AC3E}">
        <p14:creationId xmlns:p14="http://schemas.microsoft.com/office/powerpoint/2010/main" val="3012341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DF067B-8223-4CA5-835A-B941FB7D4B5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860AEDD-25FD-412B-8317-DA81515691CE}"/>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379D2CE6-AA24-163D-CECC-0F0C6C10C37A}"/>
              </a:ext>
            </a:extLst>
          </p:cNvPr>
          <p:cNvPicPr>
            <a:picLocks noChangeAspect="1"/>
          </p:cNvPicPr>
          <p:nvPr/>
        </p:nvPicPr>
        <p:blipFill>
          <a:blip r:embed="rId2"/>
          <a:stretch>
            <a:fillRect/>
          </a:stretch>
        </p:blipFill>
        <p:spPr>
          <a:xfrm>
            <a:off x="533400" y="0"/>
            <a:ext cx="11125199" cy="6858000"/>
          </a:xfrm>
          <a:prstGeom prst="rect">
            <a:avLst/>
          </a:prstGeom>
        </p:spPr>
      </p:pic>
    </p:spTree>
    <p:extLst>
      <p:ext uri="{BB962C8B-B14F-4D97-AF65-F5344CB8AC3E}">
        <p14:creationId xmlns:p14="http://schemas.microsoft.com/office/powerpoint/2010/main" val="797919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C158B5-019E-3E7F-198A-C6DBA77BB4C9}"/>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551A5585-D019-739C-CC1D-C7A49E616AF3}"/>
              </a:ext>
            </a:extLst>
          </p:cNvPr>
          <p:cNvPicPr>
            <a:picLocks noGrp="1" noChangeAspect="1"/>
          </p:cNvPicPr>
          <p:nvPr>
            <p:ph idx="1"/>
          </p:nvPr>
        </p:nvPicPr>
        <p:blipFill>
          <a:blip r:embed="rId2"/>
          <a:stretch>
            <a:fillRect/>
          </a:stretch>
        </p:blipFill>
        <p:spPr>
          <a:xfrm>
            <a:off x="673954" y="391976"/>
            <a:ext cx="10844092" cy="5403972"/>
          </a:xfrm>
          <a:prstGeom prst="rect">
            <a:avLst/>
          </a:prstGeom>
        </p:spPr>
      </p:pic>
    </p:spTree>
    <p:extLst>
      <p:ext uri="{BB962C8B-B14F-4D97-AF65-F5344CB8AC3E}">
        <p14:creationId xmlns:p14="http://schemas.microsoft.com/office/powerpoint/2010/main" val="2759882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AC9CDA-35CC-46A8-9CC2-B45C92541031}"/>
              </a:ext>
            </a:extLst>
          </p:cNvPr>
          <p:cNvSpPr>
            <a:spLocks noGrp="1"/>
          </p:cNvSpPr>
          <p:nvPr>
            <p:ph type="title"/>
          </p:nvPr>
        </p:nvSpPr>
        <p:spPr>
          <a:xfrm>
            <a:off x="753894" y="77821"/>
            <a:ext cx="10173511" cy="748200"/>
          </a:xfrm>
        </p:spPr>
        <p:txBody>
          <a:bodyPr/>
          <a:lstStyle/>
          <a:p>
            <a:r>
              <a:rPr lang="fr-FR" dirty="0"/>
              <a:t>Classification de Koppen </a:t>
            </a:r>
          </a:p>
        </p:txBody>
      </p:sp>
      <p:sp>
        <p:nvSpPr>
          <p:cNvPr id="3" name="Espace réservé du contenu 2">
            <a:extLst>
              <a:ext uri="{FF2B5EF4-FFF2-40B4-BE49-F238E27FC236}">
                <a16:creationId xmlns:a16="http://schemas.microsoft.com/office/drawing/2014/main" id="{EE5F67B3-7E6E-4976-BAA1-8455A3A70231}"/>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0D75F37C-1CB6-4840-9689-4995BB6390AB}"/>
              </a:ext>
            </a:extLst>
          </p:cNvPr>
          <p:cNvPicPr>
            <a:picLocks noChangeAspect="1"/>
          </p:cNvPicPr>
          <p:nvPr/>
        </p:nvPicPr>
        <p:blipFill>
          <a:blip r:embed="rId2"/>
          <a:stretch>
            <a:fillRect/>
          </a:stretch>
        </p:blipFill>
        <p:spPr>
          <a:xfrm>
            <a:off x="363275" y="760273"/>
            <a:ext cx="11660003" cy="5890102"/>
          </a:xfrm>
          <a:prstGeom prst="rect">
            <a:avLst/>
          </a:prstGeom>
        </p:spPr>
      </p:pic>
    </p:spTree>
    <p:extLst>
      <p:ext uri="{BB962C8B-B14F-4D97-AF65-F5344CB8AC3E}">
        <p14:creationId xmlns:p14="http://schemas.microsoft.com/office/powerpoint/2010/main" val="4117752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2A1D71-16C5-A56E-A50F-0DDF5B45B5A9}"/>
              </a:ext>
            </a:extLst>
          </p:cNvPr>
          <p:cNvSpPr>
            <a:spLocks noGrp="1"/>
          </p:cNvSpPr>
          <p:nvPr>
            <p:ph type="title"/>
          </p:nvPr>
        </p:nvSpPr>
        <p:spPr/>
        <p:txBody>
          <a:bodyPr/>
          <a:lstStyle/>
          <a:p>
            <a:r>
              <a:rPr lang="fr-FR" dirty="0"/>
              <a:t>Des paramètres orbitaux au bilan radiatif : le moteur du climat !</a:t>
            </a:r>
          </a:p>
        </p:txBody>
      </p:sp>
      <p:pic>
        <p:nvPicPr>
          <p:cNvPr id="4" name="Espace réservé du contenu 3">
            <a:extLst>
              <a:ext uri="{FF2B5EF4-FFF2-40B4-BE49-F238E27FC236}">
                <a16:creationId xmlns:a16="http://schemas.microsoft.com/office/drawing/2014/main" id="{FCB08B60-A070-CC2C-9232-EE5D52A520AF}"/>
              </a:ext>
            </a:extLst>
          </p:cNvPr>
          <p:cNvPicPr>
            <a:picLocks noGrp="1" noChangeAspect="1"/>
          </p:cNvPicPr>
          <p:nvPr>
            <p:ph idx="1"/>
          </p:nvPr>
        </p:nvPicPr>
        <p:blipFill>
          <a:blip r:embed="rId2"/>
          <a:stretch>
            <a:fillRect/>
          </a:stretch>
        </p:blipFill>
        <p:spPr>
          <a:xfrm>
            <a:off x="2048435" y="1508218"/>
            <a:ext cx="8861612" cy="4984657"/>
          </a:xfrm>
          <a:prstGeom prst="rect">
            <a:avLst/>
          </a:prstGeom>
        </p:spPr>
      </p:pic>
    </p:spTree>
    <p:extLst>
      <p:ext uri="{BB962C8B-B14F-4D97-AF65-F5344CB8AC3E}">
        <p14:creationId xmlns:p14="http://schemas.microsoft.com/office/powerpoint/2010/main" val="2686468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A36E4A15-79D4-E435-DE07-EE4E8DDCB31E}"/>
              </a:ext>
            </a:extLst>
          </p:cNvPr>
          <p:cNvPicPr>
            <a:picLocks noGrp="1" noChangeAspect="1"/>
          </p:cNvPicPr>
          <p:nvPr>
            <p:ph idx="1"/>
          </p:nvPr>
        </p:nvPicPr>
        <p:blipFill>
          <a:blip r:embed="rId2"/>
          <a:stretch>
            <a:fillRect/>
          </a:stretch>
        </p:blipFill>
        <p:spPr>
          <a:xfrm>
            <a:off x="838200" y="365125"/>
            <a:ext cx="6975917" cy="6243713"/>
          </a:xfrm>
          <a:prstGeom prst="rect">
            <a:avLst/>
          </a:prstGeom>
        </p:spPr>
      </p:pic>
      <p:sp>
        <p:nvSpPr>
          <p:cNvPr id="5" name="ZoneTexte 4">
            <a:extLst>
              <a:ext uri="{FF2B5EF4-FFF2-40B4-BE49-F238E27FC236}">
                <a16:creationId xmlns:a16="http://schemas.microsoft.com/office/drawing/2014/main" id="{422636FF-DCEF-D87A-6870-8BCF7B23BBB5}"/>
              </a:ext>
            </a:extLst>
          </p:cNvPr>
          <p:cNvSpPr txBox="1"/>
          <p:nvPr/>
        </p:nvSpPr>
        <p:spPr>
          <a:xfrm>
            <a:off x="8080833" y="2381295"/>
            <a:ext cx="3035402" cy="1569660"/>
          </a:xfrm>
          <a:prstGeom prst="rect">
            <a:avLst/>
          </a:prstGeom>
          <a:noFill/>
        </p:spPr>
        <p:txBody>
          <a:bodyPr wrap="square" rtlCol="0">
            <a:spAutoFit/>
          </a:bodyPr>
          <a:lstStyle/>
          <a:p>
            <a:r>
              <a:rPr lang="fr-FR" sz="3200" b="1" dirty="0">
                <a:solidFill>
                  <a:srgbClr val="FF0000"/>
                </a:solidFill>
              </a:rPr>
              <a:t>Angle par rapport au plan de l’équateur</a:t>
            </a:r>
          </a:p>
        </p:txBody>
      </p:sp>
    </p:spTree>
    <p:extLst>
      <p:ext uri="{BB962C8B-B14F-4D97-AF65-F5344CB8AC3E}">
        <p14:creationId xmlns:p14="http://schemas.microsoft.com/office/powerpoint/2010/main" val="2447496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264E1F3-3D42-3724-3D97-D3326D6B8961}"/>
              </a:ext>
            </a:extLst>
          </p:cNvPr>
          <p:cNvPicPr>
            <a:picLocks noChangeAspect="1"/>
          </p:cNvPicPr>
          <p:nvPr/>
        </p:nvPicPr>
        <p:blipFill>
          <a:blip r:embed="rId2"/>
          <a:stretch>
            <a:fillRect/>
          </a:stretch>
        </p:blipFill>
        <p:spPr>
          <a:xfrm>
            <a:off x="6240780" y="0"/>
            <a:ext cx="5951220" cy="6858000"/>
          </a:xfrm>
          <a:prstGeom prst="rect">
            <a:avLst/>
          </a:prstGeom>
        </p:spPr>
      </p:pic>
      <p:pic>
        <p:nvPicPr>
          <p:cNvPr id="5" name="Image 4">
            <a:extLst>
              <a:ext uri="{FF2B5EF4-FFF2-40B4-BE49-F238E27FC236}">
                <a16:creationId xmlns:a16="http://schemas.microsoft.com/office/drawing/2014/main" id="{24983C64-97D3-0D50-F20F-F9C5ABD0153B}"/>
              </a:ext>
            </a:extLst>
          </p:cNvPr>
          <p:cNvPicPr>
            <a:picLocks noChangeAspect="1"/>
          </p:cNvPicPr>
          <p:nvPr/>
        </p:nvPicPr>
        <p:blipFill>
          <a:blip r:embed="rId3"/>
          <a:stretch>
            <a:fillRect/>
          </a:stretch>
        </p:blipFill>
        <p:spPr>
          <a:xfrm>
            <a:off x="0" y="295836"/>
            <a:ext cx="6128527" cy="5540188"/>
          </a:xfrm>
          <a:prstGeom prst="rect">
            <a:avLst/>
          </a:prstGeom>
        </p:spPr>
      </p:pic>
    </p:spTree>
    <p:extLst>
      <p:ext uri="{BB962C8B-B14F-4D97-AF65-F5344CB8AC3E}">
        <p14:creationId xmlns:p14="http://schemas.microsoft.com/office/powerpoint/2010/main" val="3532057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23A7E4-4C57-4A9D-99BB-7852195EB2D0}"/>
              </a:ext>
            </a:extLst>
          </p:cNvPr>
          <p:cNvSpPr>
            <a:spLocks noGrp="1"/>
          </p:cNvSpPr>
          <p:nvPr>
            <p:ph type="title"/>
          </p:nvPr>
        </p:nvSpPr>
        <p:spPr/>
        <p:txBody>
          <a:bodyPr>
            <a:normAutofit fontScale="90000"/>
          </a:bodyPr>
          <a:lstStyle/>
          <a:p>
            <a:r>
              <a:rPr lang="fr-FR" dirty="0"/>
              <a:t>Donc le climat : </a:t>
            </a:r>
            <a:r>
              <a:rPr lang="fr-FR" sz="4800" b="1" u="sng" dirty="0"/>
              <a:t>dans l’espace et dans le temps !</a:t>
            </a:r>
            <a:endParaRPr lang="fr-FR" b="1" u="sng" dirty="0"/>
          </a:p>
        </p:txBody>
      </p:sp>
      <p:sp>
        <p:nvSpPr>
          <p:cNvPr id="3" name="Espace réservé du contenu 2">
            <a:extLst>
              <a:ext uri="{FF2B5EF4-FFF2-40B4-BE49-F238E27FC236}">
                <a16:creationId xmlns:a16="http://schemas.microsoft.com/office/drawing/2014/main" id="{DEA02858-7095-4346-81D1-62A5C9657A73}"/>
              </a:ext>
            </a:extLst>
          </p:cNvPr>
          <p:cNvSpPr>
            <a:spLocks noGrp="1"/>
          </p:cNvSpPr>
          <p:nvPr>
            <p:ph idx="1"/>
          </p:nvPr>
        </p:nvSpPr>
        <p:spPr/>
        <p:txBody>
          <a:bodyPr/>
          <a:lstStyle/>
          <a:p>
            <a:r>
              <a:rPr lang="fr-FR" b="1" dirty="0">
                <a:solidFill>
                  <a:srgbClr val="FF0000"/>
                </a:solidFill>
                <a:effectLst>
                  <a:outerShdw blurRad="38100" dist="38100" dir="2700000" algn="tl">
                    <a:srgbClr val="000000">
                      <a:alpha val="43137"/>
                    </a:srgbClr>
                  </a:outerShdw>
                </a:effectLst>
              </a:rPr>
              <a:t>Répartitions spatiale : mosaïque climatique / répartition latitudinale</a:t>
            </a:r>
          </a:p>
          <a:p>
            <a:r>
              <a:rPr lang="fr-FR" b="1" dirty="0">
                <a:solidFill>
                  <a:srgbClr val="FF0000"/>
                </a:solidFill>
                <a:effectLst>
                  <a:outerShdw blurRad="38100" dist="38100" dir="2700000" algn="tl">
                    <a:srgbClr val="000000">
                      <a:alpha val="43137"/>
                    </a:srgbClr>
                  </a:outerShdw>
                </a:effectLst>
              </a:rPr>
              <a:t>Répartitions temporel : saisonnalité (équinoxe et solstices)</a:t>
            </a:r>
          </a:p>
          <a:p>
            <a:endParaRPr lang="fr-FR" dirty="0"/>
          </a:p>
          <a:p>
            <a:r>
              <a:rPr lang="fr-FR" dirty="0"/>
              <a:t>La révolution terrestre autour du soleil (excentricité) + l’inclinaison de  la terre par rapport au soleil (positions de l’astre terrestre : obliquité et précession)</a:t>
            </a:r>
          </a:p>
          <a:p>
            <a:pPr marL="0" indent="0">
              <a:buNone/>
            </a:pPr>
            <a:r>
              <a:rPr lang="fr-FR" dirty="0">
                <a:sym typeface="Wingdings" panose="05000000000000000000" pitchFamily="2" charset="2"/>
              </a:rPr>
              <a:t></a:t>
            </a:r>
            <a:r>
              <a:rPr lang="fr-FR" dirty="0"/>
              <a:t>Expliquent cette double dynamique spatio-temporelle</a:t>
            </a:r>
          </a:p>
        </p:txBody>
      </p:sp>
    </p:spTree>
    <p:extLst>
      <p:ext uri="{BB962C8B-B14F-4D97-AF65-F5344CB8AC3E}">
        <p14:creationId xmlns:p14="http://schemas.microsoft.com/office/powerpoint/2010/main" val="3879601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42ADFF-68B1-4634-BE50-ABF51B62ECD4}"/>
              </a:ext>
            </a:extLst>
          </p:cNvPr>
          <p:cNvSpPr>
            <a:spLocks noGrp="1"/>
          </p:cNvSpPr>
          <p:nvPr>
            <p:ph type="title"/>
          </p:nvPr>
        </p:nvSpPr>
        <p:spPr>
          <a:xfrm>
            <a:off x="426218" y="672419"/>
            <a:ext cx="11531320" cy="5949445"/>
          </a:xfrm>
        </p:spPr>
        <p:txBody>
          <a:bodyPr>
            <a:normAutofit fontScale="90000"/>
          </a:bodyPr>
          <a:lstStyle/>
          <a:p>
            <a:r>
              <a:rPr lang="fr-FR" b="1" dirty="0"/>
              <a:t>Les </a:t>
            </a:r>
            <a:r>
              <a:rPr lang="fr-FR" b="1" u="sng" dirty="0"/>
              <a:t>paramètres orbitaux</a:t>
            </a:r>
            <a:r>
              <a:rPr lang="fr-FR" b="1" dirty="0"/>
              <a:t>, c’est-à-dire le positionnement et le mouvement de la terre dans le système solaire, conditionnent en grande partie </a:t>
            </a:r>
            <a:r>
              <a:rPr lang="fr-FR" b="1" u="sng" dirty="0">
                <a:effectLst>
                  <a:outerShdw blurRad="38100" dist="38100" dir="2700000" algn="tl">
                    <a:srgbClr val="000000">
                      <a:alpha val="43137"/>
                    </a:srgbClr>
                  </a:outerShdw>
                </a:effectLst>
              </a:rPr>
              <a:t>la réparation dans le temps et dans l’espace des climats terrestres. </a:t>
            </a:r>
            <a:br>
              <a:rPr lang="fr-FR" b="1" u="sng" dirty="0">
                <a:effectLst>
                  <a:outerShdw blurRad="38100" dist="38100" dir="2700000" algn="tl">
                    <a:srgbClr val="000000">
                      <a:alpha val="43137"/>
                    </a:srgbClr>
                  </a:outerShdw>
                </a:effectLst>
              </a:rPr>
            </a:br>
            <a:br>
              <a:rPr lang="fr-FR" b="1" u="sng" dirty="0">
                <a:effectLst>
                  <a:outerShdw blurRad="38100" dist="38100" dir="2700000" algn="tl">
                    <a:srgbClr val="000000">
                      <a:alpha val="43137"/>
                    </a:srgbClr>
                  </a:outerShdw>
                </a:effectLst>
              </a:rPr>
            </a:br>
            <a:r>
              <a:rPr lang="fr-FR" b="1" u="sng" dirty="0">
                <a:effectLst>
                  <a:outerShdw blurRad="38100" dist="38100" dir="2700000" algn="tl">
                    <a:srgbClr val="000000">
                      <a:alpha val="43137"/>
                    </a:srgbClr>
                  </a:outerShdw>
                </a:effectLst>
              </a:rPr>
              <a:t>Dans le temps </a:t>
            </a:r>
            <a:r>
              <a:rPr lang="fr-FR" b="1" dirty="0">
                <a:effectLst>
                  <a:outerShdw blurRad="38100" dist="38100" dir="2700000" algn="tl">
                    <a:srgbClr val="000000">
                      <a:alpha val="43137"/>
                    </a:srgbClr>
                  </a:outerShdw>
                </a:effectLst>
              </a:rPr>
              <a:t>: variations à long terme (variations climatiques majeures) et </a:t>
            </a:r>
            <a:r>
              <a:rPr lang="fr-FR" b="1" dirty="0">
                <a:effectLst>
                  <a:outerShdw blurRad="38100" dist="38100" dir="2700000" algn="tl">
                    <a:srgbClr val="000000">
                      <a:alpha val="43137"/>
                    </a:srgbClr>
                  </a:outerShdw>
                </a:effectLst>
                <a:highlight>
                  <a:srgbClr val="FF0000"/>
                </a:highlight>
              </a:rPr>
              <a:t>+ courts termes (changement de saisons à l’année et cycle jour / nuit)</a:t>
            </a:r>
            <a:br>
              <a:rPr lang="fr-FR" b="1" u="sng" dirty="0">
                <a:effectLst>
                  <a:outerShdw blurRad="38100" dist="38100" dir="2700000" algn="tl">
                    <a:srgbClr val="000000">
                      <a:alpha val="43137"/>
                    </a:srgbClr>
                  </a:outerShdw>
                </a:effectLst>
                <a:highlight>
                  <a:srgbClr val="FF0000"/>
                </a:highlight>
              </a:rPr>
            </a:br>
            <a:br>
              <a:rPr lang="fr-FR" b="1" u="sng" dirty="0">
                <a:effectLst>
                  <a:outerShdw blurRad="38100" dist="38100" dir="2700000" algn="tl">
                    <a:srgbClr val="000000">
                      <a:alpha val="43137"/>
                    </a:srgbClr>
                  </a:outerShdw>
                </a:effectLst>
              </a:rPr>
            </a:br>
            <a:r>
              <a:rPr lang="fr-FR" b="1" u="sng" dirty="0">
                <a:effectLst>
                  <a:outerShdw blurRad="38100" dist="38100" dir="2700000" algn="tl">
                    <a:srgbClr val="000000">
                      <a:alpha val="43137"/>
                    </a:srgbClr>
                  </a:outerShdw>
                </a:effectLst>
              </a:rPr>
              <a:t> Dans l’espace : </a:t>
            </a:r>
            <a:r>
              <a:rPr lang="fr-FR" b="1" dirty="0">
                <a:highlight>
                  <a:srgbClr val="FFFF00"/>
                </a:highlight>
              </a:rPr>
              <a:t>La sphéricité de la terre, entraine une répartition ZONALE / LATITUDINALE des climats</a:t>
            </a:r>
            <a:r>
              <a:rPr lang="fr-FR" b="1" dirty="0"/>
              <a:t> </a:t>
            </a:r>
            <a:r>
              <a:rPr lang="fr-FR" dirty="0"/>
              <a:t>(TD n 2).</a:t>
            </a:r>
          </a:p>
        </p:txBody>
      </p:sp>
    </p:spTree>
    <p:extLst>
      <p:ext uri="{BB962C8B-B14F-4D97-AF65-F5344CB8AC3E}">
        <p14:creationId xmlns:p14="http://schemas.microsoft.com/office/powerpoint/2010/main" val="2113693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0593EA-F9BF-BA70-F892-F7DB259E68D7}"/>
              </a:ext>
            </a:extLst>
          </p:cNvPr>
          <p:cNvSpPr>
            <a:spLocks noGrp="1"/>
          </p:cNvSpPr>
          <p:nvPr>
            <p:ph type="title"/>
          </p:nvPr>
        </p:nvSpPr>
        <p:spPr>
          <a:xfrm>
            <a:off x="2301688" y="259977"/>
            <a:ext cx="7588624" cy="1009370"/>
          </a:xfrm>
        </p:spPr>
        <p:txBody>
          <a:bodyPr/>
          <a:lstStyle/>
          <a:p>
            <a:r>
              <a:rPr lang="fr-FR" dirty="0"/>
              <a:t>Le bilan radiatif, en Watt / m²</a:t>
            </a:r>
          </a:p>
        </p:txBody>
      </p:sp>
      <p:pic>
        <p:nvPicPr>
          <p:cNvPr id="4" name="Espace réservé du contenu 3">
            <a:extLst>
              <a:ext uri="{FF2B5EF4-FFF2-40B4-BE49-F238E27FC236}">
                <a16:creationId xmlns:a16="http://schemas.microsoft.com/office/drawing/2014/main" id="{23D46C03-97AB-E2F6-1AC1-5B1EE335DA7B}"/>
              </a:ext>
            </a:extLst>
          </p:cNvPr>
          <p:cNvPicPr>
            <a:picLocks noGrp="1" noChangeAspect="1"/>
          </p:cNvPicPr>
          <p:nvPr>
            <p:ph idx="1"/>
          </p:nvPr>
        </p:nvPicPr>
        <p:blipFill>
          <a:blip r:embed="rId2"/>
          <a:stretch>
            <a:fillRect/>
          </a:stretch>
        </p:blipFill>
        <p:spPr>
          <a:xfrm>
            <a:off x="182216" y="1269347"/>
            <a:ext cx="8044462" cy="5478723"/>
          </a:xfrm>
          <a:prstGeom prst="rect">
            <a:avLst/>
          </a:prstGeom>
        </p:spPr>
      </p:pic>
      <p:sp>
        <p:nvSpPr>
          <p:cNvPr id="5" name="ZoneTexte 4">
            <a:extLst>
              <a:ext uri="{FF2B5EF4-FFF2-40B4-BE49-F238E27FC236}">
                <a16:creationId xmlns:a16="http://schemas.microsoft.com/office/drawing/2014/main" id="{373CCC84-2933-8E4E-FF50-CB62F2F6600A}"/>
              </a:ext>
            </a:extLst>
          </p:cNvPr>
          <p:cNvSpPr txBox="1"/>
          <p:nvPr/>
        </p:nvSpPr>
        <p:spPr>
          <a:xfrm>
            <a:off x="8812306" y="1703294"/>
            <a:ext cx="3012141" cy="3539430"/>
          </a:xfrm>
          <a:prstGeom prst="rect">
            <a:avLst/>
          </a:prstGeom>
          <a:noFill/>
        </p:spPr>
        <p:txBody>
          <a:bodyPr wrap="square" rtlCol="0">
            <a:spAutoFit/>
          </a:bodyPr>
          <a:lstStyle/>
          <a:p>
            <a:r>
              <a:rPr lang="fr-FR" dirty="0"/>
              <a:t>Une soustraction :</a:t>
            </a:r>
          </a:p>
          <a:p>
            <a:endParaRPr lang="fr-FR" dirty="0"/>
          </a:p>
          <a:p>
            <a:r>
              <a:rPr lang="fr-FR" dirty="0"/>
              <a:t>Le rayonnement solaire incident </a:t>
            </a:r>
          </a:p>
          <a:p>
            <a:r>
              <a:rPr lang="fr-FR" sz="4400" dirty="0"/>
              <a:t>-</a:t>
            </a:r>
          </a:p>
          <a:p>
            <a:r>
              <a:rPr lang="fr-FR" dirty="0"/>
              <a:t>Le rayonnement solaire réfléchi par l’atmosphère </a:t>
            </a:r>
          </a:p>
          <a:p>
            <a:r>
              <a:rPr lang="fr-FR" dirty="0"/>
              <a:t>+</a:t>
            </a:r>
          </a:p>
          <a:p>
            <a:r>
              <a:rPr lang="fr-FR" dirty="0"/>
              <a:t>Le rayonnement tellurique (de la terre) émis par la terre après absorbation</a:t>
            </a:r>
          </a:p>
        </p:txBody>
      </p:sp>
    </p:spTree>
    <p:extLst>
      <p:ext uri="{BB962C8B-B14F-4D97-AF65-F5344CB8AC3E}">
        <p14:creationId xmlns:p14="http://schemas.microsoft.com/office/powerpoint/2010/main" val="3215735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420C0EC9-6FF0-8C69-2E83-E2DDE219D271}"/>
              </a:ext>
            </a:extLst>
          </p:cNvPr>
          <p:cNvPicPr>
            <a:picLocks noGrp="1" noChangeAspect="1"/>
          </p:cNvPicPr>
          <p:nvPr>
            <p:ph idx="1"/>
          </p:nvPr>
        </p:nvPicPr>
        <p:blipFill>
          <a:blip r:embed="rId2"/>
          <a:stretch>
            <a:fillRect/>
          </a:stretch>
        </p:blipFill>
        <p:spPr>
          <a:xfrm>
            <a:off x="459441" y="466678"/>
            <a:ext cx="11284324" cy="6283317"/>
          </a:xfrm>
          <a:prstGeom prst="rect">
            <a:avLst/>
          </a:prstGeom>
        </p:spPr>
      </p:pic>
    </p:spTree>
    <p:extLst>
      <p:ext uri="{BB962C8B-B14F-4D97-AF65-F5344CB8AC3E}">
        <p14:creationId xmlns:p14="http://schemas.microsoft.com/office/powerpoint/2010/main" val="875439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7CDC47B-4479-9650-4A61-0FC05A8229BD}"/>
              </a:ext>
            </a:extLst>
          </p:cNvPr>
          <p:cNvSpPr txBox="1"/>
          <p:nvPr/>
        </p:nvSpPr>
        <p:spPr>
          <a:xfrm>
            <a:off x="210671" y="320131"/>
            <a:ext cx="11770658" cy="6001643"/>
          </a:xfrm>
          <a:prstGeom prst="rect">
            <a:avLst/>
          </a:prstGeom>
          <a:noFill/>
        </p:spPr>
        <p:txBody>
          <a:bodyPr wrap="square">
            <a:spAutoFit/>
          </a:bodyPr>
          <a:lstStyle/>
          <a:p>
            <a:r>
              <a:rPr lang="fr-FR" sz="2400" b="1" i="1" u="sng" dirty="0"/>
              <a:t>Plan de l’écliptique </a:t>
            </a:r>
            <a:r>
              <a:rPr lang="fr-FR" sz="2400" dirty="0"/>
              <a:t>: plan de l’orbite terrestre autour du soleil.</a:t>
            </a:r>
          </a:p>
          <a:p>
            <a:endParaRPr lang="fr-FR" sz="2400" dirty="0"/>
          </a:p>
          <a:p>
            <a:r>
              <a:rPr lang="fr-FR" sz="2400" b="1" i="1" u="sng" dirty="0"/>
              <a:t>Équateur</a:t>
            </a:r>
            <a:r>
              <a:rPr lang="fr-FR" sz="2400" dirty="0"/>
              <a:t> : grand cercle orthogonal à l’axe des pôles qui sépare l’hémisphère nord de</a:t>
            </a:r>
          </a:p>
          <a:p>
            <a:r>
              <a:rPr lang="fr-FR" sz="2400" dirty="0"/>
              <a:t>l’hémisphère sud.</a:t>
            </a:r>
          </a:p>
          <a:p>
            <a:endParaRPr lang="fr-FR" sz="2400" dirty="0"/>
          </a:p>
          <a:p>
            <a:r>
              <a:rPr lang="fr-FR" sz="2400" b="1" i="1" u="sng" dirty="0"/>
              <a:t>Latitude</a:t>
            </a:r>
            <a:r>
              <a:rPr lang="fr-FR" sz="2400" dirty="0"/>
              <a:t> : mesure angulaire formée entre le parallèle passant par un point donné du globe et</a:t>
            </a:r>
          </a:p>
          <a:p>
            <a:r>
              <a:rPr lang="fr-FR" sz="2400" dirty="0"/>
              <a:t>le plan de référence que constitue l’équateur.</a:t>
            </a:r>
          </a:p>
          <a:p>
            <a:endParaRPr lang="fr-FR" sz="2400" dirty="0"/>
          </a:p>
          <a:p>
            <a:r>
              <a:rPr lang="fr-FR" sz="2400" b="1" i="1" u="sng" dirty="0"/>
              <a:t>Longitude</a:t>
            </a:r>
            <a:r>
              <a:rPr lang="fr-FR" sz="2400" dirty="0"/>
              <a:t> : mesure angulaire formée entre le méridien d’un point donné de la surface de la</a:t>
            </a:r>
          </a:p>
          <a:p>
            <a:r>
              <a:rPr lang="fr-FR" sz="2400" dirty="0"/>
              <a:t>terre et le méridien de référence (méridien de Greenwich).</a:t>
            </a:r>
          </a:p>
          <a:p>
            <a:endParaRPr lang="fr-FR" sz="2400" dirty="0"/>
          </a:p>
          <a:p>
            <a:r>
              <a:rPr lang="fr-FR" sz="2400" b="1" i="1" u="sng" dirty="0"/>
              <a:t>Radiation solaire </a:t>
            </a:r>
            <a:r>
              <a:rPr lang="fr-FR" sz="2400" dirty="0"/>
              <a:t>: flux électromagnétique émis par le soleil.</a:t>
            </a:r>
          </a:p>
          <a:p>
            <a:endParaRPr lang="fr-FR" sz="2400" dirty="0"/>
          </a:p>
          <a:p>
            <a:r>
              <a:rPr lang="fr-FR" sz="2400" b="1" i="1" u="sng" dirty="0"/>
              <a:t>Bilan radiatif </a:t>
            </a:r>
            <a:r>
              <a:rPr lang="fr-FR" sz="2400" dirty="0"/>
              <a:t>: différence entre le flux solaire absorbé, qui chauffe la Terre (lui-même</a:t>
            </a:r>
          </a:p>
          <a:p>
            <a:r>
              <a:rPr lang="fr-FR" sz="2400" dirty="0"/>
              <a:t>correspondant à la différence entre rayonnement incident et rayonnement réfléchi) et le flux</a:t>
            </a:r>
          </a:p>
          <a:p>
            <a:r>
              <a:rPr lang="fr-FR" sz="2400" dirty="0"/>
              <a:t>thermique réémis vers l’espace (chaleur rayonnée sous forme d’infra-rouges).</a:t>
            </a:r>
          </a:p>
        </p:txBody>
      </p:sp>
    </p:spTree>
    <p:extLst>
      <p:ext uri="{BB962C8B-B14F-4D97-AF65-F5344CB8AC3E}">
        <p14:creationId xmlns:p14="http://schemas.microsoft.com/office/powerpoint/2010/main" val="14297205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ABF9F80-660B-4865-81A0-AD9F50F6C7F8}"/>
              </a:ext>
            </a:extLst>
          </p:cNvPr>
          <p:cNvSpPr>
            <a:spLocks noGrp="1"/>
          </p:cNvSpPr>
          <p:nvPr>
            <p:ph idx="1"/>
          </p:nvPr>
        </p:nvSpPr>
        <p:spPr>
          <a:xfrm>
            <a:off x="988925" y="519339"/>
            <a:ext cx="10515600" cy="4351338"/>
          </a:xfrm>
        </p:spPr>
        <p:txBody>
          <a:bodyPr/>
          <a:lstStyle/>
          <a:p>
            <a:pPr algn="ctr"/>
            <a:r>
              <a:rPr lang="fr-FR" sz="4000" b="1" i="1" u="sng" dirty="0"/>
              <a:t>Reconnaissance climatique </a:t>
            </a:r>
          </a:p>
          <a:p>
            <a:r>
              <a:rPr lang="fr-FR" dirty="0"/>
              <a:t>De plus simple au plus complexe </a:t>
            </a:r>
          </a:p>
          <a:p>
            <a:r>
              <a:rPr lang="fr-FR" dirty="0"/>
              <a:t>Dans un premier temps les climats extrêmes (équatorial, polaires) puis les climats tropicaux, subtropicaux et tempérés </a:t>
            </a:r>
          </a:p>
          <a:p>
            <a:r>
              <a:rPr lang="fr-FR" dirty="0"/>
              <a:t>Les climats spécifiques à la fin</a:t>
            </a:r>
          </a:p>
        </p:txBody>
      </p:sp>
    </p:spTree>
    <p:extLst>
      <p:ext uri="{BB962C8B-B14F-4D97-AF65-F5344CB8AC3E}">
        <p14:creationId xmlns:p14="http://schemas.microsoft.com/office/powerpoint/2010/main" val="3946263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6F24F9-AE91-DC29-A8F3-FB373CA08795}"/>
              </a:ext>
            </a:extLst>
          </p:cNvPr>
          <p:cNvSpPr>
            <a:spLocks noGrp="1"/>
          </p:cNvSpPr>
          <p:nvPr>
            <p:ph type="title"/>
          </p:nvPr>
        </p:nvSpPr>
        <p:spPr/>
        <p:txBody>
          <a:bodyPr/>
          <a:lstStyle/>
          <a:p>
            <a:endParaRPr lang="fr-FR" dirty="0"/>
          </a:p>
        </p:txBody>
      </p:sp>
      <p:pic>
        <p:nvPicPr>
          <p:cNvPr id="4" name="Espace réservé du contenu 3">
            <a:extLst>
              <a:ext uri="{FF2B5EF4-FFF2-40B4-BE49-F238E27FC236}">
                <a16:creationId xmlns:a16="http://schemas.microsoft.com/office/drawing/2014/main" id="{3558F4E0-D232-0A37-AA1D-9E9F3A6CF6E2}"/>
              </a:ext>
            </a:extLst>
          </p:cNvPr>
          <p:cNvPicPr>
            <a:picLocks noGrp="1" noChangeAspect="1"/>
          </p:cNvPicPr>
          <p:nvPr>
            <p:ph idx="1"/>
          </p:nvPr>
        </p:nvPicPr>
        <p:blipFill>
          <a:blip r:embed="rId2"/>
          <a:stretch>
            <a:fillRect/>
          </a:stretch>
        </p:blipFill>
        <p:spPr>
          <a:xfrm>
            <a:off x="1667765" y="171290"/>
            <a:ext cx="9036093" cy="6686710"/>
          </a:xfrm>
          <a:prstGeom prst="rect">
            <a:avLst/>
          </a:prstGeom>
        </p:spPr>
      </p:pic>
      <p:sp>
        <p:nvSpPr>
          <p:cNvPr id="5" name="Ellipse 4">
            <a:extLst>
              <a:ext uri="{FF2B5EF4-FFF2-40B4-BE49-F238E27FC236}">
                <a16:creationId xmlns:a16="http://schemas.microsoft.com/office/drawing/2014/main" id="{DA1E893A-A05B-3AF7-BDA0-3FA02A4394C3}"/>
              </a:ext>
            </a:extLst>
          </p:cNvPr>
          <p:cNvSpPr/>
          <p:nvPr/>
        </p:nvSpPr>
        <p:spPr>
          <a:xfrm>
            <a:off x="6051506" y="714141"/>
            <a:ext cx="439106" cy="3137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a:extLst>
              <a:ext uri="{FF2B5EF4-FFF2-40B4-BE49-F238E27FC236}">
                <a16:creationId xmlns:a16="http://schemas.microsoft.com/office/drawing/2014/main" id="{DFC629AD-27BD-838B-8B9C-4C1E35448170}"/>
              </a:ext>
            </a:extLst>
          </p:cNvPr>
          <p:cNvSpPr/>
          <p:nvPr/>
        </p:nvSpPr>
        <p:spPr>
          <a:xfrm>
            <a:off x="5459671" y="1414228"/>
            <a:ext cx="439106" cy="3137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8ADF1781-704C-5D31-3C4E-5850C4798E4E}"/>
              </a:ext>
            </a:extLst>
          </p:cNvPr>
          <p:cNvSpPr/>
          <p:nvPr/>
        </p:nvSpPr>
        <p:spPr>
          <a:xfrm>
            <a:off x="5679224" y="3272117"/>
            <a:ext cx="439106" cy="3137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13947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7AD41F-8EDC-40DC-ACC8-556A43D9A279}"/>
              </a:ext>
            </a:extLst>
          </p:cNvPr>
          <p:cNvSpPr>
            <a:spLocks noGrp="1"/>
          </p:cNvSpPr>
          <p:nvPr>
            <p:ph type="title"/>
          </p:nvPr>
        </p:nvSpPr>
        <p:spPr/>
        <p:txBody>
          <a:bodyPr/>
          <a:lstStyle/>
          <a:p>
            <a:endParaRPr lang="fr-FR"/>
          </a:p>
        </p:txBody>
      </p:sp>
      <p:pic>
        <p:nvPicPr>
          <p:cNvPr id="2050" name="Picture 2" descr="Fig. 1: Situation météorologique ce mardi : anticyclone en forme d'oméga sur l'Europe centrale (modèle météo européen ECMWF); Source: MeteoNews, UBIMET">
            <a:extLst>
              <a:ext uri="{FF2B5EF4-FFF2-40B4-BE49-F238E27FC236}">
                <a16:creationId xmlns:a16="http://schemas.microsoft.com/office/drawing/2014/main" id="{5FF76FF4-9E33-4711-A707-CCBCFC75BD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873" y="-1"/>
            <a:ext cx="11542888" cy="649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830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FA5446-4016-3BBF-12AA-52DD8E816DF7}"/>
              </a:ext>
            </a:extLst>
          </p:cNvPr>
          <p:cNvPicPr>
            <a:picLocks noChangeAspect="1"/>
          </p:cNvPicPr>
          <p:nvPr/>
        </p:nvPicPr>
        <p:blipFill>
          <a:blip r:embed="rId2"/>
          <a:stretch>
            <a:fillRect/>
          </a:stretch>
        </p:blipFill>
        <p:spPr>
          <a:xfrm>
            <a:off x="7333129" y="3215336"/>
            <a:ext cx="4858871" cy="3642663"/>
          </a:xfrm>
          <a:prstGeom prst="rect">
            <a:avLst/>
          </a:prstGeom>
        </p:spPr>
      </p:pic>
      <p:pic>
        <p:nvPicPr>
          <p:cNvPr id="6" name="Image 5">
            <a:extLst>
              <a:ext uri="{FF2B5EF4-FFF2-40B4-BE49-F238E27FC236}">
                <a16:creationId xmlns:a16="http://schemas.microsoft.com/office/drawing/2014/main" id="{F4652A03-93A4-35DF-5779-23D47FD1BA77}"/>
              </a:ext>
            </a:extLst>
          </p:cNvPr>
          <p:cNvPicPr>
            <a:picLocks noChangeAspect="1"/>
          </p:cNvPicPr>
          <p:nvPr/>
        </p:nvPicPr>
        <p:blipFill>
          <a:blip r:embed="rId3"/>
          <a:stretch>
            <a:fillRect/>
          </a:stretch>
        </p:blipFill>
        <p:spPr>
          <a:xfrm>
            <a:off x="212035" y="156882"/>
            <a:ext cx="7578647" cy="3272118"/>
          </a:xfrm>
          <a:prstGeom prst="rect">
            <a:avLst/>
          </a:prstGeom>
        </p:spPr>
      </p:pic>
    </p:spTree>
    <p:extLst>
      <p:ext uri="{BB962C8B-B14F-4D97-AF65-F5344CB8AC3E}">
        <p14:creationId xmlns:p14="http://schemas.microsoft.com/office/powerpoint/2010/main" val="2766436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6C37D3B-0D60-ABD5-28CD-B700EB309CA2}"/>
              </a:ext>
            </a:extLst>
          </p:cNvPr>
          <p:cNvPicPr>
            <a:picLocks noChangeAspect="1"/>
          </p:cNvPicPr>
          <p:nvPr/>
        </p:nvPicPr>
        <p:blipFill>
          <a:blip r:embed="rId2"/>
          <a:stretch>
            <a:fillRect/>
          </a:stretch>
        </p:blipFill>
        <p:spPr>
          <a:xfrm>
            <a:off x="1817886" y="78328"/>
            <a:ext cx="8556228" cy="6414547"/>
          </a:xfrm>
          <a:prstGeom prst="rect">
            <a:avLst/>
          </a:prstGeom>
        </p:spPr>
      </p:pic>
    </p:spTree>
    <p:extLst>
      <p:ext uri="{BB962C8B-B14F-4D97-AF65-F5344CB8AC3E}">
        <p14:creationId xmlns:p14="http://schemas.microsoft.com/office/powerpoint/2010/main" val="1616174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329377-B1E7-18B8-049F-36B9EFBD63A6}"/>
              </a:ext>
            </a:extLst>
          </p:cNvPr>
          <p:cNvSpPr>
            <a:spLocks noGrp="1"/>
          </p:cNvSpPr>
          <p:nvPr>
            <p:ph type="title"/>
          </p:nvPr>
        </p:nvSpPr>
        <p:spPr/>
        <p:txBody>
          <a:bodyPr/>
          <a:lstStyle/>
          <a:p>
            <a:r>
              <a:rPr lang="fr-FR" dirty="0"/>
              <a:t>Le diagramme OT un outil essentiel de représentation et d’analyse</a:t>
            </a:r>
          </a:p>
        </p:txBody>
      </p:sp>
      <p:sp>
        <p:nvSpPr>
          <p:cNvPr id="3" name="Espace réservé du contenu 2">
            <a:extLst>
              <a:ext uri="{FF2B5EF4-FFF2-40B4-BE49-F238E27FC236}">
                <a16:creationId xmlns:a16="http://schemas.microsoft.com/office/drawing/2014/main" id="{91698B76-C11C-C81C-FB8B-47D831208F80}"/>
              </a:ext>
            </a:extLst>
          </p:cNvPr>
          <p:cNvSpPr>
            <a:spLocks noGrp="1"/>
          </p:cNvSpPr>
          <p:nvPr>
            <p:ph idx="1"/>
          </p:nvPr>
        </p:nvSpPr>
        <p:spPr>
          <a:xfrm>
            <a:off x="838200" y="1891886"/>
            <a:ext cx="10515600" cy="4351338"/>
          </a:xfrm>
        </p:spPr>
        <p:txBody>
          <a:bodyPr>
            <a:normAutofit fontScale="92500" lnSpcReduction="20000"/>
          </a:bodyPr>
          <a:lstStyle/>
          <a:p>
            <a:pPr algn="just"/>
            <a:r>
              <a:rPr lang="fr-FR" dirty="0"/>
              <a:t>Tout d’abord, </a:t>
            </a:r>
            <a:r>
              <a:rPr lang="fr-FR" dirty="0">
                <a:solidFill>
                  <a:srgbClr val="7030A0"/>
                </a:solidFill>
              </a:rPr>
              <a:t>le diagramme ombrothermique </a:t>
            </a:r>
            <a:r>
              <a:rPr lang="fr-FR" dirty="0"/>
              <a:t>désigne une représentation graphique indiquant les </a:t>
            </a:r>
            <a:r>
              <a:rPr lang="fr-FR" b="1" u="sng" dirty="0"/>
              <a:t>variations conjointes de la température moyenne et des pluies mensuelles</a:t>
            </a:r>
            <a:r>
              <a:rPr lang="fr-FR" dirty="0"/>
              <a:t>. </a:t>
            </a:r>
          </a:p>
          <a:p>
            <a:pPr marL="0" indent="0" algn="just">
              <a:buNone/>
            </a:pPr>
            <a:r>
              <a:rPr lang="fr-FR" dirty="0">
                <a:sym typeface="Wingdings" panose="05000000000000000000" pitchFamily="2" charset="2"/>
              </a:rPr>
              <a:t></a:t>
            </a:r>
            <a:r>
              <a:rPr lang="fr-FR" dirty="0"/>
              <a:t>Le diagramme ombrothermique est une représentation graphique des </a:t>
            </a:r>
            <a:r>
              <a:rPr lang="fr-FR" b="1" dirty="0">
                <a:solidFill>
                  <a:srgbClr val="FF0000"/>
                </a:solidFill>
              </a:rPr>
              <a:t>températures</a:t>
            </a:r>
            <a:r>
              <a:rPr lang="fr-FR" dirty="0"/>
              <a:t> et quantités de </a:t>
            </a:r>
            <a:r>
              <a:rPr lang="fr-FR" b="1" dirty="0">
                <a:solidFill>
                  <a:srgbClr val="0070C0"/>
                </a:solidFill>
              </a:rPr>
              <a:t>précipitations</a:t>
            </a:r>
            <a:r>
              <a:rPr lang="fr-FR" dirty="0"/>
              <a:t> moyennes mensuelles en un lieu donné. Il comporte un axe horizontal où sont placés les 12 mois de l’année et deux axes verticaux, un à gauche pour les précipitations et l’autre à droite pour les températures. Les précipitations mensuelles sont représentées par un histogramme bleu et les températures mensuelles par une courbe rouge.</a:t>
            </a:r>
          </a:p>
          <a:p>
            <a:pPr algn="just"/>
            <a:r>
              <a:rPr lang="fr-FR" dirty="0"/>
              <a:t>L’intérêt du diagramme ombrothermique est qu’il permet d’un seul coup d’œil de caractériser un climat. En effet, il peut nous révéler si le climat sec, humide…</a:t>
            </a:r>
          </a:p>
        </p:txBody>
      </p:sp>
    </p:spTree>
    <p:extLst>
      <p:ext uri="{BB962C8B-B14F-4D97-AF65-F5344CB8AC3E}">
        <p14:creationId xmlns:p14="http://schemas.microsoft.com/office/powerpoint/2010/main" val="3488185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368171-26F9-8C40-62A3-C951C91B0EE2}"/>
              </a:ext>
            </a:extLst>
          </p:cNvPr>
          <p:cNvSpPr>
            <a:spLocks noGrp="1"/>
          </p:cNvSpPr>
          <p:nvPr>
            <p:ph type="title"/>
          </p:nvPr>
        </p:nvSpPr>
        <p:spPr>
          <a:xfrm>
            <a:off x="8225117" y="0"/>
            <a:ext cx="3966883" cy="1452281"/>
          </a:xfrm>
        </p:spPr>
        <p:txBody>
          <a:bodyPr/>
          <a:lstStyle/>
          <a:p>
            <a:r>
              <a:rPr lang="fr-FR" dirty="0"/>
              <a:t>Diag OT première séance</a:t>
            </a:r>
          </a:p>
        </p:txBody>
      </p:sp>
      <p:pic>
        <p:nvPicPr>
          <p:cNvPr id="4" name="Espace réservé du contenu 3">
            <a:extLst>
              <a:ext uri="{FF2B5EF4-FFF2-40B4-BE49-F238E27FC236}">
                <a16:creationId xmlns:a16="http://schemas.microsoft.com/office/drawing/2014/main" id="{22ABA21F-569B-8115-6CFA-24B75B2F80B6}"/>
              </a:ext>
            </a:extLst>
          </p:cNvPr>
          <p:cNvPicPr>
            <a:picLocks noGrp="1" noChangeAspect="1"/>
          </p:cNvPicPr>
          <p:nvPr>
            <p:ph idx="1"/>
          </p:nvPr>
        </p:nvPicPr>
        <p:blipFill>
          <a:blip r:embed="rId2"/>
          <a:stretch>
            <a:fillRect/>
          </a:stretch>
        </p:blipFill>
        <p:spPr>
          <a:xfrm>
            <a:off x="6741458" y="2913066"/>
            <a:ext cx="5065059" cy="3797242"/>
          </a:xfrm>
          <a:prstGeom prst="rect">
            <a:avLst/>
          </a:prstGeom>
        </p:spPr>
      </p:pic>
      <p:pic>
        <p:nvPicPr>
          <p:cNvPr id="6" name="Image 5">
            <a:extLst>
              <a:ext uri="{FF2B5EF4-FFF2-40B4-BE49-F238E27FC236}">
                <a16:creationId xmlns:a16="http://schemas.microsoft.com/office/drawing/2014/main" id="{81127701-F388-6446-AEAC-343DB58C6D6A}"/>
              </a:ext>
            </a:extLst>
          </p:cNvPr>
          <p:cNvPicPr>
            <a:picLocks noChangeAspect="1"/>
          </p:cNvPicPr>
          <p:nvPr/>
        </p:nvPicPr>
        <p:blipFill>
          <a:blip r:embed="rId3"/>
          <a:stretch>
            <a:fillRect/>
          </a:stretch>
        </p:blipFill>
        <p:spPr>
          <a:xfrm>
            <a:off x="0" y="1"/>
            <a:ext cx="7512424" cy="3039942"/>
          </a:xfrm>
          <a:prstGeom prst="rect">
            <a:avLst/>
          </a:prstGeom>
        </p:spPr>
      </p:pic>
    </p:spTree>
    <p:extLst>
      <p:ext uri="{BB962C8B-B14F-4D97-AF65-F5344CB8AC3E}">
        <p14:creationId xmlns:p14="http://schemas.microsoft.com/office/powerpoint/2010/main" val="2372166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BD8098-30DA-5852-F2B2-A3FDEF80FEA8}"/>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EBCC8FB0-314E-D4EF-BC10-EB3332E06FA0}"/>
              </a:ext>
            </a:extLst>
          </p:cNvPr>
          <p:cNvPicPr>
            <a:picLocks noGrp="1" noChangeAspect="1"/>
          </p:cNvPicPr>
          <p:nvPr>
            <p:ph idx="1"/>
          </p:nvPr>
        </p:nvPicPr>
        <p:blipFill>
          <a:blip r:embed="rId2"/>
          <a:stretch>
            <a:fillRect/>
          </a:stretch>
        </p:blipFill>
        <p:spPr>
          <a:xfrm>
            <a:off x="1655065" y="99635"/>
            <a:ext cx="8881869" cy="6658730"/>
          </a:xfrm>
          <a:prstGeom prst="rect">
            <a:avLst/>
          </a:prstGeom>
        </p:spPr>
      </p:pic>
    </p:spTree>
    <p:extLst>
      <p:ext uri="{BB962C8B-B14F-4D97-AF65-F5344CB8AC3E}">
        <p14:creationId xmlns:p14="http://schemas.microsoft.com/office/powerpoint/2010/main" val="1652130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42D33A5-7BBD-D87B-427A-0F5565688ECC}"/>
              </a:ext>
            </a:extLst>
          </p:cNvPr>
          <p:cNvPicPr>
            <a:picLocks noChangeAspect="1"/>
          </p:cNvPicPr>
          <p:nvPr/>
        </p:nvPicPr>
        <p:blipFill>
          <a:blip r:embed="rId2"/>
          <a:stretch>
            <a:fillRect/>
          </a:stretch>
        </p:blipFill>
        <p:spPr>
          <a:xfrm>
            <a:off x="7316219" y="3249706"/>
            <a:ext cx="4813028" cy="3608294"/>
          </a:xfrm>
          <a:prstGeom prst="rect">
            <a:avLst/>
          </a:prstGeom>
        </p:spPr>
      </p:pic>
      <p:pic>
        <p:nvPicPr>
          <p:cNvPr id="6" name="Image 5">
            <a:extLst>
              <a:ext uri="{FF2B5EF4-FFF2-40B4-BE49-F238E27FC236}">
                <a16:creationId xmlns:a16="http://schemas.microsoft.com/office/drawing/2014/main" id="{8319359A-A7C4-23A0-4407-58A21856C8E1}"/>
              </a:ext>
            </a:extLst>
          </p:cNvPr>
          <p:cNvPicPr>
            <a:picLocks noChangeAspect="1"/>
          </p:cNvPicPr>
          <p:nvPr/>
        </p:nvPicPr>
        <p:blipFill>
          <a:blip r:embed="rId3"/>
          <a:stretch>
            <a:fillRect/>
          </a:stretch>
        </p:blipFill>
        <p:spPr>
          <a:xfrm>
            <a:off x="0" y="79511"/>
            <a:ext cx="8016935" cy="3170195"/>
          </a:xfrm>
          <a:prstGeom prst="rect">
            <a:avLst/>
          </a:prstGeom>
        </p:spPr>
      </p:pic>
    </p:spTree>
    <p:extLst>
      <p:ext uri="{BB962C8B-B14F-4D97-AF65-F5344CB8AC3E}">
        <p14:creationId xmlns:p14="http://schemas.microsoft.com/office/powerpoint/2010/main" val="1357263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EC0A9E-41BD-CED0-B457-AE8AE33AA46F}"/>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28F44D8C-AF00-1FBE-0A6A-8E6477F34A17}"/>
              </a:ext>
            </a:extLst>
          </p:cNvPr>
          <p:cNvPicPr>
            <a:picLocks noGrp="1" noChangeAspect="1"/>
          </p:cNvPicPr>
          <p:nvPr>
            <p:ph idx="1"/>
          </p:nvPr>
        </p:nvPicPr>
        <p:blipFill>
          <a:blip r:embed="rId2"/>
          <a:stretch>
            <a:fillRect/>
          </a:stretch>
        </p:blipFill>
        <p:spPr>
          <a:xfrm>
            <a:off x="1792191" y="365125"/>
            <a:ext cx="8031078" cy="6020846"/>
          </a:xfrm>
          <a:prstGeom prst="rect">
            <a:avLst/>
          </a:prstGeom>
        </p:spPr>
      </p:pic>
    </p:spTree>
    <p:extLst>
      <p:ext uri="{BB962C8B-B14F-4D97-AF65-F5344CB8AC3E}">
        <p14:creationId xmlns:p14="http://schemas.microsoft.com/office/powerpoint/2010/main" val="2315615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310D80-EDA3-4931-8025-BC215BD5978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44BE028-A466-4DCD-A50E-AD59513E893E}"/>
              </a:ext>
            </a:extLst>
          </p:cNvPr>
          <p:cNvSpPr>
            <a:spLocks noGrp="1"/>
          </p:cNvSpPr>
          <p:nvPr>
            <p:ph idx="1"/>
          </p:nvPr>
        </p:nvSpPr>
        <p:spPr/>
        <p:txBody>
          <a:bodyPr/>
          <a:lstStyle/>
          <a:p>
            <a:endParaRPr lang="fr-FR"/>
          </a:p>
        </p:txBody>
      </p:sp>
      <p:pic>
        <p:nvPicPr>
          <p:cNvPr id="3074" name="Picture 2">
            <a:extLst>
              <a:ext uri="{FF2B5EF4-FFF2-40B4-BE49-F238E27FC236}">
                <a16:creationId xmlns:a16="http://schemas.microsoft.com/office/drawing/2014/main" id="{B0FCA8B3-F93A-43FA-A6A0-39F7CF006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938" y="0"/>
            <a:ext cx="8874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995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581322-8170-4D8A-975E-89AB0DEE2EC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076A419-0493-4E1A-BD01-95784C5C516B}"/>
              </a:ext>
            </a:extLst>
          </p:cNvPr>
          <p:cNvSpPr>
            <a:spLocks noGrp="1"/>
          </p:cNvSpPr>
          <p:nvPr>
            <p:ph idx="1"/>
          </p:nvPr>
        </p:nvSpPr>
        <p:spPr/>
        <p:txBody>
          <a:bodyPr/>
          <a:lstStyle/>
          <a:p>
            <a:endParaRPr lang="fr-FR"/>
          </a:p>
        </p:txBody>
      </p:sp>
      <p:pic>
        <p:nvPicPr>
          <p:cNvPr id="1026" name="Picture 2">
            <a:extLst>
              <a:ext uri="{FF2B5EF4-FFF2-40B4-BE49-F238E27FC236}">
                <a16:creationId xmlns:a16="http://schemas.microsoft.com/office/drawing/2014/main" id="{DCA3E019-FDEE-487B-92DF-25F39AB06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523" y="0"/>
            <a:ext cx="10212947" cy="686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576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321220-C776-4368-899B-BC330FE80F0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1012151-E68A-420C-87D2-2B5326803E5A}"/>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1497EDF9-A15D-4474-885E-B4726F7CE1F6}"/>
              </a:ext>
            </a:extLst>
          </p:cNvPr>
          <p:cNvPicPr>
            <a:picLocks noChangeAspect="1"/>
          </p:cNvPicPr>
          <p:nvPr/>
        </p:nvPicPr>
        <p:blipFill>
          <a:blip r:embed="rId2"/>
          <a:stretch>
            <a:fillRect/>
          </a:stretch>
        </p:blipFill>
        <p:spPr>
          <a:xfrm>
            <a:off x="438691" y="0"/>
            <a:ext cx="11314618" cy="6858000"/>
          </a:xfrm>
          <a:prstGeom prst="rect">
            <a:avLst/>
          </a:prstGeom>
        </p:spPr>
      </p:pic>
    </p:spTree>
    <p:extLst>
      <p:ext uri="{BB962C8B-B14F-4D97-AF65-F5344CB8AC3E}">
        <p14:creationId xmlns:p14="http://schemas.microsoft.com/office/powerpoint/2010/main" val="1046439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3AF178-7AB0-44FE-A451-E25FDC316CB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511CD98-99A2-4668-86BA-DDAA3001B008}"/>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928E5B73-45E8-4587-9667-DD4D35301E78}"/>
              </a:ext>
            </a:extLst>
          </p:cNvPr>
          <p:cNvPicPr>
            <a:picLocks noChangeAspect="1"/>
          </p:cNvPicPr>
          <p:nvPr/>
        </p:nvPicPr>
        <p:blipFill>
          <a:blip r:embed="rId2"/>
          <a:stretch>
            <a:fillRect/>
          </a:stretch>
        </p:blipFill>
        <p:spPr>
          <a:xfrm>
            <a:off x="1645421" y="0"/>
            <a:ext cx="10420865" cy="6858000"/>
          </a:xfrm>
          <a:prstGeom prst="rect">
            <a:avLst/>
          </a:prstGeom>
        </p:spPr>
      </p:pic>
    </p:spTree>
    <p:extLst>
      <p:ext uri="{BB962C8B-B14F-4D97-AF65-F5344CB8AC3E}">
        <p14:creationId xmlns:p14="http://schemas.microsoft.com/office/powerpoint/2010/main" val="10070413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37797</TotalTime>
  <Words>1399</Words>
  <Application>Microsoft Office PowerPoint</Application>
  <PresentationFormat>Grand écran</PresentationFormat>
  <Paragraphs>138</Paragraphs>
  <Slides>56</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56</vt:i4>
      </vt:variant>
    </vt:vector>
  </HeadingPairs>
  <TitlesOfParts>
    <vt:vector size="64" baseType="lpstr">
      <vt:lpstr>Abadi</vt:lpstr>
      <vt:lpstr>-apple-system</vt:lpstr>
      <vt:lpstr>Arial</vt:lpstr>
      <vt:lpstr>Calibri</vt:lpstr>
      <vt:lpstr>Calibri Light</vt:lpstr>
      <vt:lpstr>ff1</vt:lpstr>
      <vt:lpstr>ff2</vt:lpstr>
      <vt:lpstr>Thème Office</vt:lpstr>
      <vt:lpstr>TD n°1 Systèmes climatiques</vt:lpstr>
      <vt:lpstr>Présentation PowerPoint</vt:lpstr>
      <vt:lpstr>Présentation PowerPoint</vt:lpstr>
      <vt:lpstr>Classification de Koppen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Temps 1 du TD : </vt:lpstr>
      <vt:lpstr>Conseils de lecture </vt:lpstr>
      <vt:lpstr>Définitions de base </vt:lpstr>
      <vt:lpstr>Eléments de définitions pour y voir plus clair</vt:lpstr>
      <vt:lpstr>Carte des climats</vt:lpstr>
      <vt:lpstr>Présentation PowerPoint</vt:lpstr>
      <vt:lpstr>Présentation PowerPoint</vt:lpstr>
      <vt:lpstr>Des paramètres pour expliquer les climats (et la météo)</vt:lpstr>
      <vt:lpstr>Paramètres orbitaux : la place / la position de la terre dans le système solaire !</vt:lpstr>
      <vt:lpstr>Présentation PowerPoint</vt:lpstr>
      <vt:lpstr>Présentation PowerPoint</vt:lpstr>
      <vt:lpstr>La terre un géoïde dans le système solaire </vt:lpstr>
      <vt:lpstr>Présentation PowerPoint</vt:lpstr>
      <vt:lpstr>Si on revient à notre carte de répartition des climats ? Quels liens peut on faire ? </vt:lpstr>
      <vt:lpstr>Présentation PowerPoint</vt:lpstr>
      <vt:lpstr> </vt:lpstr>
      <vt:lpstr>Classification de Koppen </vt:lpstr>
      <vt:lpstr>Présentation PowerPoint</vt:lpstr>
      <vt:lpstr>Les paramètres orbitaux : éléments centraux pour comprendre le climat</vt:lpstr>
      <vt:lpstr>Pas à pas …</vt:lpstr>
      <vt:lpstr>Les paramètre orbitaux : des paramètres centraux pour comprendre les climats terrestres.</vt:lpstr>
      <vt:lpstr>Les paramètres orbitaux :  excentricité</vt:lpstr>
      <vt:lpstr>Présentation PowerPoint</vt:lpstr>
      <vt:lpstr>Présentation PowerPoint</vt:lpstr>
      <vt:lpstr>Présentation PowerPoint</vt:lpstr>
      <vt:lpstr>Présentation PowerPoint</vt:lpstr>
      <vt:lpstr>Des paramètres orbitaux au bilan radiatif : le moteur du climat !</vt:lpstr>
      <vt:lpstr>Présentation PowerPoint</vt:lpstr>
      <vt:lpstr>Présentation PowerPoint</vt:lpstr>
      <vt:lpstr>Donc le climat : dans l’espace et dans le temps !</vt:lpstr>
      <vt:lpstr>Les paramètres orbitaux, c’est-à-dire le positionnement et le mouvement de la terre dans le système solaire, conditionnent en grande partie la réparation dans le temps et dans l’espace des climats terrestres.   Dans le temps : variations à long terme (variations climatiques majeures) et + courts termes (changement de saisons à l’année et cycle jour / nuit)   Dans l’espace : La sphéricité de la terre, entraine une répartition ZONALE / LATITUDINALE des climats (TD n 2).</vt:lpstr>
      <vt:lpstr>Le bilan radiatif, en Watt / m²</vt:lpstr>
      <vt:lpstr>Présentation PowerPoint</vt:lpstr>
      <vt:lpstr>Présentation PowerPoint</vt:lpstr>
      <vt:lpstr>Présentation PowerPoint</vt:lpstr>
      <vt:lpstr>Présentation PowerPoint</vt:lpstr>
      <vt:lpstr>Présentation PowerPoint</vt:lpstr>
      <vt:lpstr>Présentation PowerPoint</vt:lpstr>
      <vt:lpstr>Le diagramme OT un outil essentiel de représentation et d’analyse</vt:lpstr>
      <vt:lpstr>Diag OT première séance</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 n°1 Systèmes climatiques</dc:title>
  <dc:creator>Boris .</dc:creator>
  <cp:lastModifiedBy>Boris</cp:lastModifiedBy>
  <cp:revision>34</cp:revision>
  <dcterms:created xsi:type="dcterms:W3CDTF">2022-12-24T12:59:33Z</dcterms:created>
  <dcterms:modified xsi:type="dcterms:W3CDTF">2024-01-30T17:39:01Z</dcterms:modified>
</cp:coreProperties>
</file>