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335" r:id="rId4"/>
    <p:sldId id="328" r:id="rId5"/>
    <p:sldId id="299" r:id="rId6"/>
    <p:sldId id="285" r:id="rId7"/>
    <p:sldId id="336" r:id="rId8"/>
    <p:sldId id="317" r:id="rId9"/>
    <p:sldId id="318" r:id="rId10"/>
    <p:sldId id="300" r:id="rId11"/>
    <p:sldId id="304" r:id="rId12"/>
    <p:sldId id="301" r:id="rId13"/>
    <p:sldId id="302" r:id="rId14"/>
    <p:sldId id="295" r:id="rId15"/>
    <p:sldId id="294" r:id="rId16"/>
    <p:sldId id="303" r:id="rId17"/>
    <p:sldId id="330" r:id="rId18"/>
    <p:sldId id="332" r:id="rId19"/>
    <p:sldId id="337" r:id="rId20"/>
    <p:sldId id="338" r:id="rId21"/>
    <p:sldId id="339" r:id="rId22"/>
    <p:sldId id="331" r:id="rId23"/>
    <p:sldId id="305" r:id="rId24"/>
    <p:sldId id="329" r:id="rId25"/>
    <p:sldId id="341" r:id="rId26"/>
    <p:sldId id="342" r:id="rId27"/>
    <p:sldId id="334" r:id="rId28"/>
    <p:sldId id="306"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94660"/>
  </p:normalViewPr>
  <p:slideViewPr>
    <p:cSldViewPr snapToGrid="0">
      <p:cViewPr varScale="1">
        <p:scale>
          <a:sx n="157" d="100"/>
          <a:sy n="157" d="100"/>
        </p:scale>
        <p:origin x="15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FC034-FB63-A8BD-2BC1-9F65B4F5D12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F77A786-02CF-0BAA-ED89-3E36B1731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0B86EB2-F9A5-2AD7-E5A7-01A7B05125B0}"/>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1ECCAE61-E3D6-FEC8-2C4F-5A9729599D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767667-3BBE-AF67-89E0-5C30F52C539A}"/>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206295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BD665-A6AC-9623-47F8-392DA7D820A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E9B40F0-74AC-7E2D-AA71-3991A8AEC8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72F8F2-C883-B19F-CF77-5E6B610107D6}"/>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3337C9DC-668C-53B2-AEBA-2F54F08445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C632FC-E4AD-8450-2307-B040E6EE36EE}"/>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24987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633E71B-81ED-817A-A5AB-F663335C0A5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7D40988-B499-3032-A244-05A55D9C0FC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6A8DD3-E329-4342-555C-859165C56D11}"/>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D4A588E8-0A56-027B-BF12-6075223ED8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518608-657D-A5D2-4353-4261412E4A46}"/>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26200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32E868-9646-06DE-4731-5ECCCCE353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1BB7D8F-9DE7-CD2A-9A7D-C40AFDAC44D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9BE4DE-E64B-651D-DDE8-48F4E0C21F53}"/>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3D9983A2-F2AD-5613-D46D-23B4D30B02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429FE1-2A9A-EB1C-3BA7-B1ED7CEB6C21}"/>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399887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D002F-7A94-5959-D2C0-FCFF2F059E5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2335838-60C8-4553-1449-EDC34996A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9DF643E-1636-8A65-F577-06E08A25D3DA}"/>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AB073F13-2079-84EA-F430-606C07CCA0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ECE3F7-1FAE-E954-BC52-676FD225C1C2}"/>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341121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D28A3-C8D6-C673-3422-32B34FA074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F2A7415-0CB0-A753-C4DF-0ECD091C6BB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756152D-87FD-EC16-106E-AEB82759597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7E784FF-C675-8561-6CC5-D5C7BD1167AF}"/>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6" name="Espace réservé du pied de page 5">
            <a:extLst>
              <a:ext uri="{FF2B5EF4-FFF2-40B4-BE49-F238E27FC236}">
                <a16:creationId xmlns:a16="http://schemas.microsoft.com/office/drawing/2014/main" id="{4C78C40C-07C0-C101-67DE-64E1C70A3A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893903-1466-4B2D-153F-B84A3B9F94A3}"/>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1768133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073B3A-90E9-73E5-C7BF-98A30F7C2D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22252F1-C7B1-A722-B7F0-E2901D4F9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31B9001-AF39-752A-8307-152DF7E5AC1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7C10022-7951-6662-DC04-1DEF5C22D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B90E01F-DE7F-A300-157D-A22A1EF4FCE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DDC322-8058-BDBF-3019-86441654C1C7}"/>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8" name="Espace réservé du pied de page 7">
            <a:extLst>
              <a:ext uri="{FF2B5EF4-FFF2-40B4-BE49-F238E27FC236}">
                <a16:creationId xmlns:a16="http://schemas.microsoft.com/office/drawing/2014/main" id="{5F5B3CC5-4CCA-4A6B-00AD-F2178A8945A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4E69621-775A-2E66-FA11-E3F0E752AD7D}"/>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89570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386480-1AC2-D1D1-1D3A-037913DBFE0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1DABC73-09F7-C9B0-7EAA-C1096ABA1B53}"/>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4" name="Espace réservé du pied de page 3">
            <a:extLst>
              <a:ext uri="{FF2B5EF4-FFF2-40B4-BE49-F238E27FC236}">
                <a16:creationId xmlns:a16="http://schemas.microsoft.com/office/drawing/2014/main" id="{7017DF4B-D7B8-0EEC-B695-6A164BC7D68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CEC9D4A-F88F-C42B-5B5B-6236E5B72FE6}"/>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357100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81953C-3FBB-1DF6-8632-A5345E0EFE57}"/>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3" name="Espace réservé du pied de page 2">
            <a:extLst>
              <a:ext uri="{FF2B5EF4-FFF2-40B4-BE49-F238E27FC236}">
                <a16:creationId xmlns:a16="http://schemas.microsoft.com/office/drawing/2014/main" id="{DC5C60A4-898A-4E4B-CB44-BAE898EBED2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65B83F7-9683-4E0B-39A3-142FFE147920}"/>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117512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A402C-4073-21DD-EAF0-7852178BCF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D8D979B-E00A-83CE-E01F-A82C446E4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7B5C9B3-0E90-6613-B4A5-6A301F801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EB1FB51-75DA-54C8-4D44-93EE765AD326}"/>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6" name="Espace réservé du pied de page 5">
            <a:extLst>
              <a:ext uri="{FF2B5EF4-FFF2-40B4-BE49-F238E27FC236}">
                <a16:creationId xmlns:a16="http://schemas.microsoft.com/office/drawing/2014/main" id="{E3CE7C82-2A8A-5AED-5226-47E3C3C3FC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F2ABC86-9CE2-ED19-B7E7-35E24FDA003A}"/>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144645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8BCA37-1BAF-0701-3BD1-2B9ED9296A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0DBBE7C-D0F6-1EE2-F543-14674384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A09625-BAC7-F9A0-6871-0481544C8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EC0E1E-539F-5D7D-0BC4-448CF663B1D3}"/>
              </a:ext>
            </a:extLst>
          </p:cNvPr>
          <p:cNvSpPr>
            <a:spLocks noGrp="1"/>
          </p:cNvSpPr>
          <p:nvPr>
            <p:ph type="dt" sz="half" idx="10"/>
          </p:nvPr>
        </p:nvSpPr>
        <p:spPr/>
        <p:txBody>
          <a:bodyPr/>
          <a:lstStyle/>
          <a:p>
            <a:fld id="{08D0BA1D-7514-4ED0-810C-3B38F1C295C7}" type="datetimeFigureOut">
              <a:rPr lang="fr-FR" smtClean="0"/>
              <a:t>09/02/2024</a:t>
            </a:fld>
            <a:endParaRPr lang="fr-FR"/>
          </a:p>
        </p:txBody>
      </p:sp>
      <p:sp>
        <p:nvSpPr>
          <p:cNvPr id="6" name="Espace réservé du pied de page 5">
            <a:extLst>
              <a:ext uri="{FF2B5EF4-FFF2-40B4-BE49-F238E27FC236}">
                <a16:creationId xmlns:a16="http://schemas.microsoft.com/office/drawing/2014/main" id="{A3F0B53B-21CC-FAAE-28B9-DB646D3DF6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2AB62A-75F0-65A8-CBF8-161FB7D2917C}"/>
              </a:ext>
            </a:extLst>
          </p:cNvPr>
          <p:cNvSpPr>
            <a:spLocks noGrp="1"/>
          </p:cNvSpPr>
          <p:nvPr>
            <p:ph type="sldNum" sz="quarter" idx="12"/>
          </p:nvPr>
        </p:nvSpPr>
        <p:spPr/>
        <p:txBody>
          <a:bodyPr/>
          <a:lstStyle/>
          <a:p>
            <a:fld id="{B34F6DA6-47BE-49D3-AA94-08FE6FF9B90B}" type="slidenum">
              <a:rPr lang="fr-FR" smtClean="0"/>
              <a:t>‹N°›</a:t>
            </a:fld>
            <a:endParaRPr lang="fr-FR"/>
          </a:p>
        </p:txBody>
      </p:sp>
    </p:spTree>
    <p:extLst>
      <p:ext uri="{BB962C8B-B14F-4D97-AF65-F5344CB8AC3E}">
        <p14:creationId xmlns:p14="http://schemas.microsoft.com/office/powerpoint/2010/main" val="143588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7C2517C-EFD6-7024-5DC8-FE33C342C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B3AE3C0-1F7C-0C36-9C71-FC2C76E8E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4214C0-D8A1-5F25-2624-C9182E3ED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0BA1D-7514-4ED0-810C-3B38F1C295C7}" type="datetimeFigureOut">
              <a:rPr lang="fr-FR" smtClean="0"/>
              <a:t>09/02/2024</a:t>
            </a:fld>
            <a:endParaRPr lang="fr-FR"/>
          </a:p>
        </p:txBody>
      </p:sp>
      <p:sp>
        <p:nvSpPr>
          <p:cNvPr id="5" name="Espace réservé du pied de page 4">
            <a:extLst>
              <a:ext uri="{FF2B5EF4-FFF2-40B4-BE49-F238E27FC236}">
                <a16:creationId xmlns:a16="http://schemas.microsoft.com/office/drawing/2014/main" id="{351EBDCC-90AF-8384-2952-D3C04A2AE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ED59282-094B-4F5C-11D9-7A07B194FD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F6DA6-47BE-49D3-AA94-08FE6FF9B90B}" type="slidenum">
              <a:rPr lang="fr-FR" smtClean="0"/>
              <a:t>‹N°›</a:t>
            </a:fld>
            <a:endParaRPr lang="fr-FR"/>
          </a:p>
        </p:txBody>
      </p:sp>
    </p:spTree>
    <p:extLst>
      <p:ext uri="{BB962C8B-B14F-4D97-AF65-F5344CB8AC3E}">
        <p14:creationId xmlns:p14="http://schemas.microsoft.com/office/powerpoint/2010/main" val="2401375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D8450-5D22-7B93-3618-49EF7FC3CBD5}"/>
              </a:ext>
            </a:extLst>
          </p:cNvPr>
          <p:cNvSpPr>
            <a:spLocks noGrp="1"/>
          </p:cNvSpPr>
          <p:nvPr>
            <p:ph type="ctrTitle"/>
          </p:nvPr>
        </p:nvSpPr>
        <p:spPr>
          <a:xfrm>
            <a:off x="277905" y="188305"/>
            <a:ext cx="4948519" cy="3240695"/>
          </a:xfrm>
        </p:spPr>
        <p:txBody>
          <a:bodyPr>
            <a:normAutofit/>
          </a:bodyPr>
          <a:lstStyle/>
          <a:p>
            <a:r>
              <a:rPr lang="fr-FR" dirty="0"/>
              <a:t>TD n°2 Systèmes climatiques</a:t>
            </a:r>
          </a:p>
        </p:txBody>
      </p:sp>
      <p:sp>
        <p:nvSpPr>
          <p:cNvPr id="3" name="Sous-titre 2">
            <a:extLst>
              <a:ext uri="{FF2B5EF4-FFF2-40B4-BE49-F238E27FC236}">
                <a16:creationId xmlns:a16="http://schemas.microsoft.com/office/drawing/2014/main" id="{980E5675-86AC-AA14-A1D8-F22F46A0697D}"/>
              </a:ext>
            </a:extLst>
          </p:cNvPr>
          <p:cNvSpPr>
            <a:spLocks noGrp="1"/>
          </p:cNvSpPr>
          <p:nvPr>
            <p:ph type="subTitle" idx="1"/>
          </p:nvPr>
        </p:nvSpPr>
        <p:spPr>
          <a:xfrm>
            <a:off x="188259" y="4957482"/>
            <a:ext cx="5638800" cy="1550894"/>
          </a:xfrm>
        </p:spPr>
        <p:txBody>
          <a:bodyPr>
            <a:normAutofit/>
          </a:bodyPr>
          <a:lstStyle/>
          <a:p>
            <a:r>
              <a:rPr lang="fr-FR" b="1" dirty="0"/>
              <a:t>Université Paris 1 Panthéon Sorbonne</a:t>
            </a:r>
          </a:p>
          <a:p>
            <a:r>
              <a:rPr lang="fr-FR" b="1" dirty="0" err="1"/>
              <a:t>Chafar</a:t>
            </a:r>
            <a:r>
              <a:rPr lang="fr-FR" b="1" dirty="0"/>
              <a:t> Boris</a:t>
            </a:r>
          </a:p>
        </p:txBody>
      </p:sp>
      <p:pic>
        <p:nvPicPr>
          <p:cNvPr id="4" name="Image 3">
            <a:extLst>
              <a:ext uri="{FF2B5EF4-FFF2-40B4-BE49-F238E27FC236}">
                <a16:creationId xmlns:a16="http://schemas.microsoft.com/office/drawing/2014/main" id="{1E6A8C71-8EFC-09C1-7E3D-727CF9A95A56}"/>
              </a:ext>
            </a:extLst>
          </p:cNvPr>
          <p:cNvPicPr>
            <a:picLocks noChangeAspect="1"/>
          </p:cNvPicPr>
          <p:nvPr/>
        </p:nvPicPr>
        <p:blipFill>
          <a:blip r:embed="rId2"/>
          <a:stretch>
            <a:fillRect/>
          </a:stretch>
        </p:blipFill>
        <p:spPr>
          <a:xfrm>
            <a:off x="5485839" y="467985"/>
            <a:ext cx="6126238" cy="5922030"/>
          </a:xfrm>
          <a:prstGeom prst="rect">
            <a:avLst/>
          </a:prstGeom>
        </p:spPr>
      </p:pic>
      <p:pic>
        <p:nvPicPr>
          <p:cNvPr id="5" name="Image 4">
            <a:extLst>
              <a:ext uri="{FF2B5EF4-FFF2-40B4-BE49-F238E27FC236}">
                <a16:creationId xmlns:a16="http://schemas.microsoft.com/office/drawing/2014/main" id="{8F1F539A-D0FF-5260-62CF-6329FCB8F9BD}"/>
              </a:ext>
            </a:extLst>
          </p:cNvPr>
          <p:cNvPicPr>
            <a:picLocks noChangeAspect="1"/>
          </p:cNvPicPr>
          <p:nvPr/>
        </p:nvPicPr>
        <p:blipFill>
          <a:blip r:embed="rId3"/>
          <a:stretch>
            <a:fillRect/>
          </a:stretch>
        </p:blipFill>
        <p:spPr>
          <a:xfrm>
            <a:off x="574438" y="3429000"/>
            <a:ext cx="4866442" cy="1550894"/>
          </a:xfrm>
          <a:prstGeom prst="rect">
            <a:avLst/>
          </a:prstGeom>
        </p:spPr>
      </p:pic>
    </p:spTree>
    <p:extLst>
      <p:ext uri="{BB962C8B-B14F-4D97-AF65-F5344CB8AC3E}">
        <p14:creationId xmlns:p14="http://schemas.microsoft.com/office/powerpoint/2010/main" val="4244717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ED4AD-1213-A439-C36C-F7FB5C319A1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2892093A-715B-5B4B-E240-484D82F78CFA}"/>
              </a:ext>
            </a:extLst>
          </p:cNvPr>
          <p:cNvPicPr>
            <a:picLocks noGrp="1" noChangeAspect="1"/>
          </p:cNvPicPr>
          <p:nvPr>
            <p:ph idx="1"/>
          </p:nvPr>
        </p:nvPicPr>
        <p:blipFill>
          <a:blip r:embed="rId2"/>
          <a:stretch>
            <a:fillRect/>
          </a:stretch>
        </p:blipFill>
        <p:spPr>
          <a:xfrm>
            <a:off x="0" y="140906"/>
            <a:ext cx="11898086" cy="6717094"/>
          </a:xfrm>
        </p:spPr>
      </p:pic>
    </p:spTree>
    <p:extLst>
      <p:ext uri="{BB962C8B-B14F-4D97-AF65-F5344CB8AC3E}">
        <p14:creationId xmlns:p14="http://schemas.microsoft.com/office/powerpoint/2010/main" val="50681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97D95-9DE2-8BDF-4BB3-142E7428579C}"/>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9898754-EED4-1548-E2A7-D05352C605F9}"/>
              </a:ext>
            </a:extLst>
          </p:cNvPr>
          <p:cNvPicPr>
            <a:picLocks noGrp="1" noChangeAspect="1"/>
          </p:cNvPicPr>
          <p:nvPr>
            <p:ph idx="1"/>
          </p:nvPr>
        </p:nvPicPr>
        <p:blipFill>
          <a:blip r:embed="rId2"/>
          <a:stretch>
            <a:fillRect/>
          </a:stretch>
        </p:blipFill>
        <p:spPr>
          <a:xfrm>
            <a:off x="429660" y="182562"/>
            <a:ext cx="11614843" cy="6492875"/>
          </a:xfrm>
        </p:spPr>
      </p:pic>
    </p:spTree>
    <p:extLst>
      <p:ext uri="{BB962C8B-B14F-4D97-AF65-F5344CB8AC3E}">
        <p14:creationId xmlns:p14="http://schemas.microsoft.com/office/powerpoint/2010/main" val="21353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3C3BE-E417-3E89-B0FB-3C32C6BAEB7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DD5A537A-DB7B-89FB-A43B-CBC48FCE88EA}"/>
              </a:ext>
            </a:extLst>
          </p:cNvPr>
          <p:cNvPicPr>
            <a:picLocks noGrp="1" noChangeAspect="1"/>
          </p:cNvPicPr>
          <p:nvPr>
            <p:ph idx="1"/>
          </p:nvPr>
        </p:nvPicPr>
        <p:blipFill>
          <a:blip r:embed="rId2"/>
          <a:stretch>
            <a:fillRect/>
          </a:stretch>
        </p:blipFill>
        <p:spPr>
          <a:xfrm>
            <a:off x="741084" y="212725"/>
            <a:ext cx="11450916" cy="6813000"/>
          </a:xfrm>
        </p:spPr>
      </p:pic>
    </p:spTree>
    <p:extLst>
      <p:ext uri="{BB962C8B-B14F-4D97-AF65-F5344CB8AC3E}">
        <p14:creationId xmlns:p14="http://schemas.microsoft.com/office/powerpoint/2010/main" val="67972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DD162F-A59C-B7E5-D3B8-30E687760CCC}"/>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03D04B8-EF9A-B429-4BB4-25608134187A}"/>
              </a:ext>
            </a:extLst>
          </p:cNvPr>
          <p:cNvPicPr>
            <a:picLocks noGrp="1" noChangeAspect="1"/>
          </p:cNvPicPr>
          <p:nvPr>
            <p:ph idx="1"/>
          </p:nvPr>
        </p:nvPicPr>
        <p:blipFill>
          <a:blip r:embed="rId2"/>
          <a:stretch>
            <a:fillRect/>
          </a:stretch>
        </p:blipFill>
        <p:spPr>
          <a:xfrm>
            <a:off x="529396" y="365125"/>
            <a:ext cx="11510203" cy="6719330"/>
          </a:xfrm>
        </p:spPr>
      </p:pic>
    </p:spTree>
    <p:extLst>
      <p:ext uri="{BB962C8B-B14F-4D97-AF65-F5344CB8AC3E}">
        <p14:creationId xmlns:p14="http://schemas.microsoft.com/office/powerpoint/2010/main" val="346845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BFBEF-0516-3FD0-DF89-D8E8E43EB149}"/>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EEE0EDC-7D8C-BEA2-24D2-970C6DE2403B}"/>
              </a:ext>
            </a:extLst>
          </p:cNvPr>
          <p:cNvPicPr>
            <a:picLocks noGrp="1" noChangeAspect="1"/>
          </p:cNvPicPr>
          <p:nvPr>
            <p:ph idx="1"/>
          </p:nvPr>
        </p:nvPicPr>
        <p:blipFill>
          <a:blip r:embed="rId2"/>
          <a:stretch>
            <a:fillRect/>
          </a:stretch>
        </p:blipFill>
        <p:spPr>
          <a:xfrm>
            <a:off x="206293" y="204925"/>
            <a:ext cx="11779413" cy="6448149"/>
          </a:xfrm>
          <a:prstGeom prst="rect">
            <a:avLst/>
          </a:prstGeom>
        </p:spPr>
      </p:pic>
    </p:spTree>
    <p:extLst>
      <p:ext uri="{BB962C8B-B14F-4D97-AF65-F5344CB8AC3E}">
        <p14:creationId xmlns:p14="http://schemas.microsoft.com/office/powerpoint/2010/main" val="3854205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2D712-E1A5-10B4-0EDE-0E58C9142F84}"/>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45F63CE8-BB24-33F9-AEFA-39FFBE610CFF}"/>
              </a:ext>
            </a:extLst>
          </p:cNvPr>
          <p:cNvPicPr>
            <a:picLocks noGrp="1" noChangeAspect="1"/>
          </p:cNvPicPr>
          <p:nvPr>
            <p:ph idx="1"/>
          </p:nvPr>
        </p:nvPicPr>
        <p:blipFill>
          <a:blip r:embed="rId2"/>
          <a:stretch>
            <a:fillRect/>
          </a:stretch>
        </p:blipFill>
        <p:spPr>
          <a:xfrm>
            <a:off x="559208" y="365125"/>
            <a:ext cx="11387368" cy="6088580"/>
          </a:xfrm>
          <a:prstGeom prst="rect">
            <a:avLst/>
          </a:prstGeom>
        </p:spPr>
      </p:pic>
    </p:spTree>
    <p:extLst>
      <p:ext uri="{BB962C8B-B14F-4D97-AF65-F5344CB8AC3E}">
        <p14:creationId xmlns:p14="http://schemas.microsoft.com/office/powerpoint/2010/main" val="620021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01184-1561-A092-AABE-3AB16B80924F}"/>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947E0A4-28CC-3F8E-3E2D-6F034DEF96A5}"/>
              </a:ext>
            </a:extLst>
          </p:cNvPr>
          <p:cNvPicPr>
            <a:picLocks noGrp="1" noChangeAspect="1"/>
          </p:cNvPicPr>
          <p:nvPr>
            <p:ph idx="1"/>
          </p:nvPr>
        </p:nvPicPr>
        <p:blipFill>
          <a:blip r:embed="rId2"/>
          <a:stretch>
            <a:fillRect/>
          </a:stretch>
        </p:blipFill>
        <p:spPr>
          <a:xfrm>
            <a:off x="667948" y="101772"/>
            <a:ext cx="11208367" cy="6654456"/>
          </a:xfrm>
        </p:spPr>
      </p:pic>
    </p:spTree>
    <p:extLst>
      <p:ext uri="{BB962C8B-B14F-4D97-AF65-F5344CB8AC3E}">
        <p14:creationId xmlns:p14="http://schemas.microsoft.com/office/powerpoint/2010/main" val="269199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94BF2-FE63-705C-F15A-53440D9E8D44}"/>
              </a:ext>
            </a:extLst>
          </p:cNvPr>
          <p:cNvSpPr>
            <a:spLocks noGrp="1"/>
          </p:cNvSpPr>
          <p:nvPr>
            <p:ph type="title"/>
          </p:nvPr>
        </p:nvSpPr>
        <p:spPr>
          <a:xfrm>
            <a:off x="156714" y="319176"/>
            <a:ext cx="4346276" cy="2622431"/>
          </a:xfrm>
        </p:spPr>
        <p:txBody>
          <a:bodyPr>
            <a:normAutofit fontScale="90000"/>
          </a:bodyPr>
          <a:lstStyle/>
          <a:p>
            <a:r>
              <a:rPr lang="fr-FR" dirty="0"/>
              <a:t>Donc une répartition zonale : des paramètres orbitaux / flux radiatif solaire responsables.</a:t>
            </a:r>
          </a:p>
        </p:txBody>
      </p:sp>
      <p:pic>
        <p:nvPicPr>
          <p:cNvPr id="5" name="Image 4">
            <a:extLst>
              <a:ext uri="{FF2B5EF4-FFF2-40B4-BE49-F238E27FC236}">
                <a16:creationId xmlns:a16="http://schemas.microsoft.com/office/drawing/2014/main" id="{CA501E9C-892A-B562-6889-6A4248E18DDE}"/>
              </a:ext>
            </a:extLst>
          </p:cNvPr>
          <p:cNvPicPr>
            <a:picLocks noChangeAspect="1"/>
          </p:cNvPicPr>
          <p:nvPr/>
        </p:nvPicPr>
        <p:blipFill>
          <a:blip r:embed="rId2"/>
          <a:stretch>
            <a:fillRect/>
          </a:stretch>
        </p:blipFill>
        <p:spPr>
          <a:xfrm>
            <a:off x="6030318" y="0"/>
            <a:ext cx="5666386" cy="6729383"/>
          </a:xfrm>
          <a:prstGeom prst="rect">
            <a:avLst/>
          </a:prstGeom>
        </p:spPr>
      </p:pic>
    </p:spTree>
    <p:extLst>
      <p:ext uri="{BB962C8B-B14F-4D97-AF65-F5344CB8AC3E}">
        <p14:creationId xmlns:p14="http://schemas.microsoft.com/office/powerpoint/2010/main" val="3291372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E40100-887F-8F1A-5AA3-1BB114FD648C}"/>
              </a:ext>
            </a:extLst>
          </p:cNvPr>
          <p:cNvPicPr>
            <a:picLocks noChangeAspect="1"/>
          </p:cNvPicPr>
          <p:nvPr/>
        </p:nvPicPr>
        <p:blipFill rotWithShape="1">
          <a:blip r:embed="rId2"/>
          <a:srcRect l="2295" t="8763" r="3439" b="16341"/>
          <a:stretch/>
        </p:blipFill>
        <p:spPr>
          <a:xfrm>
            <a:off x="398206" y="1991033"/>
            <a:ext cx="11636478" cy="3583858"/>
          </a:xfrm>
          <a:prstGeom prst="rect">
            <a:avLst/>
          </a:prstGeom>
        </p:spPr>
      </p:pic>
    </p:spTree>
    <p:extLst>
      <p:ext uri="{BB962C8B-B14F-4D97-AF65-F5344CB8AC3E}">
        <p14:creationId xmlns:p14="http://schemas.microsoft.com/office/powerpoint/2010/main" val="83447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EA8A84-77C7-4607-A75D-F64FF890B83C}"/>
              </a:ext>
            </a:extLst>
          </p:cNvPr>
          <p:cNvSpPr>
            <a:spLocks noGrp="1"/>
          </p:cNvSpPr>
          <p:nvPr>
            <p:ph type="title"/>
          </p:nvPr>
        </p:nvSpPr>
        <p:spPr>
          <a:xfrm>
            <a:off x="260131" y="0"/>
            <a:ext cx="10515600" cy="1325563"/>
          </a:xfrm>
        </p:spPr>
        <p:txBody>
          <a:bodyPr/>
          <a:lstStyle/>
          <a:p>
            <a:r>
              <a:rPr lang="fr-FR" dirty="0"/>
              <a:t>Notion d’albedo. </a:t>
            </a:r>
          </a:p>
        </p:txBody>
      </p:sp>
      <p:sp>
        <p:nvSpPr>
          <p:cNvPr id="3" name="Espace réservé du contenu 2">
            <a:extLst>
              <a:ext uri="{FF2B5EF4-FFF2-40B4-BE49-F238E27FC236}">
                <a16:creationId xmlns:a16="http://schemas.microsoft.com/office/drawing/2014/main" id="{77408C55-21AF-44B6-80F2-E12B0F58CF38}"/>
              </a:ext>
            </a:extLst>
          </p:cNvPr>
          <p:cNvSpPr>
            <a:spLocks noGrp="1"/>
          </p:cNvSpPr>
          <p:nvPr>
            <p:ph idx="1"/>
          </p:nvPr>
        </p:nvSpPr>
        <p:spPr>
          <a:xfrm>
            <a:off x="4456387" y="199891"/>
            <a:ext cx="7166457" cy="2251343"/>
          </a:xfrm>
        </p:spPr>
        <p:txBody>
          <a:bodyPr/>
          <a:lstStyle/>
          <a:p>
            <a:r>
              <a:rPr lang="fr-FR" dirty="0"/>
              <a:t>Capacité d’une surface à renvoyer le rayonnement solaire.</a:t>
            </a:r>
          </a:p>
        </p:txBody>
      </p:sp>
      <p:pic>
        <p:nvPicPr>
          <p:cNvPr id="1026" name="Picture 2">
            <a:extLst>
              <a:ext uri="{FF2B5EF4-FFF2-40B4-BE49-F238E27FC236}">
                <a16:creationId xmlns:a16="http://schemas.microsoft.com/office/drawing/2014/main" id="{2A612F91-EE81-49A9-829A-C4B642355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29" y="1176194"/>
            <a:ext cx="7912101" cy="557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49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36308-E67C-279A-765D-93327E39D442}"/>
              </a:ext>
            </a:extLst>
          </p:cNvPr>
          <p:cNvSpPr>
            <a:spLocks noGrp="1"/>
          </p:cNvSpPr>
          <p:nvPr>
            <p:ph type="ctrTitle"/>
          </p:nvPr>
        </p:nvSpPr>
        <p:spPr/>
        <p:txBody>
          <a:bodyPr>
            <a:normAutofit/>
          </a:bodyPr>
          <a:lstStyle/>
          <a:p>
            <a:r>
              <a:rPr lang="fr-FR" dirty="0"/>
              <a:t>Suite sur le bilan radiatif et la répartition es climats</a:t>
            </a:r>
          </a:p>
        </p:txBody>
      </p:sp>
      <p:sp>
        <p:nvSpPr>
          <p:cNvPr id="3" name="Sous-titre 2">
            <a:extLst>
              <a:ext uri="{FF2B5EF4-FFF2-40B4-BE49-F238E27FC236}">
                <a16:creationId xmlns:a16="http://schemas.microsoft.com/office/drawing/2014/main" id="{2D4D358B-0617-B4A2-F19C-F2231EE5EA47}"/>
              </a:ext>
            </a:extLst>
          </p:cNvPr>
          <p:cNvSpPr>
            <a:spLocks noGrp="1"/>
          </p:cNvSpPr>
          <p:nvPr>
            <p:ph type="subTitle" idx="1"/>
          </p:nvPr>
        </p:nvSpPr>
        <p:spPr>
          <a:xfrm>
            <a:off x="1523999" y="3602038"/>
            <a:ext cx="10230465" cy="1655762"/>
          </a:xfrm>
        </p:spPr>
        <p:txBody>
          <a:bodyPr/>
          <a:lstStyle/>
          <a:p>
            <a:r>
              <a:rPr lang="fr-FR" dirty="0"/>
              <a:t>Répartition et température à la surface du globe : une répartition zonale ? </a:t>
            </a:r>
          </a:p>
        </p:txBody>
      </p:sp>
    </p:spTree>
    <p:extLst>
      <p:ext uri="{BB962C8B-B14F-4D97-AF65-F5344CB8AC3E}">
        <p14:creationId xmlns:p14="http://schemas.microsoft.com/office/powerpoint/2010/main" val="941150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FDCF6-8DD7-4C2B-BF14-2DAEBF63DE9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41F3CCF-8219-408D-A84C-8E88A08DB697}"/>
              </a:ext>
            </a:extLst>
          </p:cNvPr>
          <p:cNvSpPr>
            <a:spLocks noGrp="1"/>
          </p:cNvSpPr>
          <p:nvPr>
            <p:ph idx="1"/>
          </p:nvPr>
        </p:nvSpPr>
        <p:spPr/>
        <p:txBody>
          <a:bodyPr/>
          <a:lstStyle/>
          <a:p>
            <a:endParaRPr lang="fr-FR"/>
          </a:p>
        </p:txBody>
      </p:sp>
      <p:pic>
        <p:nvPicPr>
          <p:cNvPr id="2050" name="Picture 2">
            <a:extLst>
              <a:ext uri="{FF2B5EF4-FFF2-40B4-BE49-F238E27FC236}">
                <a16:creationId xmlns:a16="http://schemas.microsoft.com/office/drawing/2014/main" id="{11FBF3BD-700E-4040-B243-F86796D81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0"/>
            <a:ext cx="9455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1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02F13-076E-4271-94F7-3F0A4938A671}"/>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799A1AA6-8095-4738-9156-F935F58B33F9}"/>
              </a:ext>
            </a:extLst>
          </p:cNvPr>
          <p:cNvSpPr>
            <a:spLocks noGrp="1"/>
          </p:cNvSpPr>
          <p:nvPr>
            <p:ph idx="1"/>
          </p:nvPr>
        </p:nvSpPr>
        <p:spPr/>
        <p:txBody>
          <a:bodyPr/>
          <a:lstStyle/>
          <a:p>
            <a:endParaRPr lang="fr-FR"/>
          </a:p>
        </p:txBody>
      </p:sp>
      <p:pic>
        <p:nvPicPr>
          <p:cNvPr id="3074" name="Picture 2" descr="undefined">
            <a:extLst>
              <a:ext uri="{FF2B5EF4-FFF2-40B4-BE49-F238E27FC236}">
                <a16:creationId xmlns:a16="http://schemas.microsoft.com/office/drawing/2014/main" id="{3E68E0E0-4537-436A-AE5A-ED94673D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442913"/>
            <a:ext cx="10125075"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507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F00DC-A9F7-BBAB-9F05-21A6556895A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BA8C378-8B3F-FD08-3F91-A7543091EA02}"/>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B9A9F4F9-8F3F-A529-35C9-BC83481805FA}"/>
              </a:ext>
            </a:extLst>
          </p:cNvPr>
          <p:cNvPicPr>
            <a:picLocks noChangeAspect="1"/>
          </p:cNvPicPr>
          <p:nvPr/>
        </p:nvPicPr>
        <p:blipFill>
          <a:blip r:embed="rId2"/>
          <a:stretch>
            <a:fillRect/>
          </a:stretch>
        </p:blipFill>
        <p:spPr>
          <a:xfrm>
            <a:off x="470626" y="98589"/>
            <a:ext cx="11564582" cy="6660822"/>
          </a:xfrm>
          <a:prstGeom prst="rect">
            <a:avLst/>
          </a:prstGeom>
        </p:spPr>
      </p:pic>
    </p:spTree>
    <p:extLst>
      <p:ext uri="{BB962C8B-B14F-4D97-AF65-F5344CB8AC3E}">
        <p14:creationId xmlns:p14="http://schemas.microsoft.com/office/powerpoint/2010/main" val="296971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13FCB-5EAC-2ECD-5C55-66BF8F49BBDA}"/>
              </a:ext>
            </a:extLst>
          </p:cNvPr>
          <p:cNvSpPr>
            <a:spLocks noGrp="1"/>
          </p:cNvSpPr>
          <p:nvPr>
            <p:ph type="title"/>
          </p:nvPr>
        </p:nvSpPr>
        <p:spPr/>
        <p:txBody>
          <a:bodyPr/>
          <a:lstStyle/>
          <a:p>
            <a:r>
              <a:rPr lang="fr-FR" dirty="0"/>
              <a:t>Bilan </a:t>
            </a:r>
          </a:p>
        </p:txBody>
      </p:sp>
      <p:sp>
        <p:nvSpPr>
          <p:cNvPr id="3" name="Espace réservé du contenu 2">
            <a:extLst>
              <a:ext uri="{FF2B5EF4-FFF2-40B4-BE49-F238E27FC236}">
                <a16:creationId xmlns:a16="http://schemas.microsoft.com/office/drawing/2014/main" id="{1F1A1737-671E-A48F-4498-D863F4A31AC2}"/>
              </a:ext>
            </a:extLst>
          </p:cNvPr>
          <p:cNvSpPr>
            <a:spLocks noGrp="1"/>
          </p:cNvSpPr>
          <p:nvPr>
            <p:ph idx="1"/>
          </p:nvPr>
        </p:nvSpPr>
        <p:spPr>
          <a:xfrm>
            <a:off x="838200" y="1869871"/>
            <a:ext cx="10515600" cy="4351338"/>
          </a:xfrm>
        </p:spPr>
        <p:txBody>
          <a:bodyPr>
            <a:normAutofit lnSpcReduction="10000"/>
          </a:bodyPr>
          <a:lstStyle/>
          <a:p>
            <a:pPr marL="0" indent="0">
              <a:buNone/>
            </a:pPr>
            <a:r>
              <a:rPr lang="fr-FR" dirty="0">
                <a:solidFill>
                  <a:srgbClr val="FF0000"/>
                </a:solidFill>
              </a:rPr>
              <a:t>La </a:t>
            </a:r>
            <a:r>
              <a:rPr lang="fr-FR" b="1" u="sng" dirty="0">
                <a:solidFill>
                  <a:srgbClr val="FF0000"/>
                </a:solidFill>
              </a:rPr>
              <a:t>température</a:t>
            </a:r>
            <a:r>
              <a:rPr lang="fr-FR" dirty="0">
                <a:solidFill>
                  <a:srgbClr val="FF0000"/>
                </a:solidFill>
              </a:rPr>
              <a:t> peut être expliquée par :</a:t>
            </a:r>
          </a:p>
          <a:p>
            <a:r>
              <a:rPr lang="fr-FR" dirty="0"/>
              <a:t>Le bilan radiatif : excèdent et déficit énergétique (à exprimer en Joules ou watt / m 2)</a:t>
            </a:r>
          </a:p>
          <a:p>
            <a:r>
              <a:rPr lang="fr-FR" sz="2400" i="1" dirty="0"/>
              <a:t>Des facteurs azonaux (circulation atmosphérique, relief/ altitude, circulation océanique…)</a:t>
            </a:r>
          </a:p>
          <a:p>
            <a:r>
              <a:rPr lang="fr-FR" dirty="0">
                <a:highlight>
                  <a:srgbClr val="FF0000"/>
                </a:highlight>
              </a:rPr>
              <a:t>des facteurs zonaux : répartition de l’énergie solaire en fonction de la sphéricité (bilan radiatif ) donc de la latitude(N/S)</a:t>
            </a:r>
          </a:p>
          <a:p>
            <a:pPr marL="0" indent="0">
              <a:buNone/>
            </a:pPr>
            <a:r>
              <a:rPr lang="fr-FR" dirty="0">
                <a:solidFill>
                  <a:srgbClr val="FF0000"/>
                </a:solidFill>
              </a:rPr>
              <a:t>Les régimes thermiques et la variation thermique par </a:t>
            </a:r>
            <a:r>
              <a:rPr lang="fr-FR" dirty="0"/>
              <a:t>:</a:t>
            </a:r>
          </a:p>
          <a:p>
            <a:r>
              <a:rPr lang="fr-FR" dirty="0"/>
              <a:t>Des facteurs temporels : les variations annuels (saisons) diurne et nocturne (durée du jour et de la nuit)</a:t>
            </a:r>
          </a:p>
          <a:p>
            <a:endParaRPr lang="fr-FR" dirty="0"/>
          </a:p>
        </p:txBody>
      </p:sp>
    </p:spTree>
    <p:extLst>
      <p:ext uri="{BB962C8B-B14F-4D97-AF65-F5344CB8AC3E}">
        <p14:creationId xmlns:p14="http://schemas.microsoft.com/office/powerpoint/2010/main" val="316622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0D195-8F33-0FDA-82E4-6D8E5377387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9B52FFB-F345-5858-6B6D-9507DFCCB97E}"/>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EBAD856C-5162-4C74-9851-8820E927F749}"/>
              </a:ext>
            </a:extLst>
          </p:cNvPr>
          <p:cNvPicPr>
            <a:picLocks noChangeAspect="1"/>
          </p:cNvPicPr>
          <p:nvPr/>
        </p:nvPicPr>
        <p:blipFill>
          <a:blip r:embed="rId2"/>
          <a:stretch>
            <a:fillRect/>
          </a:stretch>
        </p:blipFill>
        <p:spPr>
          <a:xfrm>
            <a:off x="176995" y="542522"/>
            <a:ext cx="5258534" cy="5772956"/>
          </a:xfrm>
          <a:prstGeom prst="rect">
            <a:avLst/>
          </a:prstGeom>
        </p:spPr>
      </p:pic>
      <p:pic>
        <p:nvPicPr>
          <p:cNvPr id="7" name="Image 6">
            <a:extLst>
              <a:ext uri="{FF2B5EF4-FFF2-40B4-BE49-F238E27FC236}">
                <a16:creationId xmlns:a16="http://schemas.microsoft.com/office/drawing/2014/main" id="{4846DFA7-BA06-401E-A6EF-2476938DF2D7}"/>
              </a:ext>
            </a:extLst>
          </p:cNvPr>
          <p:cNvPicPr>
            <a:picLocks noChangeAspect="1"/>
          </p:cNvPicPr>
          <p:nvPr/>
        </p:nvPicPr>
        <p:blipFill>
          <a:blip r:embed="rId3"/>
          <a:stretch>
            <a:fillRect/>
          </a:stretch>
        </p:blipFill>
        <p:spPr>
          <a:xfrm>
            <a:off x="5580580" y="544713"/>
            <a:ext cx="5394726" cy="5770765"/>
          </a:xfrm>
          <a:prstGeom prst="rect">
            <a:avLst/>
          </a:prstGeom>
        </p:spPr>
      </p:pic>
    </p:spTree>
    <p:extLst>
      <p:ext uri="{BB962C8B-B14F-4D97-AF65-F5344CB8AC3E}">
        <p14:creationId xmlns:p14="http://schemas.microsoft.com/office/powerpoint/2010/main" val="253839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F00DC-A9F7-BBAB-9F05-21A6556895A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BA8C378-8B3F-FD08-3F91-A7543091EA02}"/>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B9A9F4F9-8F3F-A529-35C9-BC83481805FA}"/>
              </a:ext>
            </a:extLst>
          </p:cNvPr>
          <p:cNvPicPr>
            <a:picLocks noChangeAspect="1"/>
          </p:cNvPicPr>
          <p:nvPr/>
        </p:nvPicPr>
        <p:blipFill>
          <a:blip r:embed="rId2"/>
          <a:stretch>
            <a:fillRect/>
          </a:stretch>
        </p:blipFill>
        <p:spPr>
          <a:xfrm>
            <a:off x="470626" y="98589"/>
            <a:ext cx="11564582" cy="6660822"/>
          </a:xfrm>
          <a:prstGeom prst="rect">
            <a:avLst/>
          </a:prstGeom>
        </p:spPr>
      </p:pic>
      <p:cxnSp>
        <p:nvCxnSpPr>
          <p:cNvPr id="6" name="Connecteur droit avec flèche 5">
            <a:extLst>
              <a:ext uri="{FF2B5EF4-FFF2-40B4-BE49-F238E27FC236}">
                <a16:creationId xmlns:a16="http://schemas.microsoft.com/office/drawing/2014/main" id="{33B45B35-2410-4EF3-8836-F9B2B9054BBD}"/>
              </a:ext>
            </a:extLst>
          </p:cNvPr>
          <p:cNvCxnSpPr/>
          <p:nvPr/>
        </p:nvCxnSpPr>
        <p:spPr>
          <a:xfrm flipV="1">
            <a:off x="5612524" y="4004441"/>
            <a:ext cx="956442" cy="1334814"/>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56EDF6BE-094B-4B1B-A97C-80E3B0FE6F1B}"/>
              </a:ext>
            </a:extLst>
          </p:cNvPr>
          <p:cNvCxnSpPr/>
          <p:nvPr/>
        </p:nvCxnSpPr>
        <p:spPr>
          <a:xfrm flipV="1">
            <a:off x="3557752" y="940675"/>
            <a:ext cx="956442" cy="1334814"/>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28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97D95-9DE2-8BDF-4BB3-142E7428579C}"/>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9898754-EED4-1548-E2A7-D05352C605F9}"/>
              </a:ext>
            </a:extLst>
          </p:cNvPr>
          <p:cNvPicPr>
            <a:picLocks noGrp="1" noChangeAspect="1"/>
          </p:cNvPicPr>
          <p:nvPr>
            <p:ph idx="1"/>
          </p:nvPr>
        </p:nvPicPr>
        <p:blipFill>
          <a:blip r:embed="rId2"/>
          <a:stretch>
            <a:fillRect/>
          </a:stretch>
        </p:blipFill>
        <p:spPr>
          <a:xfrm>
            <a:off x="577157" y="182562"/>
            <a:ext cx="11614843" cy="6492875"/>
          </a:xfrm>
        </p:spPr>
      </p:pic>
      <p:cxnSp>
        <p:nvCxnSpPr>
          <p:cNvPr id="4" name="Connecteur droit avec flèche 3">
            <a:extLst>
              <a:ext uri="{FF2B5EF4-FFF2-40B4-BE49-F238E27FC236}">
                <a16:creationId xmlns:a16="http://schemas.microsoft.com/office/drawing/2014/main" id="{3101D47F-88FC-41E7-B732-036881DF91B4}"/>
              </a:ext>
            </a:extLst>
          </p:cNvPr>
          <p:cNvCxnSpPr/>
          <p:nvPr/>
        </p:nvCxnSpPr>
        <p:spPr>
          <a:xfrm flipV="1">
            <a:off x="5617779" y="3142593"/>
            <a:ext cx="956442" cy="13348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FC6FACF8-AFB0-456D-90CF-89511F5A3710}"/>
              </a:ext>
            </a:extLst>
          </p:cNvPr>
          <p:cNvCxnSpPr/>
          <p:nvPr/>
        </p:nvCxnSpPr>
        <p:spPr>
          <a:xfrm flipV="1">
            <a:off x="9595945" y="4346028"/>
            <a:ext cx="956442" cy="13348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013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2F804E9-5402-06DF-F742-B4A836F47BA1}"/>
              </a:ext>
            </a:extLst>
          </p:cNvPr>
          <p:cNvSpPr txBox="1"/>
          <p:nvPr/>
        </p:nvSpPr>
        <p:spPr>
          <a:xfrm>
            <a:off x="176980" y="1"/>
            <a:ext cx="11547987" cy="71096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000000"/>
                </a:solidFill>
                <a:effectLst/>
                <a:uLnTx/>
                <a:uFillTx/>
                <a:latin typeface="latin_ext"/>
                <a:ea typeface="+mn-ea"/>
                <a:cs typeface="+mn-cs"/>
              </a:rPr>
              <a:t>« Les flux thermiques et hygrométriques d’origine océanique dirigés vers l’atmosphère (calories, évaporation, humidité) sont orientés vers les continents par la circulation atmosphérique générale ou par les courants marins (comme le Gulf Stream). Ils déterminent ainsi les propriétés du climat et des paysages désormais qualifiés d’océanisés (Vigneau, 2000). </a:t>
            </a:r>
            <a:r>
              <a:rPr kumimoji="0" lang="fr-FR" sz="2800" b="0" i="1" u="sng" strike="noStrike" kern="1200" cap="none" spc="0" normalizeH="0" baseline="0" noProof="0" dirty="0">
                <a:ln>
                  <a:noFill/>
                </a:ln>
                <a:solidFill>
                  <a:srgbClr val="000000"/>
                </a:solidFill>
                <a:effectLst/>
                <a:uLnTx/>
                <a:uFillTx/>
                <a:latin typeface="latin_ext"/>
                <a:ea typeface="+mn-ea"/>
                <a:cs typeface="+mn-cs"/>
              </a:rPr>
              <a:t>Cette océanité (ou </a:t>
            </a:r>
            <a:r>
              <a:rPr kumimoji="0" lang="fr-FR" sz="2800" b="0" i="1" u="sng" strike="noStrike" kern="1200" cap="none" spc="0" normalizeH="0" baseline="0" noProof="0" dirty="0" err="1">
                <a:ln>
                  <a:noFill/>
                </a:ln>
                <a:solidFill>
                  <a:srgbClr val="000000"/>
                </a:solidFill>
                <a:effectLst/>
                <a:uLnTx/>
                <a:uFillTx/>
                <a:latin typeface="latin_ext"/>
                <a:ea typeface="+mn-ea"/>
                <a:cs typeface="+mn-cs"/>
              </a:rPr>
              <a:t>océanicité</a:t>
            </a:r>
            <a:r>
              <a:rPr kumimoji="0" lang="fr-FR" sz="2800" b="0" i="1" u="sng" strike="noStrike" kern="1200" cap="none" spc="0" normalizeH="0" baseline="0" noProof="0" dirty="0">
                <a:ln>
                  <a:noFill/>
                </a:ln>
                <a:solidFill>
                  <a:srgbClr val="000000"/>
                </a:solidFill>
                <a:effectLst/>
                <a:uLnTx/>
                <a:uFillTx/>
                <a:latin typeface="latin_ext"/>
                <a:ea typeface="+mn-ea"/>
                <a:cs typeface="+mn-cs"/>
              </a:rPr>
              <a:t>) atténue les effets de la zonalité à toutes les latitudes </a:t>
            </a:r>
            <a:r>
              <a:rPr kumimoji="0" lang="fr-FR" sz="2800" b="0" i="1" u="none" strike="noStrike" kern="1200" cap="none" spc="0" normalizeH="0" baseline="0" noProof="0" dirty="0">
                <a:ln>
                  <a:noFill/>
                </a:ln>
                <a:solidFill>
                  <a:srgbClr val="000000"/>
                </a:solidFill>
                <a:effectLst/>
                <a:uLnTx/>
                <a:uFillTx/>
                <a:latin typeface="latin_ext"/>
                <a:ea typeface="+mn-ea"/>
                <a:cs typeface="+mn-cs"/>
              </a:rPr>
              <a:t>à cause du rôle de régulateur thermique de la mer, de l’exposition à des </a:t>
            </a:r>
            <a:r>
              <a:rPr kumimoji="0" lang="fr-FR" sz="2800" b="0" i="1" u="sng" strike="noStrike" kern="1200" cap="none" spc="0" normalizeH="0" baseline="0" noProof="0" dirty="0">
                <a:ln>
                  <a:noFill/>
                </a:ln>
                <a:solidFill>
                  <a:srgbClr val="000000"/>
                </a:solidFill>
                <a:effectLst/>
                <a:uLnTx/>
                <a:uFillTx/>
                <a:latin typeface="latin_ext"/>
                <a:ea typeface="+mn-ea"/>
                <a:cs typeface="+mn-cs"/>
              </a:rPr>
              <a:t>masses d’air </a:t>
            </a:r>
            <a:r>
              <a:rPr kumimoji="0" lang="fr-FR" sz="2800" b="0" i="1" u="none" strike="noStrike" kern="1200" cap="none" spc="0" normalizeH="0" baseline="0" noProof="0" dirty="0">
                <a:ln>
                  <a:noFill/>
                </a:ln>
                <a:solidFill>
                  <a:srgbClr val="000000"/>
                </a:solidFill>
                <a:effectLst/>
                <a:uLnTx/>
                <a:uFillTx/>
                <a:latin typeface="latin_ext"/>
                <a:ea typeface="+mn-ea"/>
                <a:cs typeface="+mn-cs"/>
              </a:rPr>
              <a:t>humide et de la vitesse des vents élevée sur les surfaces marines. </a:t>
            </a:r>
            <a:r>
              <a:rPr kumimoji="0" lang="fr-FR" sz="2800" b="0" i="1" u="sng" strike="noStrike" kern="1200" cap="none" spc="0" normalizeH="0" baseline="0" noProof="0" dirty="0">
                <a:ln>
                  <a:noFill/>
                </a:ln>
                <a:solidFill>
                  <a:srgbClr val="000000"/>
                </a:solidFill>
                <a:effectLst/>
                <a:uLnTx/>
                <a:uFillTx/>
                <a:latin typeface="latin_ext"/>
                <a:ea typeface="+mn-ea"/>
                <a:cs typeface="+mn-cs"/>
              </a:rPr>
              <a:t>Elle relève du phénomène azonal connu sous l’appellation d’effet de façade.</a:t>
            </a:r>
            <a:r>
              <a:rPr kumimoji="0" lang="fr-FR" sz="2800" b="0" i="1" u="none" strike="noStrike" kern="1200" cap="none" spc="0" normalizeH="0" baseline="0" noProof="0" dirty="0">
                <a:ln>
                  <a:noFill/>
                </a:ln>
                <a:solidFill>
                  <a:srgbClr val="000000"/>
                </a:solidFill>
                <a:effectLst/>
                <a:uLnTx/>
                <a:uFillTx/>
                <a:latin typeface="latin_ext"/>
                <a:ea typeface="+mn-ea"/>
                <a:cs typeface="+mn-cs"/>
              </a:rPr>
              <a:t> L’effet de façade résulte d’abord de la pénétration des influences océaniques sur l’arrière-pays. Ces influences sont inégales selon les façades. Elles sont déterminées par des moteurs (circulation, courants). Elles subissent des </a:t>
            </a:r>
            <a:r>
              <a:rPr kumimoji="0" lang="fr-FR" sz="2800" b="0" i="1" u="sng" strike="noStrike" kern="1200" cap="none" spc="0" normalizeH="0" baseline="0" noProof="0" dirty="0">
                <a:ln>
                  <a:noFill/>
                </a:ln>
                <a:solidFill>
                  <a:srgbClr val="000000"/>
                </a:solidFill>
                <a:effectLst/>
                <a:uLnTx/>
                <a:uFillTx/>
                <a:latin typeface="latin_ext"/>
                <a:ea typeface="+mn-ea"/>
                <a:cs typeface="+mn-cs"/>
              </a:rPr>
              <a:t>obstacles orographiques </a:t>
            </a:r>
            <a:r>
              <a:rPr kumimoji="0" lang="fr-FR" sz="2800" b="0" i="1" u="none" strike="noStrike" kern="1200" cap="none" spc="0" normalizeH="0" baseline="0" noProof="0" dirty="0">
                <a:ln>
                  <a:noFill/>
                </a:ln>
                <a:solidFill>
                  <a:srgbClr val="000000"/>
                </a:solidFill>
                <a:effectLst/>
                <a:uLnTx/>
                <a:uFillTx/>
                <a:latin typeface="latin_ext"/>
                <a:ea typeface="+mn-ea"/>
                <a:cs typeface="+mn-cs"/>
              </a:rPr>
              <a:t>(montagnes) </a:t>
            </a:r>
            <a:r>
              <a:rPr kumimoji="0" lang="fr-FR" sz="2800" b="0" i="1" u="sng" strike="noStrike" kern="1200" cap="none" spc="0" normalizeH="0" baseline="0" noProof="0" dirty="0">
                <a:ln>
                  <a:noFill/>
                </a:ln>
                <a:solidFill>
                  <a:srgbClr val="000000"/>
                </a:solidFill>
                <a:effectLst/>
                <a:uLnTx/>
                <a:uFillTx/>
                <a:latin typeface="latin_ext"/>
                <a:ea typeface="+mn-ea"/>
                <a:cs typeface="+mn-cs"/>
              </a:rPr>
              <a:t>ou climatiques </a:t>
            </a:r>
            <a:r>
              <a:rPr kumimoji="0" lang="fr-FR" sz="2800" b="0" i="1" u="none" strike="noStrike" kern="1200" cap="none" spc="0" normalizeH="0" baseline="0" noProof="0" dirty="0">
                <a:ln>
                  <a:noFill/>
                </a:ln>
                <a:solidFill>
                  <a:srgbClr val="000000"/>
                </a:solidFill>
                <a:effectLst/>
                <a:uLnTx/>
                <a:uFillTx/>
                <a:latin typeface="latin_ext"/>
                <a:ea typeface="+mn-ea"/>
                <a:cs typeface="+mn-cs"/>
              </a:rPr>
              <a:t>(circulation des vents de l’arrière-pays vers l’avant-pays). </a:t>
            </a:r>
            <a:r>
              <a:rPr kumimoji="0" lang="fr-FR" sz="2800" b="0" i="0" u="none" strike="noStrike" kern="1200" cap="none" spc="0" normalizeH="0" baseline="0" noProof="0" dirty="0">
                <a:ln>
                  <a:noFill/>
                </a:ln>
                <a:solidFill>
                  <a:srgbClr val="000000"/>
                </a:solidFill>
                <a:effectLst/>
                <a:uLnTx/>
                <a:uFillTx/>
                <a:latin typeface="latin_ext"/>
                <a:ea typeface="+mn-ea"/>
                <a:cs typeface="+mn-cs"/>
              </a:rPr>
              <a:t>» </a:t>
            </a: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Les façades océaniques : éléments de caractérisation en géographie physique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err="1">
                <a:ln>
                  <a:noFill/>
                </a:ln>
                <a:solidFill>
                  <a:srgbClr val="333333"/>
                </a:solidFill>
                <a:effectLst/>
                <a:uLnTx/>
                <a:uFillTx/>
                <a:latin typeface="Verdana" panose="020B0604030504040204" pitchFamily="34" charset="0"/>
                <a:ea typeface="+mn-ea"/>
                <a:cs typeface="+mn-cs"/>
              </a:rPr>
              <a:t>Oceanic</a:t>
            </a:r>
            <a:r>
              <a:rPr kumimoji="0" lang="fr-FR" sz="1800" b="0" i="1" u="none" strike="noStrike" kern="1200" cap="none" spc="0" normalizeH="0" baseline="0" noProof="0" dirty="0">
                <a:ln>
                  <a:noFill/>
                </a:ln>
                <a:solidFill>
                  <a:srgbClr val="333333"/>
                </a:solidFill>
                <a:effectLst/>
                <a:uLnTx/>
                <a:uFillTx/>
                <a:latin typeface="Verdana" panose="020B0604030504040204" pitchFamily="34" charset="0"/>
                <a:ea typeface="+mn-ea"/>
                <a:cs typeface="+mn-cs"/>
              </a:rPr>
              <a:t> façades: </a:t>
            </a:r>
            <a:r>
              <a:rPr kumimoji="0" lang="fr-FR" sz="1800" b="0" i="1" u="none" strike="noStrike" kern="1200" cap="none" spc="0" normalizeH="0" baseline="0" noProof="0" dirty="0" err="1">
                <a:ln>
                  <a:noFill/>
                </a:ln>
                <a:solidFill>
                  <a:srgbClr val="333333"/>
                </a:solidFill>
                <a:effectLst/>
                <a:uLnTx/>
                <a:uFillTx/>
                <a:latin typeface="Verdana" panose="020B0604030504040204" pitchFamily="34" charset="0"/>
                <a:ea typeface="+mn-ea"/>
                <a:cs typeface="+mn-cs"/>
              </a:rPr>
              <a:t>physiographical</a:t>
            </a:r>
            <a:r>
              <a:rPr kumimoji="0" lang="fr-FR" sz="1800" b="0" i="1" u="none" strike="noStrike" kern="1200" cap="none" spc="0" normalizeH="0" baseline="0" noProof="0" dirty="0">
                <a:ln>
                  <a:noFill/>
                </a:ln>
                <a:solidFill>
                  <a:srgbClr val="333333"/>
                </a:solidFill>
                <a:effectLst/>
                <a:uLnTx/>
                <a:uFillTx/>
                <a:latin typeface="Verdana" panose="020B0604030504040204" pitchFamily="34" charset="0"/>
                <a:ea typeface="+mn-ea"/>
                <a:cs typeface="+mn-cs"/>
              </a:rPr>
              <a:t> </a:t>
            </a:r>
            <a:r>
              <a:rPr kumimoji="0" lang="fr-FR" sz="1800" b="0" i="1" u="none" strike="noStrike" kern="1200" cap="none" spc="0" normalizeH="0" baseline="0" noProof="0" dirty="0" err="1">
                <a:ln>
                  <a:noFill/>
                </a:ln>
                <a:solidFill>
                  <a:srgbClr val="333333"/>
                </a:solidFill>
                <a:effectLst/>
                <a:uLnTx/>
                <a:uFillTx/>
                <a:latin typeface="Verdana" panose="020B0604030504040204" pitchFamily="34" charset="0"/>
                <a:ea typeface="+mn-ea"/>
                <a:cs typeface="+mn-cs"/>
              </a:rPr>
              <a:t>characterization</a:t>
            </a:r>
            <a:endParaRPr kumimoji="0" lang="fr-FR" sz="1800" b="0" i="1" u="none" strike="noStrike" kern="1200" cap="none" spc="0" normalizeH="0" baseline="0" noProof="0" dirty="0">
              <a:ln>
                <a:noFill/>
              </a:ln>
              <a:solidFill>
                <a:srgbClr val="333333"/>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latin_ext"/>
                <a:ea typeface="+mn-ea"/>
                <a:cs typeface="+mn-cs"/>
              </a:rPr>
              <a:t>Dominique Sellier</a:t>
            </a:r>
            <a:endParaRPr kumimoji="0" lang="fr-FR" sz="1800" b="0" i="0" u="none" strike="noStrike" kern="1200" cap="none" spc="0" normalizeH="0" baseline="0" noProof="0" dirty="0">
              <a:ln>
                <a:noFill/>
              </a:ln>
              <a:solidFill>
                <a:srgbClr val="000000"/>
              </a:solidFill>
              <a:effectLst/>
              <a:uLnTx/>
              <a:uFillTx/>
              <a:latin typeface="latin_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2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0186A-5D63-BB4B-4A48-E2885B9E751C}"/>
              </a:ext>
            </a:extLst>
          </p:cNvPr>
          <p:cNvSpPr>
            <a:spLocks noGrp="1"/>
          </p:cNvSpPr>
          <p:nvPr>
            <p:ph type="title"/>
          </p:nvPr>
        </p:nvSpPr>
        <p:spPr/>
        <p:txBody>
          <a:bodyPr/>
          <a:lstStyle/>
          <a:p>
            <a:r>
              <a:rPr lang="fr-FR" dirty="0"/>
              <a:t>Construction de diagramme OT (20 m)</a:t>
            </a:r>
          </a:p>
        </p:txBody>
      </p:sp>
      <p:sp>
        <p:nvSpPr>
          <p:cNvPr id="3" name="Espace réservé du contenu 2">
            <a:extLst>
              <a:ext uri="{FF2B5EF4-FFF2-40B4-BE49-F238E27FC236}">
                <a16:creationId xmlns:a16="http://schemas.microsoft.com/office/drawing/2014/main" id="{70722AF3-A94E-DDDA-D785-4C119E4AC6A1}"/>
              </a:ext>
            </a:extLst>
          </p:cNvPr>
          <p:cNvSpPr>
            <a:spLocks noGrp="1"/>
          </p:cNvSpPr>
          <p:nvPr>
            <p:ph idx="1"/>
          </p:nvPr>
        </p:nvSpPr>
        <p:spPr/>
        <p:txBody>
          <a:bodyPr>
            <a:normAutofit/>
          </a:bodyPr>
          <a:lstStyle/>
          <a:p>
            <a:pPr algn="ctr">
              <a:lnSpc>
                <a:spcPct val="107000"/>
              </a:lnSpc>
              <a:spcAft>
                <a:spcPts val="800"/>
              </a:spcAft>
            </a:pPr>
            <a:r>
              <a:rPr lang="fr-FR" sz="3200" b="1" u="sng" dirty="0">
                <a:effectLst/>
                <a:latin typeface="Calibri" panose="020F0502020204030204" pitchFamily="34" charset="0"/>
                <a:ea typeface="Calibri" panose="020F0502020204030204" pitchFamily="34" charset="0"/>
                <a:cs typeface="Times New Roman" panose="02020603050405020304" pitchFamily="18" charset="0"/>
              </a:rPr>
              <a:t>Exercices diagramme ombro-thermique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Objectif : construire les diagrammes ombro-thermiques en vous appuyant sur les données suivantes (en appliquant la règle centrale </a:t>
            </a:r>
            <a:r>
              <a:rPr lang="fr-FR" sz="3200" i="1" u="sng" dirty="0">
                <a:effectLst/>
                <a:latin typeface="Calibri" panose="020F0502020204030204" pitchFamily="34" charset="0"/>
                <a:ea typeface="Calibri" panose="020F0502020204030204" pitchFamily="34" charset="0"/>
                <a:cs typeface="Times New Roman" panose="02020603050405020304" pitchFamily="18" charset="0"/>
              </a:rPr>
              <a:t>P = 2T ou P=3T si elle est adaptée</a:t>
            </a:r>
            <a:r>
              <a:rPr lang="fr-FR" sz="3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De quel type de climat s’agit-il ? expliquez  dans un premier temps les infos triviales (maximale minimale variations de T°, de </a:t>
            </a:r>
            <a:r>
              <a:rPr lang="fr-FR" sz="3200" dirty="0" err="1">
                <a:effectLst/>
                <a:latin typeface="Calibri" panose="020F0502020204030204" pitchFamily="34" charset="0"/>
                <a:ea typeface="Calibri" panose="020F0502020204030204" pitchFamily="34" charset="0"/>
                <a:cs typeface="Times New Roman" panose="02020603050405020304" pitchFamily="18" charset="0"/>
              </a:rPr>
              <a:t>Pmm</a:t>
            </a:r>
            <a:r>
              <a:rPr lang="fr-FR" sz="3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50409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AEEE1-324E-415F-AC76-8E85A2B9DBF5}"/>
              </a:ext>
            </a:extLst>
          </p:cNvPr>
          <p:cNvSpPr>
            <a:spLocks noGrp="1"/>
          </p:cNvSpPr>
          <p:nvPr>
            <p:ph type="title"/>
          </p:nvPr>
        </p:nvSpPr>
        <p:spPr>
          <a:xfrm>
            <a:off x="188976" y="365125"/>
            <a:ext cx="12003024" cy="1325563"/>
          </a:xfrm>
        </p:spPr>
        <p:txBody>
          <a:bodyPr>
            <a:normAutofit/>
          </a:bodyPr>
          <a:lstStyle/>
          <a:p>
            <a:r>
              <a:rPr lang="fr-FR" sz="4000" dirty="0"/>
              <a:t>Rappels : les paramètres astronomiques (ou orbitaux)</a:t>
            </a:r>
          </a:p>
        </p:txBody>
      </p:sp>
      <p:sp>
        <p:nvSpPr>
          <p:cNvPr id="3" name="Espace réservé du contenu 2">
            <a:extLst>
              <a:ext uri="{FF2B5EF4-FFF2-40B4-BE49-F238E27FC236}">
                <a16:creationId xmlns:a16="http://schemas.microsoft.com/office/drawing/2014/main" id="{6D5CA2C6-2349-41B5-A91C-4F423505834B}"/>
              </a:ext>
            </a:extLst>
          </p:cNvPr>
          <p:cNvSpPr>
            <a:spLocks noGrp="1"/>
          </p:cNvSpPr>
          <p:nvPr>
            <p:ph idx="1"/>
          </p:nvPr>
        </p:nvSpPr>
        <p:spPr/>
        <p:txBody>
          <a:bodyPr/>
          <a:lstStyle/>
          <a:p>
            <a:r>
              <a:rPr lang="fr-FR" b="1" u="sng" dirty="0">
                <a:solidFill>
                  <a:srgbClr val="FF0000"/>
                </a:solidFill>
              </a:rPr>
              <a:t>Vers le flux solaire : moteur de la machine climatique </a:t>
            </a:r>
          </a:p>
          <a:p>
            <a:endParaRPr lang="fr-FR" dirty="0"/>
          </a:p>
          <a:p>
            <a:pPr marL="0" indent="0">
              <a:buNone/>
            </a:pPr>
            <a:r>
              <a:rPr lang="fr-FR" sz="3200" dirty="0"/>
              <a:t>Questions à propos du corpus </a:t>
            </a:r>
            <a:r>
              <a:rPr lang="fr-FR" sz="3200" dirty="0">
                <a:sym typeface="Wingdings" panose="05000000000000000000" pitchFamily="2" charset="2"/>
              </a:rPr>
              <a:t></a:t>
            </a:r>
            <a:endParaRPr lang="fr-FR" sz="3200" dirty="0"/>
          </a:p>
          <a:p>
            <a:r>
              <a:rPr lang="fr-FR" sz="3200" dirty="0"/>
              <a:t>Comment expliquer les saisons sur terre ? </a:t>
            </a:r>
          </a:p>
          <a:p>
            <a:r>
              <a:rPr lang="fr-FR" sz="3200" dirty="0"/>
              <a:t>Comment expliquer la répartition latitudinale générale des climats sur terre (synthèse).</a:t>
            </a:r>
          </a:p>
        </p:txBody>
      </p:sp>
    </p:spTree>
    <p:extLst>
      <p:ext uri="{BB962C8B-B14F-4D97-AF65-F5344CB8AC3E}">
        <p14:creationId xmlns:p14="http://schemas.microsoft.com/office/powerpoint/2010/main" val="310010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9D2CE6-AA24-163D-CECC-0F0C6C10C37A}"/>
              </a:ext>
            </a:extLst>
          </p:cNvPr>
          <p:cNvPicPr>
            <a:picLocks noChangeAspect="1"/>
          </p:cNvPicPr>
          <p:nvPr/>
        </p:nvPicPr>
        <p:blipFill>
          <a:blip r:embed="rId2"/>
          <a:stretch>
            <a:fillRect/>
          </a:stretch>
        </p:blipFill>
        <p:spPr>
          <a:xfrm>
            <a:off x="228599" y="0"/>
            <a:ext cx="11125199" cy="6858000"/>
          </a:xfrm>
          <a:prstGeom prst="rect">
            <a:avLst/>
          </a:prstGeom>
        </p:spPr>
      </p:pic>
    </p:spTree>
    <p:extLst>
      <p:ext uri="{BB962C8B-B14F-4D97-AF65-F5344CB8AC3E}">
        <p14:creationId xmlns:p14="http://schemas.microsoft.com/office/powerpoint/2010/main" val="295106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64E1F3-3D42-3724-3D97-D3326D6B8961}"/>
              </a:ext>
            </a:extLst>
          </p:cNvPr>
          <p:cNvPicPr>
            <a:picLocks noChangeAspect="1"/>
          </p:cNvPicPr>
          <p:nvPr/>
        </p:nvPicPr>
        <p:blipFill>
          <a:blip r:embed="rId2"/>
          <a:stretch>
            <a:fillRect/>
          </a:stretch>
        </p:blipFill>
        <p:spPr>
          <a:xfrm>
            <a:off x="6240780" y="0"/>
            <a:ext cx="5951220" cy="6858000"/>
          </a:xfrm>
          <a:prstGeom prst="rect">
            <a:avLst/>
          </a:prstGeom>
        </p:spPr>
      </p:pic>
      <p:pic>
        <p:nvPicPr>
          <p:cNvPr id="5" name="Image 4">
            <a:extLst>
              <a:ext uri="{FF2B5EF4-FFF2-40B4-BE49-F238E27FC236}">
                <a16:creationId xmlns:a16="http://schemas.microsoft.com/office/drawing/2014/main" id="{24983C64-97D3-0D50-F20F-F9C5ABD0153B}"/>
              </a:ext>
            </a:extLst>
          </p:cNvPr>
          <p:cNvPicPr>
            <a:picLocks noChangeAspect="1"/>
          </p:cNvPicPr>
          <p:nvPr/>
        </p:nvPicPr>
        <p:blipFill>
          <a:blip r:embed="rId3"/>
          <a:stretch>
            <a:fillRect/>
          </a:stretch>
        </p:blipFill>
        <p:spPr>
          <a:xfrm>
            <a:off x="0" y="252704"/>
            <a:ext cx="6128527" cy="5540188"/>
          </a:xfrm>
          <a:prstGeom prst="rect">
            <a:avLst/>
          </a:prstGeom>
        </p:spPr>
      </p:pic>
    </p:spTree>
    <p:extLst>
      <p:ext uri="{BB962C8B-B14F-4D97-AF65-F5344CB8AC3E}">
        <p14:creationId xmlns:p14="http://schemas.microsoft.com/office/powerpoint/2010/main" val="353205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0593EA-F9BF-BA70-F892-F7DB259E68D7}"/>
              </a:ext>
            </a:extLst>
          </p:cNvPr>
          <p:cNvSpPr>
            <a:spLocks noGrp="1"/>
          </p:cNvSpPr>
          <p:nvPr>
            <p:ph type="title"/>
          </p:nvPr>
        </p:nvSpPr>
        <p:spPr>
          <a:xfrm>
            <a:off x="2301688" y="259977"/>
            <a:ext cx="7588624" cy="1009370"/>
          </a:xfrm>
        </p:spPr>
        <p:txBody>
          <a:bodyPr/>
          <a:lstStyle/>
          <a:p>
            <a:r>
              <a:rPr lang="fr-FR" dirty="0"/>
              <a:t>Le bilan radiatif, en Watt / m²</a:t>
            </a:r>
          </a:p>
        </p:txBody>
      </p:sp>
      <p:pic>
        <p:nvPicPr>
          <p:cNvPr id="4" name="Espace réservé du contenu 3">
            <a:extLst>
              <a:ext uri="{FF2B5EF4-FFF2-40B4-BE49-F238E27FC236}">
                <a16:creationId xmlns:a16="http://schemas.microsoft.com/office/drawing/2014/main" id="{23D46C03-97AB-E2F6-1AC1-5B1EE335DA7B}"/>
              </a:ext>
            </a:extLst>
          </p:cNvPr>
          <p:cNvPicPr>
            <a:picLocks noGrp="1" noChangeAspect="1"/>
          </p:cNvPicPr>
          <p:nvPr>
            <p:ph idx="1"/>
          </p:nvPr>
        </p:nvPicPr>
        <p:blipFill>
          <a:blip r:embed="rId2"/>
          <a:stretch>
            <a:fillRect/>
          </a:stretch>
        </p:blipFill>
        <p:spPr>
          <a:xfrm>
            <a:off x="182216" y="1269347"/>
            <a:ext cx="8044462" cy="5478723"/>
          </a:xfrm>
          <a:prstGeom prst="rect">
            <a:avLst/>
          </a:prstGeom>
        </p:spPr>
      </p:pic>
      <p:sp>
        <p:nvSpPr>
          <p:cNvPr id="5" name="ZoneTexte 4">
            <a:extLst>
              <a:ext uri="{FF2B5EF4-FFF2-40B4-BE49-F238E27FC236}">
                <a16:creationId xmlns:a16="http://schemas.microsoft.com/office/drawing/2014/main" id="{373CCC84-2933-8E4E-FF50-CB62F2F6600A}"/>
              </a:ext>
            </a:extLst>
          </p:cNvPr>
          <p:cNvSpPr txBox="1"/>
          <p:nvPr/>
        </p:nvSpPr>
        <p:spPr>
          <a:xfrm>
            <a:off x="8812306" y="1703294"/>
            <a:ext cx="30121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Une soustraction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 rayonnement solaire incident (qui arrive) UV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 rayonnement solaire réfléchi par l’atmosphère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 rayonnement tellurique (de la terre) émis par la terre après absorbation IR</a:t>
            </a:r>
          </a:p>
        </p:txBody>
      </p:sp>
    </p:spTree>
    <p:extLst>
      <p:ext uri="{BB962C8B-B14F-4D97-AF65-F5344CB8AC3E}">
        <p14:creationId xmlns:p14="http://schemas.microsoft.com/office/powerpoint/2010/main" val="321573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172DD0-5D9D-4C38-A565-E07FFDDB8E10}"/>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3512298-9F73-4512-8362-E4FA9F81DF42}"/>
              </a:ext>
            </a:extLst>
          </p:cNvPr>
          <p:cNvPicPr>
            <a:picLocks noGrp="1" noChangeAspect="1"/>
          </p:cNvPicPr>
          <p:nvPr>
            <p:ph idx="1"/>
          </p:nvPr>
        </p:nvPicPr>
        <p:blipFill>
          <a:blip r:embed="rId2"/>
          <a:stretch>
            <a:fillRect/>
          </a:stretch>
        </p:blipFill>
        <p:spPr>
          <a:xfrm>
            <a:off x="164327" y="202236"/>
            <a:ext cx="11472937" cy="6453527"/>
          </a:xfrm>
          <a:prstGeom prst="rect">
            <a:avLst/>
          </a:prstGeom>
        </p:spPr>
      </p:pic>
    </p:spTree>
    <p:extLst>
      <p:ext uri="{BB962C8B-B14F-4D97-AF65-F5344CB8AC3E}">
        <p14:creationId xmlns:p14="http://schemas.microsoft.com/office/powerpoint/2010/main" val="3435472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6DB81-6F7A-2E90-DA77-2000DBA8CD8C}"/>
              </a:ext>
            </a:extLst>
          </p:cNvPr>
          <p:cNvSpPr>
            <a:spLocks noGrp="1"/>
          </p:cNvSpPr>
          <p:nvPr>
            <p:ph type="title"/>
          </p:nvPr>
        </p:nvSpPr>
        <p:spPr/>
        <p:txBody>
          <a:bodyPr/>
          <a:lstStyle/>
          <a:p>
            <a:r>
              <a:rPr lang="fr-FR" dirty="0"/>
              <a:t>Rôle de l’angle d’incidence avec la terre </a:t>
            </a:r>
          </a:p>
        </p:txBody>
      </p:sp>
      <p:pic>
        <p:nvPicPr>
          <p:cNvPr id="4" name="Espace réservé du contenu 3">
            <a:extLst>
              <a:ext uri="{FF2B5EF4-FFF2-40B4-BE49-F238E27FC236}">
                <a16:creationId xmlns:a16="http://schemas.microsoft.com/office/drawing/2014/main" id="{EF654017-336F-A108-216E-6973D5FECDAF}"/>
              </a:ext>
            </a:extLst>
          </p:cNvPr>
          <p:cNvPicPr>
            <a:picLocks noGrp="1" noChangeAspect="1"/>
          </p:cNvPicPr>
          <p:nvPr>
            <p:ph idx="1"/>
          </p:nvPr>
        </p:nvPicPr>
        <p:blipFill>
          <a:blip r:embed="rId2"/>
          <a:stretch>
            <a:fillRect/>
          </a:stretch>
        </p:blipFill>
        <p:spPr>
          <a:xfrm>
            <a:off x="1281085" y="1837304"/>
            <a:ext cx="8276571" cy="4655571"/>
          </a:xfrm>
          <a:prstGeom prst="rect">
            <a:avLst/>
          </a:prstGeom>
        </p:spPr>
      </p:pic>
    </p:spTree>
    <p:extLst>
      <p:ext uri="{BB962C8B-B14F-4D97-AF65-F5344CB8AC3E}">
        <p14:creationId xmlns:p14="http://schemas.microsoft.com/office/powerpoint/2010/main" val="3634319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A20848-B571-B5FC-7206-9A69B74879C9}"/>
              </a:ext>
            </a:extLst>
          </p:cNvPr>
          <p:cNvPicPr>
            <a:picLocks noChangeAspect="1"/>
          </p:cNvPicPr>
          <p:nvPr/>
        </p:nvPicPr>
        <p:blipFill>
          <a:blip r:embed="rId2"/>
          <a:stretch>
            <a:fillRect/>
          </a:stretch>
        </p:blipFill>
        <p:spPr>
          <a:xfrm>
            <a:off x="1265124" y="2466974"/>
            <a:ext cx="9661752" cy="4208850"/>
          </a:xfrm>
          <a:prstGeom prst="rect">
            <a:avLst/>
          </a:prstGeom>
        </p:spPr>
      </p:pic>
      <p:sp>
        <p:nvSpPr>
          <p:cNvPr id="2" name="Titre 1">
            <a:extLst>
              <a:ext uri="{FF2B5EF4-FFF2-40B4-BE49-F238E27FC236}">
                <a16:creationId xmlns:a16="http://schemas.microsoft.com/office/drawing/2014/main" id="{D1CB9FBD-CB66-FA62-B53C-D5EC739BCACF}"/>
              </a:ext>
            </a:extLst>
          </p:cNvPr>
          <p:cNvSpPr>
            <a:spLocks noGrp="1"/>
          </p:cNvSpPr>
          <p:nvPr>
            <p:ph type="title"/>
          </p:nvPr>
        </p:nvSpPr>
        <p:spPr>
          <a:xfrm>
            <a:off x="838200" y="495754"/>
            <a:ext cx="10515600" cy="1325563"/>
          </a:xfrm>
        </p:spPr>
        <p:txBody>
          <a:bodyPr>
            <a:normAutofit fontScale="90000"/>
          </a:bodyPr>
          <a:lstStyle/>
          <a:p>
            <a:r>
              <a:rPr lang="fr-FR" b="1" u="sng" dirty="0">
                <a:solidFill>
                  <a:srgbClr val="0070C0"/>
                </a:solidFill>
              </a:rPr>
              <a:t>Surface recevant l’énergie solaire plus grande vers les pôles </a:t>
            </a:r>
            <a:r>
              <a:rPr lang="fr-FR" dirty="0"/>
              <a:t>(moins d'énergie reçue / m²) </a:t>
            </a:r>
            <a:r>
              <a:rPr lang="fr-FR" b="1" u="sng" dirty="0">
                <a:solidFill>
                  <a:srgbClr val="FF0000"/>
                </a:solidFill>
              </a:rPr>
              <a:t>et surface </a:t>
            </a:r>
            <a:br>
              <a:rPr lang="fr-FR" b="1" u="sng" dirty="0">
                <a:solidFill>
                  <a:srgbClr val="FF0000"/>
                </a:solidFill>
              </a:rPr>
            </a:br>
            <a:r>
              <a:rPr lang="fr-FR" b="1" u="sng" dirty="0">
                <a:solidFill>
                  <a:srgbClr val="FF0000"/>
                </a:solidFill>
              </a:rPr>
              <a:t>plus faible à l’équateur </a:t>
            </a:r>
            <a:r>
              <a:rPr lang="fr-FR" dirty="0"/>
              <a:t>(donc plus forte énergie reçue !)</a:t>
            </a:r>
          </a:p>
        </p:txBody>
      </p:sp>
    </p:spTree>
    <p:extLst>
      <p:ext uri="{BB962C8B-B14F-4D97-AF65-F5344CB8AC3E}">
        <p14:creationId xmlns:p14="http://schemas.microsoft.com/office/powerpoint/2010/main" val="4270729588"/>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TotalTime>
  <Words>537</Words>
  <Application>Microsoft Office PowerPoint</Application>
  <PresentationFormat>Grand écran</PresentationFormat>
  <Paragraphs>38</Paragraphs>
  <Slides>28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Arial</vt:lpstr>
      <vt:lpstr>Calibri</vt:lpstr>
      <vt:lpstr>Calibri Light</vt:lpstr>
      <vt:lpstr>latin_ext</vt:lpstr>
      <vt:lpstr>Verdana</vt:lpstr>
      <vt:lpstr>1_Thème Office</vt:lpstr>
      <vt:lpstr>TD n°2 Systèmes climatiques</vt:lpstr>
      <vt:lpstr>Suite sur le bilan radiatif et la répartition es climats</vt:lpstr>
      <vt:lpstr>Rappels : les paramètres astronomiques (ou orbitaux)</vt:lpstr>
      <vt:lpstr>Présentation PowerPoint</vt:lpstr>
      <vt:lpstr>Présentation PowerPoint</vt:lpstr>
      <vt:lpstr>Le bilan radiatif, en Watt / m²</vt:lpstr>
      <vt:lpstr>Présentation PowerPoint</vt:lpstr>
      <vt:lpstr>Rôle de l’angle d’incidence avec la terre </vt:lpstr>
      <vt:lpstr>Surface recevant l’énergie solaire plus grande vers les pôles (moins d'énergie reçue / m²) et surface  plus faible à l’équateur (donc plus forte énergie reçue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Donc une répartition zonale : des paramètres orbitaux / flux radiatif solaire responsables.</vt:lpstr>
      <vt:lpstr>Présentation PowerPoint</vt:lpstr>
      <vt:lpstr>Notion d’albedo. </vt:lpstr>
      <vt:lpstr>Présentation PowerPoint</vt:lpstr>
      <vt:lpstr>Présentation PowerPoint</vt:lpstr>
      <vt:lpstr>Présentation PowerPoint</vt:lpstr>
      <vt:lpstr>Bilan </vt:lpstr>
      <vt:lpstr>Présentation PowerPoint</vt:lpstr>
      <vt:lpstr>Présentation PowerPoint</vt:lpstr>
      <vt:lpstr>Présentation PowerPoint</vt:lpstr>
      <vt:lpstr>Présentation PowerPoint</vt:lpstr>
      <vt:lpstr>Construction de diagramme OT (20 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 n°2 Systèmes climatiques</dc:title>
  <dc:creator>Boris .</dc:creator>
  <cp:lastModifiedBy>Boris</cp:lastModifiedBy>
  <cp:revision>12</cp:revision>
  <dcterms:created xsi:type="dcterms:W3CDTF">2023-02-01T15:40:23Z</dcterms:created>
  <dcterms:modified xsi:type="dcterms:W3CDTF">2024-02-09T10:34:05Z</dcterms:modified>
</cp:coreProperties>
</file>