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43" r:id="rId4"/>
    <p:sldId id="341" r:id="rId5"/>
    <p:sldId id="362" r:id="rId6"/>
    <p:sldId id="344" r:id="rId7"/>
    <p:sldId id="364" r:id="rId8"/>
    <p:sldId id="363" r:id="rId9"/>
    <p:sldId id="345" r:id="rId10"/>
    <p:sldId id="346" r:id="rId11"/>
    <p:sldId id="336" r:id="rId12"/>
    <p:sldId id="348" r:id="rId13"/>
    <p:sldId id="340" r:id="rId14"/>
    <p:sldId id="337" r:id="rId15"/>
    <p:sldId id="358" r:id="rId16"/>
    <p:sldId id="356" r:id="rId17"/>
    <p:sldId id="359" r:id="rId18"/>
    <p:sldId id="360" r:id="rId19"/>
    <p:sldId id="361" r:id="rId20"/>
    <p:sldId id="338" r:id="rId21"/>
    <p:sldId id="342" r:id="rId22"/>
    <p:sldId id="352" r:id="rId23"/>
    <p:sldId id="350" r:id="rId24"/>
    <p:sldId id="351" r:id="rId25"/>
    <p:sldId id="353" r:id="rId26"/>
    <p:sldId id="339" r:id="rId27"/>
    <p:sldId id="354" r:id="rId28"/>
    <p:sldId id="349" r:id="rId29"/>
    <p:sldId id="355" r:id="rId30"/>
    <p:sldId id="357" r:id="rId31"/>
    <p:sldId id="370" r:id="rId32"/>
    <p:sldId id="371" r:id="rId33"/>
    <p:sldId id="365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F5CC7-CE3D-6E39-63CE-F786B9A9D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1D5BC0-FEF4-32A8-5F6E-4D0A84B57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E75BDF-D72C-2047-D03A-C0C48604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D34F2-C14C-F037-A4AA-A022AA5D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B3AEE-0547-64F6-E1E7-F8288BBA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21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27D03-C1A5-D356-DD5E-F819C249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9E44F5-BB75-7327-A415-D3C6BAA1A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7D7B93-B124-8E79-E253-8E7224DE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3736B8-6D52-6AE4-E33A-D5B20362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EEDB09-9989-EE68-6A6E-17EA6A21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03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F537A0-E173-1905-ED4A-1879F9BBC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06C8C1-840E-29B6-743F-A9298A0F9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7F4ED5-EC21-0D28-36CE-171EFEB0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A0B89-79B9-57D2-0B89-E34FBA0B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F06C54-17C3-B4E3-B364-CABF8601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70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749BF-6AE2-7D16-1D9C-CB1617DF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DCCDBE-E69C-14C6-CBC7-9E8936562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D454D2-E700-4E78-9461-024DC145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7EA5E-0264-F1E0-6FCC-885B8DCE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87B79-E32B-A2FB-EBEB-4AD13B8D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4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A06F1-2C00-024F-A3F3-42DE82BF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AD3FDC-20F6-44BB-628A-14F1EDDC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16974-B4FC-D7D2-A90A-111DDAF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2627D3-3262-97D4-4615-4FA8ACD4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7CC6B-32BC-701F-B03F-F35D2724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4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C3455-376A-482A-74A1-ACFFA1A5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2779F-4735-8BFF-1B32-10E12F718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F54717-C8AB-D397-C7B0-24DB75A22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7AA4CE-6C36-496F-1549-A8ADEF36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CD140-F367-E7BE-E5F9-FFF8437E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23057C-8F7E-2FE7-A86F-446EE90B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5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BC732-F89B-4D4D-F580-D8F0D5A1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27B685-320B-6AD9-7686-63FE22C3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B07BD5-6BE1-1324-CF13-9F256EAA3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F99408-A4EB-A990-B335-21B226EDD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9ACB2D-117C-0C90-B648-B7DC006D7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6FE9D7-42CE-71F6-C391-A1EF51BF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36A2EC-6B22-AE50-139B-AF3544E1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55952C-2026-1AB1-A7E3-87B71F3D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39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F4B3D-A6E6-B19F-537D-7A1F3664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1C956B-533A-2229-278C-C41016AB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05E4A7-2143-A766-E623-B683435D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24EFB2-DD83-8274-0E59-C30E6C85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93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71CC16-7167-CC04-4655-02634BE3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01DBCA-11A9-20EB-0B3F-91063E77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564F28-B367-F9C2-DAFB-5B595D1D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94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532EC-F04A-4B42-1A0B-A6F80BB3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AAB4F-F811-37F8-37AC-805C2562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21684A-5C81-3B32-5AB8-BBFB01A2C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3F7759-6463-B5AD-8748-339B2A26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9C5A8A-02C6-7781-7366-23DD959D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C9303F-D692-75E5-2DB5-CB5EEF5E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2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69743-AE1D-8E4B-28D0-3A578E4C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0CE84A-68EE-E8B8-38B8-7CF988B3E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37F8C8-98FB-5573-E38E-59229E49B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4058F3-5F84-7D83-FEB8-0E367E16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6790AE-DE3B-8ACC-CC55-FCD8099C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CEF0CE-D52A-CB08-285E-1C2EE87A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2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8FFA90-191D-DA9D-0FE9-FE2D032A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CE1545-3BA9-3F65-B7A4-BC42FE7B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D6405-5B03-7E78-109A-EC51D41CD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D1F7-C3FC-4A19-AAE3-1D7209D9A575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50E13-7CCA-545E-0333-403AD2278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7E3AF-E680-D440-9D55-B497A5378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7E1F-BFA7-4989-9A3E-A7924F2EA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6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Gradient_thermique_adiabatique#cite_note-MF-1" TargetMode="External"/><Relationship Id="rId13" Type="http://schemas.openxmlformats.org/officeDocument/2006/relationships/hyperlink" Target="https://fr.wikipedia.org/wiki/Navigation_a%C3%A9rienne" TargetMode="External"/><Relationship Id="rId3" Type="http://schemas.openxmlformats.org/officeDocument/2006/relationships/hyperlink" Target="https://fr.wikipedia.org/wiki/Temp%C3%A9rature" TargetMode="External"/><Relationship Id="rId7" Type="http://schemas.openxmlformats.org/officeDocument/2006/relationships/hyperlink" Target="https://fr.wikipedia.org/wiki/Pression_atmosph%C3%A9rique" TargetMode="External"/><Relationship Id="rId12" Type="http://schemas.openxmlformats.org/officeDocument/2006/relationships/hyperlink" Target="https://fr.wikipedia.org/wiki/M%C3%A9t%C3%A9orologie" TargetMode="External"/><Relationship Id="rId2" Type="http://schemas.openxmlformats.org/officeDocument/2006/relationships/hyperlink" Target="https://fr.wikipedia.org/wiki/Atmosph%C3%A8re_terrest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Gradient" TargetMode="External"/><Relationship Id="rId11" Type="http://schemas.openxmlformats.org/officeDocument/2006/relationships/hyperlink" Target="https://fr.wikipedia.org/wiki/Pr%C3%A9cipitations" TargetMode="External"/><Relationship Id="rId5" Type="http://schemas.openxmlformats.org/officeDocument/2006/relationships/hyperlink" Target="https://fr.wikipedia.org/wiki/Altitude" TargetMode="External"/><Relationship Id="rId10" Type="http://schemas.openxmlformats.org/officeDocument/2006/relationships/hyperlink" Target="https://fr.wikipedia.org/wiki/Nuage" TargetMode="External"/><Relationship Id="rId4" Type="http://schemas.openxmlformats.org/officeDocument/2006/relationships/hyperlink" Target="https://fr.wikipedia.org/wiki/Air" TargetMode="External"/><Relationship Id="rId9" Type="http://schemas.openxmlformats.org/officeDocument/2006/relationships/hyperlink" Target="https://fr.wikipedia.org/wiki/Condensation" TargetMode="External"/><Relationship Id="rId14" Type="http://schemas.openxmlformats.org/officeDocument/2006/relationships/hyperlink" Target="https://fr.wikipedia.org/wiki/Navigation_maritim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D8450-5D22-7B93-3618-49EF7FC3C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5" y="188305"/>
            <a:ext cx="4948519" cy="3240695"/>
          </a:xfrm>
        </p:spPr>
        <p:txBody>
          <a:bodyPr>
            <a:normAutofit/>
          </a:bodyPr>
          <a:lstStyle/>
          <a:p>
            <a:r>
              <a:rPr lang="fr-FR" dirty="0"/>
              <a:t>TD n°5/6 Systèmes climatiques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0E5675-86AC-AA14-A1D8-F22F46A06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9" y="4957482"/>
            <a:ext cx="5638800" cy="1550894"/>
          </a:xfrm>
        </p:spPr>
        <p:txBody>
          <a:bodyPr>
            <a:normAutofit/>
          </a:bodyPr>
          <a:lstStyle/>
          <a:p>
            <a:r>
              <a:rPr lang="fr-FR" b="1" dirty="0"/>
              <a:t>Université Paris 1 Panthéon Sorbonne</a:t>
            </a:r>
          </a:p>
          <a:p>
            <a:r>
              <a:rPr lang="fr-FR" b="1" dirty="0" err="1"/>
              <a:t>Chafar</a:t>
            </a:r>
            <a:r>
              <a:rPr lang="fr-FR" b="1" dirty="0"/>
              <a:t> Boris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6A8C71-8EFC-09C1-7E3D-727CF9A95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39" y="467985"/>
            <a:ext cx="6126238" cy="59220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1F539A-D0FF-5260-62CF-6329FCB8F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8" y="3429000"/>
            <a:ext cx="4866442" cy="15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BD64E-6FDB-4491-D39C-7C70A6A6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80ECB-2797-E4CB-866B-A383DF06F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AE25AE-6BE6-9F34-D9E4-E842D708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681037"/>
            <a:ext cx="11668968" cy="52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6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2CCB7-3D91-4EB2-0E5E-C6868DBF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6" y="89647"/>
            <a:ext cx="9471212" cy="1170735"/>
          </a:xfrm>
        </p:spPr>
        <p:txBody>
          <a:bodyPr/>
          <a:lstStyle/>
          <a:p>
            <a:r>
              <a:rPr lang="fr-FR" dirty="0"/>
              <a:t>Eau et son cycle dans le système terre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167D138-F550-7B32-849B-28EB56EE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37052"/>
            <a:ext cx="9601199" cy="51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4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87F981A-69E3-6F7F-56A1-0891F2AC6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831" y="89486"/>
            <a:ext cx="7826338" cy="66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8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4BF7C-807E-91A3-BE47-06C0059A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Eau et ses états (base de la « convection »), changements de phases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AA6694B-BFF1-5A78-3030-2E55F3794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858" y="1690688"/>
            <a:ext cx="8182283" cy="464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FE805-D60C-9013-806D-3A8CF1B9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71"/>
            <a:ext cx="11976847" cy="621102"/>
          </a:xfrm>
        </p:spPr>
        <p:txBody>
          <a:bodyPr>
            <a:normAutofit fontScale="90000"/>
          </a:bodyPr>
          <a:lstStyle/>
          <a:p>
            <a:r>
              <a:rPr lang="fr-FR" dirty="0"/>
              <a:t>Eau et température de l’air :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adiabatique</a:t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la saturation 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ADCD40E-909F-3B4E-7886-0FF500FE3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2"/>
          <a:stretch/>
        </p:blipFill>
        <p:spPr>
          <a:xfrm rot="5400000">
            <a:off x="3766893" y="-88980"/>
            <a:ext cx="5778160" cy="81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214FB-6169-5315-F3E9-9DC949AA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Eau et température de l’air :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adiabatique</a:t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la saturation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DD08B3-0835-582D-36FE-2D6A2541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r-FR" b="1" i="0" dirty="0">
                <a:effectLst/>
                <a:latin typeface="Bahnschrift" panose="020B0502040204020203" pitchFamily="34" charset="0"/>
              </a:rPr>
              <a:t>Le gradient thermique adiabatique est, dans l'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2" tooltip="Atmosphère terrest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atmosphère terrestre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, la variation de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3" tooltip="Tempéra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température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 de l'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4" tooltip="A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 avec l'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5" tooltip="Altitu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altitude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, autrement dit le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6" tooltip="Gradi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gradient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 de la température de l'air, qui ne dépend que de la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7" tooltip="Pression atmosphér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pression atmosphérique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, c'est-à-dire</a:t>
            </a:r>
            <a:r>
              <a:rPr lang="fr-FR" b="1" i="0" strike="noStrike" baseline="30000" dirty="0">
                <a:effectLst/>
                <a:latin typeface="Bahnschrif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 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hnschrift" panose="020B0502040204020203" pitchFamily="34" charset="0"/>
              </a:rPr>
              <a:t>sans considération d'échange de chaleur avec l'environnement (autres masses d'air, relief)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hnschrift" panose="020B0502040204020203" pitchFamily="34" charset="0"/>
              </a:rPr>
              <a:t>sans considération de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9" tooltip="Condens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condensation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 (formation de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10" tooltip="Nu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nuages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) ni de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11" tooltip="Précipit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précipitations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.</a:t>
            </a:r>
          </a:p>
          <a:p>
            <a:pPr algn="l"/>
            <a:r>
              <a:rPr lang="fr-FR" b="1" i="0" dirty="0">
                <a:effectLst/>
                <a:latin typeface="Bahnschrift" panose="020B0502040204020203" pitchFamily="34" charset="0"/>
              </a:rPr>
              <a:t>Ce concept a une grande importance en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12" tooltip="Météorolo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météorologie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, ainsi qu'en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13" tooltip="Navigation aérien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navigation aérienne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 et </a:t>
            </a:r>
            <a:r>
              <a:rPr lang="fr-FR" b="1" i="0" strike="noStrike" dirty="0">
                <a:effectLst/>
                <a:latin typeface="Bahnschrift" panose="020B0502040204020203" pitchFamily="34" charset="0"/>
                <a:hlinkClick r:id="rId14" tooltip="Navigation mariti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maritime</a:t>
            </a:r>
            <a:r>
              <a:rPr lang="fr-FR" b="1" i="0" dirty="0">
                <a:effectLst/>
                <a:latin typeface="Bahnschrift" panose="020B0502040204020203" pitchFamily="34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33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 INDUSTRIES votre spécialiste en pulvérisation - process et lavages  industriels : Principe du refroidissement">
            <a:extLst>
              <a:ext uri="{FF2B5EF4-FFF2-40B4-BE49-F238E27FC236}">
                <a16:creationId xmlns:a16="http://schemas.microsoft.com/office/drawing/2014/main" id="{FF7246B3-8902-2380-3530-A9A4EE09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40" y="161365"/>
            <a:ext cx="5870674" cy="66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3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7502F99-D341-AAAD-46BF-EF185174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0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4DA8208-DAE2-D94B-B5A6-3E0C9FDF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8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30A129-CC73-7D09-793C-C0D092B1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88" y="409201"/>
            <a:ext cx="10515600" cy="4351338"/>
          </a:xfrm>
        </p:spPr>
        <p:txBody>
          <a:bodyPr>
            <a:normAutofit/>
          </a:bodyPr>
          <a:lstStyle/>
          <a:p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Humidité relative et absolue</a:t>
            </a:r>
          </a:p>
        </p:txBody>
      </p:sp>
      <p:pic>
        <p:nvPicPr>
          <p:cNvPr id="4" name="Picture 2" descr="humidit relative absolue">
            <a:extLst>
              <a:ext uri="{FF2B5EF4-FFF2-40B4-BE49-F238E27FC236}">
                <a16:creationId xmlns:a16="http://schemas.microsoft.com/office/drawing/2014/main" id="{89D2A61D-7480-AEB1-FF50-AD3BFEB3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" y="1414836"/>
            <a:ext cx="11160529" cy="450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9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67D2C-247C-1C8D-FF73-9E4B8E6F3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5815B7-BB08-AA0E-9F38-5D3720528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2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CD051-34D9-8562-07D0-544C582C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4613" cy="761540"/>
          </a:xfrm>
        </p:spPr>
        <p:txBody>
          <a:bodyPr/>
          <a:lstStyle/>
          <a:p>
            <a:r>
              <a:rPr lang="fr-FR" dirty="0"/>
              <a:t>Eau dans l’atmosphère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1F57147-3310-1622-495D-0B15D8230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642" y="761541"/>
            <a:ext cx="9221429" cy="58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53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C4831-F6AE-1CC2-C30B-B4A0B30B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13973"/>
            <a:ext cx="11367247" cy="854215"/>
          </a:xfrm>
        </p:spPr>
        <p:txBody>
          <a:bodyPr>
            <a:normAutofit fontScale="90000"/>
          </a:bodyPr>
          <a:lstStyle/>
          <a:p>
            <a:r>
              <a:rPr lang="fr-FR" dirty="0"/>
              <a:t>L’échelle de la cellule moteur des convection et des saturation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C02C449-8E98-2937-C626-3AD48B11D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212" y="968188"/>
            <a:ext cx="10209575" cy="56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3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DB17D-76F4-058D-E610-1FA69B76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La circulation atmosphérique : son organisation - Encyclopédie de  l'environnement">
            <a:extLst>
              <a:ext uri="{FF2B5EF4-FFF2-40B4-BE49-F238E27FC236}">
                <a16:creationId xmlns:a16="http://schemas.microsoft.com/office/drawing/2014/main" id="{B8C07760-EC64-75EC-4C76-24C02B2C1C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06" y="336821"/>
            <a:ext cx="8485094" cy="61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3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8F341-16CE-9D1B-1EF1-1D903334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fr-FR" dirty="0"/>
              <a:t>Nuages / nébulosité : au cœur des précipitations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ED2F12-90F1-4CF4-E8FF-F777A0BE4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517" y="1163422"/>
            <a:ext cx="7351059" cy="5676323"/>
          </a:xfrm>
        </p:spPr>
      </p:pic>
    </p:spTree>
    <p:extLst>
      <p:ext uri="{BB962C8B-B14F-4D97-AF65-F5344CB8AC3E}">
        <p14:creationId xmlns:p14="http://schemas.microsoft.com/office/powerpoint/2010/main" val="3692089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9C2CC-F69D-4956-FA79-6BB1C3A3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E08F9B-3448-F77A-616F-397C67245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107" y="0"/>
            <a:ext cx="7990429" cy="6858000"/>
          </a:xfrm>
        </p:spPr>
      </p:pic>
    </p:spTree>
    <p:extLst>
      <p:ext uri="{BB962C8B-B14F-4D97-AF65-F5344CB8AC3E}">
        <p14:creationId xmlns:p14="http://schemas.microsoft.com/office/powerpoint/2010/main" val="3648767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70A42-B059-CEFF-0424-656C3A59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Précipitation des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mécanismes pluriels de formation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8A2E60-D1B2-13BB-97C1-8987F8DE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Types de précipitation pluie, neige, grésil, grêle - ppt video online  télécharger">
            <a:extLst>
              <a:ext uri="{FF2B5EF4-FFF2-40B4-BE49-F238E27FC236}">
                <a16:creationId xmlns:a16="http://schemas.microsoft.com/office/drawing/2014/main" id="{E3BF3B18-C8F9-12A0-05C2-1C3A222C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4" y="1277470"/>
            <a:ext cx="7440706" cy="55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56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DC4C802-5646-A22E-147C-B401B5DD3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6935"/>
            <a:ext cx="5716810" cy="41327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B97B698-ED6F-7475-1334-C91AD38DC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90" y="1162073"/>
            <a:ext cx="64293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6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7E501-9AC4-3122-9F2B-5C8403F6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43024-92CF-605B-53CC-D1AA2F49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TYPES de PRÉCIPITATION - ppt video online télécharger">
            <a:extLst>
              <a:ext uri="{FF2B5EF4-FFF2-40B4-BE49-F238E27FC236}">
                <a16:creationId xmlns:a16="http://schemas.microsoft.com/office/drawing/2014/main" id="{ADA3A609-A44E-32E9-C473-C5B681BA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47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37964-B5EF-714A-39E0-91E67C86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2B4C2A-9B60-7681-6FBB-FCAF8E27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Les précipitations - Cours météo | Météo-Contact">
            <a:extLst>
              <a:ext uri="{FF2B5EF4-FFF2-40B4-BE49-F238E27FC236}">
                <a16:creationId xmlns:a16="http://schemas.microsoft.com/office/drawing/2014/main" id="{8F1BBCD1-3E47-B012-39BB-4FEF9EBB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27" y="302372"/>
            <a:ext cx="774054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05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9320F-8D30-B4F9-F67A-E2C71F94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AAD7D4-1EB6-D9EC-0117-5B041268A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Types de précipitation pluie, neige, grésil, grêle - ppt video online  télécharger">
            <a:extLst>
              <a:ext uri="{FF2B5EF4-FFF2-40B4-BE49-F238E27FC236}">
                <a16:creationId xmlns:a16="http://schemas.microsoft.com/office/drawing/2014/main" id="{E1F373C2-6489-212B-667F-235D29AB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7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B4ECF-A6E8-D988-B8A3-F3F54195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 n 6 : Suite système TAO, atmosphère, eau et précipitations.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EEA252-C440-D5A9-00D0-B73B4030D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L’atmosphère et sa composition</a:t>
            </a:r>
          </a:p>
          <a:p>
            <a:pPr algn="ctr"/>
            <a:r>
              <a:rPr 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et le cycle de l’eau </a:t>
            </a:r>
          </a:p>
          <a:p>
            <a:pPr algn="ctr"/>
            <a:r>
              <a:rPr 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l’eau dans l’atmosphère : plusieurs phases </a:t>
            </a:r>
          </a:p>
          <a:p>
            <a:pPr algn="ctr"/>
            <a:r>
              <a:rPr 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à la convection et aux changements de phases</a:t>
            </a:r>
          </a:p>
          <a:p>
            <a:pPr algn="ctr"/>
            <a:r>
              <a:rPr 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Formations des précipitations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061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A3A4DD9-C38D-03CB-9242-2C70CF5E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2" y="1407457"/>
            <a:ext cx="11356396" cy="38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18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A33D5-604E-47A2-829D-165BB71B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Actualités météo: Pics de chaleur en octobre : comment fonctionne l'effet  de foehn ? 22/10/2020">
            <a:extLst>
              <a:ext uri="{FF2B5EF4-FFF2-40B4-BE49-F238E27FC236}">
                <a16:creationId xmlns:a16="http://schemas.microsoft.com/office/drawing/2014/main" id="{378ACA7E-BE0B-47C5-B181-D2D6790A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131973" cy="67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059AE5-4AEB-42F1-9847-4B684390B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14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A44E4-094A-4F14-81A1-1199CAB8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90815-50A0-4937-9D70-86839854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6" descr="Qu'est-ce que l'effet de foehn ? | Météo-Contact">
            <a:extLst>
              <a:ext uri="{FF2B5EF4-FFF2-40B4-BE49-F238E27FC236}">
                <a16:creationId xmlns:a16="http://schemas.microsoft.com/office/drawing/2014/main" id="{9FDE31E9-1BAA-447E-A2DC-7277E9FD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4" y="16750"/>
            <a:ext cx="9714187" cy="64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72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8591C-1571-4EC8-DF37-E3C57620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géographie des précipitations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D124CF-2996-1894-A6B2-8B8D51529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631" y="1825625"/>
            <a:ext cx="7742737" cy="4351338"/>
          </a:xfrm>
        </p:spPr>
      </p:pic>
    </p:spTree>
    <p:extLst>
      <p:ext uri="{BB962C8B-B14F-4D97-AF65-F5344CB8AC3E}">
        <p14:creationId xmlns:p14="http://schemas.microsoft.com/office/powerpoint/2010/main" val="42198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FA490-3217-CB3F-A9D8-89D5F820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0A508D-445A-159F-37C7-F760CEF9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67EFCB-32BA-0471-FC03-6416E193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2" y="182562"/>
            <a:ext cx="1187040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197C6-EE8C-7105-9022-99303CC3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8" y="216693"/>
            <a:ext cx="9659471" cy="928688"/>
          </a:xfrm>
        </p:spPr>
        <p:txBody>
          <a:bodyPr/>
          <a:lstStyle/>
          <a:p>
            <a:r>
              <a:rPr lang="fr-FR" dirty="0"/>
              <a:t>L’atmosphère : structure et composition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89878E6-BA73-09A7-BD16-728CC54CF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801" y="1326776"/>
            <a:ext cx="9701587" cy="49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9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A69F4-9197-3E55-628D-E8BEF922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L’atmosphère : structure et composition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les forçages 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A5CA607-4463-FE1E-B991-D58B5CFB7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977" y="1855694"/>
            <a:ext cx="6247463" cy="4659643"/>
          </a:xfrm>
        </p:spPr>
      </p:pic>
    </p:spTree>
    <p:extLst>
      <p:ext uri="{BB962C8B-B14F-4D97-AF65-F5344CB8AC3E}">
        <p14:creationId xmlns:p14="http://schemas.microsoft.com/office/powerpoint/2010/main" val="316858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A3A9E-CF1F-8921-6A79-F10FE5AA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365125"/>
            <a:ext cx="11241741" cy="1325563"/>
          </a:xfrm>
        </p:spPr>
        <p:txBody>
          <a:bodyPr/>
          <a:lstStyle/>
          <a:p>
            <a:r>
              <a:rPr lang="fr-FR" dirty="0"/>
              <a:t>Forçages atmosphériques : l’exemple du protoxyde d’azote</a:t>
            </a:r>
          </a:p>
        </p:txBody>
      </p:sp>
      <p:pic>
        <p:nvPicPr>
          <p:cNvPr id="15362" name="Picture 2" descr="Atmospheric concentration of Nitrous Oxide (ppb) — European Environment  Agency">
            <a:extLst>
              <a:ext uri="{FF2B5EF4-FFF2-40B4-BE49-F238E27FC236}">
                <a16:creationId xmlns:a16="http://schemas.microsoft.com/office/drawing/2014/main" id="{4EBB4BBE-B093-78E6-56D2-C444B49284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62" y="1690688"/>
            <a:ext cx="7551644" cy="48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1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EE1DE-79A8-9A7C-A7A8-939F0317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Illustration scientifique">
            <a:extLst>
              <a:ext uri="{FF2B5EF4-FFF2-40B4-BE49-F238E27FC236}">
                <a16:creationId xmlns:a16="http://schemas.microsoft.com/office/drawing/2014/main" id="{5A26A1FB-71F3-B008-D24C-EEA5933FA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62" y="222516"/>
            <a:ext cx="9809373" cy="64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2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F5772F-B4CE-B23C-1E3D-FD92AA23A4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6179858" cy="61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DC85A2-2B94-781B-7D20-CC673CD2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31" y="365125"/>
            <a:ext cx="538463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4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Grand écran</PresentationFormat>
  <Paragraphs>26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Bahnschrift</vt:lpstr>
      <vt:lpstr>Calibri</vt:lpstr>
      <vt:lpstr>Calibri Light</vt:lpstr>
      <vt:lpstr>Wingdings</vt:lpstr>
      <vt:lpstr>Thème Office</vt:lpstr>
      <vt:lpstr>TD n°5/6 Systèmes climatiques</vt:lpstr>
      <vt:lpstr>Présentation PowerPoint</vt:lpstr>
      <vt:lpstr>Td n 6 : Suite système TAO, atmosphère, eau et précipitations.</vt:lpstr>
      <vt:lpstr>Présentation PowerPoint</vt:lpstr>
      <vt:lpstr>L’atmosphère : structure et composition</vt:lpstr>
      <vt:lpstr>L’atmosphère : structure et composition les forçages  </vt:lpstr>
      <vt:lpstr>Forçages atmosphériques : l’exemple du protoxyde d’azote</vt:lpstr>
      <vt:lpstr>Présentation PowerPoint</vt:lpstr>
      <vt:lpstr>Présentation PowerPoint</vt:lpstr>
      <vt:lpstr>Présentation PowerPoint</vt:lpstr>
      <vt:lpstr>Eau et son cycle dans le système terre</vt:lpstr>
      <vt:lpstr>Présentation PowerPoint</vt:lpstr>
      <vt:lpstr>Eau et ses états (base de la « convection »), changements de phases</vt:lpstr>
      <vt:lpstr>Eau et température de l’air : adiabatique Vers la saturation  </vt:lpstr>
      <vt:lpstr>Eau et température de l’air : adiabatique Vers la saturation </vt:lpstr>
      <vt:lpstr>Présentation PowerPoint</vt:lpstr>
      <vt:lpstr>Présentation PowerPoint</vt:lpstr>
      <vt:lpstr>Présentation PowerPoint</vt:lpstr>
      <vt:lpstr>Présentation PowerPoint</vt:lpstr>
      <vt:lpstr>Eau dans l’atmosphère</vt:lpstr>
      <vt:lpstr>L’échelle de la cellule moteur des convection et des saturation</vt:lpstr>
      <vt:lpstr>Présentation PowerPoint</vt:lpstr>
      <vt:lpstr>Nuages / nébulosité : au cœur des précipitations</vt:lpstr>
      <vt:lpstr>Présentation PowerPoint</vt:lpstr>
      <vt:lpstr>Précipitation des mécanismes pluriels de formation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géographie des précipitations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n°5/6 Systèmes climatiques</dc:title>
  <dc:creator>Boris .</dc:creator>
  <cp:lastModifiedBy>Boris .</cp:lastModifiedBy>
  <cp:revision>1</cp:revision>
  <dcterms:created xsi:type="dcterms:W3CDTF">2024-03-13T13:06:44Z</dcterms:created>
  <dcterms:modified xsi:type="dcterms:W3CDTF">2024-03-13T13:06:54Z</dcterms:modified>
</cp:coreProperties>
</file>