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sldIdLst>
    <p:sldId id="256" r:id="rId2"/>
    <p:sldId id="297" r:id="rId3"/>
    <p:sldId id="300" r:id="rId4"/>
    <p:sldId id="301" r:id="rId5"/>
    <p:sldId id="302" r:id="rId6"/>
    <p:sldId id="257" r:id="rId7"/>
    <p:sldId id="299" r:id="rId8"/>
    <p:sldId id="298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303" r:id="rId18"/>
    <p:sldId id="304" r:id="rId19"/>
    <p:sldId id="305" r:id="rId20"/>
    <p:sldId id="306" r:id="rId21"/>
    <p:sldId id="307" r:id="rId22"/>
    <p:sldId id="308" r:id="rId23"/>
    <p:sldId id="309" r:id="rId24"/>
    <p:sldId id="310" r:id="rId25"/>
    <p:sldId id="311" r:id="rId26"/>
    <p:sldId id="266" r:id="rId27"/>
    <p:sldId id="267" r:id="rId28"/>
    <p:sldId id="268" r:id="rId29"/>
    <p:sldId id="269" r:id="rId30"/>
    <p:sldId id="270" r:id="rId31"/>
    <p:sldId id="272" r:id="rId32"/>
    <p:sldId id="271" r:id="rId33"/>
    <p:sldId id="273" r:id="rId34"/>
    <p:sldId id="274" r:id="rId35"/>
    <p:sldId id="275" r:id="rId36"/>
    <p:sldId id="276" r:id="rId37"/>
    <p:sldId id="277" r:id="rId38"/>
    <p:sldId id="280" r:id="rId39"/>
    <p:sldId id="278" r:id="rId40"/>
    <p:sldId id="279" r:id="rId41"/>
    <p:sldId id="281" r:id="rId42"/>
    <p:sldId id="282" r:id="rId43"/>
    <p:sldId id="283" r:id="rId44"/>
    <p:sldId id="284" r:id="rId45"/>
    <p:sldId id="285" r:id="rId46"/>
    <p:sldId id="286" r:id="rId47"/>
    <p:sldId id="287" r:id="rId48"/>
    <p:sldId id="288" r:id="rId49"/>
    <p:sldId id="289" r:id="rId50"/>
    <p:sldId id="290" r:id="rId51"/>
    <p:sldId id="291" r:id="rId52"/>
    <p:sldId id="292" r:id="rId53"/>
    <p:sldId id="293" r:id="rId54"/>
    <p:sldId id="294" r:id="rId55"/>
    <p:sldId id="295" r:id="rId56"/>
    <p:sldId id="296" r:id="rId57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7" d="100"/>
          <a:sy n="97" d="100"/>
        </p:scale>
        <p:origin x="1460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9D337F-57B4-44B8-9956-087B031D4780}" type="datetimeFigureOut">
              <a:rPr lang="fr-FR" smtClean="0"/>
              <a:t>12/04/2023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21750B-97B6-4205-8A00-5D941543EA8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1025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1750B-97B6-4205-8A00-5D941543EA8A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62980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1750B-97B6-4205-8A00-5D941543EA8A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14741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1750B-97B6-4205-8A00-5D941543EA8A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16811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57805-4DA6-44F8-8E96-AF9844C2373F}" type="datetimeFigureOut">
              <a:rPr lang="fr-FR" smtClean="0"/>
              <a:t>12/04/2023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E1AEA-F256-4012-B441-EDA77ED18AF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38198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57805-4DA6-44F8-8E96-AF9844C2373F}" type="datetimeFigureOut">
              <a:rPr lang="fr-FR" smtClean="0"/>
              <a:t>12/04/2023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E1AEA-F256-4012-B441-EDA77ED18AF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96538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57805-4DA6-44F8-8E96-AF9844C2373F}" type="datetimeFigureOut">
              <a:rPr lang="fr-FR" smtClean="0"/>
              <a:t>12/04/2023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E1AEA-F256-4012-B441-EDA77ED18AF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7528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57805-4DA6-44F8-8E96-AF9844C2373F}" type="datetimeFigureOut">
              <a:rPr lang="fr-FR" smtClean="0"/>
              <a:t>12/04/2023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E1AEA-F256-4012-B441-EDA77ED18AF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4417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57805-4DA6-44F8-8E96-AF9844C2373F}" type="datetimeFigureOut">
              <a:rPr lang="fr-FR" smtClean="0"/>
              <a:t>12/04/2023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E1AEA-F256-4012-B441-EDA77ED18AF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9109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57805-4DA6-44F8-8E96-AF9844C2373F}" type="datetimeFigureOut">
              <a:rPr lang="fr-FR" smtClean="0"/>
              <a:t>12/04/2023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E1AEA-F256-4012-B441-EDA77ED18AF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3674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57805-4DA6-44F8-8E96-AF9844C2373F}" type="datetimeFigureOut">
              <a:rPr lang="fr-FR" smtClean="0"/>
              <a:t>12/04/2023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E1AEA-F256-4012-B441-EDA77ED18AF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1857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57805-4DA6-44F8-8E96-AF9844C2373F}" type="datetimeFigureOut">
              <a:rPr lang="fr-FR" smtClean="0"/>
              <a:t>12/04/2023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E1AEA-F256-4012-B441-EDA77ED18AF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2837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57805-4DA6-44F8-8E96-AF9844C2373F}" type="datetimeFigureOut">
              <a:rPr lang="fr-FR" smtClean="0"/>
              <a:t>12/04/2023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E1AEA-F256-4012-B441-EDA77ED18AF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47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57805-4DA6-44F8-8E96-AF9844C2373F}" type="datetimeFigureOut">
              <a:rPr lang="fr-FR" smtClean="0"/>
              <a:t>12/04/2023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E1AEA-F256-4012-B441-EDA77ED18AF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45059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57805-4DA6-44F8-8E96-AF9844C2373F}" type="datetimeFigureOut">
              <a:rPr lang="fr-FR" smtClean="0"/>
              <a:t>12/04/2023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E1AEA-F256-4012-B441-EDA77ED18AF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7616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E57805-4DA6-44F8-8E96-AF9844C2373F}" type="datetimeFigureOut">
              <a:rPr lang="fr-FR" smtClean="0"/>
              <a:t>12/04/2023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3E1AEA-F256-4012-B441-EDA77ED18AF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1867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5" Type="http://schemas.microsoft.com/office/2007/relationships/hdphoto" Target="../media/hdphoto6.wdp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7" Type="http://schemas.openxmlformats.org/officeDocument/2006/relationships/image" Target="../media/image57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jpg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wmf"/><Relationship Id="rId2" Type="http://schemas.openxmlformats.org/officeDocument/2006/relationships/image" Target="../media/image61.wmf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Relationship Id="rId5" Type="http://schemas.microsoft.com/office/2007/relationships/hdphoto" Target="../media/hdphoto13.wdp"/><Relationship Id="rId4" Type="http://schemas.openxmlformats.org/officeDocument/2006/relationships/image" Target="../media/image69.png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6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3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jpe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0"/>
            <a:ext cx="9697189" cy="6858313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39552" y="188640"/>
            <a:ext cx="7772400" cy="1470025"/>
          </a:xfrm>
        </p:spPr>
        <p:txBody>
          <a:bodyPr/>
          <a:lstStyle/>
          <a:p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 céramique: la décoration et la cuisson 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859754" y="6211669"/>
            <a:ext cx="5760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Université Paris 1 Licence Histoire de l’Art et Archéologie</a:t>
            </a:r>
          </a:p>
          <a:p>
            <a:pPr algn="ctr"/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Histoire et Archéologie des Techniques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1453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Autofit/>
          </a:bodyPr>
          <a:lstStyle/>
          <a:p>
            <a:r>
              <a:rPr lang="fr-FR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IV. La décoration</a:t>
            </a:r>
            <a:r>
              <a:rPr lang="fr-F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fr-F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Décor par modification de la surface</a:t>
            </a:r>
            <a:endParaRPr lang="fr-FR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382322" y="1556792"/>
            <a:ext cx="4421025" cy="4525963"/>
          </a:xfrm>
        </p:spPr>
        <p:txBody>
          <a:bodyPr>
            <a:normAutofit/>
          </a:bodyPr>
          <a:lstStyle/>
          <a:p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L’</a:t>
            </a:r>
            <a:r>
              <a:rPr lang="fr-F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ajourage</a:t>
            </a: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procède par enlèvement de pâte sur toute l’épaisseur de la paroi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4592938" y="5992839"/>
            <a:ext cx="44613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Application de peinture sur une céramique ajourée</a:t>
            </a:r>
            <a:endParaRPr lang="fr-F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Espace réservé du contenu 8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3" y="2634011"/>
            <a:ext cx="4332863" cy="3243262"/>
          </a:xfrm>
        </p:spPr>
      </p:pic>
      <p:sp>
        <p:nvSpPr>
          <p:cNvPr id="10" name="ZoneTexte 9"/>
          <p:cNvSpPr txBox="1"/>
          <p:nvPr/>
        </p:nvSpPr>
        <p:spPr>
          <a:xfrm>
            <a:off x="1160204" y="5992839"/>
            <a:ext cx="2304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Impression à la spatule</a:t>
            </a:r>
            <a:endParaRPr lang="fr-F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75304" y="1556792"/>
            <a:ext cx="42086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L’</a:t>
            </a:r>
            <a:r>
              <a:rPr lang="fr-F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impression</a:t>
            </a: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procède par pression d’un outil sur l’argile plastique.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Impression simple ou répétée, pivotante ou roulée</a:t>
            </a:r>
            <a:endParaRPr lang="fr-F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182" y="2420888"/>
            <a:ext cx="4640818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553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IV. La décoration</a:t>
            </a:r>
            <a:r>
              <a:rPr lang="fr-F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fr-F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Décor par modification de la surface</a:t>
            </a:r>
            <a:endParaRPr lang="fr-FR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07504" y="1556792"/>
            <a:ext cx="4392488" cy="4525963"/>
          </a:xfrm>
        </p:spPr>
        <p:txBody>
          <a:bodyPr>
            <a:normAutofit/>
          </a:bodyPr>
          <a:lstStyle/>
          <a:p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Technique de </a:t>
            </a:r>
            <a:r>
              <a:rPr lang="fr-F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décoration par déplacement de la pâte</a:t>
            </a: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modelage</a:t>
            </a:r>
          </a:p>
          <a:p>
            <a:endParaRPr lang="fr-FR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Modelage</a:t>
            </a: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modifier les reliefs de la pâte en la </a:t>
            </a:r>
            <a:r>
              <a:rPr lang="fr-F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pinçant</a:t>
            </a: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depuis la face externe, ou en la </a:t>
            </a:r>
            <a:r>
              <a:rPr lang="fr-F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repoussant</a:t>
            </a: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depuis la face interne. </a:t>
            </a:r>
            <a:endParaRPr lang="fr-F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009" y="2852936"/>
            <a:ext cx="4320480" cy="3356501"/>
          </a:xfrm>
        </p:spPr>
      </p:pic>
      <p:sp>
        <p:nvSpPr>
          <p:cNvPr id="6" name="ZoneTexte 5"/>
          <p:cNvSpPr txBox="1"/>
          <p:nvPr/>
        </p:nvSpPr>
        <p:spPr>
          <a:xfrm>
            <a:off x="5364088" y="6380946"/>
            <a:ext cx="30243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Bord ondulé obtenu par modelage</a:t>
            </a:r>
            <a:endParaRPr lang="fr-F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17" y="3262137"/>
            <a:ext cx="4295887" cy="3225878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541974" y="6380946"/>
            <a:ext cx="35433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Décor de boutons obtenu par repoussage</a:t>
            </a:r>
            <a:endParaRPr lang="fr-F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0280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IV. La décoration</a:t>
            </a:r>
            <a:br>
              <a:rPr lang="fr-FR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Décor par adjonction d’éléments</a:t>
            </a:r>
            <a:endParaRPr lang="fr-FR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07504" y="1844824"/>
            <a:ext cx="8892480" cy="4525963"/>
          </a:xfrm>
        </p:spPr>
        <p:txBody>
          <a:bodyPr>
            <a:normAutofit/>
          </a:bodyPr>
          <a:lstStyle/>
          <a:p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Techniques de </a:t>
            </a:r>
            <a:r>
              <a:rPr lang="fr-F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décoration</a:t>
            </a: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 enduction </a:t>
            </a: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application d’un revêtement sur les parois d’un vase</a:t>
            </a:r>
          </a:p>
          <a:p>
            <a:endParaRPr lang="fr-FR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Les différents types de revêtement : </a:t>
            </a:r>
          </a:p>
          <a:p>
            <a:endParaRPr lang="fr-FR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fr-F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Engobe</a:t>
            </a: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enduit fait de barbotine plus ou moins liquide. Déposé sur la surface après séchage</a:t>
            </a:r>
          </a:p>
          <a:p>
            <a:pPr>
              <a:buFontTx/>
              <a:buChar char="-"/>
            </a:pPr>
            <a:endParaRPr lang="fr-FR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fr-F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Vernis</a:t>
            </a: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engobe de faible épaisseur, semi-vitrifié à la cuisson. Relativement brillant et imperméable. </a:t>
            </a:r>
          </a:p>
          <a:p>
            <a:pPr>
              <a:buFontTx/>
              <a:buChar char="-"/>
            </a:pPr>
            <a:endParaRPr lang="fr-FR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fr-F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Glaçure</a:t>
            </a: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verres qui vitrifient à la cuisson. Réduit la perméabilité de la poterie. Souvent colorés. </a:t>
            </a:r>
          </a:p>
          <a:p>
            <a:pPr>
              <a:buFontTx/>
              <a:buChar char="-"/>
            </a:pPr>
            <a:endParaRPr lang="fr-FR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fr-F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Crépi</a:t>
            </a: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sable ou barbotine épaisse appliquée sur la surface d’un vase pour la rendre rugueuse. </a:t>
            </a:r>
          </a:p>
          <a:p>
            <a:pPr marL="0" indent="0">
              <a:buNone/>
            </a:pPr>
            <a:endParaRPr lang="fr-FR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889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IV. La décoration</a:t>
            </a:r>
            <a:r>
              <a:rPr lang="fr-F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fr-F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Décor par adjonction d’éléments</a:t>
            </a:r>
            <a:endParaRPr lang="fr-FR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70" y="1700808"/>
            <a:ext cx="2934421" cy="2980755"/>
          </a:xfrm>
        </p:spPr>
      </p:pic>
      <p:sp>
        <p:nvSpPr>
          <p:cNvPr id="5" name="ZoneTexte 4"/>
          <p:cNvSpPr txBox="1"/>
          <p:nvPr/>
        </p:nvSpPr>
        <p:spPr>
          <a:xfrm>
            <a:off x="527301" y="4900518"/>
            <a:ext cx="2232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Engobe par trempage</a:t>
            </a:r>
            <a:endParaRPr lang="fr-F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700808"/>
            <a:ext cx="2471325" cy="4093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3563888" y="5908630"/>
            <a:ext cx="1656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Vernis noir grec</a:t>
            </a:r>
            <a:endParaRPr lang="fr-F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736974" y="5232895"/>
            <a:ext cx="12082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Crépissage</a:t>
            </a:r>
            <a:endParaRPr lang="fr-F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933" y="1741798"/>
            <a:ext cx="3563888" cy="3460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568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Autofit/>
          </a:bodyPr>
          <a:lstStyle/>
          <a:p>
            <a:r>
              <a:rPr lang="fr-FR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IV. La décoration</a:t>
            </a:r>
            <a:r>
              <a:rPr lang="fr-F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fr-F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Décor par adjonction d’éléments</a:t>
            </a:r>
            <a:endParaRPr lang="fr-FR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00" y="1628800"/>
            <a:ext cx="3849462" cy="5112568"/>
          </a:xfrm>
        </p:spPr>
      </p:pic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076056" y="2859893"/>
            <a:ext cx="3534544" cy="2692896"/>
          </a:xfrm>
        </p:spPr>
        <p:txBody>
          <a:bodyPr>
            <a:normAutofit/>
          </a:bodyPr>
          <a:lstStyle/>
          <a:p>
            <a:pPr algn="just"/>
            <a:r>
              <a:rPr lang="fr-F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Glaçure</a:t>
            </a: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matériau composé de silice broyée, de fondants et de colorants. Colorants constituent souvent des oxydes métalliques. </a:t>
            </a:r>
          </a:p>
          <a:p>
            <a:pPr algn="just"/>
            <a:endParaRPr lang="fr-FR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Glaçure appliquée sur un « </a:t>
            </a:r>
            <a:r>
              <a:rPr lang="fr-F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biscuit</a:t>
            </a: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» (vase déjà cuit). Une seconde cuisson permet sa </a:t>
            </a:r>
            <a:r>
              <a:rPr lang="fr-F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vitrification</a:t>
            </a: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endParaRPr lang="fr-F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Connecteur droit 10"/>
          <p:cNvCxnSpPr/>
          <p:nvPr/>
        </p:nvCxnSpPr>
        <p:spPr>
          <a:xfrm flipV="1">
            <a:off x="3059832" y="2852936"/>
            <a:ext cx="549421" cy="86409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3334542" y="2483604"/>
            <a:ext cx="877418" cy="36933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smtClean="0"/>
              <a:t>biscuit</a:t>
            </a:r>
            <a:endParaRPr lang="fr-FR" dirty="0"/>
          </a:p>
        </p:txBody>
      </p:sp>
      <p:cxnSp>
        <p:nvCxnSpPr>
          <p:cNvPr id="16" name="Connecteur droit 15"/>
          <p:cNvCxnSpPr/>
          <p:nvPr/>
        </p:nvCxnSpPr>
        <p:spPr>
          <a:xfrm>
            <a:off x="2843808" y="5301208"/>
            <a:ext cx="765445" cy="792088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3059832" y="6093296"/>
            <a:ext cx="864096" cy="369332"/>
          </a:xfrm>
          <a:prstGeom prst="rect">
            <a:avLst/>
          </a:prstGeom>
          <a:noFill/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glaçure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27332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8026" y="188640"/>
            <a:ext cx="8229600" cy="1143000"/>
          </a:xfrm>
        </p:spPr>
        <p:txBody>
          <a:bodyPr>
            <a:noAutofit/>
          </a:bodyPr>
          <a:lstStyle/>
          <a:p>
            <a:r>
              <a:rPr lang="fr-FR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IV. La décoration</a:t>
            </a:r>
            <a:r>
              <a:rPr lang="fr-F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fr-F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Décor par adjonction d’éléments</a:t>
            </a:r>
            <a:endParaRPr lang="fr-FR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07504" y="1556792"/>
            <a:ext cx="5112568" cy="1684784"/>
          </a:xfrm>
        </p:spPr>
        <p:txBody>
          <a:bodyPr>
            <a:normAutofit/>
          </a:bodyPr>
          <a:lstStyle/>
          <a:p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Les </a:t>
            </a:r>
            <a:r>
              <a:rPr lang="fr-F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décors peints</a:t>
            </a:r>
          </a:p>
          <a:p>
            <a:endParaRPr lang="fr-FR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Peuvent être appliqués avant ou après cuisson, directement sur la pâte ou sur une surface déjà enduite (engobe, glaçure…). </a:t>
            </a:r>
            <a:endParaRPr lang="fr-F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058560" y="6340902"/>
            <a:ext cx="2376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Décor peint monochrome</a:t>
            </a:r>
            <a:endParaRPr lang="fr-F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5755348" y="6371247"/>
            <a:ext cx="21849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Décor peint polychrome</a:t>
            </a:r>
            <a:endParaRPr lang="fr-F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Espace réservé du contenu 1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144" b="95699" l="0" r="989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428556"/>
            <a:ext cx="4038600" cy="2709002"/>
          </a:xfr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58" b="95152" l="3861" r="995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465" y="1628800"/>
            <a:ext cx="3770681" cy="4712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650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IV. La décoration</a:t>
            </a:r>
            <a:r>
              <a:rPr lang="fr-F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fr-F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Décor par adjonction d’éléments</a:t>
            </a:r>
            <a:endParaRPr lang="fr-FR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Les</a:t>
            </a:r>
            <a:r>
              <a:rPr lang="fr-F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décors appliqués</a:t>
            </a:r>
          </a:p>
          <a:p>
            <a:endParaRPr lang="fr-FR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Décors façonnés à part et appliqués sur le vase avant cuisson</a:t>
            </a:r>
          </a:p>
          <a:p>
            <a:endParaRPr 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08" b="95152" l="5556" r="980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708920"/>
            <a:ext cx="4038600" cy="3684868"/>
          </a:xfrm>
        </p:spPr>
      </p:pic>
      <p:sp>
        <p:nvSpPr>
          <p:cNvPr id="6" name="ZoneTexte 5"/>
          <p:cNvSpPr txBox="1"/>
          <p:nvPr/>
        </p:nvSpPr>
        <p:spPr>
          <a:xfrm>
            <a:off x="5868144" y="6372018"/>
            <a:ext cx="2088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Décor modelé appliqué</a:t>
            </a:r>
            <a:endParaRPr lang="fr-F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73" y="2996952"/>
            <a:ext cx="3271700" cy="32717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416473" y="6268652"/>
            <a:ext cx="3271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Application d’un cordon en relief sur la panse d’un vase</a:t>
            </a:r>
            <a:endParaRPr lang="fr-F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8258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836712"/>
            <a:ext cx="5626968" cy="5354343"/>
          </a:xfrm>
        </p:spPr>
      </p:pic>
    </p:spTree>
    <p:extLst>
      <p:ext uri="{BB962C8B-B14F-4D97-AF65-F5344CB8AC3E}">
        <p14:creationId xmlns:p14="http://schemas.microsoft.com/office/powerpoint/2010/main" val="2526790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51" b="97062" l="9973" r="898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692696"/>
            <a:ext cx="3672408" cy="5460853"/>
          </a:xfrm>
        </p:spPr>
      </p:pic>
    </p:spTree>
    <p:extLst>
      <p:ext uri="{BB962C8B-B14F-4D97-AF65-F5344CB8AC3E}">
        <p14:creationId xmlns:p14="http://schemas.microsoft.com/office/powerpoint/2010/main" val="2670977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60648"/>
            <a:ext cx="7488832" cy="6371210"/>
          </a:xfrm>
        </p:spPr>
      </p:pic>
    </p:spTree>
    <p:extLst>
      <p:ext uri="{BB962C8B-B14F-4D97-AF65-F5344CB8AC3E}">
        <p14:creationId xmlns:p14="http://schemas.microsoft.com/office/powerpoint/2010/main" val="465905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Autofit/>
          </a:bodyPr>
          <a:lstStyle/>
          <a:p>
            <a:r>
              <a:rPr lang="fr-FR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III. Les </a:t>
            </a:r>
            <a:r>
              <a:rPr lang="fr-FR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opérations de mise en forme et de traitement de surface</a:t>
            </a:r>
            <a:endParaRPr lang="fr-FR" sz="3600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14" y="2179447"/>
            <a:ext cx="3482106" cy="2294766"/>
          </a:xfrm>
        </p:spPr>
      </p:pic>
      <p:sp>
        <p:nvSpPr>
          <p:cNvPr id="5" name="ZoneTexte 4"/>
          <p:cNvSpPr txBox="1"/>
          <p:nvPr/>
        </p:nvSpPr>
        <p:spPr>
          <a:xfrm>
            <a:off x="539552" y="1628800"/>
            <a:ext cx="2592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 raclage</a:t>
            </a:r>
            <a:endParaRPr lang="fr-FR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19" y="4490163"/>
            <a:ext cx="3450399" cy="227386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872" y="2204864"/>
            <a:ext cx="3231241" cy="2129441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873" y="4365567"/>
            <a:ext cx="3611335" cy="2379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286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514474"/>
            <a:ext cx="7650679" cy="5794845"/>
          </a:xfrm>
        </p:spPr>
      </p:pic>
    </p:spTree>
    <p:extLst>
      <p:ext uri="{BB962C8B-B14F-4D97-AF65-F5344CB8AC3E}">
        <p14:creationId xmlns:p14="http://schemas.microsoft.com/office/powerpoint/2010/main" val="1923444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688113"/>
            <a:ext cx="6552728" cy="5665780"/>
          </a:xfrm>
        </p:spPr>
      </p:pic>
    </p:spTree>
    <p:extLst>
      <p:ext uri="{BB962C8B-B14F-4D97-AF65-F5344CB8AC3E}">
        <p14:creationId xmlns:p14="http://schemas.microsoft.com/office/powerpoint/2010/main" val="754061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983" b="88316" l="3708" r="98867">
                        <a14:foregroundMark x1="64470" y1="14089" x2="64470" y2="14089"/>
                        <a14:foregroundMark x1="71061" y1="15120" x2="71061" y2="15120"/>
                        <a14:foregroundMark x1="77755" y1="15636" x2="77755" y2="15636"/>
                        <a14:foregroundMark x1="79506" y1="17182" x2="79506" y2="17182"/>
                        <a14:foregroundMark x1="71061" y1="19072" x2="71061" y2="19072"/>
                        <a14:backgroundMark x1="13800" y1="67182" x2="13800" y2="67182"/>
                        <a14:backgroundMark x1="13800" y1="75258" x2="13800" y2="75258"/>
                        <a14:backgroundMark x1="13491" y1="71306" x2="13491" y2="71306"/>
                        <a14:backgroundMark x1="21215" y1="84364" x2="21215" y2="84364"/>
                        <a14:backgroundMark x1="27600" y1="86770" x2="27600" y2="86770"/>
                        <a14:backgroundMark x1="11946" y1="56186" x2="11946" y2="56186"/>
                        <a14:backgroundMark x1="35530" y1="87113" x2="35530" y2="87113"/>
                        <a14:backgroundMark x1="16993" y1="80928" x2="16993" y2="80928"/>
                        <a14:backgroundMark x1="15448" y1="77835" x2="15448" y2="778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44" y="1312312"/>
            <a:ext cx="8104594" cy="4852992"/>
          </a:xfrm>
        </p:spPr>
      </p:pic>
    </p:spTree>
    <p:extLst>
      <p:ext uri="{BB962C8B-B14F-4D97-AF65-F5344CB8AC3E}">
        <p14:creationId xmlns:p14="http://schemas.microsoft.com/office/powerpoint/2010/main" val="1202264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57" b="92353" l="6532" r="9909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56528"/>
            <a:ext cx="5688632" cy="6534240"/>
          </a:xfrm>
        </p:spPr>
      </p:pic>
    </p:spTree>
    <p:extLst>
      <p:ext uri="{BB962C8B-B14F-4D97-AF65-F5344CB8AC3E}">
        <p14:creationId xmlns:p14="http://schemas.microsoft.com/office/powerpoint/2010/main" val="3417769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du contenu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28367"/>
            <a:ext cx="5120616" cy="6827489"/>
          </a:xfrm>
        </p:spPr>
      </p:pic>
    </p:spTree>
    <p:extLst>
      <p:ext uri="{BB962C8B-B14F-4D97-AF65-F5344CB8AC3E}">
        <p14:creationId xmlns:p14="http://schemas.microsoft.com/office/powerpoint/2010/main" val="801560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620688"/>
            <a:ext cx="5623608" cy="5652225"/>
          </a:xfrm>
        </p:spPr>
      </p:pic>
    </p:spTree>
    <p:extLst>
      <p:ext uri="{BB962C8B-B14F-4D97-AF65-F5344CB8AC3E}">
        <p14:creationId xmlns:p14="http://schemas.microsoft.com/office/powerpoint/2010/main" val="915092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V. La cuisson</a:t>
            </a:r>
            <a:endParaRPr lang="fr-FR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91264" cy="4525963"/>
          </a:xfrm>
        </p:spPr>
        <p:txBody>
          <a:bodyPr>
            <a:normAutofit/>
          </a:bodyPr>
          <a:lstStyle/>
          <a:p>
            <a:r>
              <a:rPr lang="fr-F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Etape essentielle du processus de fabrication</a:t>
            </a:r>
          </a:p>
          <a:p>
            <a:pPr marL="0" indent="0">
              <a:buNone/>
            </a:pPr>
            <a:endParaRPr lang="fr-FR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Poteries acquièrent caractéristiques irréversibles :  </a:t>
            </a:r>
            <a:r>
              <a:rPr lang="fr-FR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dureté</a:t>
            </a:r>
            <a:r>
              <a:rPr lang="fr-F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porosité</a:t>
            </a:r>
            <a:r>
              <a:rPr lang="fr-F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</a:t>
            </a:r>
            <a:r>
              <a:rPr lang="fr-FR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résistance</a:t>
            </a:r>
            <a:r>
              <a:rPr lang="fr-F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fr-FR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 cuisson implique des transformations physico-chimiques importantes du matériau argileux: </a:t>
            </a:r>
            <a:r>
              <a:rPr lang="fr-FR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décomposition des minéraux argileux</a:t>
            </a:r>
          </a:p>
          <a:p>
            <a:endParaRPr lang="fr-FR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Deux phases dans la cuisson d’une céramique : phase de « </a:t>
            </a:r>
            <a:r>
              <a:rPr lang="fr-FR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cuisson</a:t>
            </a:r>
            <a:r>
              <a:rPr lang="fr-F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»  (élévation et maintien de la température) et phase de « </a:t>
            </a:r>
            <a:r>
              <a:rPr lang="fr-FR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post-cuisson</a:t>
            </a:r>
            <a:r>
              <a:rPr lang="fr-F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» (refroidissement)</a:t>
            </a:r>
          </a:p>
          <a:p>
            <a:pPr marL="0" indent="0">
              <a:buNone/>
            </a:pPr>
            <a:endParaRPr lang="fr-FR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 potier contrôle différents paramètres tels que la vitesse de chauffe, la température maximale atteinte, la durée de palier et l’atmosphère de cuisson</a:t>
            </a:r>
          </a:p>
          <a:p>
            <a:pPr marL="0" indent="0">
              <a:buNone/>
            </a:pPr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2187639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V. La cuisson</a:t>
            </a:r>
            <a:r>
              <a:rPr lang="fr-F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fr-F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Les transformations physico-chimiques</a:t>
            </a:r>
            <a:endParaRPr lang="fr-FR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79512" y="1600200"/>
            <a:ext cx="8964488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fr-FR" sz="1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Les paliers de température</a:t>
            </a:r>
          </a:p>
          <a:p>
            <a:pPr marL="0" indent="0">
              <a:buNone/>
            </a:pPr>
            <a:endParaRPr lang="fr-FR" sz="1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Evaporation de l’eau </a:t>
            </a:r>
            <a:r>
              <a:rPr lang="fr-F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(entre 100°c et 130°c): l’eau résiduelle de séchage s’évacue</a:t>
            </a:r>
          </a:p>
          <a:p>
            <a:endParaRPr lang="fr-FR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Décomposition des matières organiques </a:t>
            </a:r>
            <a:r>
              <a:rPr lang="fr-F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(entre 200 et 400 °c): les matières organiques présentes dans la pâte commencent à se décomposer. Elles sont complètement détruites aux environs de 700-900°c.</a:t>
            </a:r>
          </a:p>
          <a:p>
            <a:endParaRPr lang="fr-FR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Décomposition des minéraux</a:t>
            </a:r>
            <a:r>
              <a:rPr lang="fr-F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argileux</a:t>
            </a:r>
            <a:r>
              <a:rPr lang="fr-F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(entre 400 et 800°c): les minéraux argileux se décomposent</a:t>
            </a:r>
          </a:p>
          <a:p>
            <a:endParaRPr lang="fr-FR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Décomposition du carbonate de calcium </a:t>
            </a:r>
            <a:r>
              <a:rPr lang="fr-F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(entre 700 et 800 °c)</a:t>
            </a:r>
          </a:p>
          <a:p>
            <a:endParaRPr lang="fr-FR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Vitrification</a:t>
            </a:r>
            <a:r>
              <a:rPr lang="fr-F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(entre 800 et 1100°c): formation progressive de verre dans la matrice argileuse</a:t>
            </a:r>
          </a:p>
          <a:p>
            <a:endParaRPr lang="fr-FR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8489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143000"/>
          </a:xfrm>
        </p:spPr>
        <p:txBody>
          <a:bodyPr>
            <a:noAutofit/>
          </a:bodyPr>
          <a:lstStyle/>
          <a:p>
            <a:r>
              <a:rPr lang="fr-FR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V. La cuisson</a:t>
            </a:r>
            <a:r>
              <a:rPr lang="fr-F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fr-F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Les transformations physico-chimiques</a:t>
            </a:r>
            <a:endParaRPr lang="fr-FR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87901"/>
            <a:ext cx="4038600" cy="4150560"/>
          </a:xfrm>
        </p:spPr>
      </p:pic>
      <p:sp>
        <p:nvSpPr>
          <p:cNvPr id="5" name="ZoneTexte 4"/>
          <p:cNvSpPr txBox="1"/>
          <p:nvPr/>
        </p:nvSpPr>
        <p:spPr>
          <a:xfrm>
            <a:off x="498484" y="5991314"/>
            <a:ext cx="38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Desquamation due à l’</a:t>
            </a:r>
            <a:r>
              <a:rPr lang="fr-F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expansion du carbonate de calcium</a:t>
            </a:r>
            <a:endParaRPr lang="fr-FR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932040" y="5956210"/>
            <a:ext cx="41044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Déformation due à une cuisson trop importante ayant provoqué une </a:t>
            </a:r>
            <a:r>
              <a:rPr lang="fr-F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vitrification extensive </a:t>
            </a: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 la paroi.  </a:t>
            </a:r>
            <a:endParaRPr lang="fr-F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Espace réservé du contenu 9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700" y="1600201"/>
            <a:ext cx="2527968" cy="4391114"/>
          </a:xfrm>
        </p:spPr>
      </p:pic>
    </p:spTree>
    <p:extLst>
      <p:ext uri="{BB962C8B-B14F-4D97-AF65-F5344CB8AC3E}">
        <p14:creationId xmlns:p14="http://schemas.microsoft.com/office/powerpoint/2010/main" val="1432840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229600" cy="1143000"/>
          </a:xfrm>
        </p:spPr>
        <p:txBody>
          <a:bodyPr>
            <a:noAutofit/>
          </a:bodyPr>
          <a:lstStyle/>
          <a:p>
            <a:r>
              <a:rPr lang="fr-FR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V. La cuisson</a:t>
            </a:r>
            <a:r>
              <a:rPr lang="fr-F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fr-F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Les transformations physico-chimiques</a:t>
            </a:r>
            <a:endParaRPr lang="fr-FR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0" y="1412776"/>
            <a:ext cx="8892480" cy="54452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fr-FR" sz="1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Les atmosphères de cuisson</a:t>
            </a:r>
            <a:r>
              <a:rPr lang="fr-FR" sz="1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fr-FR" sz="18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fr-FR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L’atmosphère de cuisson détermine les teintes des poteries selon qu’elle est </a:t>
            </a:r>
            <a:r>
              <a:rPr lang="fr-F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oxydante</a:t>
            </a: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ou </a:t>
            </a:r>
            <a:r>
              <a:rPr lang="fr-F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réductrice</a:t>
            </a:r>
          </a:p>
          <a:p>
            <a:pPr algn="just"/>
            <a:endParaRPr lang="fr-FR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Elle est déterminée par la composition des gaz au contact des céramiques durant la cuisson (oxygène ou monoxyde de carbone). </a:t>
            </a:r>
          </a:p>
          <a:p>
            <a:pPr algn="just"/>
            <a:endParaRPr lang="fr-F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Une </a:t>
            </a:r>
            <a:r>
              <a:rPr lang="fr-F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atmosphère oxydante </a:t>
            </a: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est susceptible de </a:t>
            </a:r>
            <a:r>
              <a:rPr lang="fr-F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fournir de l’oxygène aux céramiques </a:t>
            </a: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(formation d’oxyde ferrique) alors qu’une </a:t>
            </a:r>
            <a:r>
              <a:rPr lang="fr-F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atmosphère réductrice </a:t>
            </a: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est susceptible </a:t>
            </a:r>
            <a:r>
              <a:rPr lang="fr-F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 prendre de l’oxygène aux céramiques </a:t>
            </a: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(formation d’oxyde ferreux)</a:t>
            </a:r>
          </a:p>
          <a:p>
            <a:pPr marL="0" indent="0" algn="just">
              <a:buNone/>
            </a:pPr>
            <a:endParaRPr lang="fr-FR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Les céramiques cuites en atmosphère </a:t>
            </a:r>
            <a:r>
              <a:rPr lang="fr-F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oxydante</a:t>
            </a: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sont de </a:t>
            </a:r>
            <a:r>
              <a:rPr lang="fr-F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couleur claire</a:t>
            </a: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(beiges à rouges). Les céramiques cuites en atmosphère </a:t>
            </a:r>
            <a:r>
              <a:rPr lang="fr-F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réductrice</a:t>
            </a: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sont de </a:t>
            </a:r>
            <a:r>
              <a:rPr lang="fr-F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couleur foncée </a:t>
            </a: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(grises à noires). </a:t>
            </a:r>
          </a:p>
          <a:p>
            <a:pPr marL="0" indent="0" algn="just">
              <a:buNone/>
            </a:pPr>
            <a:endParaRPr lang="fr-FR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Les deux atmosphères se succèdent naturellement au cours de la cuisson : pendant la </a:t>
            </a:r>
            <a:r>
              <a:rPr lang="fr-F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phase de cuisson</a:t>
            </a: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fr-F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atmosphère réductrice</a:t>
            </a: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et pendant la </a:t>
            </a:r>
            <a:r>
              <a:rPr lang="fr-F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phase de post-cuisson </a:t>
            </a: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fr-F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atmosphère oxydante</a:t>
            </a: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endParaRPr lang="fr-F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0955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III. Les opérations de mise en forme et de traitement de surface</a:t>
            </a:r>
            <a:endParaRPr lang="fr-FR" sz="3600" dirty="0"/>
          </a:p>
        </p:txBody>
      </p:sp>
      <p:sp>
        <p:nvSpPr>
          <p:cNvPr id="4" name="ZoneTexte 3"/>
          <p:cNvSpPr txBox="1"/>
          <p:nvPr/>
        </p:nvSpPr>
        <p:spPr>
          <a:xfrm>
            <a:off x="467544" y="1700808"/>
            <a:ext cx="29523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 rabotage</a:t>
            </a:r>
            <a:endParaRPr lang="fr-FR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6872"/>
            <a:ext cx="3563654" cy="4290076"/>
          </a:xfr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4725144"/>
            <a:ext cx="2736304" cy="1824204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467544" y="6549348"/>
            <a:ext cx="61206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Rabotage du bord avec une scie </a:t>
            </a:r>
            <a:r>
              <a:rPr lang="fr-F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fr-FR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village de </a:t>
            </a:r>
            <a:r>
              <a:rPr lang="fr-FR" sz="1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Margaritès</a:t>
            </a:r>
            <a:r>
              <a:rPr lang="fr-FR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Crète</a:t>
            </a:r>
            <a:r>
              <a:rPr lang="fr-F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3861048"/>
            <a:ext cx="3196360" cy="265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391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V. La cuisson</a:t>
            </a:r>
            <a:br>
              <a:rPr lang="fr-FR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Les transformations physico-chimiques</a:t>
            </a:r>
            <a:endParaRPr lang="fr-FR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179512" y="1698147"/>
            <a:ext cx="4032448" cy="5141168"/>
          </a:xfrm>
        </p:spPr>
        <p:txBody>
          <a:bodyPr>
            <a:normAutofit/>
          </a:bodyPr>
          <a:lstStyle/>
          <a:p>
            <a:pPr algn="just"/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Phase de cuisson : </a:t>
            </a:r>
            <a:r>
              <a:rPr lang="fr-F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atmosphère réductrice</a:t>
            </a:r>
          </a:p>
          <a:p>
            <a:pPr algn="just"/>
            <a:endParaRPr lang="fr-FR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Combustion rapide du combustible (à mesure que la température s’élève) qui entraîne une atmosphère riche en carbone et la formation d’oxydes ferreux</a:t>
            </a:r>
          </a:p>
          <a:p>
            <a:pPr algn="just"/>
            <a:endParaRPr lang="fr-FR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Confère à la pâte une couleur grise-noire</a:t>
            </a:r>
            <a:endParaRPr lang="fr-F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221088"/>
            <a:ext cx="3820875" cy="2537260"/>
          </a:xfr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798325"/>
            <a:ext cx="4768059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365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V. La cuisson</a:t>
            </a:r>
            <a:r>
              <a:rPr lang="fr-F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fr-F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Les transformations physico-chimiques</a:t>
            </a:r>
            <a:endParaRPr lang="fr-FR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0" y="1600200"/>
            <a:ext cx="4355976" cy="4205063"/>
          </a:xfrm>
        </p:spPr>
        <p:txBody>
          <a:bodyPr>
            <a:normAutofit/>
          </a:bodyPr>
          <a:lstStyle/>
          <a:p>
            <a:pPr algn="just"/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Phase de post-cuisson (refroidissement) : </a:t>
            </a:r>
            <a:r>
              <a:rPr lang="fr-F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atmosphère oxydante</a:t>
            </a:r>
          </a:p>
          <a:p>
            <a:pPr algn="just"/>
            <a:endParaRPr lang="fr-FR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L’air circule de nouveau librement</a:t>
            </a:r>
          </a:p>
          <a:p>
            <a:pPr algn="just"/>
            <a:endParaRPr lang="fr-FR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Décarburation de la pâte et reconstitution d’oxydes ferriques (oxydation)</a:t>
            </a:r>
            <a:endParaRPr lang="fr-F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44" y="3933056"/>
            <a:ext cx="4032448" cy="267942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667" y="1700808"/>
            <a:ext cx="4572000" cy="30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888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46856" y="188640"/>
            <a:ext cx="8229600" cy="1143000"/>
          </a:xfrm>
        </p:spPr>
        <p:txBody>
          <a:bodyPr>
            <a:noAutofit/>
          </a:bodyPr>
          <a:lstStyle/>
          <a:p>
            <a:r>
              <a:rPr lang="fr-FR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V. La cuisson</a:t>
            </a:r>
            <a:r>
              <a:rPr lang="fr-F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fr-F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Les structures de cuisson</a:t>
            </a:r>
            <a:endParaRPr lang="fr-FR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47484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1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 cuisson en aire ouverte</a:t>
            </a:r>
          </a:p>
          <a:p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Les vases sont cuits sur une aire plane, à l’air libre </a:t>
            </a:r>
          </a:p>
          <a:p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Les poteries sont en contact direct avec le combustible</a:t>
            </a:r>
          </a:p>
          <a:p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 combustible et les vases sont placés en tas ou en « meule » de cuisson</a:t>
            </a:r>
          </a:p>
          <a:p>
            <a:endParaRPr 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797489"/>
            <a:ext cx="4389751" cy="2862881"/>
          </a:xfr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666" y="1556792"/>
            <a:ext cx="3391790" cy="5071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552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V. La cuisson</a:t>
            </a:r>
            <a:r>
              <a:rPr lang="fr-F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fr-F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Les structures de cuisson</a:t>
            </a:r>
            <a:endParaRPr lang="fr-FR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FR" sz="1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 cuisson en fosse</a:t>
            </a:r>
          </a:p>
          <a:p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Les poteries et les combustibles sont placés ensemble dans une dépression</a:t>
            </a:r>
          </a:p>
          <a:p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Meilleure conservation de la chaleur</a:t>
            </a:r>
            <a:endParaRPr 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Possibilité de faire une post-cuisson réductrice</a:t>
            </a: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28800"/>
            <a:ext cx="4445110" cy="3456384"/>
          </a:xfr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58" y="3679992"/>
            <a:ext cx="4320480" cy="3178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145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V. La cuisson</a:t>
            </a:r>
            <a:r>
              <a:rPr lang="fr-F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fr-F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Les structures de cuisson</a:t>
            </a:r>
            <a:endParaRPr lang="fr-FR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618" y="1772816"/>
            <a:ext cx="2926080" cy="1920240"/>
          </a:xfrm>
        </p:spPr>
      </p:pic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760624"/>
            <a:ext cx="2926080" cy="1926336"/>
          </a:xfr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690" y="1772816"/>
            <a:ext cx="2926080" cy="191414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861048"/>
            <a:ext cx="2926080" cy="192024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960" y="3854952"/>
            <a:ext cx="2926080" cy="1926336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618" y="3861048"/>
            <a:ext cx="2932176" cy="1956816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2457186" y="5879290"/>
            <a:ext cx="42296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Reconstitutions expérimentales: cuisson en fosse</a:t>
            </a:r>
            <a:endParaRPr lang="fr-F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8244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V. La cuisson</a:t>
            </a:r>
            <a:r>
              <a:rPr lang="fr-F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fr-F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Les structures de cuisson</a:t>
            </a:r>
            <a:endParaRPr lang="fr-FR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07504" y="1600200"/>
            <a:ext cx="4752528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 pré-cuisson (ou </a:t>
            </a:r>
            <a:r>
              <a:rPr lang="fr-FR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pré-chauffe</a:t>
            </a:r>
            <a:r>
              <a:rPr lang="fr-F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Limiter les accidents de chauffe</a:t>
            </a:r>
          </a:p>
          <a:p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Accélérer le processus de séchage</a:t>
            </a: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715312"/>
            <a:ext cx="4038600" cy="4295738"/>
          </a:xfr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3068961"/>
            <a:ext cx="3672408" cy="3164618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395537" y="6282346"/>
            <a:ext cx="3672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 </a:t>
            </a:r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É</a:t>
            </a:r>
            <a:r>
              <a:rPr lang="fr-F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paufrure</a:t>
            </a: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» provoquée par la chauffe trop rapide du vase</a:t>
            </a:r>
            <a:endParaRPr lang="fr-F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4932040" y="6265250"/>
            <a:ext cx="4211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Fractures de cuisson </a:t>
            </a: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provoquées par la chauffe trop rapide du vase</a:t>
            </a:r>
            <a:endParaRPr lang="fr-F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Ellipse 3"/>
          <p:cNvSpPr/>
          <p:nvPr/>
        </p:nvSpPr>
        <p:spPr>
          <a:xfrm>
            <a:off x="419332" y="3717032"/>
            <a:ext cx="1440160" cy="144016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1697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Autofit/>
          </a:bodyPr>
          <a:lstStyle/>
          <a:p>
            <a:r>
              <a:rPr lang="fr-FR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V. La cuisson</a:t>
            </a:r>
            <a:r>
              <a:rPr lang="fr-F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fr-F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Les structures de cuisson </a:t>
            </a:r>
            <a:endParaRPr lang="fr-FR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114800" cy="51411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1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Les fours</a:t>
            </a:r>
          </a:p>
          <a:p>
            <a:pPr marL="0" indent="0">
              <a:buNone/>
            </a:pPr>
            <a:endParaRPr lang="fr-FR" sz="1600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Séparation du combustible et des céramiques: </a:t>
            </a:r>
            <a:r>
              <a:rPr lang="fr-F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chambre de </a:t>
            </a:r>
            <a:r>
              <a:rPr lang="fr-F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combustion (</a:t>
            </a: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ou « de chauffe »</a:t>
            </a:r>
            <a:r>
              <a:rPr lang="fr-F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 </a:t>
            </a:r>
            <a:r>
              <a:rPr lang="fr-F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chambre de cuisson </a:t>
            </a: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(ou « laboratoire »)</a:t>
            </a:r>
          </a:p>
          <a:p>
            <a:pPr algn="just"/>
            <a:endParaRPr lang="fr-FR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Four permet d’atteindre des températures plus hautes, un meilleur contrôle des atmosphères de cuisson et, surtout, un </a:t>
            </a:r>
            <a:r>
              <a:rPr lang="fr-F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contrôle de la vitesse de chauffe</a:t>
            </a:r>
          </a:p>
          <a:p>
            <a:pPr algn="just"/>
            <a:endParaRPr lang="fr-FR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grands types de fours : </a:t>
            </a:r>
            <a:r>
              <a:rPr lang="fr-F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passage libre des flammes à travers la chambre de cuisson </a:t>
            </a: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(type </a:t>
            </a: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et </a:t>
            </a:r>
            <a:r>
              <a:rPr lang="fr-F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isolement des flammes de la chambre de cuisson</a:t>
            </a: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(type 2: fours à rayonnement)</a:t>
            </a: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760" y="1556792"/>
            <a:ext cx="3469532" cy="5221307"/>
          </a:xfrm>
        </p:spPr>
      </p:pic>
    </p:spTree>
    <p:extLst>
      <p:ext uri="{BB962C8B-B14F-4D97-AF65-F5344CB8AC3E}">
        <p14:creationId xmlns:p14="http://schemas.microsoft.com/office/powerpoint/2010/main" val="317409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V. La cuisson</a:t>
            </a:r>
            <a:br>
              <a:rPr lang="fr-FR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Les structures de cuisson</a:t>
            </a:r>
            <a:endParaRPr lang="fr-FR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21028"/>
            <a:ext cx="3454524" cy="3708533"/>
          </a:xfrm>
        </p:spPr>
      </p:pic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294" y="2492896"/>
            <a:ext cx="5526706" cy="3888432"/>
          </a:xfrm>
        </p:spPr>
      </p:pic>
      <p:sp>
        <p:nvSpPr>
          <p:cNvPr id="3" name="ZoneTexte 2"/>
          <p:cNvSpPr txBox="1"/>
          <p:nvPr/>
        </p:nvSpPr>
        <p:spPr>
          <a:xfrm>
            <a:off x="251520" y="1628800"/>
            <a:ext cx="741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</a:t>
            </a:r>
            <a:r>
              <a:rPr lang="fr-FR" b="1" dirty="0" smtClean="0"/>
              <a:t> </a:t>
            </a:r>
            <a:r>
              <a:rPr lang="fr-F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circulation de la chaleur dans les fours de type 1</a:t>
            </a:r>
            <a:endParaRPr lang="fr-FR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659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V. La cuisson</a:t>
            </a:r>
            <a:r>
              <a:rPr lang="fr-F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fr-F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Les structures de cuisson</a:t>
            </a:r>
            <a:endParaRPr lang="fr-FR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700808"/>
            <a:ext cx="6872080" cy="4505928"/>
          </a:xfrm>
        </p:spPr>
      </p:pic>
      <p:sp>
        <p:nvSpPr>
          <p:cNvPr id="6" name="ZoneTexte 5"/>
          <p:cNvSpPr txBox="1"/>
          <p:nvPr/>
        </p:nvSpPr>
        <p:spPr>
          <a:xfrm>
            <a:off x="1290572" y="6211669"/>
            <a:ext cx="68098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Four de </a:t>
            </a:r>
            <a:r>
              <a:rPr lang="fr-FR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Sévrier</a:t>
            </a:r>
            <a:r>
              <a:rPr lang="fr-FR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(Crêt-de-Chatillon), découvert dans le lac d’Annecy et daté du Bronze final</a:t>
            </a:r>
            <a:endParaRPr lang="fr-FR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807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V. La cuisson</a:t>
            </a:r>
            <a:r>
              <a:rPr lang="fr-F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fr-F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Les structures de cuisson</a:t>
            </a:r>
            <a:endParaRPr lang="fr-FR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505682"/>
            <a:ext cx="4932039" cy="2684954"/>
          </a:xfrm>
        </p:spPr>
      </p:pic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748234"/>
            <a:ext cx="4793347" cy="3360668"/>
          </a:xfrm>
        </p:spPr>
      </p:pic>
      <p:sp>
        <p:nvSpPr>
          <p:cNvPr id="7" name="ZoneTexte 6"/>
          <p:cNvSpPr txBox="1"/>
          <p:nvPr/>
        </p:nvSpPr>
        <p:spPr>
          <a:xfrm>
            <a:off x="598948" y="1798700"/>
            <a:ext cx="56886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Fours à tirage bas : laboratoire unique ou multiple</a:t>
            </a:r>
            <a:endParaRPr lang="fr-FR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619672" y="5085184"/>
            <a:ext cx="2376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Laboratoire unique</a:t>
            </a:r>
            <a:endParaRPr lang="fr-F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5724128" y="6237312"/>
            <a:ext cx="2304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Laboratoires multiples</a:t>
            </a:r>
            <a:endParaRPr lang="fr-F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2587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III. Les opérations de mise en forme et de traitement de surface</a:t>
            </a:r>
            <a:endParaRPr lang="fr-FR" sz="3600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30" b="98790" l="1126" r="995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689545"/>
            <a:ext cx="4252090" cy="2899695"/>
          </a:xfrm>
        </p:spPr>
      </p:pic>
      <p:sp>
        <p:nvSpPr>
          <p:cNvPr id="4" name="ZoneTexte 3"/>
          <p:cNvSpPr txBox="1"/>
          <p:nvPr/>
        </p:nvSpPr>
        <p:spPr>
          <a:xfrm>
            <a:off x="467544" y="1844824"/>
            <a:ext cx="28083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Raclage versus rabotage</a:t>
            </a:r>
            <a:endParaRPr lang="fr-FR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8" b="96499" l="863" r="994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425" y="2852936"/>
            <a:ext cx="4764104" cy="253275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043608" y="5589240"/>
            <a:ext cx="2232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Raclage sur pâte humide</a:t>
            </a:r>
            <a:endParaRPr lang="fr-F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715357" y="5589240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Rabotage sur pâte cuir</a:t>
            </a:r>
            <a:endParaRPr lang="fr-F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0777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1341"/>
            <a:ext cx="8229600" cy="1143000"/>
          </a:xfrm>
        </p:spPr>
        <p:txBody>
          <a:bodyPr>
            <a:noAutofit/>
          </a:bodyPr>
          <a:lstStyle/>
          <a:p>
            <a:r>
              <a:rPr lang="fr-FR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V. La cuisson</a:t>
            </a:r>
            <a:br>
              <a:rPr lang="fr-FR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Les structures de cuisson</a:t>
            </a:r>
            <a:endParaRPr lang="fr-FR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676" y="1093524"/>
            <a:ext cx="4231324" cy="5149495"/>
          </a:xfrm>
        </p:spPr>
      </p:pic>
      <p:pic>
        <p:nvPicPr>
          <p:cNvPr id="6" name="Espace réservé du contenu 5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124447"/>
            <a:ext cx="4680520" cy="3647061"/>
          </a:xfrm>
        </p:spPr>
      </p:pic>
      <p:sp>
        <p:nvSpPr>
          <p:cNvPr id="8" name="ZoneTexte 7"/>
          <p:cNvSpPr txBox="1"/>
          <p:nvPr/>
        </p:nvSpPr>
        <p:spPr>
          <a:xfrm>
            <a:off x="323528" y="1628800"/>
            <a:ext cx="39604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Les </a:t>
            </a:r>
            <a:r>
              <a:rPr lang="fr-F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fours à rayonnement </a:t>
            </a: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(type 2)</a:t>
            </a:r>
            <a:endParaRPr lang="fr-F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07504" y="6243019"/>
            <a:ext cx="8928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 four de la Graufesenque</a:t>
            </a: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four à céramique sigillée. Les tubulures conduisent la chaleur et soutiennent les étagères</a:t>
            </a:r>
            <a:endParaRPr lang="fr-F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2659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1143000"/>
          </a:xfrm>
        </p:spPr>
        <p:txBody>
          <a:bodyPr>
            <a:noAutofit/>
          </a:bodyPr>
          <a:lstStyle/>
          <a:p>
            <a:r>
              <a:rPr lang="fr-FR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V. La cuisson</a:t>
            </a:r>
            <a:r>
              <a:rPr lang="fr-F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fr-F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Les structures de cuisson </a:t>
            </a:r>
            <a:endParaRPr lang="fr-FR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43528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1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Les combustibles</a:t>
            </a:r>
          </a:p>
          <a:p>
            <a:pPr marL="0" indent="0">
              <a:buNone/>
            </a:pPr>
            <a:endParaRPr lang="fr-FR" sz="1800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 bois est le plus fréquent</a:t>
            </a:r>
          </a:p>
          <a:p>
            <a:pPr>
              <a:buFontTx/>
              <a:buChar char="-"/>
            </a:pPr>
            <a:r>
              <a:rPr lang="fr-F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fr-F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 essences de bois dites « dures » (chêne, hêtre, charme) brûlent plus lentement et ont un pouvoir calorifique élevé</a:t>
            </a:r>
          </a:p>
          <a:p>
            <a:pPr>
              <a:buFontTx/>
              <a:buChar char="-"/>
            </a:pPr>
            <a:r>
              <a:rPr lang="fr-F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Les essences de bois dites « tendres » (peuplier, résineux) brûlent plus rapidement et ont un pouvoir calorifique faible</a:t>
            </a:r>
          </a:p>
          <a:p>
            <a:pPr>
              <a:buFontTx/>
              <a:buChar char="-"/>
            </a:pPr>
            <a:endParaRPr lang="fr-FR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Les déjections animales séchées brûlent lentement, et se consument doucement</a:t>
            </a:r>
          </a:p>
          <a:p>
            <a:endParaRPr lang="fr-FR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Les </a:t>
            </a:r>
            <a:r>
              <a:rPr lang="fr-F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fr-F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égétaux de type pailles, herbes, brindilles, brûlent rapidement</a:t>
            </a:r>
          </a:p>
          <a:p>
            <a:pPr>
              <a:buFontTx/>
              <a:buChar char="-"/>
            </a:pPr>
            <a:endParaRPr lang="fr-FR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9410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V. La cuisson</a:t>
            </a:r>
            <a:br>
              <a:rPr lang="fr-FR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Les structures de cuisson </a:t>
            </a:r>
            <a:endParaRPr lang="fr-FR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323528" y="1600200"/>
            <a:ext cx="8568952" cy="47811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1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Les paramètres de cuisson : la cuisson en aire ouverte et en fosse</a:t>
            </a:r>
          </a:p>
          <a:p>
            <a:pPr marL="0" indent="0">
              <a:buNone/>
            </a:pPr>
            <a:endParaRPr lang="fr-FR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Température maximale </a:t>
            </a: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entre 600 °c et 1100°c</a:t>
            </a:r>
          </a:p>
          <a:p>
            <a:endParaRPr lang="fr-FR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Vitesse de chauffe </a:t>
            </a: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entre quelques degrés par min et 120°c par min. Difficile à contrôler. La température peut être régulée grâce au choix du combustible. </a:t>
            </a:r>
          </a:p>
          <a:p>
            <a:endParaRPr lang="fr-FR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Durée des cuissons </a:t>
            </a: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entre 20 min à quelques heures</a:t>
            </a:r>
          </a:p>
          <a:p>
            <a:endParaRPr lang="fr-FR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Contrôle</a:t>
            </a: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risques d’accidents de cuisson élevés. </a:t>
            </a:r>
          </a:p>
          <a:p>
            <a:pPr marL="0" indent="0">
              <a:buNone/>
            </a:pPr>
            <a:endParaRPr lang="fr-FR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Atmosphères de cuisson </a:t>
            </a: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difficiles à contrôler. La couleur des pots va plutôt dépendre de la méthode de refroidissement : pots laissés dans la structure ou retirés de la structure et laissés à l’air libre. </a:t>
            </a:r>
            <a:endParaRPr lang="fr-F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6135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>
            <a:noAutofit/>
          </a:bodyPr>
          <a:lstStyle/>
          <a:p>
            <a:r>
              <a:rPr lang="fr-FR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V. La cuisson</a:t>
            </a:r>
            <a:r>
              <a:rPr lang="fr-F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fr-F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Les structures de cuisson </a:t>
            </a:r>
            <a:endParaRPr lang="fr-FR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323528" y="1628800"/>
            <a:ext cx="8496944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fr-FR" sz="1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Les paramètres de cuisson : la cuisson en four</a:t>
            </a:r>
          </a:p>
          <a:p>
            <a:pPr marL="0" indent="0">
              <a:buNone/>
            </a:pPr>
            <a:endParaRPr lang="fr-FR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Température maximale</a:t>
            </a: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entre 1000°c et 1300°c (four à tirage bas)</a:t>
            </a:r>
          </a:p>
          <a:p>
            <a:endParaRPr lang="fr-FR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Vitesse de chauffe</a:t>
            </a: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moins de 20°c par minute. Meilleur contrôle de la montée de la température (« petit feu »)</a:t>
            </a:r>
          </a:p>
          <a:p>
            <a:endParaRPr lang="fr-FR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Durée des cuissons </a:t>
            </a: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entre un et plusieurs jours</a:t>
            </a:r>
          </a:p>
          <a:p>
            <a:endParaRPr lang="fr-FR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Contrôle </a:t>
            </a: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moins de risques d’accidents de cuisson </a:t>
            </a:r>
          </a:p>
          <a:p>
            <a:pPr marL="0" indent="0">
              <a:buNone/>
            </a:pPr>
            <a:endParaRPr lang="fr-FR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Atmosphères de cuisson</a:t>
            </a: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meilleur contrôle des atmosphères au cours de la post-cuisson</a:t>
            </a:r>
            <a:endParaRPr lang="fr-F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7686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57426"/>
            <a:ext cx="8229600" cy="1143000"/>
          </a:xfrm>
        </p:spPr>
        <p:txBody>
          <a:bodyPr>
            <a:noAutofit/>
          </a:bodyPr>
          <a:lstStyle/>
          <a:p>
            <a:r>
              <a:rPr lang="fr-FR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V. La cuisson</a:t>
            </a:r>
            <a:r>
              <a:rPr lang="fr-F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fr-F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Les productions</a:t>
            </a:r>
            <a:endParaRPr lang="fr-FR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Espace réservé du contenu 7"/>
          <p:cNvSpPr>
            <a:spLocks noGrp="1"/>
          </p:cNvSpPr>
          <p:nvPr>
            <p:ph sz="half" idx="1"/>
          </p:nvPr>
        </p:nvSpPr>
        <p:spPr>
          <a:xfrm>
            <a:off x="107504" y="1589466"/>
            <a:ext cx="2962672" cy="4525963"/>
          </a:xfrm>
        </p:spPr>
        <p:txBody>
          <a:bodyPr>
            <a:normAutofit/>
          </a:bodyPr>
          <a:lstStyle/>
          <a:p>
            <a:r>
              <a:rPr lang="fr-F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 faïence</a:t>
            </a: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céramique imperméabilisée au moyen d’un émail. Cuite entre 950°c et 1100°c </a:t>
            </a:r>
          </a:p>
          <a:p>
            <a:pPr marL="0" indent="0">
              <a:buNone/>
            </a:pPr>
            <a:endParaRPr lang="fr-FR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 grès</a:t>
            </a: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céramique à forte teneur en silice dont la pâte a été partiellement vitrifiée lors de la cuisson. Cuit entre 1200°c et 1350°c. </a:t>
            </a:r>
            <a:endParaRPr lang="fr-F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9" b="96996" l="2361" r="973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8138" y="1233919"/>
            <a:ext cx="3893043" cy="3059288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43" b="96964" l="9938" r="896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865" y="3319658"/>
            <a:ext cx="3063390" cy="3551757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5661072" y="4303096"/>
            <a:ext cx="2967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Grand plat en faïence, Moustiers-Sainte-Marie, 1720-1730</a:t>
            </a:r>
            <a:endParaRPr lang="fr-F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259632" y="6161820"/>
            <a:ext cx="2304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Pichet en grès, Frechen, 1580</a:t>
            </a:r>
            <a:endParaRPr lang="fr-F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4365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Autofit/>
          </a:bodyPr>
          <a:lstStyle/>
          <a:p>
            <a:r>
              <a:rPr lang="fr-FR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V. La cuisson</a:t>
            </a:r>
            <a:r>
              <a:rPr lang="fr-F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fr-F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Les productions</a:t>
            </a:r>
            <a:endParaRPr lang="fr-FR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07504" y="1600200"/>
            <a:ext cx="3960440" cy="4525963"/>
          </a:xfrm>
        </p:spPr>
        <p:txBody>
          <a:bodyPr>
            <a:normAutofit/>
          </a:bodyPr>
          <a:lstStyle/>
          <a:p>
            <a:r>
              <a:rPr lang="fr-F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 porcelaine</a:t>
            </a:r>
          </a:p>
          <a:p>
            <a:pPr marL="0" indent="0">
              <a:buNone/>
            </a:pPr>
            <a:endParaRPr lang="fr-FR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pâte composée de </a:t>
            </a:r>
            <a:r>
              <a:rPr lang="fr-F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kaolin</a:t>
            </a: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de dégraissant siliceux (quartz, silex) et d’un fondant (feldspath, phosphate ou fritte artificielle)</a:t>
            </a:r>
          </a:p>
          <a:p>
            <a:pPr algn="just"/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Une 1</a:t>
            </a:r>
            <a:r>
              <a:rPr lang="fr-FR" sz="16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ere</a:t>
            </a: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cuisson dite « cuisson dégourdi » à environ 950°c permettant l’ « émaillage »</a:t>
            </a:r>
          </a:p>
          <a:p>
            <a:pPr algn="just"/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Une 2</a:t>
            </a:r>
            <a:r>
              <a:rPr lang="fr-FR" sz="16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nde</a:t>
            </a: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cuisson à 1400°c</a:t>
            </a:r>
          </a:p>
          <a:p>
            <a:pPr algn="just"/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Une 3</a:t>
            </a:r>
            <a:r>
              <a:rPr lang="fr-FR" sz="16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cuisson qui permet de fixer le décor</a:t>
            </a:r>
          </a:p>
          <a:p>
            <a:endParaRPr 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301" b="91084" l="5038" r="9345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642" y="1340768"/>
            <a:ext cx="4860288" cy="5080654"/>
          </a:xfrm>
        </p:spPr>
      </p:pic>
      <p:sp>
        <p:nvSpPr>
          <p:cNvPr id="6" name="ZoneTexte 5"/>
          <p:cNvSpPr txBox="1"/>
          <p:nvPr/>
        </p:nvSpPr>
        <p:spPr>
          <a:xfrm>
            <a:off x="4716016" y="5898195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</a:t>
            </a: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lat en porcelaine, Jingdezhen (Chine), 1340</a:t>
            </a:r>
            <a:endParaRPr lang="fr-F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0622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Etude de cas: la cuisson d’une production céramique dans le village crétois de </a:t>
            </a:r>
            <a:r>
              <a:rPr lang="fr-FR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Margaritès</a:t>
            </a:r>
            <a:endParaRPr lang="fr-FR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772816"/>
            <a:ext cx="3240360" cy="4876425"/>
          </a:xfrm>
        </p:spPr>
      </p:pic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772816"/>
            <a:ext cx="3240360" cy="4876425"/>
          </a:xfrm>
        </p:spPr>
      </p:pic>
    </p:spTree>
    <p:extLst>
      <p:ext uri="{BB962C8B-B14F-4D97-AF65-F5344CB8AC3E}">
        <p14:creationId xmlns:p14="http://schemas.microsoft.com/office/powerpoint/2010/main" val="3911349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 remplissage du four</a:t>
            </a:r>
            <a:endParaRPr lang="fr-FR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59" y="2276873"/>
            <a:ext cx="4406541" cy="2928124"/>
          </a:xfrm>
        </p:spPr>
      </p:pic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2276873"/>
            <a:ext cx="4406541" cy="2928124"/>
          </a:xfrm>
        </p:spPr>
      </p:pic>
    </p:spTree>
    <p:extLst>
      <p:ext uri="{BB962C8B-B14F-4D97-AF65-F5344CB8AC3E}">
        <p14:creationId xmlns:p14="http://schemas.microsoft.com/office/powerpoint/2010/main" val="2071759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 remplissage du four</a:t>
            </a:r>
            <a:endParaRPr lang="fr-FR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85" y="2521367"/>
            <a:ext cx="4508485" cy="2995865"/>
          </a:xfrm>
        </p:spPr>
      </p:pic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521367"/>
            <a:ext cx="4495800" cy="2987436"/>
          </a:xfrm>
        </p:spPr>
      </p:pic>
    </p:spTree>
    <p:extLst>
      <p:ext uri="{BB962C8B-B14F-4D97-AF65-F5344CB8AC3E}">
        <p14:creationId xmlns:p14="http://schemas.microsoft.com/office/powerpoint/2010/main" val="244588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 remplissage du four</a:t>
            </a:r>
            <a:endParaRPr lang="fr-FR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59" y="2276873"/>
            <a:ext cx="4406541" cy="2928124"/>
          </a:xfrm>
        </p:spPr>
      </p:pic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2276873"/>
            <a:ext cx="4406541" cy="2928124"/>
          </a:xfrm>
        </p:spPr>
      </p:pic>
    </p:spTree>
    <p:extLst>
      <p:ext uri="{BB962C8B-B14F-4D97-AF65-F5344CB8AC3E}">
        <p14:creationId xmlns:p14="http://schemas.microsoft.com/office/powerpoint/2010/main" val="1155674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III. Les opérations de mise en forme et de traitement de surface</a:t>
            </a:r>
            <a:endParaRPr lang="fr-FR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39552" y="2420888"/>
            <a:ext cx="3610744" cy="2016224"/>
          </a:xfrm>
        </p:spPr>
        <p:txBody>
          <a:bodyPr>
            <a:normAutofit fontScale="47500" lnSpcReduction="20000"/>
          </a:bodyPr>
          <a:lstStyle/>
          <a:p>
            <a:r>
              <a:rPr lang="fr-FR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Rabotage au moyen d’un tour ou d’une tournette</a:t>
            </a:r>
            <a:endParaRPr lang="fr-FR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fr-FR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pâte</a:t>
            </a:r>
            <a:r>
              <a:rPr lang="fr-FR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est à l’état </a:t>
            </a:r>
            <a:r>
              <a:rPr lang="fr-FR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cuir</a:t>
            </a:r>
            <a:r>
              <a:rPr lang="fr-FR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fr-FR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Tournassin</a:t>
            </a:r>
            <a:r>
              <a:rPr lang="fr-FR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outil coupant qui permet de détacher des morceaux d’argile </a:t>
            </a:r>
          </a:p>
          <a:p>
            <a:endParaRPr lang="fr-FR" dirty="0"/>
          </a:p>
        </p:txBody>
      </p:sp>
      <p:pic>
        <p:nvPicPr>
          <p:cNvPr id="4" name="Espace réservé du contenu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635601"/>
            <a:ext cx="3312368" cy="258548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235" y="4290449"/>
            <a:ext cx="3312368" cy="2576286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683568" y="1635601"/>
            <a:ext cx="25202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 </a:t>
            </a:r>
            <a:r>
              <a:rPr lang="fr-FR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tournassage</a:t>
            </a:r>
            <a:endParaRPr lang="fr-FR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333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49188" y="0"/>
            <a:ext cx="8229600" cy="1143000"/>
          </a:xfrm>
        </p:spPr>
        <p:txBody>
          <a:bodyPr>
            <a:normAutofit/>
          </a:bodyPr>
          <a:lstStyle/>
          <a:p>
            <a:r>
              <a:rPr lang="fr-F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 cuisson</a:t>
            </a:r>
            <a:endParaRPr lang="fr-FR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24744"/>
            <a:ext cx="3455224" cy="5199774"/>
          </a:xfrm>
        </p:spPr>
      </p:pic>
      <p:pic>
        <p:nvPicPr>
          <p:cNvPr id="9" name="Espace réservé du contenu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140968"/>
            <a:ext cx="4797155" cy="3187685"/>
          </a:xfrm>
        </p:spPr>
      </p:pic>
      <p:sp>
        <p:nvSpPr>
          <p:cNvPr id="10" name="ZoneTexte 9"/>
          <p:cNvSpPr txBox="1"/>
          <p:nvPr/>
        </p:nvSpPr>
        <p:spPr>
          <a:xfrm>
            <a:off x="4206886" y="1136938"/>
            <a:ext cx="45365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Les premières phases de la chauffe (« petit feu »)</a:t>
            </a:r>
            <a:endParaRPr lang="fr-F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1368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143000"/>
          </a:xfrm>
        </p:spPr>
        <p:txBody>
          <a:bodyPr>
            <a:normAutofit/>
          </a:bodyPr>
          <a:lstStyle/>
          <a:p>
            <a:r>
              <a:rPr lang="fr-F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 cuisson</a:t>
            </a:r>
            <a:endParaRPr lang="fr-FR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5" y="2132856"/>
            <a:ext cx="5201521" cy="3456384"/>
          </a:xfrm>
        </p:spPr>
      </p:pic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672344"/>
            <a:ext cx="3384376" cy="2248901"/>
          </a:xfr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4005064"/>
            <a:ext cx="3384175" cy="2248768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539552" y="1484784"/>
            <a:ext cx="35283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 contrôle de la température</a:t>
            </a:r>
            <a:endParaRPr lang="fr-F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5453743" y="6284285"/>
            <a:ext cx="34928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 Carnet de cuisson » de G. </a:t>
            </a:r>
            <a:r>
              <a:rPr lang="fr-FR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Dalamvelas</a:t>
            </a:r>
            <a:endParaRPr lang="fr-F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1661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90872" y="122936"/>
            <a:ext cx="8229600" cy="1143000"/>
          </a:xfrm>
        </p:spPr>
        <p:txBody>
          <a:bodyPr>
            <a:normAutofit/>
          </a:bodyPr>
          <a:lstStyle/>
          <a:p>
            <a:r>
              <a:rPr lang="fr-F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 cuisson</a:t>
            </a:r>
            <a:endParaRPr lang="fr-FR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268760"/>
            <a:ext cx="4038600" cy="2683629"/>
          </a:xfrm>
        </p:spPr>
      </p:pic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4000557"/>
            <a:ext cx="4038600" cy="2683629"/>
          </a:xfr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265936"/>
            <a:ext cx="3600400" cy="541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286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 cuisson</a:t>
            </a:r>
            <a:endParaRPr lang="fr-FR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59" y="2276873"/>
            <a:ext cx="4406541" cy="2928124"/>
          </a:xfrm>
        </p:spPr>
      </p:pic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2276872"/>
            <a:ext cx="4406541" cy="2928124"/>
          </a:xfrm>
        </p:spPr>
      </p:pic>
      <p:sp>
        <p:nvSpPr>
          <p:cNvPr id="7" name="ZoneTexte 6"/>
          <p:cNvSpPr txBox="1"/>
          <p:nvPr/>
        </p:nvSpPr>
        <p:spPr>
          <a:xfrm>
            <a:off x="107504" y="5229200"/>
            <a:ext cx="4392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 foyer est constamment alimenté pour augmenter la température</a:t>
            </a:r>
            <a:endParaRPr lang="fr-F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4644008" y="5269911"/>
            <a:ext cx="4320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Les premières flammes traversent la chambre de cuisson</a:t>
            </a:r>
            <a:endParaRPr lang="fr-F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8091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fr-FR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 cuisson</a:t>
            </a:r>
            <a:endParaRPr lang="fr-FR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74371"/>
            <a:ext cx="4038600" cy="2683629"/>
          </a:xfrm>
        </p:spPr>
      </p:pic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654" y="1700808"/>
            <a:ext cx="5743346" cy="3816424"/>
          </a:xfrm>
        </p:spPr>
      </p:pic>
      <p:sp>
        <p:nvSpPr>
          <p:cNvPr id="7" name="ZoneTexte 6"/>
          <p:cNvSpPr txBox="1"/>
          <p:nvPr/>
        </p:nvSpPr>
        <p:spPr>
          <a:xfrm>
            <a:off x="1180" y="1310032"/>
            <a:ext cx="32746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 post-cuisson réductrice</a:t>
            </a:r>
            <a:endParaRPr lang="fr-F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3648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fr-F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 déchargement du four</a:t>
            </a:r>
            <a:endParaRPr lang="fr-FR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52" y="1196752"/>
            <a:ext cx="4442400" cy="2951952"/>
          </a:xfrm>
        </p:spPr>
      </p:pic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765" y="1206332"/>
            <a:ext cx="4427984" cy="2942372"/>
          </a:xfr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4148704"/>
            <a:ext cx="4104456" cy="2727391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6444208" y="5779079"/>
            <a:ext cx="26997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Trempage des pots visant à prévenir les altérations dues à la présence de chaux (oxyde de calcium)</a:t>
            </a:r>
            <a:endParaRPr lang="fr-F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1351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fr-F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 déchargement du four</a:t>
            </a:r>
            <a:endParaRPr lang="fr-FR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12776"/>
            <a:ext cx="4038600" cy="2683629"/>
          </a:xfrm>
        </p:spPr>
      </p:pic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174371"/>
            <a:ext cx="4038600" cy="2683629"/>
          </a:xfr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412776"/>
            <a:ext cx="4442964" cy="2952328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4330625" y="6209224"/>
            <a:ext cx="4417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Plusieurs poteries présentent des parois noires, dues à la réduction en post-cuisson</a:t>
            </a:r>
            <a:endParaRPr lang="fr-F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499992" y="4437112"/>
            <a:ext cx="44429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 raté de cuisson: fracture de cuisson autour de l’attache supérieure de l’anse</a:t>
            </a:r>
            <a:endParaRPr lang="fr-F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1331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III. Les opérations de mise en forme et de traitement de surface</a:t>
            </a:r>
            <a:endParaRPr lang="fr-FR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323528" y="1844824"/>
            <a:ext cx="8064896" cy="4669979"/>
          </a:xfrm>
        </p:spPr>
        <p:txBody>
          <a:bodyPr/>
          <a:lstStyle/>
          <a:p>
            <a:pPr marL="0" indent="0" algn="just">
              <a:buNone/>
            </a:pPr>
            <a:r>
              <a:rPr lang="fr-F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Les traitements de surface</a:t>
            </a:r>
          </a:p>
          <a:p>
            <a:pPr marL="0" indent="0" algn="just">
              <a:buNone/>
            </a:pPr>
            <a:endParaRPr lang="fr-FR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fr-F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Lissage : </a:t>
            </a: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action de frotter une pâte humide ou ré-humidifiée avec un outil souple (main, tissu, cuir, touffe de végétaux) pour régulariser la surface</a:t>
            </a:r>
          </a:p>
          <a:p>
            <a:pPr algn="just"/>
            <a:endParaRPr lang="fr-FR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fr-F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Grattage : </a:t>
            </a: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action de rendre grenue ou rugueuse une partie de la surface d’une poterie en la grattant</a:t>
            </a:r>
          </a:p>
          <a:p>
            <a:pPr algn="just"/>
            <a:endParaRPr lang="fr-FR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fr-F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Polissage : </a:t>
            </a: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action de frotter une pâte cuir ou sèche avec un outil dur afin de compacter et rendre brillante la surface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05270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III. Les opérations de mise en forme et de traitement de surface</a:t>
            </a:r>
            <a:endParaRPr lang="fr-FR" sz="3600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093" y="2204864"/>
            <a:ext cx="5611036" cy="3719126"/>
          </a:xfrm>
        </p:spPr>
      </p:pic>
      <p:sp>
        <p:nvSpPr>
          <p:cNvPr id="5" name="ZoneTexte 4"/>
          <p:cNvSpPr txBox="1"/>
          <p:nvPr/>
        </p:nvSpPr>
        <p:spPr>
          <a:xfrm>
            <a:off x="539552" y="1700808"/>
            <a:ext cx="25202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 lissage</a:t>
            </a:r>
            <a:endParaRPr lang="fr-FR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220072" y="5949280"/>
            <a:ext cx="25202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Lissage avec apport d’eau</a:t>
            </a:r>
            <a:endParaRPr lang="fr-FR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Espace réservé du contenu 7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18" y="2204864"/>
            <a:ext cx="3025134" cy="2243445"/>
          </a:xfr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515510"/>
            <a:ext cx="2970330" cy="220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054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73668" y="0"/>
            <a:ext cx="8229600" cy="1143000"/>
          </a:xfrm>
        </p:spPr>
        <p:txBody>
          <a:bodyPr>
            <a:noAutofit/>
          </a:bodyPr>
          <a:lstStyle/>
          <a:p>
            <a:r>
              <a:rPr lang="fr-FR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III. Les opérations de mise en forme et de traitement de surface</a:t>
            </a:r>
            <a:endParaRPr lang="fr-FR" sz="3600" dirty="0"/>
          </a:p>
        </p:txBody>
      </p:sp>
      <p:pic>
        <p:nvPicPr>
          <p:cNvPr id="8" name="Espace réservé du contenu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654" y="1628800"/>
            <a:ext cx="3456384" cy="2304256"/>
          </a:xfrm>
        </p:spPr>
      </p:pic>
      <p:pic>
        <p:nvPicPr>
          <p:cNvPr id="7" name="Espace réservé du contenu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45" b="95680" l="9953" r="897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506758"/>
            <a:ext cx="3096344" cy="5320749"/>
          </a:xfr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654" y="4042004"/>
            <a:ext cx="3500356" cy="2195307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5074876" y="6273509"/>
            <a:ext cx="35283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Polissage au moyen d’un galet poli </a:t>
            </a:r>
            <a:r>
              <a:rPr lang="fr-FR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(village de </a:t>
            </a:r>
            <a:r>
              <a:rPr lang="fr-FR" sz="1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Margaritès</a:t>
            </a:r>
            <a:r>
              <a:rPr lang="fr-FR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Crète)</a:t>
            </a:r>
            <a:endParaRPr lang="fr-FR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510759" y="6519729"/>
            <a:ext cx="2232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Egypte, 3800-3500 av. J.-C.</a:t>
            </a:r>
            <a:endParaRPr lang="fr-FR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23528" y="1436798"/>
            <a:ext cx="30963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 polissage</a:t>
            </a:r>
            <a:endParaRPr lang="fr-FR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203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143000"/>
          </a:xfrm>
        </p:spPr>
        <p:txBody>
          <a:bodyPr>
            <a:noAutofit/>
          </a:bodyPr>
          <a:lstStyle/>
          <a:p>
            <a:r>
              <a:rPr lang="fr-FR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IV. La décoration </a:t>
            </a:r>
            <a:r>
              <a:rPr lang="fr-F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fr-F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Décor par modification de la surface</a:t>
            </a:r>
            <a:endParaRPr lang="fr-FR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07504" y="1528192"/>
            <a:ext cx="8784976" cy="892696"/>
          </a:xfrm>
        </p:spPr>
        <p:txBody>
          <a:bodyPr>
            <a:normAutofit lnSpcReduction="10000"/>
          </a:bodyPr>
          <a:lstStyle/>
          <a:p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echniques de </a:t>
            </a:r>
            <a:r>
              <a:rPr lang="fr-F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décorations en creux</a:t>
            </a: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incision, gravure, impression, excision, ajourage</a:t>
            </a:r>
          </a:p>
          <a:p>
            <a:endParaRPr lang="fr-FR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Certaines techniques en creux procèdent par retrait de pâte (excision, ajourage)</a:t>
            </a:r>
          </a:p>
          <a:p>
            <a:endParaRPr lang="fr-F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0" y="2636912"/>
            <a:ext cx="3989895" cy="3466287"/>
          </a:xfr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636912"/>
            <a:ext cx="4636079" cy="3479336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331640" y="6182607"/>
            <a:ext cx="1584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Décor incisé</a:t>
            </a:r>
            <a:endParaRPr lang="fr-F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940152" y="6182607"/>
            <a:ext cx="1584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Décor excisé</a:t>
            </a:r>
            <a:endParaRPr lang="fr-F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7857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5067</TotalTime>
  <Words>1311</Words>
  <Application>Microsoft Office PowerPoint</Application>
  <PresentationFormat>Affichage à l'écran (4:3)</PresentationFormat>
  <Paragraphs>245</Paragraphs>
  <Slides>56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56</vt:i4>
      </vt:variant>
    </vt:vector>
  </HeadingPairs>
  <TitlesOfParts>
    <vt:vector size="60" baseType="lpstr">
      <vt:lpstr>Arial</vt:lpstr>
      <vt:lpstr>Calibri</vt:lpstr>
      <vt:lpstr>Times New Roman</vt:lpstr>
      <vt:lpstr>Thème Office</vt:lpstr>
      <vt:lpstr>La céramique: la décoration et la cuisson </vt:lpstr>
      <vt:lpstr>III. Les opérations de mise en forme et de traitement de surface</vt:lpstr>
      <vt:lpstr>III. Les opérations de mise en forme et de traitement de surface</vt:lpstr>
      <vt:lpstr>III. Les opérations de mise en forme et de traitement de surface</vt:lpstr>
      <vt:lpstr>III. Les opérations de mise en forme et de traitement de surface</vt:lpstr>
      <vt:lpstr>III. Les opérations de mise en forme et de traitement de surface</vt:lpstr>
      <vt:lpstr>III. Les opérations de mise en forme et de traitement de surface</vt:lpstr>
      <vt:lpstr>III. Les opérations de mise en forme et de traitement de surface</vt:lpstr>
      <vt:lpstr>IV. La décoration  1. Décor par modification de la surface</vt:lpstr>
      <vt:lpstr>IV. La décoration 1. Décor par modification de la surface</vt:lpstr>
      <vt:lpstr>IV. La décoration 1. Décor par modification de la surface</vt:lpstr>
      <vt:lpstr>IV. La décoration 2. Décor par adjonction d’éléments</vt:lpstr>
      <vt:lpstr>IV. La décoration 2. Décor par adjonction d’éléments</vt:lpstr>
      <vt:lpstr>IV. La décoration 2. Décor par adjonction d’éléments</vt:lpstr>
      <vt:lpstr>IV. La décoration 2. Décor par adjonction d’éléments</vt:lpstr>
      <vt:lpstr>IV. La décoration 2. Décor par adjonction d’éléments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V. La cuisson</vt:lpstr>
      <vt:lpstr>V. La cuisson 1. Les transformations physico-chimiques</vt:lpstr>
      <vt:lpstr>V. La cuisson 1. Les transformations physico-chimiques</vt:lpstr>
      <vt:lpstr>V. La cuisson 1. Les transformations physico-chimiques</vt:lpstr>
      <vt:lpstr>V. La cuisson 1. Les transformations physico-chimiques</vt:lpstr>
      <vt:lpstr>V. La cuisson 1. Les transformations physico-chimiques</vt:lpstr>
      <vt:lpstr>V. La cuisson 2. Les structures de cuisson</vt:lpstr>
      <vt:lpstr>V. La cuisson 2. Les structures de cuisson</vt:lpstr>
      <vt:lpstr>V. La cuisson 2. Les structures de cuisson</vt:lpstr>
      <vt:lpstr>V. La cuisson 2. Les structures de cuisson</vt:lpstr>
      <vt:lpstr>V. La cuisson 2. Les structures de cuisson </vt:lpstr>
      <vt:lpstr>V. La cuisson 2. Les structures de cuisson</vt:lpstr>
      <vt:lpstr>V. La cuisson  2. Les structures de cuisson</vt:lpstr>
      <vt:lpstr>V. La cuisson 2. Les structures de cuisson</vt:lpstr>
      <vt:lpstr>V. La cuisson 2. Les structures de cuisson</vt:lpstr>
      <vt:lpstr>V. La cuisson 2. Les structures de cuisson </vt:lpstr>
      <vt:lpstr>V. La cuisson 2. Les structures de cuisson </vt:lpstr>
      <vt:lpstr>V. La cuisson 2. Les structures de cuisson </vt:lpstr>
      <vt:lpstr>V. La cuisson  3. Les productions</vt:lpstr>
      <vt:lpstr>V. La cuisson 3. Les productions</vt:lpstr>
      <vt:lpstr>Etude de cas: la cuisson d’une production céramique dans le village crétois de Margaritès</vt:lpstr>
      <vt:lpstr>Le remplissage du four</vt:lpstr>
      <vt:lpstr>Le remplissage du four</vt:lpstr>
      <vt:lpstr>Le remplissage du four</vt:lpstr>
      <vt:lpstr>La cuisson</vt:lpstr>
      <vt:lpstr>La cuisson</vt:lpstr>
      <vt:lpstr>La cuisson</vt:lpstr>
      <vt:lpstr>La cuisson</vt:lpstr>
      <vt:lpstr>La cuisson</vt:lpstr>
      <vt:lpstr>Le déchargement du four</vt:lpstr>
      <vt:lpstr>Le déchargement du four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céramique: la décoration et la cuisson</dc:title>
  <dc:creator>Colin</dc:creator>
  <cp:lastModifiedBy>sarah georgel</cp:lastModifiedBy>
  <cp:revision>240</cp:revision>
  <dcterms:created xsi:type="dcterms:W3CDTF">2021-03-25T16:30:36Z</dcterms:created>
  <dcterms:modified xsi:type="dcterms:W3CDTF">2023-04-12T17:34:23Z</dcterms:modified>
</cp:coreProperties>
</file>