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4" r:id="rId2"/>
    <p:sldId id="258" r:id="rId3"/>
    <p:sldId id="319" r:id="rId4"/>
    <p:sldId id="335" r:id="rId5"/>
    <p:sldId id="336" r:id="rId6"/>
    <p:sldId id="347" r:id="rId7"/>
    <p:sldId id="337" r:id="rId8"/>
    <p:sldId id="348" r:id="rId9"/>
    <p:sldId id="315" r:id="rId10"/>
    <p:sldId id="316" r:id="rId11"/>
    <p:sldId id="405" r:id="rId12"/>
    <p:sldId id="404" r:id="rId13"/>
    <p:sldId id="261" r:id="rId14"/>
    <p:sldId id="283" r:id="rId15"/>
    <p:sldId id="386" r:id="rId16"/>
    <p:sldId id="362" r:id="rId17"/>
    <p:sldId id="363" r:id="rId18"/>
    <p:sldId id="364" r:id="rId19"/>
    <p:sldId id="366" r:id="rId20"/>
    <p:sldId id="367" r:id="rId21"/>
    <p:sldId id="368" r:id="rId22"/>
    <p:sldId id="371" r:id="rId23"/>
    <p:sldId id="372" r:id="rId24"/>
    <p:sldId id="387" r:id="rId25"/>
    <p:sldId id="369" r:id="rId26"/>
    <p:sldId id="375" r:id="rId27"/>
    <p:sldId id="388" r:id="rId28"/>
    <p:sldId id="377" r:id="rId29"/>
    <p:sldId id="402" r:id="rId30"/>
    <p:sldId id="389" r:id="rId31"/>
    <p:sldId id="379" r:id="rId32"/>
    <p:sldId id="397" r:id="rId33"/>
    <p:sldId id="399" r:id="rId34"/>
    <p:sldId id="400" r:id="rId35"/>
    <p:sldId id="401" r:id="rId36"/>
    <p:sldId id="396" r:id="rId37"/>
    <p:sldId id="398" r:id="rId38"/>
    <p:sldId id="390" r:id="rId39"/>
    <p:sldId id="391" r:id="rId40"/>
    <p:sldId id="392" r:id="rId41"/>
    <p:sldId id="393" r:id="rId42"/>
    <p:sldId id="394" r:id="rId43"/>
    <p:sldId id="403" r:id="rId44"/>
    <p:sldId id="395" r:id="rId45"/>
    <p:sldId id="378" r:id="rId46"/>
  </p:sldIdLst>
  <p:sldSz cx="12192000" cy="6858000"/>
  <p:notesSz cx="6858000" cy="9144000"/>
  <p:defaultTextStyle>
    <a:defPPr>
      <a:defRPr lang="fr-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46"/>
    <p:restoredTop sz="95680"/>
  </p:normalViewPr>
  <p:slideViewPr>
    <p:cSldViewPr snapToGrid="0">
      <p:cViewPr varScale="1">
        <p:scale>
          <a:sx n="154" d="100"/>
          <a:sy n="154" d="100"/>
        </p:scale>
        <p:origin x="6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5779E-0152-9CF3-6A8A-1DCF1834197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PL"/>
          </a:p>
        </p:txBody>
      </p:sp>
      <p:sp>
        <p:nvSpPr>
          <p:cNvPr id="3" name="Sous-titre 2">
            <a:extLst>
              <a:ext uri="{FF2B5EF4-FFF2-40B4-BE49-F238E27FC236}">
                <a16:creationId xmlns:a16="http://schemas.microsoft.com/office/drawing/2014/main" id="{7153B552-B8A1-4486-4890-FE8FF116BF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PL"/>
          </a:p>
        </p:txBody>
      </p:sp>
      <p:sp>
        <p:nvSpPr>
          <p:cNvPr id="4" name="Espace réservé de la date 3">
            <a:extLst>
              <a:ext uri="{FF2B5EF4-FFF2-40B4-BE49-F238E27FC236}">
                <a16:creationId xmlns:a16="http://schemas.microsoft.com/office/drawing/2014/main" id="{F46E5B74-F6E0-7256-41D7-3DFECCB8463B}"/>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5" name="Espace réservé du pied de page 4">
            <a:extLst>
              <a:ext uri="{FF2B5EF4-FFF2-40B4-BE49-F238E27FC236}">
                <a16:creationId xmlns:a16="http://schemas.microsoft.com/office/drawing/2014/main" id="{3B923200-348B-E462-B7A4-C341908DAF63}"/>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067E0788-7397-C11B-FACD-F5521618F883}"/>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264153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4E7E6F-241B-1CBA-FAC9-FE6C592C5079}"/>
              </a:ext>
            </a:extLst>
          </p:cNvPr>
          <p:cNvSpPr>
            <a:spLocks noGrp="1"/>
          </p:cNvSpPr>
          <p:nvPr>
            <p:ph type="title"/>
          </p:nvPr>
        </p:nvSpPr>
        <p:spPr/>
        <p:txBody>
          <a:bodyPr/>
          <a:lstStyle/>
          <a:p>
            <a:r>
              <a:rPr lang="fr-FR"/>
              <a:t>Modifiez le style du titre</a:t>
            </a:r>
            <a:endParaRPr lang="fr-PL"/>
          </a:p>
        </p:txBody>
      </p:sp>
      <p:sp>
        <p:nvSpPr>
          <p:cNvPr id="3" name="Espace réservé du texte vertical 2">
            <a:extLst>
              <a:ext uri="{FF2B5EF4-FFF2-40B4-BE49-F238E27FC236}">
                <a16:creationId xmlns:a16="http://schemas.microsoft.com/office/drawing/2014/main" id="{6CB7ECA9-9BF2-F83E-C2FE-3C0EFD15C00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e la date 3">
            <a:extLst>
              <a:ext uri="{FF2B5EF4-FFF2-40B4-BE49-F238E27FC236}">
                <a16:creationId xmlns:a16="http://schemas.microsoft.com/office/drawing/2014/main" id="{81C2EDB8-1C2A-57A3-738C-DC1F507981D4}"/>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5" name="Espace réservé du pied de page 4">
            <a:extLst>
              <a:ext uri="{FF2B5EF4-FFF2-40B4-BE49-F238E27FC236}">
                <a16:creationId xmlns:a16="http://schemas.microsoft.com/office/drawing/2014/main" id="{D4A74322-A985-6215-2E7A-624A9E80A6B2}"/>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7D86768B-6193-0DE7-9BF8-1F33CE60331A}"/>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26139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2976AA3-84EC-2999-DA8A-E472A16DFA72}"/>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PL"/>
          </a:p>
        </p:txBody>
      </p:sp>
      <p:sp>
        <p:nvSpPr>
          <p:cNvPr id="3" name="Espace réservé du texte vertical 2">
            <a:extLst>
              <a:ext uri="{FF2B5EF4-FFF2-40B4-BE49-F238E27FC236}">
                <a16:creationId xmlns:a16="http://schemas.microsoft.com/office/drawing/2014/main" id="{F47741F0-B929-807A-0230-AA0F279566F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e la date 3">
            <a:extLst>
              <a:ext uri="{FF2B5EF4-FFF2-40B4-BE49-F238E27FC236}">
                <a16:creationId xmlns:a16="http://schemas.microsoft.com/office/drawing/2014/main" id="{1F0EFBEB-A021-8764-F70A-B181BF9B287E}"/>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5" name="Espace réservé du pied de page 4">
            <a:extLst>
              <a:ext uri="{FF2B5EF4-FFF2-40B4-BE49-F238E27FC236}">
                <a16:creationId xmlns:a16="http://schemas.microsoft.com/office/drawing/2014/main" id="{487F8041-59F4-AF05-D0DC-EB1E6849E172}"/>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9A662CFB-8969-5603-305A-B3B1C14060EC}"/>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374812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19DE10-55C8-B04B-1E58-19384A065DCB}"/>
              </a:ext>
            </a:extLst>
          </p:cNvPr>
          <p:cNvSpPr>
            <a:spLocks noGrp="1"/>
          </p:cNvSpPr>
          <p:nvPr>
            <p:ph type="title"/>
          </p:nvPr>
        </p:nvSpPr>
        <p:spPr/>
        <p:txBody>
          <a:bodyPr/>
          <a:lstStyle/>
          <a:p>
            <a:r>
              <a:rPr lang="fr-FR"/>
              <a:t>Modifiez le style du titre</a:t>
            </a:r>
            <a:endParaRPr lang="fr-PL"/>
          </a:p>
        </p:txBody>
      </p:sp>
      <p:sp>
        <p:nvSpPr>
          <p:cNvPr id="3" name="Espace réservé du contenu 2">
            <a:extLst>
              <a:ext uri="{FF2B5EF4-FFF2-40B4-BE49-F238E27FC236}">
                <a16:creationId xmlns:a16="http://schemas.microsoft.com/office/drawing/2014/main" id="{5C10B8AE-070D-7B42-7818-0FAB9AA7524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e la date 3">
            <a:extLst>
              <a:ext uri="{FF2B5EF4-FFF2-40B4-BE49-F238E27FC236}">
                <a16:creationId xmlns:a16="http://schemas.microsoft.com/office/drawing/2014/main" id="{B94A2D0C-0E9D-4D72-3DBA-C9C2D1CF2A64}"/>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5" name="Espace réservé du pied de page 4">
            <a:extLst>
              <a:ext uri="{FF2B5EF4-FFF2-40B4-BE49-F238E27FC236}">
                <a16:creationId xmlns:a16="http://schemas.microsoft.com/office/drawing/2014/main" id="{06E3004F-0FDF-6AAB-D4AF-71338DC451AA}"/>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BBAA4193-77A7-0836-D818-E63E11E9A42D}"/>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215356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C63085-8949-2565-7188-1F17D64D784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PL"/>
          </a:p>
        </p:txBody>
      </p:sp>
      <p:sp>
        <p:nvSpPr>
          <p:cNvPr id="3" name="Espace réservé du texte 2">
            <a:extLst>
              <a:ext uri="{FF2B5EF4-FFF2-40B4-BE49-F238E27FC236}">
                <a16:creationId xmlns:a16="http://schemas.microsoft.com/office/drawing/2014/main" id="{B59C541F-FFF4-E4C1-E5C3-7A538D868F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340FAE0-AF0E-F8FA-6816-5174A34884FB}"/>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5" name="Espace réservé du pied de page 4">
            <a:extLst>
              <a:ext uri="{FF2B5EF4-FFF2-40B4-BE49-F238E27FC236}">
                <a16:creationId xmlns:a16="http://schemas.microsoft.com/office/drawing/2014/main" id="{F0E5FB0D-519D-6C91-C570-C0B0DFF20FFB}"/>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908136CB-FD6E-CEC2-03A1-83BA1EBB747F}"/>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17107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1F80C8-66CB-4914-EB4E-ABBE7E7AE315}"/>
              </a:ext>
            </a:extLst>
          </p:cNvPr>
          <p:cNvSpPr>
            <a:spLocks noGrp="1"/>
          </p:cNvSpPr>
          <p:nvPr>
            <p:ph type="title"/>
          </p:nvPr>
        </p:nvSpPr>
        <p:spPr/>
        <p:txBody>
          <a:bodyPr/>
          <a:lstStyle/>
          <a:p>
            <a:r>
              <a:rPr lang="fr-FR"/>
              <a:t>Modifiez le style du titre</a:t>
            </a:r>
            <a:endParaRPr lang="fr-PL"/>
          </a:p>
        </p:txBody>
      </p:sp>
      <p:sp>
        <p:nvSpPr>
          <p:cNvPr id="3" name="Espace réservé du contenu 2">
            <a:extLst>
              <a:ext uri="{FF2B5EF4-FFF2-40B4-BE49-F238E27FC236}">
                <a16:creationId xmlns:a16="http://schemas.microsoft.com/office/drawing/2014/main" id="{F7CFA9A9-F6BF-D96D-1F7B-3705F98B800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u contenu 3">
            <a:extLst>
              <a:ext uri="{FF2B5EF4-FFF2-40B4-BE49-F238E27FC236}">
                <a16:creationId xmlns:a16="http://schemas.microsoft.com/office/drawing/2014/main" id="{92CDC424-452E-9575-BED6-B453C51A6AC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5" name="Espace réservé de la date 4">
            <a:extLst>
              <a:ext uri="{FF2B5EF4-FFF2-40B4-BE49-F238E27FC236}">
                <a16:creationId xmlns:a16="http://schemas.microsoft.com/office/drawing/2014/main" id="{BFB2364E-0CD4-BBC0-0B51-A41E5B5FACDA}"/>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6" name="Espace réservé du pied de page 5">
            <a:extLst>
              <a:ext uri="{FF2B5EF4-FFF2-40B4-BE49-F238E27FC236}">
                <a16:creationId xmlns:a16="http://schemas.microsoft.com/office/drawing/2014/main" id="{81A0C30E-E2BC-C1FA-DFB7-A6A4AE617026}"/>
              </a:ext>
            </a:extLst>
          </p:cNvPr>
          <p:cNvSpPr>
            <a:spLocks noGrp="1"/>
          </p:cNvSpPr>
          <p:nvPr>
            <p:ph type="ftr" sz="quarter" idx="11"/>
          </p:nvPr>
        </p:nvSpPr>
        <p:spPr/>
        <p:txBody>
          <a:bodyPr/>
          <a:lstStyle/>
          <a:p>
            <a:endParaRPr lang="fr-PL"/>
          </a:p>
        </p:txBody>
      </p:sp>
      <p:sp>
        <p:nvSpPr>
          <p:cNvPr id="7" name="Espace réservé du numéro de diapositive 6">
            <a:extLst>
              <a:ext uri="{FF2B5EF4-FFF2-40B4-BE49-F238E27FC236}">
                <a16:creationId xmlns:a16="http://schemas.microsoft.com/office/drawing/2014/main" id="{56858433-48B8-AAA2-6290-3CD0262585DC}"/>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219337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73019C-5C00-B50A-2219-498AD38842E8}"/>
              </a:ext>
            </a:extLst>
          </p:cNvPr>
          <p:cNvSpPr>
            <a:spLocks noGrp="1"/>
          </p:cNvSpPr>
          <p:nvPr>
            <p:ph type="title"/>
          </p:nvPr>
        </p:nvSpPr>
        <p:spPr>
          <a:xfrm>
            <a:off x="839788" y="365125"/>
            <a:ext cx="10515600" cy="1325563"/>
          </a:xfrm>
        </p:spPr>
        <p:txBody>
          <a:bodyPr/>
          <a:lstStyle/>
          <a:p>
            <a:r>
              <a:rPr lang="fr-FR"/>
              <a:t>Modifiez le style du titre</a:t>
            </a:r>
            <a:endParaRPr lang="fr-PL"/>
          </a:p>
        </p:txBody>
      </p:sp>
      <p:sp>
        <p:nvSpPr>
          <p:cNvPr id="3" name="Espace réservé du texte 2">
            <a:extLst>
              <a:ext uri="{FF2B5EF4-FFF2-40B4-BE49-F238E27FC236}">
                <a16:creationId xmlns:a16="http://schemas.microsoft.com/office/drawing/2014/main" id="{AE692FD4-0A35-EC74-5826-170FA4AC1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5FA3D69-BE21-1143-31E1-D6D05D95BBB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5" name="Espace réservé du texte 4">
            <a:extLst>
              <a:ext uri="{FF2B5EF4-FFF2-40B4-BE49-F238E27FC236}">
                <a16:creationId xmlns:a16="http://schemas.microsoft.com/office/drawing/2014/main" id="{50E7EC01-A585-FA6A-4800-124E344643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B04C973-CE32-B051-40A9-B3BE3551D6F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7" name="Espace réservé de la date 6">
            <a:extLst>
              <a:ext uri="{FF2B5EF4-FFF2-40B4-BE49-F238E27FC236}">
                <a16:creationId xmlns:a16="http://schemas.microsoft.com/office/drawing/2014/main" id="{0FCD746C-7922-097D-5B72-E7CB522ED414}"/>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8" name="Espace réservé du pied de page 7">
            <a:extLst>
              <a:ext uri="{FF2B5EF4-FFF2-40B4-BE49-F238E27FC236}">
                <a16:creationId xmlns:a16="http://schemas.microsoft.com/office/drawing/2014/main" id="{2E29ED4B-9CB6-C61C-BBDB-965DA38CA8E1}"/>
              </a:ext>
            </a:extLst>
          </p:cNvPr>
          <p:cNvSpPr>
            <a:spLocks noGrp="1"/>
          </p:cNvSpPr>
          <p:nvPr>
            <p:ph type="ftr" sz="quarter" idx="11"/>
          </p:nvPr>
        </p:nvSpPr>
        <p:spPr/>
        <p:txBody>
          <a:bodyPr/>
          <a:lstStyle/>
          <a:p>
            <a:endParaRPr lang="fr-PL"/>
          </a:p>
        </p:txBody>
      </p:sp>
      <p:sp>
        <p:nvSpPr>
          <p:cNvPr id="9" name="Espace réservé du numéro de diapositive 8">
            <a:extLst>
              <a:ext uri="{FF2B5EF4-FFF2-40B4-BE49-F238E27FC236}">
                <a16:creationId xmlns:a16="http://schemas.microsoft.com/office/drawing/2014/main" id="{1D19BC31-6AE2-BB64-C614-C2B9B96AD9A3}"/>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30314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4907BD-7963-E4E4-7367-CB5A8AFD912C}"/>
              </a:ext>
            </a:extLst>
          </p:cNvPr>
          <p:cNvSpPr>
            <a:spLocks noGrp="1"/>
          </p:cNvSpPr>
          <p:nvPr>
            <p:ph type="title"/>
          </p:nvPr>
        </p:nvSpPr>
        <p:spPr/>
        <p:txBody>
          <a:bodyPr/>
          <a:lstStyle/>
          <a:p>
            <a:r>
              <a:rPr lang="fr-FR"/>
              <a:t>Modifiez le style du titre</a:t>
            </a:r>
            <a:endParaRPr lang="fr-PL"/>
          </a:p>
        </p:txBody>
      </p:sp>
      <p:sp>
        <p:nvSpPr>
          <p:cNvPr id="3" name="Espace réservé de la date 2">
            <a:extLst>
              <a:ext uri="{FF2B5EF4-FFF2-40B4-BE49-F238E27FC236}">
                <a16:creationId xmlns:a16="http://schemas.microsoft.com/office/drawing/2014/main" id="{2BBE21A4-29B9-AEF7-C100-A29695AAF138}"/>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4" name="Espace réservé du pied de page 3">
            <a:extLst>
              <a:ext uri="{FF2B5EF4-FFF2-40B4-BE49-F238E27FC236}">
                <a16:creationId xmlns:a16="http://schemas.microsoft.com/office/drawing/2014/main" id="{5EA369AF-D7F5-434D-11AD-6E22B12E4E9C}"/>
              </a:ext>
            </a:extLst>
          </p:cNvPr>
          <p:cNvSpPr>
            <a:spLocks noGrp="1"/>
          </p:cNvSpPr>
          <p:nvPr>
            <p:ph type="ftr" sz="quarter" idx="11"/>
          </p:nvPr>
        </p:nvSpPr>
        <p:spPr/>
        <p:txBody>
          <a:bodyPr/>
          <a:lstStyle/>
          <a:p>
            <a:endParaRPr lang="fr-PL"/>
          </a:p>
        </p:txBody>
      </p:sp>
      <p:sp>
        <p:nvSpPr>
          <p:cNvPr id="5" name="Espace réservé du numéro de diapositive 4">
            <a:extLst>
              <a:ext uri="{FF2B5EF4-FFF2-40B4-BE49-F238E27FC236}">
                <a16:creationId xmlns:a16="http://schemas.microsoft.com/office/drawing/2014/main" id="{6726E810-E768-CB23-D88D-213FB91DDA95}"/>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155481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323657-91BC-D761-1BBC-0D4D2530B231}"/>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3" name="Espace réservé du pied de page 2">
            <a:extLst>
              <a:ext uri="{FF2B5EF4-FFF2-40B4-BE49-F238E27FC236}">
                <a16:creationId xmlns:a16="http://schemas.microsoft.com/office/drawing/2014/main" id="{7DF856B5-8D9A-0B41-5E32-5A0FA3BAB715}"/>
              </a:ext>
            </a:extLst>
          </p:cNvPr>
          <p:cNvSpPr>
            <a:spLocks noGrp="1"/>
          </p:cNvSpPr>
          <p:nvPr>
            <p:ph type="ftr" sz="quarter" idx="11"/>
          </p:nvPr>
        </p:nvSpPr>
        <p:spPr/>
        <p:txBody>
          <a:bodyPr/>
          <a:lstStyle/>
          <a:p>
            <a:endParaRPr lang="fr-PL"/>
          </a:p>
        </p:txBody>
      </p:sp>
      <p:sp>
        <p:nvSpPr>
          <p:cNvPr id="4" name="Espace réservé du numéro de diapositive 3">
            <a:extLst>
              <a:ext uri="{FF2B5EF4-FFF2-40B4-BE49-F238E27FC236}">
                <a16:creationId xmlns:a16="http://schemas.microsoft.com/office/drawing/2014/main" id="{94E68890-1E41-5347-14B4-D32CC7DAD36B}"/>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385390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629476-4284-799E-E3E0-B7D6ED94E3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PL"/>
          </a:p>
        </p:txBody>
      </p:sp>
      <p:sp>
        <p:nvSpPr>
          <p:cNvPr id="3" name="Espace réservé du contenu 2">
            <a:extLst>
              <a:ext uri="{FF2B5EF4-FFF2-40B4-BE49-F238E27FC236}">
                <a16:creationId xmlns:a16="http://schemas.microsoft.com/office/drawing/2014/main" id="{72C69262-1418-0869-2179-E319942BC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u texte 3">
            <a:extLst>
              <a:ext uri="{FF2B5EF4-FFF2-40B4-BE49-F238E27FC236}">
                <a16:creationId xmlns:a16="http://schemas.microsoft.com/office/drawing/2014/main" id="{16FD857B-C0C7-7288-5669-D7A732AFD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DE699AC-6F12-248E-D232-21188744202A}"/>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6" name="Espace réservé du pied de page 5">
            <a:extLst>
              <a:ext uri="{FF2B5EF4-FFF2-40B4-BE49-F238E27FC236}">
                <a16:creationId xmlns:a16="http://schemas.microsoft.com/office/drawing/2014/main" id="{4C036B5B-E4C8-3066-320F-CC051DFAB523}"/>
              </a:ext>
            </a:extLst>
          </p:cNvPr>
          <p:cNvSpPr>
            <a:spLocks noGrp="1"/>
          </p:cNvSpPr>
          <p:nvPr>
            <p:ph type="ftr" sz="quarter" idx="11"/>
          </p:nvPr>
        </p:nvSpPr>
        <p:spPr/>
        <p:txBody>
          <a:bodyPr/>
          <a:lstStyle/>
          <a:p>
            <a:endParaRPr lang="fr-PL"/>
          </a:p>
        </p:txBody>
      </p:sp>
      <p:sp>
        <p:nvSpPr>
          <p:cNvPr id="7" name="Espace réservé du numéro de diapositive 6">
            <a:extLst>
              <a:ext uri="{FF2B5EF4-FFF2-40B4-BE49-F238E27FC236}">
                <a16:creationId xmlns:a16="http://schemas.microsoft.com/office/drawing/2014/main" id="{5835426B-DA10-E0BC-135C-8DC677655AE4}"/>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47117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B466E-5628-CED9-A0E5-12CBECF84D9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PL"/>
          </a:p>
        </p:txBody>
      </p:sp>
      <p:sp>
        <p:nvSpPr>
          <p:cNvPr id="3" name="Espace réservé pour une image  2">
            <a:extLst>
              <a:ext uri="{FF2B5EF4-FFF2-40B4-BE49-F238E27FC236}">
                <a16:creationId xmlns:a16="http://schemas.microsoft.com/office/drawing/2014/main" id="{30F1277F-5037-219F-3F54-3D31DC9374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PL"/>
          </a:p>
        </p:txBody>
      </p:sp>
      <p:sp>
        <p:nvSpPr>
          <p:cNvPr id="4" name="Espace réservé du texte 3">
            <a:extLst>
              <a:ext uri="{FF2B5EF4-FFF2-40B4-BE49-F238E27FC236}">
                <a16:creationId xmlns:a16="http://schemas.microsoft.com/office/drawing/2014/main" id="{2DA3D1AD-6BCF-6D4C-222C-4A161E9E9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7C1EE6-CADB-B3A7-5B70-1E9E3C3E95E9}"/>
              </a:ext>
            </a:extLst>
          </p:cNvPr>
          <p:cNvSpPr>
            <a:spLocks noGrp="1"/>
          </p:cNvSpPr>
          <p:nvPr>
            <p:ph type="dt" sz="half" idx="10"/>
          </p:nvPr>
        </p:nvSpPr>
        <p:spPr/>
        <p:txBody>
          <a:bodyPr/>
          <a:lstStyle/>
          <a:p>
            <a:fld id="{49A677CA-CF3A-FA44-A79B-2A6FFB100A67}" type="datetimeFigureOut">
              <a:rPr lang="fr-PL" smtClean="0"/>
              <a:t>1/27/25</a:t>
            </a:fld>
            <a:endParaRPr lang="fr-PL"/>
          </a:p>
        </p:txBody>
      </p:sp>
      <p:sp>
        <p:nvSpPr>
          <p:cNvPr id="6" name="Espace réservé du pied de page 5">
            <a:extLst>
              <a:ext uri="{FF2B5EF4-FFF2-40B4-BE49-F238E27FC236}">
                <a16:creationId xmlns:a16="http://schemas.microsoft.com/office/drawing/2014/main" id="{4A52650D-EBB2-BF6B-961C-CB61451F2855}"/>
              </a:ext>
            </a:extLst>
          </p:cNvPr>
          <p:cNvSpPr>
            <a:spLocks noGrp="1"/>
          </p:cNvSpPr>
          <p:nvPr>
            <p:ph type="ftr" sz="quarter" idx="11"/>
          </p:nvPr>
        </p:nvSpPr>
        <p:spPr/>
        <p:txBody>
          <a:bodyPr/>
          <a:lstStyle/>
          <a:p>
            <a:endParaRPr lang="fr-PL"/>
          </a:p>
        </p:txBody>
      </p:sp>
      <p:sp>
        <p:nvSpPr>
          <p:cNvPr id="7" name="Espace réservé du numéro de diapositive 6">
            <a:extLst>
              <a:ext uri="{FF2B5EF4-FFF2-40B4-BE49-F238E27FC236}">
                <a16:creationId xmlns:a16="http://schemas.microsoft.com/office/drawing/2014/main" id="{671BF9A6-CE6D-B4AE-D8BB-E0954AECEEFA}"/>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330608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F124D0A-15E0-535D-AAEF-578257C24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PL"/>
          </a:p>
        </p:txBody>
      </p:sp>
      <p:sp>
        <p:nvSpPr>
          <p:cNvPr id="3" name="Espace réservé du texte 2">
            <a:extLst>
              <a:ext uri="{FF2B5EF4-FFF2-40B4-BE49-F238E27FC236}">
                <a16:creationId xmlns:a16="http://schemas.microsoft.com/office/drawing/2014/main" id="{575C5177-CD9A-B02B-B60D-B43CC893E6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e la date 3">
            <a:extLst>
              <a:ext uri="{FF2B5EF4-FFF2-40B4-BE49-F238E27FC236}">
                <a16:creationId xmlns:a16="http://schemas.microsoft.com/office/drawing/2014/main" id="{FF563C1C-CAFD-8011-5489-65366676D8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677CA-CF3A-FA44-A79B-2A6FFB100A67}" type="datetimeFigureOut">
              <a:rPr lang="fr-PL" smtClean="0"/>
              <a:t>1/27/25</a:t>
            </a:fld>
            <a:endParaRPr lang="fr-PL"/>
          </a:p>
        </p:txBody>
      </p:sp>
      <p:sp>
        <p:nvSpPr>
          <p:cNvPr id="5" name="Espace réservé du pied de page 4">
            <a:extLst>
              <a:ext uri="{FF2B5EF4-FFF2-40B4-BE49-F238E27FC236}">
                <a16:creationId xmlns:a16="http://schemas.microsoft.com/office/drawing/2014/main" id="{B240D41E-6A38-DBAF-ABC7-5DA066BEFA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PL"/>
          </a:p>
        </p:txBody>
      </p:sp>
      <p:sp>
        <p:nvSpPr>
          <p:cNvPr id="6" name="Espace réservé du numéro de diapositive 5">
            <a:extLst>
              <a:ext uri="{FF2B5EF4-FFF2-40B4-BE49-F238E27FC236}">
                <a16:creationId xmlns:a16="http://schemas.microsoft.com/office/drawing/2014/main" id="{42567BDA-B292-EA65-06A5-38D276070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4C2F5-D5C8-314E-B6EA-2449A3C25577}" type="slidenum">
              <a:rPr lang="fr-PL" smtClean="0"/>
              <a:t>‹N°›</a:t>
            </a:fld>
            <a:endParaRPr lang="fr-PL"/>
          </a:p>
        </p:txBody>
      </p:sp>
    </p:spTree>
    <p:extLst>
      <p:ext uri="{BB962C8B-B14F-4D97-AF65-F5344CB8AC3E}">
        <p14:creationId xmlns:p14="http://schemas.microsoft.com/office/powerpoint/2010/main" val="3002143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ourrier.univ-paris1.fr/imp/dynamic.php?page=mailbox"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valentin.behr@univ-paris1.f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84760JnuNlI"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hyperlink" Target="https://www.youtube.com/watch?v=vEyq-E_IuZ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Loohqd_m6K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CAA0D07-0093-7535-667F-C60ABE129AC3}"/>
              </a:ext>
            </a:extLst>
          </p:cNvPr>
          <p:cNvSpPr txBox="1">
            <a:spLocks/>
          </p:cNvSpPr>
          <p:nvPr/>
        </p:nvSpPr>
        <p:spPr>
          <a:xfrm>
            <a:off x="968377" y="965200"/>
            <a:ext cx="10351264" cy="317537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latin typeface="Garamond" panose="02020404030301010803" pitchFamily="18" charset="0"/>
              </a:rPr>
              <a:t>Europe, transnational mobilisations, civil society</a:t>
            </a:r>
            <a:br>
              <a:rPr lang="fr-FR" sz="3300" dirty="0">
                <a:latin typeface="Garamond" panose="02020404030301010803" pitchFamily="18" charset="0"/>
              </a:rPr>
            </a:br>
            <a:br>
              <a:rPr lang="fr-FR" sz="3300" dirty="0">
                <a:latin typeface="Garamond" panose="02020404030301010803" pitchFamily="18" charset="0"/>
              </a:rPr>
            </a:br>
            <a:endParaRPr lang="fr-FR" sz="3300" dirty="0">
              <a:latin typeface="Garamond" panose="02020404030301010803" pitchFamily="18" charset="0"/>
            </a:endParaRPr>
          </a:p>
          <a:p>
            <a:r>
              <a:rPr lang="fr-FR" sz="2800" dirty="0">
                <a:latin typeface="Garamond" panose="02020404030301010803" pitchFamily="18" charset="0"/>
              </a:rPr>
              <a:t>2024-25</a:t>
            </a:r>
            <a:br>
              <a:rPr lang="fr-FR" sz="2800" dirty="0">
                <a:latin typeface="Merriweather" pitchFamily="2" charset="77"/>
              </a:rPr>
            </a:br>
            <a:br>
              <a:rPr lang="fr-FR" sz="2800" dirty="0">
                <a:latin typeface="Merriweather" pitchFamily="2" charset="77"/>
              </a:rPr>
            </a:br>
            <a:endParaRPr lang="fr-PL" sz="3300" dirty="0">
              <a:latin typeface="Merriweather" pitchFamily="2" charset="77"/>
            </a:endParaRPr>
          </a:p>
        </p:txBody>
      </p:sp>
      <p:sp>
        <p:nvSpPr>
          <p:cNvPr id="5" name="Sous-titre 2">
            <a:extLst>
              <a:ext uri="{FF2B5EF4-FFF2-40B4-BE49-F238E27FC236}">
                <a16:creationId xmlns:a16="http://schemas.microsoft.com/office/drawing/2014/main" id="{5E1FEC2A-DFB7-E4C0-23B4-777D8302EED4}"/>
              </a:ext>
            </a:extLst>
          </p:cNvPr>
          <p:cNvSpPr txBox="1">
            <a:spLocks/>
          </p:cNvSpPr>
          <p:nvPr/>
        </p:nvSpPr>
        <p:spPr>
          <a:xfrm>
            <a:off x="968377" y="4301440"/>
            <a:ext cx="4474140" cy="12533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PL" sz="2200" dirty="0"/>
          </a:p>
          <a:p>
            <a:pPr marL="0" indent="0">
              <a:buNone/>
            </a:pPr>
            <a:r>
              <a:rPr lang="fr-PL" sz="2200" dirty="0">
                <a:latin typeface="Garamond" panose="02020404030301010803" pitchFamily="18" charset="0"/>
              </a:rPr>
              <a:t>Valentin Behr</a:t>
            </a:r>
          </a:p>
          <a:p>
            <a:pPr marL="0" indent="0">
              <a:buNone/>
            </a:pPr>
            <a:r>
              <a:rPr lang="fr-FR" sz="2200" dirty="0">
                <a:latin typeface="Garamond" panose="02020404030301010803" pitchFamily="18" charset="0"/>
                <a:hlinkClick r:id="rId2"/>
              </a:rPr>
              <a:t>Valentin.Behr@univ-paris1.fr</a:t>
            </a:r>
            <a:endParaRPr lang="fr-PL" sz="2200" dirty="0">
              <a:latin typeface="Garamond" panose="02020404030301010803" pitchFamily="18" charset="0"/>
            </a:endParaRPr>
          </a:p>
        </p:txBody>
      </p:sp>
    </p:spTree>
    <p:extLst>
      <p:ext uri="{BB962C8B-B14F-4D97-AF65-F5344CB8AC3E}">
        <p14:creationId xmlns:p14="http://schemas.microsoft.com/office/powerpoint/2010/main" val="272245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838200" y="665018"/>
            <a:ext cx="3040117" cy="5511945"/>
          </a:xfrm>
        </p:spPr>
        <p:txBody>
          <a:bodyPr>
            <a:normAutofit/>
          </a:bodyPr>
          <a:lstStyle/>
          <a:p>
            <a:pPr marL="0" indent="0" algn="just">
              <a:buNone/>
            </a:pPr>
            <a:r>
              <a:rPr lang="en-GB" sz="2000" b="1" dirty="0">
                <a:latin typeface="Garamond" panose="02020404030301010803" pitchFamily="18" charset="0"/>
                <a:ea typeface="Calibri" panose="020F0502020204030204" pitchFamily="34" charset="0"/>
                <a:cs typeface="Times New Roman" panose="02020603050405020304" pitchFamily="18" charset="0"/>
              </a:rPr>
              <a:t>Lectures, reading list and presentations</a:t>
            </a:r>
            <a:endParaRPr lang="en-GB" sz="2000" b="1" noProof="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GB" sz="2000" noProof="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FR" dirty="0"/>
          </a:p>
          <a:p>
            <a:pPr marL="0" indent="0">
              <a:buNone/>
            </a:pPr>
            <a:endParaRPr lang="en-GB" dirty="0"/>
          </a:p>
          <a:p>
            <a:pPr marL="0" indent="0">
              <a:buNone/>
            </a:pPr>
            <a:endParaRPr lang="en-GB" dirty="0"/>
          </a:p>
          <a:p>
            <a:pPr marL="0" indent="0">
              <a:buNone/>
            </a:pPr>
            <a:endParaRPr lang="en-GB" dirty="0"/>
          </a:p>
        </p:txBody>
      </p:sp>
      <p:graphicFrame>
        <p:nvGraphicFramePr>
          <p:cNvPr id="2" name="Tableau 1">
            <a:extLst>
              <a:ext uri="{FF2B5EF4-FFF2-40B4-BE49-F238E27FC236}">
                <a16:creationId xmlns:a16="http://schemas.microsoft.com/office/drawing/2014/main" id="{D239EC60-28D2-218A-AC54-F791439117F2}"/>
              </a:ext>
            </a:extLst>
          </p:cNvPr>
          <p:cNvGraphicFramePr>
            <a:graphicFrameLocks noGrp="1"/>
          </p:cNvGraphicFramePr>
          <p:nvPr>
            <p:extLst>
              <p:ext uri="{D42A27DB-BD31-4B8C-83A1-F6EECF244321}">
                <p14:modId xmlns:p14="http://schemas.microsoft.com/office/powerpoint/2010/main" val="3096949692"/>
              </p:ext>
            </p:extLst>
          </p:nvPr>
        </p:nvGraphicFramePr>
        <p:xfrm>
          <a:off x="4183116" y="58188"/>
          <a:ext cx="7546142" cy="6741624"/>
        </p:xfrm>
        <a:graphic>
          <a:graphicData uri="http://schemas.openxmlformats.org/drawingml/2006/table">
            <a:tbl>
              <a:tblPr firstRow="1" firstCol="1" bandRow="1">
                <a:tableStyleId>{5C22544A-7EE6-4342-B048-85BDC9FD1C3A}</a:tableStyleId>
              </a:tblPr>
              <a:tblGrid>
                <a:gridCol w="2514826">
                  <a:extLst>
                    <a:ext uri="{9D8B030D-6E8A-4147-A177-3AD203B41FA5}">
                      <a16:colId xmlns:a16="http://schemas.microsoft.com/office/drawing/2014/main" val="3565018678"/>
                    </a:ext>
                  </a:extLst>
                </a:gridCol>
                <a:gridCol w="2515658">
                  <a:extLst>
                    <a:ext uri="{9D8B030D-6E8A-4147-A177-3AD203B41FA5}">
                      <a16:colId xmlns:a16="http://schemas.microsoft.com/office/drawing/2014/main" val="3225981141"/>
                    </a:ext>
                  </a:extLst>
                </a:gridCol>
                <a:gridCol w="2515658">
                  <a:extLst>
                    <a:ext uri="{9D8B030D-6E8A-4147-A177-3AD203B41FA5}">
                      <a16:colId xmlns:a16="http://schemas.microsoft.com/office/drawing/2014/main" val="1957856499"/>
                    </a:ext>
                  </a:extLst>
                </a:gridCol>
              </a:tblGrid>
              <a:tr h="217169">
                <a:tc>
                  <a:txBody>
                    <a:bodyPr/>
                    <a:lstStyle/>
                    <a:p>
                      <a:pPr algn="ctr"/>
                      <a:r>
                        <a:rPr lang="en-GB" sz="1200" kern="100" dirty="0">
                          <a:solidFill>
                            <a:schemeClr val="tx1"/>
                          </a:solidFill>
                          <a:effectLst/>
                          <a:latin typeface="Garamond" panose="02020404030301010803" pitchFamily="18" charset="0"/>
                        </a:rPr>
                        <a:t>Date</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pPr algn="ctr"/>
                      <a:r>
                        <a:rPr lang="en-GB" sz="1200" kern="100">
                          <a:solidFill>
                            <a:schemeClr val="tx1"/>
                          </a:solidFill>
                          <a:effectLst/>
                          <a:latin typeface="Garamond" panose="02020404030301010803" pitchFamily="18" charset="0"/>
                        </a:rPr>
                        <a:t>Reading</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pPr algn="ctr"/>
                      <a:r>
                        <a:rPr lang="en-GB" sz="1200" kern="100">
                          <a:solidFill>
                            <a:schemeClr val="tx1"/>
                          </a:solidFill>
                          <a:effectLst/>
                          <a:latin typeface="Garamond" panose="02020404030301010803" pitchFamily="18" charset="0"/>
                        </a:rPr>
                        <a:t>Presentation</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79347797"/>
                  </a:ext>
                </a:extLst>
              </a:tr>
              <a:tr h="217169">
                <a:tc>
                  <a:txBody>
                    <a:bodyPr/>
                    <a:lstStyle/>
                    <a:p>
                      <a:r>
                        <a:rPr lang="en-GB" sz="1200" kern="100" dirty="0">
                          <a:solidFill>
                            <a:schemeClr val="tx1"/>
                          </a:solidFill>
                          <a:effectLst/>
                          <a:latin typeface="Garamond" panose="02020404030301010803" pitchFamily="18" charset="0"/>
                        </a:rPr>
                        <a:t>28 January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a:solidFill>
                            <a:schemeClr val="tx1"/>
                          </a:solidFill>
                          <a:effectLst/>
                          <a:latin typeface="Garamond" panose="02020404030301010803" pitchFamily="18" charset="0"/>
                        </a:rPr>
                        <a:t> </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a:solidFill>
                            <a:schemeClr val="tx1"/>
                          </a:solidFill>
                          <a:effectLst/>
                          <a:latin typeface="Garamond" panose="02020404030301010803" pitchFamily="18" charset="0"/>
                        </a:rPr>
                        <a:t> </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328231060"/>
                  </a:ext>
                </a:extLst>
              </a:tr>
              <a:tr h="413168">
                <a:tc>
                  <a:txBody>
                    <a:bodyPr/>
                    <a:lstStyle/>
                    <a:p>
                      <a:r>
                        <a:rPr lang="en-GB" sz="1200" kern="100" dirty="0">
                          <a:solidFill>
                            <a:schemeClr val="tx1"/>
                          </a:solidFill>
                          <a:effectLst/>
                          <a:latin typeface="Garamond" panose="02020404030301010803" pitchFamily="18" charset="0"/>
                        </a:rPr>
                        <a:t>11 February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Tilly &amp; </a:t>
                      </a:r>
                      <a:r>
                        <a:rPr lang="en-GB" sz="1200" kern="100" dirty="0" err="1">
                          <a:solidFill>
                            <a:schemeClr val="tx1"/>
                          </a:solidFill>
                          <a:effectLst/>
                          <a:latin typeface="Garamond" panose="02020404030301010803" pitchFamily="18" charset="0"/>
                        </a:rPr>
                        <a:t>Tarrow</a:t>
                      </a:r>
                      <a:r>
                        <a:rPr lang="en-GB" sz="1200" kern="100" dirty="0">
                          <a:solidFill>
                            <a:schemeClr val="tx1"/>
                          </a:solidFill>
                          <a:effectLst/>
                          <a:latin typeface="Garamond" panose="02020404030301010803" pitchFamily="18" charset="0"/>
                        </a:rPr>
                        <a:t>, </a:t>
                      </a:r>
                      <a:r>
                        <a:rPr lang="en-GB" sz="1200" i="1" kern="100" dirty="0">
                          <a:solidFill>
                            <a:schemeClr val="tx1"/>
                          </a:solidFill>
                          <a:effectLst/>
                          <a:latin typeface="Garamond" panose="02020404030301010803" pitchFamily="18" charset="0"/>
                        </a:rPr>
                        <a:t>Contentious Politics</a:t>
                      </a:r>
                      <a:r>
                        <a:rPr lang="en-GB" sz="1200" kern="100" dirty="0">
                          <a:solidFill>
                            <a:schemeClr val="tx1"/>
                          </a:solidFill>
                          <a:effectLst/>
                          <a:latin typeface="Garamond" panose="02020404030301010803" pitchFamily="18" charset="0"/>
                        </a:rPr>
                        <a:t>, OUP, 2015 (introduction).</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“Battle of Seattle” (1999)</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628202727"/>
                  </a:ext>
                </a:extLst>
              </a:tr>
              <a:tr h="823868">
                <a:tc>
                  <a:txBody>
                    <a:bodyPr/>
                    <a:lstStyle/>
                    <a:p>
                      <a:r>
                        <a:rPr lang="en-GB" sz="1200" kern="100" dirty="0">
                          <a:solidFill>
                            <a:schemeClr val="tx1"/>
                          </a:solidFill>
                          <a:effectLst/>
                          <a:latin typeface="Garamond" panose="02020404030301010803" pitchFamily="18" charset="0"/>
                        </a:rPr>
                        <a:t>4 March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De </a:t>
                      </a:r>
                      <a:r>
                        <a:rPr lang="en-GB" sz="1200" kern="100" dirty="0" err="1">
                          <a:solidFill>
                            <a:schemeClr val="tx1"/>
                          </a:solidFill>
                          <a:effectLst/>
                          <a:latin typeface="Garamond" panose="02020404030301010803" pitchFamily="18" charset="0"/>
                        </a:rPr>
                        <a:t>Swaan</a:t>
                      </a:r>
                      <a:r>
                        <a:rPr lang="en-GB" sz="1200" kern="100" dirty="0">
                          <a:solidFill>
                            <a:schemeClr val="tx1"/>
                          </a:solidFill>
                          <a:effectLst/>
                          <a:latin typeface="Garamond" panose="02020404030301010803" pitchFamily="18" charset="0"/>
                        </a:rPr>
                        <a:t>: “The European void. The democratic deficit as a cultural deficiency”, in </a:t>
                      </a:r>
                      <a:r>
                        <a:rPr lang="en-GB" sz="1200" i="1" kern="100" dirty="0">
                          <a:solidFill>
                            <a:schemeClr val="tx1"/>
                          </a:solidFill>
                          <a:effectLst/>
                          <a:latin typeface="Garamond" panose="02020404030301010803" pitchFamily="18" charset="0"/>
                        </a:rPr>
                        <a:t>The European Union and the Public Sphere</a:t>
                      </a:r>
                      <a:r>
                        <a:rPr lang="en-GB" sz="1200" kern="100" dirty="0">
                          <a:solidFill>
                            <a:schemeClr val="tx1"/>
                          </a:solidFill>
                          <a:effectLst/>
                          <a:latin typeface="Garamond" panose="02020404030301010803" pitchFamily="18" charset="0"/>
                        </a:rPr>
                        <a:t>, 2007.</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a:solidFill>
                            <a:schemeClr val="tx1"/>
                          </a:solidFill>
                          <a:effectLst/>
                          <a:latin typeface="Garamond" panose="02020404030301010803" pitchFamily="18" charset="0"/>
                        </a:rPr>
                        <a:t>The BDS movement</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394110679"/>
                  </a:ext>
                </a:extLst>
              </a:tr>
              <a:tr h="871143">
                <a:tc>
                  <a:txBody>
                    <a:bodyPr/>
                    <a:lstStyle/>
                    <a:p>
                      <a:r>
                        <a:rPr lang="en-GB" sz="1200" kern="100" dirty="0">
                          <a:solidFill>
                            <a:schemeClr val="tx1"/>
                          </a:solidFill>
                          <a:effectLst/>
                          <a:latin typeface="Garamond" panose="02020404030301010803" pitchFamily="18" charset="0"/>
                        </a:rPr>
                        <a:t>11 March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err="1">
                          <a:solidFill>
                            <a:schemeClr val="tx1"/>
                          </a:solidFill>
                          <a:effectLst/>
                          <a:latin typeface="Garamond" panose="02020404030301010803" pitchFamily="18" charset="0"/>
                        </a:rPr>
                        <a:t>Lahusen</a:t>
                      </a:r>
                      <a:r>
                        <a:rPr lang="en-GB" sz="1200" kern="100" dirty="0">
                          <a:solidFill>
                            <a:schemeClr val="tx1"/>
                          </a:solidFill>
                          <a:effectLst/>
                          <a:latin typeface="Garamond" panose="02020404030301010803" pitchFamily="18" charset="0"/>
                        </a:rPr>
                        <a:t>, </a:t>
                      </a:r>
                      <a:r>
                        <a:rPr lang="en-GB" sz="1200" i="1" kern="100" dirty="0">
                          <a:solidFill>
                            <a:schemeClr val="tx1"/>
                          </a:solidFill>
                          <a:effectLst/>
                          <a:latin typeface="Garamond" panose="02020404030301010803" pitchFamily="18" charset="0"/>
                        </a:rPr>
                        <a:t>European Lobbying. An Occupational Field between Professionalism and Activism</a:t>
                      </a:r>
                      <a:r>
                        <a:rPr lang="en-GB" sz="1200" kern="100" dirty="0">
                          <a:solidFill>
                            <a:schemeClr val="tx1"/>
                          </a:solidFill>
                          <a:effectLst/>
                          <a:latin typeface="Garamond" panose="02020404030301010803" pitchFamily="18" charset="0"/>
                        </a:rPr>
                        <a:t>, Routledge, 2023 (introduction).</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Protests against the “</a:t>
                      </a:r>
                      <a:r>
                        <a:rPr lang="en-GB" sz="1200" kern="100" dirty="0" err="1">
                          <a:solidFill>
                            <a:schemeClr val="tx1"/>
                          </a:solidFill>
                          <a:effectLst/>
                          <a:latin typeface="Garamond" panose="02020404030301010803" pitchFamily="18" charset="0"/>
                        </a:rPr>
                        <a:t>Bolkestein</a:t>
                      </a:r>
                      <a:r>
                        <a:rPr lang="en-GB" sz="1200" kern="100" dirty="0">
                          <a:solidFill>
                            <a:schemeClr val="tx1"/>
                          </a:solidFill>
                          <a:effectLst/>
                          <a:latin typeface="Garamond" panose="02020404030301010803" pitchFamily="18" charset="0"/>
                        </a:rPr>
                        <a:t> directive”</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809826703"/>
                  </a:ext>
                </a:extLst>
              </a:tr>
              <a:tr h="892705">
                <a:tc>
                  <a:txBody>
                    <a:bodyPr/>
                    <a:lstStyle/>
                    <a:p>
                      <a:r>
                        <a:rPr lang="en-GB" sz="1200" kern="100" dirty="0">
                          <a:solidFill>
                            <a:schemeClr val="tx1"/>
                          </a:solidFill>
                          <a:effectLst/>
                          <a:latin typeface="Garamond" panose="02020404030301010803" pitchFamily="18" charset="0"/>
                        </a:rPr>
                        <a:t>18 March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err="1">
                          <a:solidFill>
                            <a:schemeClr val="tx1"/>
                          </a:solidFill>
                          <a:effectLst/>
                          <a:latin typeface="Garamond" panose="02020404030301010803" pitchFamily="18" charset="0"/>
                        </a:rPr>
                        <a:t>Slobodian</a:t>
                      </a:r>
                      <a:r>
                        <a:rPr lang="en-GB" sz="1200" kern="100" dirty="0">
                          <a:solidFill>
                            <a:schemeClr val="tx1"/>
                          </a:solidFill>
                          <a:effectLst/>
                          <a:latin typeface="Garamond" panose="02020404030301010803" pitchFamily="18" charset="0"/>
                        </a:rPr>
                        <a:t> &amp; </a:t>
                      </a:r>
                      <a:r>
                        <a:rPr lang="en-GB" sz="1200" kern="100" dirty="0" err="1">
                          <a:solidFill>
                            <a:schemeClr val="tx1"/>
                          </a:solidFill>
                          <a:effectLst/>
                          <a:latin typeface="Garamond" panose="02020404030301010803" pitchFamily="18" charset="0"/>
                        </a:rPr>
                        <a:t>Plehwe</a:t>
                      </a:r>
                      <a:r>
                        <a:rPr lang="en-GB" sz="1200" kern="100" dirty="0">
                          <a:solidFill>
                            <a:schemeClr val="tx1"/>
                          </a:solidFill>
                          <a:effectLst/>
                          <a:latin typeface="Garamond" panose="02020404030301010803" pitchFamily="18" charset="0"/>
                        </a:rPr>
                        <a:t>, “Neoliberals Against Europe”, in </a:t>
                      </a:r>
                      <a:r>
                        <a:rPr lang="en-GB" sz="1200" i="1" kern="100" dirty="0">
                          <a:solidFill>
                            <a:schemeClr val="tx1"/>
                          </a:solidFill>
                          <a:effectLst/>
                          <a:latin typeface="Garamond" panose="02020404030301010803" pitchFamily="18" charset="0"/>
                        </a:rPr>
                        <a:t>Mutant Neoliberalism: Market Rule and Political Rupture</a:t>
                      </a:r>
                      <a:r>
                        <a:rPr lang="en-GB" sz="1200" kern="100" dirty="0">
                          <a:solidFill>
                            <a:schemeClr val="tx1"/>
                          </a:solidFill>
                          <a:effectLst/>
                          <a:latin typeface="Garamond" panose="02020404030301010803" pitchFamily="18" charset="0"/>
                        </a:rPr>
                        <a:t>, 2020.</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Mont-</a:t>
                      </a:r>
                      <a:r>
                        <a:rPr lang="en-GB" sz="1200" kern="100" dirty="0" err="1">
                          <a:solidFill>
                            <a:schemeClr val="tx1"/>
                          </a:solidFill>
                          <a:effectLst/>
                          <a:latin typeface="Garamond" panose="02020404030301010803" pitchFamily="18" charset="0"/>
                        </a:rPr>
                        <a:t>Pèlerin</a:t>
                      </a:r>
                      <a:r>
                        <a:rPr lang="en-GB" sz="1200" kern="100" dirty="0">
                          <a:solidFill>
                            <a:schemeClr val="tx1"/>
                          </a:solidFill>
                          <a:effectLst/>
                          <a:latin typeface="Garamond" panose="02020404030301010803" pitchFamily="18" charset="0"/>
                        </a:rPr>
                        <a:t> Society</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941630627"/>
                  </a:ext>
                </a:extLst>
              </a:tr>
              <a:tr h="1193288">
                <a:tc>
                  <a:txBody>
                    <a:bodyPr/>
                    <a:lstStyle/>
                    <a:p>
                      <a:pPr>
                        <a:tabLst>
                          <a:tab pos="329565" algn="l"/>
                        </a:tabLst>
                      </a:pPr>
                      <a:r>
                        <a:rPr lang="en-GB" sz="1200" kern="100" dirty="0">
                          <a:solidFill>
                            <a:schemeClr val="tx1"/>
                          </a:solidFill>
                          <a:effectLst/>
                          <a:latin typeface="Garamond" panose="02020404030301010803" pitchFamily="18" charset="0"/>
                        </a:rPr>
                        <a:t>25 March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Tilly &amp; </a:t>
                      </a:r>
                      <a:r>
                        <a:rPr lang="en-GB" sz="1200" kern="100" dirty="0" err="1">
                          <a:solidFill>
                            <a:schemeClr val="tx1"/>
                          </a:solidFill>
                          <a:effectLst/>
                          <a:latin typeface="Garamond" panose="02020404030301010803" pitchFamily="18" charset="0"/>
                        </a:rPr>
                        <a:t>Tarrow</a:t>
                      </a:r>
                      <a:r>
                        <a:rPr lang="en-GB" sz="1200" kern="100" dirty="0">
                          <a:solidFill>
                            <a:schemeClr val="tx1"/>
                          </a:solidFill>
                          <a:effectLst/>
                          <a:latin typeface="Garamond" panose="02020404030301010803" pitchFamily="18" charset="0"/>
                        </a:rPr>
                        <a:t>, </a:t>
                      </a:r>
                      <a:r>
                        <a:rPr lang="en-GB" sz="1200" i="1" kern="100" dirty="0">
                          <a:solidFill>
                            <a:schemeClr val="tx1"/>
                          </a:solidFill>
                          <a:effectLst/>
                          <a:latin typeface="Garamond" panose="02020404030301010803" pitchFamily="18" charset="0"/>
                        </a:rPr>
                        <a:t>Contentious Politics</a:t>
                      </a:r>
                      <a:r>
                        <a:rPr lang="en-GB" sz="1200" kern="100" dirty="0">
                          <a:solidFill>
                            <a:schemeClr val="tx1"/>
                          </a:solidFill>
                          <a:effectLst/>
                          <a:latin typeface="Garamond" panose="02020404030301010803" pitchFamily="18" charset="0"/>
                        </a:rPr>
                        <a:t>, OUP, 2015 (chapter 7, Social Movements).</a:t>
                      </a:r>
                    </a:p>
                    <a:p>
                      <a:endParaRPr lang="en-GB" sz="1200" kern="100" dirty="0">
                        <a:solidFill>
                          <a:schemeClr val="tx1"/>
                        </a:solidFill>
                        <a:effectLst/>
                        <a:highlight>
                          <a:srgbClr val="FFFF00"/>
                        </a:highlight>
                        <a:latin typeface="Garamond" panose="02020404030301010803" pitchFamily="18" charset="0"/>
                        <a:ea typeface="Calibri" panose="020F0502020204030204" pitchFamily="34" charset="0"/>
                        <a:cs typeface="Times New Roman" panose="02020603050405020304" pitchFamily="18" charset="0"/>
                      </a:endParaRPr>
                    </a:p>
                    <a:p>
                      <a:r>
                        <a:rPr lang="en-GB" sz="1200" b="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Screening of the movie </a:t>
                      </a:r>
                      <a:r>
                        <a:rPr lang="en-GB" sz="1200" b="1" i="1" kern="100" dirty="0" err="1">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Solidarność</a:t>
                      </a:r>
                      <a:r>
                        <a:rPr lang="en-GB" sz="1200" b="1" i="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 How Solidarity Changed Europe </a:t>
                      </a:r>
                      <a:r>
                        <a:rPr lang="en-GB" sz="1200" b="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(Ania </a:t>
                      </a:r>
                      <a:r>
                        <a:rPr lang="en-GB" sz="1200" b="1" kern="100" dirty="0" err="1">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Szczepańska</a:t>
                      </a:r>
                      <a:r>
                        <a:rPr lang="en-GB" sz="1200" b="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a:t>
                      </a:r>
                      <a:endParaRPr lang="fr-FR" sz="1200" b="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Congress for Cultural Freedom</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969095991"/>
                  </a:ext>
                </a:extLst>
              </a:tr>
              <a:tr h="919826">
                <a:tc>
                  <a:txBody>
                    <a:bodyPr/>
                    <a:lstStyle/>
                    <a:p>
                      <a:r>
                        <a:rPr lang="en-GB" sz="1200" kern="100" dirty="0">
                          <a:solidFill>
                            <a:schemeClr val="tx1"/>
                          </a:solidFill>
                          <a:effectLst/>
                          <a:latin typeface="Garamond" panose="02020404030301010803" pitchFamily="18" charset="0"/>
                        </a:rPr>
                        <a:t>1 April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err="1">
                          <a:solidFill>
                            <a:schemeClr val="tx1"/>
                          </a:solidFill>
                          <a:effectLst/>
                          <a:latin typeface="Garamond" panose="02020404030301010803" pitchFamily="18" charset="0"/>
                        </a:rPr>
                        <a:t>Paternotte</a:t>
                      </a:r>
                      <a:r>
                        <a:rPr lang="en-GB" sz="1200" kern="100" dirty="0">
                          <a:solidFill>
                            <a:schemeClr val="tx1"/>
                          </a:solidFill>
                          <a:effectLst/>
                          <a:latin typeface="Garamond" panose="02020404030301010803" pitchFamily="18" charset="0"/>
                        </a:rPr>
                        <a:t> &amp; Kuhar, “Disentangling and Locating the ‘Global Right’: Anti-Gender Campaigns in Europe”, </a:t>
                      </a:r>
                      <a:r>
                        <a:rPr lang="en-GB" sz="1200" i="1" kern="100" dirty="0">
                          <a:solidFill>
                            <a:schemeClr val="tx1"/>
                          </a:solidFill>
                          <a:effectLst/>
                          <a:latin typeface="Garamond" panose="02020404030301010803" pitchFamily="18" charset="0"/>
                        </a:rPr>
                        <a:t>Politics and Governance</a:t>
                      </a:r>
                      <a:r>
                        <a:rPr lang="en-GB" sz="1200" kern="100" dirty="0">
                          <a:solidFill>
                            <a:schemeClr val="tx1"/>
                          </a:solidFill>
                          <a:effectLst/>
                          <a:latin typeface="Garamond" panose="02020404030301010803" pitchFamily="18" charset="0"/>
                        </a:rPr>
                        <a:t>, 2018.</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World Congress of Families</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296905531"/>
                  </a:ext>
                </a:extLst>
              </a:tr>
              <a:tr h="1193288">
                <a:tc>
                  <a:txBody>
                    <a:bodyPr/>
                    <a:lstStyle/>
                    <a:p>
                      <a:r>
                        <a:rPr lang="en-GB" sz="1200" kern="100" dirty="0">
                          <a:solidFill>
                            <a:schemeClr val="tx1"/>
                          </a:solidFill>
                          <a:effectLst/>
                          <a:latin typeface="Garamond" panose="02020404030301010803" pitchFamily="18" charset="0"/>
                        </a:rPr>
                        <a:t>8 April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err="1">
                          <a:solidFill>
                            <a:schemeClr val="tx1"/>
                          </a:solidFill>
                          <a:effectLst/>
                          <a:latin typeface="Garamond" panose="02020404030301010803" pitchFamily="18" charset="0"/>
                        </a:rPr>
                        <a:t>Oleart</a:t>
                      </a:r>
                      <a:r>
                        <a:rPr lang="en-GB" sz="1200" kern="100" dirty="0">
                          <a:solidFill>
                            <a:schemeClr val="tx1"/>
                          </a:solidFill>
                          <a:effectLst/>
                          <a:latin typeface="Garamond" panose="02020404030301010803" pitchFamily="18" charset="0"/>
                        </a:rPr>
                        <a:t>, “The political construction of the ‘citizen turn’ in the EU: disintermediation and </a:t>
                      </a:r>
                      <a:r>
                        <a:rPr lang="en-GB" sz="1200" kern="100" dirty="0" err="1">
                          <a:solidFill>
                            <a:schemeClr val="tx1"/>
                          </a:solidFill>
                          <a:effectLst/>
                          <a:latin typeface="Garamond" panose="02020404030301010803" pitchFamily="18" charset="0"/>
                        </a:rPr>
                        <a:t>depoliticisation</a:t>
                      </a:r>
                      <a:r>
                        <a:rPr lang="en-GB" sz="1200" kern="100" dirty="0">
                          <a:solidFill>
                            <a:schemeClr val="tx1"/>
                          </a:solidFill>
                          <a:effectLst/>
                          <a:latin typeface="Garamond" panose="02020404030301010803" pitchFamily="18" charset="0"/>
                        </a:rPr>
                        <a:t> in the Conference on the Future of Europe”, </a:t>
                      </a:r>
                      <a:r>
                        <a:rPr lang="en-GB" sz="1200" i="1" kern="100" dirty="0">
                          <a:solidFill>
                            <a:schemeClr val="tx1"/>
                          </a:solidFill>
                          <a:effectLst/>
                          <a:latin typeface="Garamond" panose="02020404030301010803" pitchFamily="18" charset="0"/>
                        </a:rPr>
                        <a:t>Journal of Contemporary European Studies</a:t>
                      </a:r>
                      <a:r>
                        <a:rPr lang="en-GB" sz="1200" kern="100" dirty="0">
                          <a:solidFill>
                            <a:schemeClr val="tx1"/>
                          </a:solidFill>
                          <a:effectLst/>
                          <a:latin typeface="Garamond" panose="02020404030301010803" pitchFamily="18" charset="0"/>
                        </a:rPr>
                        <a:t>, 2023.</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First International (International Workingmen’s Association)</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279294751"/>
                  </a:ext>
                </a:extLst>
              </a:tr>
            </a:tbl>
          </a:graphicData>
        </a:graphic>
      </p:graphicFrame>
    </p:spTree>
    <p:extLst>
      <p:ext uri="{BB962C8B-B14F-4D97-AF65-F5344CB8AC3E}">
        <p14:creationId xmlns:p14="http://schemas.microsoft.com/office/powerpoint/2010/main" val="492056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85555-2D77-975F-C6E6-7101911A8225}"/>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07D6991-F540-87ED-784F-D7718B6E1E8F}"/>
              </a:ext>
            </a:extLst>
          </p:cNvPr>
          <p:cNvSpPr>
            <a:spLocks noGrp="1"/>
          </p:cNvSpPr>
          <p:nvPr>
            <p:ph idx="1"/>
          </p:nvPr>
        </p:nvSpPr>
        <p:spPr>
          <a:xfrm>
            <a:off x="493986" y="210208"/>
            <a:ext cx="11280919" cy="6337738"/>
          </a:xfrm>
        </p:spPr>
        <p:txBody>
          <a:bodyPr>
            <a:normAutofit fontScale="62500" lnSpcReduction="20000"/>
          </a:bodyPr>
          <a:lstStyle/>
          <a:p>
            <a:pPr marL="0" indent="0" algn="just">
              <a:lnSpc>
                <a:spcPct val="120000"/>
              </a:lnSpc>
              <a:spcBef>
                <a:spcPts val="0"/>
              </a:spcBef>
              <a:buNone/>
            </a:pPr>
            <a:r>
              <a:rPr lang="en-GB" sz="3200" b="1" dirty="0">
                <a:effectLst/>
                <a:latin typeface="Garamond" panose="02020404030301010803" pitchFamily="18" charset="0"/>
                <a:ea typeface="Calibri" panose="020F0502020204030204" pitchFamily="34" charset="0"/>
                <a:cs typeface="Times New Roman (Corps CS)"/>
              </a:rPr>
              <a:t>Student assessment</a:t>
            </a:r>
            <a:endParaRPr lang="en-GB" sz="2600" dirty="0">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20000"/>
              </a:lnSpc>
              <a:spcBef>
                <a:spcPts val="0"/>
              </a:spcBef>
              <a:buNone/>
            </a:pPr>
            <a:endParaRPr lang="fr-FR" sz="2600" dirty="0">
              <a:latin typeface="Merriweather" pitchFamily="2" charset="77"/>
              <a:ea typeface="Calibri" panose="020F0502020204030204" pitchFamily="34" charset="0"/>
              <a:cs typeface="Times New Roman" panose="02020603050405020304" pitchFamily="18" charset="0"/>
            </a:endParaRPr>
          </a:p>
          <a:p>
            <a:pPr marL="0" indent="0" algn="just">
              <a:lnSpc>
                <a:spcPct val="120000"/>
              </a:lnSpc>
              <a:buNone/>
            </a:pPr>
            <a:r>
              <a:rPr lang="en-GB" sz="3200" dirty="0">
                <a:effectLst/>
                <a:latin typeface="Garamond" panose="02020404030301010803" pitchFamily="18" charset="0"/>
                <a:ea typeface="Times New Roman" panose="02020603050405020304" pitchFamily="18" charset="0"/>
              </a:rPr>
              <a:t>For each lecture, a group of students will be asked to prepare a presentation on a given topic. The aim is to propose a focus on an organisation, a social movement or an event that is characteristic of a transnational mobilisation. Your presentation should last about 20 minutes and include the following elements:</a:t>
            </a:r>
            <a:endParaRPr lang="fr-FR" sz="3200" dirty="0">
              <a:effectLst/>
              <a:latin typeface="Times New Roman" panose="02020603050405020304" pitchFamily="18" charset="0"/>
              <a:ea typeface="Times New Roman" panose="02020603050405020304" pitchFamily="18" charset="0"/>
            </a:endParaRPr>
          </a:p>
          <a:p>
            <a:pPr marL="342900" lvl="0" indent="-342900" algn="just">
              <a:lnSpc>
                <a:spcPct val="120000"/>
              </a:lnSpc>
              <a:buFont typeface="Garamond" panose="02020404030301010803" pitchFamily="18" charset="0"/>
              <a:buChar char="-"/>
            </a:pPr>
            <a:r>
              <a:rPr lang="en-GB" sz="3200" dirty="0">
                <a:effectLst/>
                <a:latin typeface="Garamond" panose="02020404030301010803" pitchFamily="18" charset="0"/>
                <a:ea typeface="Times New Roman" panose="02020603050405020304" pitchFamily="18" charset="0"/>
                <a:cs typeface="Times New Roman" panose="02020603050405020304" pitchFamily="18" charset="0"/>
              </a:rPr>
              <a:t>A short (about 5 minutes) factual introduction to the topic of your presentation: something rather factual: what, who, when, where?</a:t>
            </a:r>
            <a:endParaRPr lang="fr-FR"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20000"/>
              </a:lnSpc>
              <a:buFont typeface="Garamond" panose="02020404030301010803" pitchFamily="18" charset="0"/>
              <a:buChar char="-"/>
            </a:pPr>
            <a:r>
              <a:rPr lang="en-GB" sz="3200" dirty="0">
                <a:effectLst/>
                <a:latin typeface="Garamond" panose="02020404030301010803" pitchFamily="18" charset="0"/>
                <a:ea typeface="Times New Roman" panose="02020603050405020304" pitchFamily="18" charset="0"/>
                <a:cs typeface="Times New Roman" panose="02020603050405020304" pitchFamily="18" charset="0"/>
              </a:rPr>
              <a:t>- A presentation (approximately 10 minutes) of a set of (5 to 8) source documents related to the topic of your presentation: this ensemble of documents should include both academic references (at least 2) and sources such as print or online media sources, including video and/or iconography. You will have the opportunity to enrich your set of documents after your in-class presentation (which will be assessed separately from the presentation).</a:t>
            </a:r>
            <a:endParaRPr lang="fr-FR"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20000"/>
              </a:lnSpc>
              <a:buFont typeface="Garamond" panose="02020404030301010803" pitchFamily="18" charset="0"/>
              <a:buChar char="-"/>
            </a:pPr>
            <a:r>
              <a:rPr lang="en-GB" sz="3200" dirty="0">
                <a:effectLst/>
                <a:latin typeface="Garamond" panose="02020404030301010803" pitchFamily="18" charset="0"/>
                <a:ea typeface="Times New Roman" panose="02020603050405020304" pitchFamily="18" charset="0"/>
                <a:cs typeface="Times New Roman" panose="02020603050405020304" pitchFamily="18" charset="0"/>
              </a:rPr>
              <a:t>A short conclusion in which you emphasise the relevance of your topic to the study of contentious politics at the transnational level, make links to the concepts and texts covered throughout the semester, and ask 2-3 more general questions that your topic raises for the audience. These questions might, for example, ask for comparisons between the topic of your presentation and other examples of contentious politics that you are aware of, or for the relevance of your topic to contemporary politics.</a:t>
            </a:r>
            <a:endParaRPr lang="en-GB" sz="3200" dirty="0"/>
          </a:p>
          <a:p>
            <a:pPr marL="0" indent="0">
              <a:buNone/>
            </a:pPr>
            <a:endParaRPr lang="en-GB" dirty="0"/>
          </a:p>
        </p:txBody>
      </p:sp>
    </p:spTree>
    <p:extLst>
      <p:ext uri="{BB962C8B-B14F-4D97-AF65-F5344CB8AC3E}">
        <p14:creationId xmlns:p14="http://schemas.microsoft.com/office/powerpoint/2010/main" val="3486954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95241-EFA5-0B39-09E4-25081BE9FB75}"/>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FF8B828-DACD-D7E9-0869-EB0099FD0F22}"/>
              </a:ext>
            </a:extLst>
          </p:cNvPr>
          <p:cNvSpPr>
            <a:spLocks noGrp="1"/>
          </p:cNvSpPr>
          <p:nvPr>
            <p:ph idx="1"/>
          </p:nvPr>
        </p:nvSpPr>
        <p:spPr>
          <a:xfrm>
            <a:off x="493986" y="210208"/>
            <a:ext cx="11280919" cy="6337738"/>
          </a:xfrm>
        </p:spPr>
        <p:txBody>
          <a:bodyPr>
            <a:normAutofit/>
          </a:bodyPr>
          <a:lstStyle/>
          <a:p>
            <a:pPr marL="0" indent="0" algn="just">
              <a:lnSpc>
                <a:spcPct val="120000"/>
              </a:lnSpc>
              <a:spcBef>
                <a:spcPts val="0"/>
              </a:spcBef>
              <a:buNone/>
            </a:pPr>
            <a:r>
              <a:rPr lang="en-GB" sz="3200" b="1" dirty="0">
                <a:effectLst/>
                <a:latin typeface="Garamond" panose="02020404030301010803" pitchFamily="18" charset="0"/>
                <a:ea typeface="Calibri" panose="020F0502020204030204" pitchFamily="34" charset="0"/>
                <a:cs typeface="Times New Roman (Corps CS)"/>
              </a:rPr>
              <a:t>Student assessment</a:t>
            </a:r>
            <a:endParaRPr lang="en-GB" sz="2600" dirty="0">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This work will result in two marks which will make up your grade </a:t>
            </a:r>
            <a:r>
              <a:rPr lang="en-GB" sz="1800" b="1" dirty="0">
                <a:effectLst/>
                <a:latin typeface="Garamond" panose="02020404030301010803" pitchFamily="18" charset="0"/>
                <a:ea typeface="Times New Roman" panose="02020603050405020304" pitchFamily="18" charset="0"/>
              </a:rPr>
              <a:t>for the semester:</a:t>
            </a:r>
            <a:endParaRPr lang="fr-FR"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mj-lt"/>
              <a:buAutoNum type="arabicParenR"/>
            </a:pPr>
            <a:r>
              <a:rPr lang="en-GB" sz="1800" dirty="0">
                <a:effectLst/>
                <a:latin typeface="Garamond" panose="02020404030301010803" pitchFamily="18" charset="0"/>
                <a:ea typeface="Times New Roman" panose="02020603050405020304" pitchFamily="18" charset="0"/>
                <a:cs typeface="Times New Roman" panose="02020603050405020304" pitchFamily="18" charset="0"/>
              </a:rPr>
              <a:t>One mark for your in-class presentation.</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rabicParenR"/>
            </a:pPr>
            <a:r>
              <a:rPr lang="en-GB" sz="1800" dirty="0">
                <a:effectLst/>
                <a:latin typeface="Garamond" panose="02020404030301010803" pitchFamily="18" charset="0"/>
                <a:ea typeface="Times New Roman" panose="02020603050405020304" pitchFamily="18" charset="0"/>
                <a:cs typeface="Times New Roman" panose="02020603050405020304" pitchFamily="18" charset="0"/>
              </a:rPr>
              <a:t>A further mark will be awarded for the relevance of your ensemble of documents, which will be uploaded to the EPI together with an introductory text (about 2 pages) summarising the main points of your in-class presentation. Make sure that you have taken into account the class discussion and the teacher’s feedback before sending me (</a:t>
            </a:r>
            <a:r>
              <a:rPr lang="en-GB" sz="1800" u="sng" dirty="0">
                <a:solidFill>
                  <a:srgbClr val="0000FF"/>
                </a:solidFill>
                <a:effectLst/>
                <a:latin typeface="Garamond" panose="02020404030301010803" pitchFamily="18" charset="0"/>
                <a:ea typeface="Times New Roman" panose="02020603050405020304" pitchFamily="18" charset="0"/>
                <a:cs typeface="Times New Roman" panose="02020603050405020304" pitchFamily="18" charset="0"/>
                <a:hlinkClick r:id="rId2"/>
              </a:rPr>
              <a:t>valentin.behr@univ-paris1.fr</a:t>
            </a:r>
            <a:r>
              <a:rPr lang="en-GB" sz="1800" dirty="0">
                <a:effectLst/>
                <a:latin typeface="Garamond" panose="02020404030301010803" pitchFamily="18" charset="0"/>
                <a:ea typeface="Times New Roman" panose="02020603050405020304" pitchFamily="18" charset="0"/>
                <a:cs typeface="Times New Roman" panose="02020603050405020304" pitchFamily="18" charset="0"/>
              </a:rPr>
              <a:t>) your set of documents (by the end of the semester).</a:t>
            </a:r>
            <a:endParaRPr lang="fr-FR" sz="1800" dirty="0">
              <a:effectLst/>
              <a:latin typeface="Times New Roman" panose="02020603050405020304" pitchFamily="18" charset="0"/>
              <a:ea typeface="Times New Roman" panose="02020603050405020304" pitchFamily="18" charset="0"/>
            </a:endParaRPr>
          </a:p>
          <a:p>
            <a:pPr algn="just">
              <a:lnSpc>
                <a:spcPct val="150000"/>
              </a:lnSpc>
            </a:pPr>
            <a:endParaRPr lang="en-GB" sz="1800" b="1" dirty="0">
              <a:effectLst/>
              <a:latin typeface="Garamond" panose="02020404030301010803" pitchFamily="18" charset="0"/>
              <a:ea typeface="Times New Roman" panose="02020603050405020304" pitchFamily="18" charset="0"/>
            </a:endParaRPr>
          </a:p>
          <a:p>
            <a:pPr algn="just">
              <a:lnSpc>
                <a:spcPct val="150000"/>
              </a:lnSpc>
            </a:pPr>
            <a:r>
              <a:rPr lang="en-GB" sz="1800" b="1" dirty="0">
                <a:effectLst/>
                <a:latin typeface="Garamond" panose="02020404030301010803" pitchFamily="18" charset="0"/>
                <a:ea typeface="Times New Roman" panose="02020603050405020304" pitchFamily="18" charset="0"/>
              </a:rPr>
              <a:t>WARNING: Students are also required to read the text proposed for each lecture and to participate in the discussion of the text.</a:t>
            </a:r>
            <a:endParaRPr lang="fr-FR" sz="1800" dirty="0">
              <a:effectLst/>
              <a:latin typeface="Times New Roman" panose="02020603050405020304" pitchFamily="18" charset="0"/>
              <a:ea typeface="Times New Roman" panose="02020603050405020304" pitchFamily="18" charset="0"/>
            </a:endParaRPr>
          </a:p>
          <a:p>
            <a:pPr marL="0" indent="0" algn="just">
              <a:lnSpc>
                <a:spcPct val="150000"/>
              </a:lnSpc>
              <a:buNone/>
            </a:pPr>
            <a:endParaRPr lang="fr-FR" sz="1800" dirty="0">
              <a:effectLst/>
              <a:latin typeface="Times New Roman" panose="02020603050405020304" pitchFamily="18" charset="0"/>
              <a:ea typeface="Times New Roman" panose="02020603050405020304" pitchFamily="18" charset="0"/>
            </a:endParaRPr>
          </a:p>
          <a:p>
            <a:pPr algn="just">
              <a:lnSpc>
                <a:spcPct val="150000"/>
              </a:lnSpc>
            </a:pPr>
            <a:r>
              <a:rPr lang="en-GB" sz="1800" b="1" dirty="0">
                <a:effectLst/>
                <a:latin typeface="Garamond" panose="02020404030301010803" pitchFamily="18" charset="0"/>
                <a:ea typeface="Times New Roman" panose="02020603050405020304" pitchFamily="18" charset="0"/>
              </a:rPr>
              <a:t>WARNING: Participation (in general discussions) + attendance are also part of the evaluation.</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2506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fontScale="90000"/>
          </a:bodyPr>
          <a:lstStyle/>
          <a:p>
            <a:r>
              <a:rPr lang="fr-FR" b="1" dirty="0">
                <a:latin typeface="Garamond" panose="02020404030301010803" pitchFamily="18" charset="0"/>
              </a:rPr>
              <a:t>General </a:t>
            </a:r>
            <a:r>
              <a:rPr lang="fr-PL" b="1">
                <a:latin typeface="Garamond" panose="02020404030301010803" pitchFamily="18" charset="0"/>
              </a:rPr>
              <a:t>introduction</a:t>
            </a:r>
            <a:r>
              <a:rPr lang="fr-FR" b="1" dirty="0">
                <a:latin typeface="Garamond" panose="02020404030301010803" pitchFamily="18" charset="0"/>
              </a:rPr>
              <a:t>:</a:t>
            </a:r>
            <a:br>
              <a:rPr lang="fr-FR" b="1" dirty="0">
                <a:latin typeface="Garamond" panose="02020404030301010803" pitchFamily="18" charset="0"/>
              </a:rPr>
            </a:br>
            <a:r>
              <a:rPr lang="fr-PL" b="1">
                <a:latin typeface="Garamond" panose="02020404030301010803" pitchFamily="18" charset="0"/>
              </a:rPr>
              <a:t>a historical perspective</a:t>
            </a:r>
            <a:br>
              <a:rPr lang="fr-FR" b="1" dirty="0">
                <a:latin typeface="Merriweather" pitchFamily="2" charset="77"/>
              </a:rPr>
            </a:br>
            <a:br>
              <a:rPr lang="fr-FR" b="1" dirty="0">
                <a:latin typeface="Merriweather" pitchFamily="2" charset="77"/>
              </a:rPr>
            </a:br>
            <a:br>
              <a:rPr lang="fr-FR" b="1" dirty="0">
                <a:latin typeface="Merriweather" pitchFamily="2" charset="77"/>
              </a:rPr>
            </a:br>
            <a:endParaRPr lang="fr-PL" b="1" dirty="0">
              <a:highlight>
                <a:srgbClr val="FFFF00"/>
              </a:highlight>
              <a:latin typeface="Merriweather" pitchFamily="2" charset="77"/>
            </a:endParaRPr>
          </a:p>
        </p:txBody>
      </p:sp>
    </p:spTree>
    <p:extLst>
      <p:ext uri="{BB962C8B-B14F-4D97-AF65-F5344CB8AC3E}">
        <p14:creationId xmlns:p14="http://schemas.microsoft.com/office/powerpoint/2010/main" val="161339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5617398" y="1745159"/>
            <a:ext cx="6394492" cy="3908586"/>
          </a:xfrm>
        </p:spPr>
        <p:txBody>
          <a:bodyPr>
            <a:normAutofit/>
          </a:bodyPr>
          <a:lstStyle/>
          <a:p>
            <a:pPr marL="0" indent="0">
              <a:buNone/>
            </a:pPr>
            <a:r>
              <a:rPr lang="en-US" sz="1800" dirty="0">
                <a:latin typeface="Garamond" panose="02020404030301010803" pitchFamily="18" charset="0"/>
                <a:ea typeface="Calibri" panose="020F0502020204030204" pitchFamily="34" charset="0"/>
                <a:cs typeface="Times New Roman" panose="02020603050405020304" pitchFamily="18" charset="0"/>
              </a:rPr>
              <a:t>Conventional vs non-conventional.</a:t>
            </a:r>
          </a:p>
          <a:p>
            <a:r>
              <a:rPr lang="en-US" sz="1800" b="1" dirty="0">
                <a:latin typeface="Garamond" panose="02020404030301010803" pitchFamily="18" charset="0"/>
                <a:ea typeface="Calibri" panose="020F0502020204030204" pitchFamily="34" charset="0"/>
                <a:cs typeface="Times New Roman" panose="02020603050405020304" pitchFamily="18" charset="0"/>
              </a:rPr>
              <a:t>Conventional pol. action </a:t>
            </a:r>
            <a:r>
              <a:rPr lang="en-US" sz="1800" dirty="0">
                <a:latin typeface="Garamond" panose="02020404030301010803" pitchFamily="18" charset="0"/>
                <a:ea typeface="Calibri" panose="020F0502020204030204" pitchFamily="34" charset="0"/>
                <a:cs typeface="Times New Roman" panose="02020603050405020304" pitchFamily="18" charset="0"/>
              </a:rPr>
              <a:t>= elections, pol. parties, pol. debates, pol. participation.</a:t>
            </a:r>
          </a:p>
          <a:p>
            <a:r>
              <a:rPr lang="en-US" sz="1800" b="1" dirty="0">
                <a:latin typeface="Garamond" panose="02020404030301010803" pitchFamily="18" charset="0"/>
                <a:ea typeface="Calibri" panose="020F0502020204030204" pitchFamily="34" charset="0"/>
                <a:cs typeface="Times New Roman" panose="02020603050405020304" pitchFamily="18" charset="0"/>
              </a:rPr>
              <a:t>Non-conventional</a:t>
            </a:r>
            <a:r>
              <a:rPr lang="en-US" sz="1800" dirty="0">
                <a:latin typeface="Garamond" panose="02020404030301010803" pitchFamily="18" charset="0"/>
                <a:ea typeface="Calibri" panose="020F0502020204030204" pitchFamily="34" charset="0"/>
                <a:cs typeface="Times New Roman" panose="02020603050405020304" pitchFamily="18" charset="0"/>
              </a:rPr>
              <a:t> </a:t>
            </a:r>
            <a:r>
              <a:rPr lang="en-US" sz="1800" b="1" dirty="0">
                <a:latin typeface="Garamond" panose="02020404030301010803" pitchFamily="18" charset="0"/>
                <a:ea typeface="Calibri" panose="020F0502020204030204" pitchFamily="34" charset="0"/>
                <a:cs typeface="Times New Roman" panose="02020603050405020304" pitchFamily="18" charset="0"/>
              </a:rPr>
              <a:t>pol. action </a:t>
            </a:r>
            <a:r>
              <a:rPr lang="en-US" sz="1800" dirty="0">
                <a:latin typeface="Garamond" panose="02020404030301010803" pitchFamily="18" charset="0"/>
                <a:ea typeface="Calibri" panose="020F0502020204030204" pitchFamily="34" charset="0"/>
                <a:cs typeface="Times New Roman" panose="02020603050405020304" pitchFamily="18" charset="0"/>
              </a:rPr>
              <a:t>= protest (contention) cf. petitioning, demonstrations, occupations, blocking, … but also influence (lobbying, advocacy).</a:t>
            </a:r>
          </a:p>
          <a:p>
            <a:pPr marL="0" indent="0">
              <a:buNone/>
            </a:pPr>
            <a:endParaRPr lang="fr-FR" sz="1700" dirty="0"/>
          </a:p>
          <a:p>
            <a:pPr marL="0" indent="0">
              <a:buNone/>
            </a:pPr>
            <a:endParaRPr lang="fr-FR" sz="1700" dirty="0"/>
          </a:p>
          <a:p>
            <a:pPr marL="0" indent="0">
              <a:buNone/>
            </a:pPr>
            <a:endParaRPr lang="fr-FR" sz="1700" dirty="0"/>
          </a:p>
          <a:p>
            <a:pPr marL="0" indent="0">
              <a:buNone/>
            </a:pPr>
            <a:endParaRPr lang="fr-FR" sz="1700" dirty="0"/>
          </a:p>
          <a:p>
            <a:pPr marL="0" indent="0">
              <a:buNone/>
            </a:pPr>
            <a:endParaRPr lang="fr-PL" sz="1700" dirty="0"/>
          </a:p>
        </p:txBody>
      </p:sp>
      <p:pic>
        <p:nvPicPr>
          <p:cNvPr id="4" name="Image 3">
            <a:extLst>
              <a:ext uri="{FF2B5EF4-FFF2-40B4-BE49-F238E27FC236}">
                <a16:creationId xmlns:a16="http://schemas.microsoft.com/office/drawing/2014/main" id="{0D8CDFCB-15F1-9E6A-6FAB-E80EAE049B43}"/>
              </a:ext>
            </a:extLst>
          </p:cNvPr>
          <p:cNvPicPr>
            <a:picLocks noChangeAspect="1"/>
          </p:cNvPicPr>
          <p:nvPr/>
        </p:nvPicPr>
        <p:blipFill>
          <a:blip r:embed="rId2"/>
          <a:stretch>
            <a:fillRect/>
          </a:stretch>
        </p:blipFill>
        <p:spPr>
          <a:xfrm>
            <a:off x="0" y="18132"/>
            <a:ext cx="5181083" cy="3454055"/>
          </a:xfrm>
          <a:prstGeom prst="rect">
            <a:avLst/>
          </a:prstGeom>
        </p:spPr>
      </p:pic>
      <p:pic>
        <p:nvPicPr>
          <p:cNvPr id="6" name="Image 5">
            <a:extLst>
              <a:ext uri="{FF2B5EF4-FFF2-40B4-BE49-F238E27FC236}">
                <a16:creationId xmlns:a16="http://schemas.microsoft.com/office/drawing/2014/main" id="{54A8AE7D-3399-9D31-3F32-E77C67017F78}"/>
              </a:ext>
            </a:extLst>
          </p:cNvPr>
          <p:cNvPicPr>
            <a:picLocks noChangeAspect="1"/>
          </p:cNvPicPr>
          <p:nvPr/>
        </p:nvPicPr>
        <p:blipFill>
          <a:blip r:embed="rId3"/>
          <a:stretch>
            <a:fillRect/>
          </a:stretch>
        </p:blipFill>
        <p:spPr>
          <a:xfrm>
            <a:off x="1170386" y="2835907"/>
            <a:ext cx="4123242" cy="4040224"/>
          </a:xfrm>
          <a:prstGeom prst="rect">
            <a:avLst/>
          </a:prstGeom>
        </p:spPr>
      </p:pic>
    </p:spTree>
    <p:extLst>
      <p:ext uri="{BB962C8B-B14F-4D97-AF65-F5344CB8AC3E}">
        <p14:creationId xmlns:p14="http://schemas.microsoft.com/office/powerpoint/2010/main" val="2196864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fontScale="90000"/>
          </a:bodyPr>
          <a:lstStyle/>
          <a:p>
            <a:pPr marL="0" indent="0">
              <a:lnSpc>
                <a:spcPct val="130000"/>
              </a:lnSpc>
              <a:spcBef>
                <a:spcPts val="0"/>
              </a:spcBef>
              <a:buNone/>
            </a:pPr>
            <a:r>
              <a:rPr lang="en-US" sz="4400" b="1" dirty="0">
                <a:latin typeface="Garamond" panose="02020404030301010803" pitchFamily="18" charset="0"/>
              </a:rPr>
              <a:t>I: </a:t>
            </a:r>
            <a:r>
              <a:rPr lang="en-US" b="1" dirty="0">
                <a:latin typeface="Garamond" panose="02020404030301010803" pitchFamily="18" charset="0"/>
              </a:rPr>
              <a:t>From one revolution to another (1789-1848)</a:t>
            </a:r>
            <a:endParaRPr lang="en-US" sz="4400" b="1" dirty="0">
              <a:latin typeface="Garamond" panose="02020404030301010803" pitchFamily="18" charset="0"/>
            </a:endParaRPr>
          </a:p>
        </p:txBody>
      </p:sp>
    </p:spTree>
    <p:extLst>
      <p:ext uri="{BB962C8B-B14F-4D97-AF65-F5344CB8AC3E}">
        <p14:creationId xmlns:p14="http://schemas.microsoft.com/office/powerpoint/2010/main" val="383293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uffrage | Definition, History, &amp; Facts | Britannica">
            <a:extLst>
              <a:ext uri="{FF2B5EF4-FFF2-40B4-BE49-F238E27FC236}">
                <a16:creationId xmlns:a16="http://schemas.microsoft.com/office/drawing/2014/main" id="{09C90E36-414B-8468-3524-1F7BD56C1E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14" r="16777"/>
          <a:stretch/>
        </p:blipFill>
        <p:spPr bwMode="auto">
          <a:xfrm>
            <a:off x="20" y="77442"/>
            <a:ext cx="6901711" cy="6780558"/>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7320465" y="286603"/>
            <a:ext cx="4140013" cy="6305265"/>
          </a:xfrm>
        </p:spPr>
        <p:txBody>
          <a:bodyPr>
            <a:normAutofit/>
          </a:bodyPr>
          <a:lstStyle/>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Deconstruct democratic myths.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The link between voting (representation) and democracy is a construction; it was not given or natural.</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Representative democracy has been constructed through a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process of division of </a:t>
            </a:r>
            <a:r>
              <a:rPr lang="en-US" sz="1800" b="1" dirty="0" err="1">
                <a:effectLst/>
                <a:latin typeface="Garamond" panose="02020404030301010803" pitchFamily="18" charset="0"/>
                <a:ea typeface="Calibri" panose="020F0502020204030204" pitchFamily="34" charset="0"/>
                <a:cs typeface="Times New Roman" panose="02020603050405020304" pitchFamily="18" charset="0"/>
              </a:rPr>
              <a:t>labour</a:t>
            </a:r>
            <a:r>
              <a:rPr lang="en-US" sz="1800" dirty="0">
                <a:effectLst/>
                <a:latin typeface="Garamond" panose="02020404030301010803" pitchFamily="18" charset="0"/>
                <a:ea typeface="Calibri" panose="020F0502020204030204" pitchFamily="34" charset="0"/>
                <a:cs typeface="Times New Roman" panose="02020603050405020304" pitchFamily="18" charset="0"/>
              </a:rPr>
              <a:t>: between professionals in politics (the representatives) and the citizens (the electors, the voters).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Today, democracy and universal suffrage seem to be connected.</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Nonetheless, this has not always been the case. </a:t>
            </a:r>
          </a:p>
          <a:p>
            <a:pPr marL="0" indent="0">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fr-FR" sz="1800" dirty="0">
                <a:latin typeface="Garamond" panose="02020404030301010803" pitchFamily="18" charset="0"/>
              </a:rPr>
              <a:t>Insights </a:t>
            </a:r>
            <a:r>
              <a:rPr lang="fr-FR" sz="1800" dirty="0" err="1">
                <a:latin typeface="Garamond" panose="02020404030301010803" pitchFamily="18" charset="0"/>
              </a:rPr>
              <a:t>from</a:t>
            </a:r>
            <a:r>
              <a:rPr lang="fr-FR" sz="1800" dirty="0">
                <a:latin typeface="Garamond" panose="02020404030301010803" pitchFamily="18" charset="0"/>
              </a:rPr>
              <a:t> Jacques Rancière:</a:t>
            </a:r>
            <a:endParaRPr lang="en-GB" sz="1800" dirty="0">
              <a:latin typeface="Garamond" panose="02020404030301010803" pitchFamily="18" charset="0"/>
            </a:endParaRPr>
          </a:p>
          <a:p>
            <a:pPr marL="0" indent="0">
              <a:buNone/>
            </a:pPr>
            <a:r>
              <a:rPr lang="en-GB" sz="1800" dirty="0">
                <a:latin typeface="Garamond" panose="02020404030301010803" pitchFamily="18" charset="0"/>
                <a:hlinkClick r:id="rId3"/>
              </a:rPr>
              <a:t>https://www.youtube.com/watch?v=84760JnuNlI</a:t>
            </a:r>
            <a:endParaRPr lang="en-GB" sz="1800" dirty="0">
              <a:latin typeface="Garamond" panose="02020404030301010803" pitchFamily="18" charset="0"/>
            </a:endParaRPr>
          </a:p>
          <a:p>
            <a:pPr marL="0" indent="0">
              <a:buNone/>
            </a:pPr>
            <a:endParaRPr lang="en-GB" sz="1800" dirty="0">
              <a:latin typeface="Garamond" panose="02020404030301010803" pitchFamily="18" charset="0"/>
            </a:endParaRPr>
          </a:p>
          <a:p>
            <a:pPr marL="0" indent="0">
              <a:buNone/>
            </a:pPr>
            <a:r>
              <a:rPr lang="en-GB" sz="1800" dirty="0">
                <a:latin typeface="Garamond" panose="02020404030301010803" pitchFamily="18" charset="0"/>
                <a:hlinkClick r:id="rId4"/>
              </a:rPr>
              <a:t>https://www.youtube.com/watch?v=vEyq-E_IuZU</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300" dirty="0"/>
          </a:p>
        </p:txBody>
      </p:sp>
      <p:pic>
        <p:nvPicPr>
          <p:cNvPr id="4" name="Image 3">
            <a:extLst>
              <a:ext uri="{FF2B5EF4-FFF2-40B4-BE49-F238E27FC236}">
                <a16:creationId xmlns:a16="http://schemas.microsoft.com/office/drawing/2014/main" id="{A6DE703D-9990-AC39-B3E0-E423031CBC03}"/>
              </a:ext>
            </a:extLst>
          </p:cNvPr>
          <p:cNvPicPr>
            <a:picLocks noChangeAspect="1"/>
          </p:cNvPicPr>
          <p:nvPr/>
        </p:nvPicPr>
        <p:blipFill>
          <a:blip r:embed="rId5"/>
          <a:stretch>
            <a:fillRect/>
          </a:stretch>
        </p:blipFill>
        <p:spPr>
          <a:xfrm>
            <a:off x="10312733" y="3977888"/>
            <a:ext cx="1566479" cy="2593509"/>
          </a:xfrm>
          <a:prstGeom prst="rect">
            <a:avLst/>
          </a:prstGeom>
        </p:spPr>
      </p:pic>
    </p:spTree>
    <p:extLst>
      <p:ext uri="{BB962C8B-B14F-4D97-AF65-F5344CB8AC3E}">
        <p14:creationId xmlns:p14="http://schemas.microsoft.com/office/powerpoint/2010/main" val="332379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US" sz="1800" dirty="0">
                <a:latin typeface="Garamond" panose="02020404030301010803" pitchFamily="18" charset="0"/>
                <a:ea typeface="Calibri" panose="020F0502020204030204" pitchFamily="34" charset="0"/>
                <a:cs typeface="Times New Roman" panose="02020603050405020304" pitchFamily="18" charset="0"/>
              </a:rPr>
              <a:t>O</a:t>
            </a:r>
            <a:r>
              <a:rPr lang="en-US" sz="1800" dirty="0">
                <a:effectLst/>
                <a:latin typeface="Garamond" panose="02020404030301010803" pitchFamily="18" charset="0"/>
                <a:ea typeface="Calibri" panose="020F0502020204030204" pitchFamily="34" charset="0"/>
                <a:cs typeface="Times New Roman" panose="02020603050405020304" pitchFamily="18" charset="0"/>
              </a:rPr>
              <a:t>ther principles of legitimation have existed long before the election or universal suffrage: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US" sz="1800" dirty="0">
                <a:effectLst/>
                <a:latin typeface="Garamond" panose="02020404030301010803" pitchFamily="18" charset="0"/>
                <a:ea typeface="Calibri" panose="020F0502020204030204" pitchFamily="34" charset="0"/>
                <a:cs typeface="Times New Roman" panose="02020603050405020304" pitchFamily="18" charset="0"/>
              </a:rPr>
              <a:t>Lottery (Athens).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US" sz="1800" dirty="0">
                <a:effectLst/>
                <a:latin typeface="Garamond" panose="02020404030301010803" pitchFamily="18" charset="0"/>
                <a:ea typeface="Calibri" panose="020F0502020204030204" pitchFamily="34" charset="0"/>
                <a:cs typeface="Times New Roman" panose="02020603050405020304" pitchFamily="18" charset="0"/>
              </a:rPr>
              <a:t>Divine right: French Absolutism, monarchies, “</a:t>
            </a:r>
            <a:r>
              <a:rPr lang="en-US" sz="1800" dirty="0" err="1">
                <a:effectLst/>
                <a:latin typeface="Garamond" panose="02020404030301010803" pitchFamily="18" charset="0"/>
                <a:ea typeface="Calibri" panose="020F0502020204030204" pitchFamily="34" charset="0"/>
                <a:cs typeface="Times New Roman" panose="02020603050405020304" pitchFamily="18" charset="0"/>
              </a:rPr>
              <a:t>Ancien</a:t>
            </a:r>
            <a:r>
              <a:rPr lang="en-US" sz="1800" dirty="0">
                <a:effectLst/>
                <a:latin typeface="Garamond" panose="02020404030301010803" pitchFamily="18" charset="0"/>
                <a:ea typeface="Calibri" panose="020F0502020204030204" pitchFamily="34" charset="0"/>
                <a:cs typeface="Times New Roman" panose="02020603050405020304" pitchFamily="18" charset="0"/>
              </a:rPr>
              <a:t>-Régime”.</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1800" dirty="0">
                <a:effectLst/>
                <a:latin typeface="Garamond" panose="02020404030301010803" pitchFamily="18" charset="0"/>
                <a:ea typeface="Calibri" panose="020F0502020204030204" pitchFamily="34" charset="0"/>
                <a:cs typeface="Times New Roman" panose="02020603050405020304" pitchFamily="18" charset="0"/>
              </a:rPr>
              <a:t>Acclamation (acclaim, applause): this is how the French Republic was proclaimed, from the Paris city Hall’s balcony in 1848, during the popular riots.</a:t>
            </a:r>
            <a:endParaRPr lang="fr-FR"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fr-PL" sz="1800" dirty="0">
                <a:latin typeface="Garamond" panose="02020404030301010803" pitchFamily="18" charset="0"/>
                <a:ea typeface="Calibri" panose="020F0502020204030204" pitchFamily="34" charset="0"/>
                <a:cs typeface="Times New Roman" panose="02020603050405020304" pitchFamily="18" charset="0"/>
              </a:rPr>
              <a:t>In France, </a:t>
            </a:r>
            <a:r>
              <a:rPr lang="en-US" sz="1800" dirty="0">
                <a:latin typeface="Garamond" panose="02020404030301010803" pitchFamily="18" charset="0"/>
                <a:ea typeface="Calibri" panose="020F0502020204030204" pitchFamily="34" charset="0"/>
                <a:cs typeface="Times New Roman" panose="02020603050405020304" pitchFamily="18" charset="0"/>
              </a:rPr>
              <a:t>t</a:t>
            </a:r>
            <a:r>
              <a:rPr lang="en-US" sz="1800" dirty="0">
                <a:effectLst/>
                <a:latin typeface="Garamond" panose="02020404030301010803" pitchFamily="18" charset="0"/>
                <a:ea typeface="Calibri" panose="020F0502020204030204" pitchFamily="34" charset="0"/>
                <a:cs typeface="Times New Roman" panose="02020603050405020304" pitchFamily="18" charset="0"/>
              </a:rPr>
              <a:t>he principle of universal suffrage is proclaimed in 1848, half a century after the Revolution.</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A that time, it is a male suffrage, but also almost exclusively a “white” suffrage.</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One could even argue that the vote it still not “universal”: conditions of age</a:t>
            </a:r>
            <a:r>
              <a:rPr lang="en-US" sz="1800" dirty="0">
                <a:latin typeface="Garamond" panose="02020404030301010803" pitchFamily="18" charset="0"/>
                <a:ea typeface="Calibri" panose="020F0502020204030204" pitchFamily="34" charset="0"/>
                <a:cs typeface="Times New Roman" panose="02020603050405020304" pitchFamily="18" charset="0"/>
              </a:rPr>
              <a:t>,</a:t>
            </a:r>
            <a:r>
              <a:rPr lang="en-US" sz="1800" dirty="0">
                <a:effectLst/>
                <a:latin typeface="Garamond" panose="02020404030301010803" pitchFamily="18" charset="0"/>
                <a:ea typeface="Calibri" panose="020F0502020204030204" pitchFamily="34" charset="0"/>
                <a:cs typeface="Times New Roman" panose="02020603050405020304" pitchFamily="18" charset="0"/>
              </a:rPr>
              <a:t> citizenship,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120601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4">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050" name="Picture 2" descr="Amazon.fr - Classes laborieuses et classes dangereuses - Chevalier, Louis -  Livres">
            <a:extLst>
              <a:ext uri="{FF2B5EF4-FFF2-40B4-BE49-F238E27FC236}">
                <a16:creationId xmlns:a16="http://schemas.microsoft.com/office/drawing/2014/main" id="{9CC6AFD0-CCBC-FFBF-F1B3-0C6830D21D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0" r="-1" b="-1"/>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2" name="Freeform: Shape 2056">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059" name="Freeform: Shape 2058">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061" name="Freeform: Shape 2060">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046719" y="1171254"/>
            <a:ext cx="3633747" cy="4251537"/>
          </a:xfrm>
        </p:spPr>
        <p:txBody>
          <a:bodyPr>
            <a:normAutofit/>
          </a:bodyPr>
          <a:lstStyle/>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If we take a look at the texts that were published from 1789 to the end of the 19</a:t>
            </a:r>
            <a:r>
              <a:rPr lang="en-US"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US" sz="1800" dirty="0">
                <a:effectLst/>
                <a:latin typeface="Garamond" panose="02020404030301010803" pitchFamily="18" charset="0"/>
                <a:ea typeface="Calibri" panose="020F0502020204030204" pitchFamily="34" charset="0"/>
                <a:cs typeface="Times New Roman" panose="02020603050405020304" pitchFamily="18" charset="0"/>
              </a:rPr>
              <a:t> century, and to the first laws framing universal suffrage, the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anxiety of the elite vis à vis the people</a:t>
            </a:r>
            <a:r>
              <a:rPr lang="en-US" sz="1800" b="1" dirty="0">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Calibri" panose="020F0502020204030204" pitchFamily="34" charset="0"/>
                <a:cs typeface="Times New Roman" panose="02020603050405020304" pitchFamily="18" charset="0"/>
              </a:rPr>
              <a:t>transpires</a:t>
            </a:r>
            <a:r>
              <a:rPr lang="en-US" sz="1800" dirty="0">
                <a:latin typeface="Garamond" panose="02020404030301010803" pitchFamily="18" charset="0"/>
                <a:ea typeface="Calibri" panose="020F0502020204030204" pitchFamily="34" charset="0"/>
                <a:cs typeface="Times New Roman" panose="02020603050405020304" pitchFamily="18" charset="0"/>
              </a:rPr>
              <a:t>.</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Fear of the masses, perceived as angry, irrational and dangerous.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fr-FR" sz="1800" dirty="0">
                <a:effectLst/>
                <a:latin typeface="Garamond" panose="02020404030301010803" pitchFamily="18" charset="0"/>
                <a:ea typeface="Calibri" panose="020F0502020204030204" pitchFamily="34" charset="0"/>
                <a:cs typeface="Times New Roman" panose="02020603050405020304" pitchFamily="18" charset="0"/>
              </a:rPr>
              <a:t>Cf. the phrase “les classes dangereuses”.</a:t>
            </a:r>
            <a:endParaRPr lang="fr-FR" sz="1800" dirty="0">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S</a:t>
            </a:r>
            <a:r>
              <a:rPr lang="en-US" sz="1800" dirty="0">
                <a:latin typeface="Garamond" panose="02020404030301010803" pitchFamily="18" charset="0"/>
                <a:ea typeface="Calibri" panose="020F0502020204030204" pitchFamily="34" charset="0"/>
                <a:cs typeface="Times New Roman" panose="02020603050405020304" pitchFamily="18" charset="0"/>
              </a:rPr>
              <a:t>ocial Darwinism = quite common to think of society in biological terms at that time</a:t>
            </a:r>
            <a:r>
              <a:rPr lang="fr-FR" sz="1800" dirty="0">
                <a:latin typeface="Garamond" panose="02020404030301010803" pitchFamily="18" charset="0"/>
                <a:ea typeface="Calibri" panose="020F0502020204030204" pitchFamily="34" charset="0"/>
                <a:cs typeface="Times New Roman" panose="02020603050405020304" pitchFamily="18" charset="0"/>
              </a:rPr>
              <a:t>.</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400" dirty="0"/>
          </a:p>
        </p:txBody>
      </p:sp>
    </p:spTree>
    <p:extLst>
      <p:ext uri="{BB962C8B-B14F-4D97-AF65-F5344CB8AC3E}">
        <p14:creationId xmlns:p14="http://schemas.microsoft.com/office/powerpoint/2010/main" val="233174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lnSpcReduction="10000"/>
          </a:bodyPr>
          <a:lstStyle/>
          <a:p>
            <a:pPr marL="0" indent="0" algn="just">
              <a:lnSpc>
                <a:spcPct val="150000"/>
              </a:lnSpc>
              <a:buNone/>
            </a:pPr>
            <a:r>
              <a:rPr lang="en-GB" sz="1800" dirty="0">
                <a:effectLst/>
                <a:latin typeface="Garamond" panose="02020404030301010803" pitchFamily="18" charset="0"/>
                <a:ea typeface="Calibri" panose="020F0502020204030204" pitchFamily="34" charset="0"/>
                <a:cs typeface="Times New Roman" panose="02020603050405020304" pitchFamily="18" charset="0"/>
              </a:rPr>
              <a:t>The concept of citizenship is historically linked with the development of democracy.</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GB" sz="1800" dirty="0">
                <a:effectLst/>
                <a:latin typeface="Garamond" panose="02020404030301010803" pitchFamily="18" charset="0"/>
                <a:ea typeface="Calibri" panose="020F0502020204030204" pitchFamily="34" charset="0"/>
                <a:cs typeface="Times New Roman" panose="02020603050405020304" pitchFamily="18" charset="0"/>
              </a:rPr>
              <a:t>18</a:t>
            </a:r>
            <a:r>
              <a:rPr lang="en-GB"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GB" sz="1800" dirty="0">
                <a:effectLst/>
                <a:latin typeface="Garamond" panose="02020404030301010803" pitchFamily="18" charset="0"/>
                <a:ea typeface="Calibri" panose="020F0502020204030204" pitchFamily="34" charset="0"/>
                <a:cs typeface="Times New Roman" panose="02020603050405020304" pitchFamily="18" charset="0"/>
              </a:rPr>
              <a:t> century: American and French revolutions.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b="1" dirty="0">
                <a:effectLst/>
                <a:latin typeface="Garamond" panose="02020404030301010803" pitchFamily="18" charset="0"/>
                <a:ea typeface="Calibri" panose="020F0502020204030204" pitchFamily="34" charset="0"/>
                <a:cs typeface="Times New Roman" panose="02020603050405020304" pitchFamily="18" charset="0"/>
              </a:rPr>
              <a:t>Thomas Humphrey Marshall </a:t>
            </a:r>
            <a:r>
              <a:rPr lang="en-US" sz="1800" dirty="0">
                <a:effectLst/>
                <a:latin typeface="Garamond" panose="02020404030301010803" pitchFamily="18" charset="0"/>
                <a:ea typeface="Calibri" panose="020F0502020204030204" pitchFamily="34" charset="0"/>
                <a:cs typeface="Times New Roman" panose="02020603050405020304" pitchFamily="18" charset="0"/>
              </a:rPr>
              <a:t>(</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Citizenship and Social Class</a:t>
            </a:r>
            <a:r>
              <a:rPr lang="en-US" sz="1800" dirty="0">
                <a:effectLst/>
                <a:latin typeface="Garamond" panose="02020404030301010803" pitchFamily="18" charset="0"/>
                <a:ea typeface="Calibri" panose="020F0502020204030204" pitchFamily="34" charset="0"/>
                <a:cs typeface="Times New Roman" panose="02020603050405020304" pitchFamily="18" charset="0"/>
              </a:rPr>
              <a:t>, 1950) </a:t>
            </a:r>
            <a:r>
              <a:rPr lang="en-GB" sz="1800" dirty="0">
                <a:effectLst/>
                <a:latin typeface="Garamond" panose="02020404030301010803" pitchFamily="18" charset="0"/>
                <a:ea typeface="Calibri" panose="020F0502020204030204" pitchFamily="34" charset="0"/>
                <a:cs typeface="Times New Roman" panose="02020603050405020304" pitchFamily="18" charset="0"/>
              </a:rPr>
              <a:t>distinguishes three main steps in the establishment of the modern citizenship:</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The affirmation of </a:t>
            </a:r>
            <a:r>
              <a:rPr lang="en-GB" sz="1800" b="1" dirty="0">
                <a:effectLst/>
                <a:latin typeface="Garamond" panose="02020404030301010803" pitchFamily="18" charset="0"/>
                <a:ea typeface="Calibri" panose="020F0502020204030204" pitchFamily="34" charset="0"/>
                <a:cs typeface="Times New Roman" panose="02020603050405020304" pitchFamily="18" charset="0"/>
              </a:rPr>
              <a:t>civil rights </a:t>
            </a:r>
            <a:r>
              <a:rPr lang="en-GB" sz="1800" dirty="0">
                <a:effectLst/>
                <a:latin typeface="Garamond" panose="02020404030301010803" pitchFamily="18" charset="0"/>
                <a:ea typeface="Calibri" panose="020F0502020204030204" pitchFamily="34" charset="0"/>
                <a:cs typeface="Times New Roman" panose="02020603050405020304" pitchFamily="18" charset="0"/>
              </a:rPr>
              <a:t>in the 18</a:t>
            </a:r>
            <a:r>
              <a:rPr lang="en-GB"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GB" sz="1800" dirty="0">
                <a:effectLst/>
                <a:latin typeface="Garamond" panose="02020404030301010803" pitchFamily="18" charset="0"/>
                <a:ea typeface="Calibri" panose="020F0502020204030204" pitchFamily="34" charset="0"/>
                <a:cs typeface="Times New Roman" panose="02020603050405020304" pitchFamily="18" charset="0"/>
              </a:rPr>
              <a:t> century: democratic revolution (Declaration of Independence in the US in 1776; Declaration of Human and Civic Rights in France in 1789): freedom of speech, of religion, property rights, equality of citizens in rights.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Political rights </a:t>
            </a:r>
            <a:r>
              <a:rPr lang="en-GB" sz="1800" dirty="0">
                <a:effectLst/>
                <a:latin typeface="Garamond" panose="02020404030301010803" pitchFamily="18" charset="0"/>
                <a:ea typeface="Calibri" panose="020F0502020204030204" pitchFamily="34" charset="0"/>
                <a:cs typeface="Times New Roman" panose="02020603050405020304" pitchFamily="18" charset="0"/>
              </a:rPr>
              <a:t>in the 19</a:t>
            </a:r>
            <a:r>
              <a:rPr lang="en-GB"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GB" sz="1800" dirty="0">
                <a:effectLst/>
                <a:latin typeface="Garamond" panose="02020404030301010803" pitchFamily="18" charset="0"/>
                <a:ea typeface="Calibri" panose="020F0502020204030204" pitchFamily="34" charset="0"/>
                <a:cs typeface="Times New Roman" panose="02020603050405020304" pitchFamily="18" charset="0"/>
              </a:rPr>
              <a:t> century: development of representative democracy, right to vote and to be elected.</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Social rights </a:t>
            </a:r>
            <a:r>
              <a:rPr lang="en-GB" sz="1800" dirty="0">
                <a:effectLst/>
                <a:latin typeface="Garamond" panose="02020404030301010803" pitchFamily="18" charset="0"/>
                <a:ea typeface="Calibri" panose="020F0502020204030204" pitchFamily="34" charset="0"/>
                <a:cs typeface="Times New Roman" panose="02020603050405020304" pitchFamily="18" charset="0"/>
              </a:rPr>
              <a:t>in the 20</a:t>
            </a:r>
            <a:r>
              <a:rPr lang="en-GB"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GB" sz="1800" dirty="0">
                <a:effectLst/>
                <a:latin typeface="Garamond" panose="02020404030301010803" pitchFamily="18" charset="0"/>
                <a:ea typeface="Calibri" panose="020F0502020204030204" pitchFamily="34" charset="0"/>
                <a:cs typeface="Times New Roman" panose="02020603050405020304" pitchFamily="18" charset="0"/>
              </a:rPr>
              <a:t> century: development of the Welfare State: right to education, healthcare, work, housing.</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This three-steps model fits well to the US and British cases, but less to Germany (where social rights were adopted prior to political rights, cf. Bismarck) and to France (where civil and political rights appear jointly, even if political rights become effective only after 1848).</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algn="just">
              <a:lnSpc>
                <a:spcPct val="150000"/>
              </a:lnSpc>
            </a:pPr>
            <a:endParaRPr lang="fr-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3082165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838200" y="665018"/>
            <a:ext cx="10936705" cy="5511945"/>
          </a:xfrm>
        </p:spPr>
        <p:txBody>
          <a:bodyPr/>
          <a:lstStyle/>
          <a:p>
            <a:pPr marL="0" indent="0" algn="just">
              <a:buNone/>
            </a:pPr>
            <a:r>
              <a:rPr lang="en-US" sz="2400" b="1" dirty="0">
                <a:effectLst/>
                <a:latin typeface="Garamond" panose="02020404030301010803" pitchFamily="18" charset="0"/>
                <a:ea typeface="Calibri" panose="020F0502020204030204" pitchFamily="34" charset="0"/>
                <a:cs typeface="Times New Roman (Corps CS)"/>
              </a:rPr>
              <a:t>Introduction</a:t>
            </a: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en-US" sz="1800" dirty="0">
                <a:latin typeface="Garamond" panose="02020404030301010803" pitchFamily="18" charset="0"/>
                <a:ea typeface="Calibri" panose="020F0502020204030204" pitchFamily="34" charset="0"/>
                <a:cs typeface="Times New Roman" panose="02020603050405020304" pitchFamily="18" charset="0"/>
              </a:rPr>
              <a:t>Valentin Behr, CNRS research fellow.</a:t>
            </a:r>
          </a:p>
          <a:p>
            <a:pPr marL="0" indent="0" algn="just">
              <a:buNone/>
            </a:pPr>
            <a:r>
              <a:rPr lang="en-US" sz="1800" dirty="0">
                <a:latin typeface="Garamond" panose="02020404030301010803" pitchFamily="18" charset="0"/>
                <a:ea typeface="Calibri" panose="020F0502020204030204" pitchFamily="34" charset="0"/>
                <a:cs typeface="Times New Roman" panose="02020603050405020304" pitchFamily="18" charset="0"/>
              </a:rPr>
              <a:t>Research topics/interests:</a:t>
            </a:r>
          </a:p>
          <a:p>
            <a:pPr algn="just"/>
            <a:r>
              <a:rPr lang="en-US" sz="1800" dirty="0">
                <a:latin typeface="Garamond" panose="02020404030301010803" pitchFamily="18" charset="0"/>
                <a:ea typeface="Calibri" panose="020F0502020204030204" pitchFamily="34" charset="0"/>
                <a:cs typeface="Times New Roman" panose="02020603050405020304" pitchFamily="18" charset="0"/>
              </a:rPr>
              <a:t>Sociology of intellectuals; history of political ideas (intellectual history): conservatism, illiberalism.</a:t>
            </a:r>
          </a:p>
          <a:p>
            <a:pPr algn="just"/>
            <a:r>
              <a:rPr lang="en-US" sz="1800" dirty="0">
                <a:latin typeface="Garamond" panose="02020404030301010803" pitchFamily="18" charset="0"/>
                <a:ea typeface="Calibri" panose="020F0502020204030204" pitchFamily="34" charset="0"/>
                <a:cs typeface="Times New Roman" panose="02020603050405020304" pitchFamily="18" charset="0"/>
              </a:rPr>
              <a:t>Sociology of (political) elites: trajectories of former APAs at the EP (revolving doors, public/private circulations, lobbying, …).</a:t>
            </a:r>
          </a:p>
          <a:p>
            <a:pPr algn="just"/>
            <a:r>
              <a:rPr lang="en-US" sz="1800" dirty="0">
                <a:latin typeface="Garamond" panose="02020404030301010803" pitchFamily="18" charset="0"/>
                <a:ea typeface="Calibri" panose="020F0502020204030204" pitchFamily="34" charset="0"/>
                <a:cs typeface="Times New Roman" panose="02020603050405020304" pitchFamily="18" charset="0"/>
              </a:rPr>
              <a:t>Focus on right-wing movements (conservative </a:t>
            </a:r>
            <a:r>
              <a:rPr lang="en-US" sz="1800" dirty="0" err="1">
                <a:latin typeface="Garamond" panose="02020404030301010803" pitchFamily="18" charset="0"/>
                <a:ea typeface="Calibri" panose="020F0502020204030204" pitchFamily="34" charset="0"/>
                <a:cs typeface="Times New Roman" panose="02020603050405020304" pitchFamily="18" charset="0"/>
              </a:rPr>
              <a:t>mobilisations</a:t>
            </a:r>
            <a:r>
              <a:rPr lang="en-US" sz="1800" dirty="0">
                <a:latin typeface="Garamond" panose="02020404030301010803" pitchFamily="18" charset="0"/>
                <a:ea typeface="Calibri" panose="020F0502020204030204" pitchFamily="34" charset="0"/>
                <a:cs typeface="Times New Roman" panose="02020603050405020304" pitchFamily="18" charset="0"/>
              </a:rPr>
              <a:t>) and CEE (Poland).</a:t>
            </a:r>
          </a:p>
          <a:p>
            <a:pPr marL="0" indent="0" algn="just">
              <a:buNone/>
            </a:pPr>
            <a:endParaRPr lang="en-US" sz="1800" dirty="0">
              <a:latin typeface="Merriweather" pitchFamily="2" charset="77"/>
              <a:ea typeface="Calibri" panose="020F0502020204030204" pitchFamily="34" charset="0"/>
              <a:cs typeface="Times New Roman" panose="02020603050405020304" pitchFamily="18" charset="0"/>
            </a:endParaRPr>
          </a:p>
          <a:p>
            <a:pPr algn="just">
              <a:buFont typeface="Symbol" pitchFamily="2" charset="2"/>
              <a:buChar char="Þ"/>
            </a:pPr>
            <a:r>
              <a:rPr lang="en-US" sz="1800" dirty="0">
                <a:latin typeface="Garamond" panose="02020404030301010803" pitchFamily="18" charset="0"/>
                <a:ea typeface="Calibri" panose="020F0502020204030204" pitchFamily="34" charset="0"/>
                <a:cs typeface="Times New Roman" panose="02020603050405020304" pitchFamily="18" charset="0"/>
              </a:rPr>
              <a:t> Introduce yourselves.</a:t>
            </a:r>
          </a:p>
          <a:p>
            <a:pPr marL="0" indent="0" algn="just">
              <a:buNone/>
            </a:pPr>
            <a:endParaRPr lang="en-US" sz="1800" dirty="0">
              <a:latin typeface="Merriweather" pitchFamily="2" charset="77"/>
              <a:ea typeface="Calibri" panose="020F0502020204030204" pitchFamily="34" charset="0"/>
              <a:cs typeface="Times New Roman" panose="02020603050405020304" pitchFamily="18" charset="0"/>
            </a:endParaRPr>
          </a:p>
          <a:p>
            <a:pPr marL="0" indent="0" algn="just">
              <a:buNone/>
            </a:pPr>
            <a:endParaRPr lang="en-US" sz="1800" dirty="0">
              <a:latin typeface="Merriweather" pitchFamily="2" charset="77"/>
              <a:ea typeface="Calibri" panose="020F0502020204030204" pitchFamily="34"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a:p>
            <a:pPr marL="0" indent="0">
              <a:buNone/>
            </a:pPr>
            <a:endParaRPr lang="en-GB" dirty="0"/>
          </a:p>
        </p:txBody>
      </p:sp>
    </p:spTree>
    <p:extLst>
      <p:ext uri="{BB962C8B-B14F-4D97-AF65-F5344CB8AC3E}">
        <p14:creationId xmlns:p14="http://schemas.microsoft.com/office/powerpoint/2010/main" val="1191480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GB" sz="1800" b="1" noProof="0" dirty="0">
                <a:effectLst/>
                <a:latin typeface="Garamond" panose="02020404030301010803" pitchFamily="18" charset="0"/>
                <a:ea typeface="Calibri" panose="020F0502020204030204" pitchFamily="34" charset="0"/>
                <a:cs typeface="Times New Roman" panose="02020603050405020304" pitchFamily="18" charset="0"/>
              </a:rPr>
              <a:t>Structural factors favouring the nationalization and democratization of Western societies:</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nationalization of the agricultural and industrial markets;</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increase of administration to administer those markets;</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development of the liberal doctrine (individualism);</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development of industry and the need of workforce;</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development of industrial (capitalist) bourgeoisie;</a:t>
            </a:r>
          </a:p>
          <a:p>
            <a:pPr marL="342900" lvl="0" indent="-342900" algn="just">
              <a:lnSpc>
                <a:spcPct val="150000"/>
              </a:lnSpc>
              <a:spcAft>
                <a:spcPts val="800"/>
              </a:spcAft>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gradual homogenization of culture among the different peoples living on the </a:t>
            </a:r>
            <a:r>
              <a:rPr lang="en-GB" sz="1800" noProof="0" dirty="0">
                <a:latin typeface="Garamond" panose="02020404030301010803" pitchFamily="18" charset="0"/>
                <a:ea typeface="Calibri" panose="020F0502020204030204" pitchFamily="34" charset="0"/>
                <a:cs typeface="Times New Roman" panose="02020603050405020304" pitchFamily="18" charset="0"/>
              </a:rPr>
              <a:t>national</a:t>
            </a: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 territory (creation of a national language).</a:t>
            </a:r>
          </a:p>
          <a:p>
            <a:pPr marL="0" indent="0" algn="just">
              <a:lnSpc>
                <a:spcPct val="150000"/>
              </a:lnSpc>
              <a:buNone/>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As a consequence, the new social groups (industrial bourgeoisie) who benefit from those profound social changes are looking for new ways to organize and to distribute the political power. </a:t>
            </a:r>
          </a:p>
          <a:p>
            <a:pPr algn="just">
              <a:lnSpc>
                <a:spcPct val="150000"/>
              </a:lnSpc>
            </a:pPr>
            <a:endParaRPr lang="en-GB" sz="1800" noProof="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3467931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eclaration of the Rights of Man and of the Citizen - Wikipedia">
            <a:extLst>
              <a:ext uri="{FF2B5EF4-FFF2-40B4-BE49-F238E27FC236}">
                <a16:creationId xmlns:a16="http://schemas.microsoft.com/office/drawing/2014/main" id="{5405A7BE-25F9-BFCC-5EC4-532AC11D56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96919" y="918640"/>
            <a:ext cx="3618586" cy="458902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5596502" y="1014333"/>
            <a:ext cx="5754896" cy="4589025"/>
          </a:xfrm>
        </p:spPr>
        <p:txBody>
          <a:bodyPr anchor="t">
            <a:normAutofit/>
          </a:bodyPr>
          <a:lstStyle/>
          <a:p>
            <a:pPr marL="0" indent="0">
              <a:buNone/>
              <a:tabLst>
                <a:tab pos="1541145" algn="l"/>
              </a:tabLst>
            </a:pPr>
            <a:r>
              <a:rPr lang="en-US" sz="1800" b="1" dirty="0">
                <a:effectLst/>
                <a:latin typeface="Garamond" panose="02020404030301010803" pitchFamily="18" charset="0"/>
                <a:ea typeface="Calibri" panose="020F0502020204030204" pitchFamily="34" charset="0"/>
                <a:cs typeface="Times New Roman" panose="02020603050405020304" pitchFamily="18" charset="0"/>
              </a:rPr>
              <a:t>On which criteria should citizenship be based?</a:t>
            </a:r>
          </a:p>
          <a:p>
            <a:pPr marL="0" indent="0">
              <a:buNone/>
              <a:tabLst>
                <a:tab pos="1541145" algn="l"/>
              </a:tabLst>
            </a:pPr>
            <a:r>
              <a:rPr lang="en-US" sz="1800" dirty="0">
                <a:effectLst/>
                <a:latin typeface="Garamond" panose="02020404030301010803" pitchFamily="18" charset="0"/>
                <a:ea typeface="Calibri" panose="020F0502020204030204" pitchFamily="34" charset="0"/>
                <a:cs typeface="Times New Roman" panose="02020603050405020304" pitchFamily="18" charset="0"/>
              </a:rPr>
              <a:t>French Revolution: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citizen-owner vs citizen-individual</a:t>
            </a:r>
            <a:r>
              <a:rPr lang="en-US" sz="1800" dirty="0">
                <a:effectLst/>
                <a:latin typeface="Garamond" panose="02020404030301010803" pitchFamily="18" charset="0"/>
                <a:ea typeface="Calibri" panose="020F0502020204030204" pitchFamily="34" charset="0"/>
                <a:cs typeface="Times New Roman" panose="02020603050405020304" pitchFamily="18" charset="0"/>
              </a:rPr>
              <a:t>.</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tabLst>
                <a:tab pos="1541145" algn="l"/>
              </a:tabLst>
            </a:pPr>
            <a:r>
              <a:rPr lang="en-US" sz="1800" dirty="0">
                <a:effectLst/>
                <a:latin typeface="Garamond" panose="02020404030301010803" pitchFamily="18" charset="0"/>
                <a:ea typeface="Calibri" panose="020F0502020204030204" pitchFamily="34" charset="0"/>
                <a:cs typeface="Times New Roman" panose="02020603050405020304" pitchFamily="18" charset="0"/>
              </a:rPr>
              <a:t>The dominant conception of the people is that most of them are uneducated, untalented with Reason.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tabLst>
                <a:tab pos="1541145" algn="l"/>
              </a:tabLst>
            </a:pPr>
            <a:r>
              <a:rPr lang="en-US" sz="1800" dirty="0">
                <a:effectLst/>
                <a:latin typeface="Garamond" panose="02020404030301010803" pitchFamily="18" charset="0"/>
                <a:ea typeface="Calibri" panose="020F0502020204030204" pitchFamily="34" charset="0"/>
                <a:cs typeface="Times New Roman" panose="02020603050405020304" pitchFamily="18" charset="0"/>
              </a:rPr>
              <a:t>Women and colonized people are even not considered.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tabLst>
                <a:tab pos="1541145" algn="l"/>
              </a:tabLst>
            </a:pPr>
            <a:r>
              <a:rPr lang="en-US" sz="1800" dirty="0">
                <a:effectLst/>
                <a:latin typeface="Garamond" panose="02020404030301010803" pitchFamily="18" charset="0"/>
                <a:ea typeface="Calibri" panose="020F0502020204030204" pitchFamily="34" charset="0"/>
                <a:cs typeface="Times New Roman" panose="02020603050405020304" pitchFamily="18" charset="0"/>
              </a:rPr>
              <a:t>The Constituent Assembly adopts a solution in 1791, according to a proposal from Abbé Sieyès. At the heart of this resolution is the distinction between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“active” citizens and “passive” citizens.</a:t>
            </a:r>
            <a:endParaRPr lang="fr-PL" sz="1800" b="1" dirty="0">
              <a:latin typeface="Garamond" panose="02020404030301010803" pitchFamily="18" charset="0"/>
              <a:ea typeface="Calibri" panose="020F0502020204030204" pitchFamily="34" charset="0"/>
              <a:cs typeface="Times New Roman" panose="02020603050405020304" pitchFamily="18" charset="0"/>
            </a:endParaRPr>
          </a:p>
          <a:p>
            <a:pPr marL="0" indent="0">
              <a:buNone/>
              <a:tabLst>
                <a:tab pos="1541145" algn="l"/>
              </a:tabLst>
            </a:pPr>
            <a:r>
              <a:rPr lang="fr-PL" sz="1800" dirty="0">
                <a:effectLst/>
                <a:latin typeface="Garamond" panose="02020404030301010803" pitchFamily="18" charset="0"/>
                <a:ea typeface="Calibri" panose="020F0502020204030204" pitchFamily="34" charset="0"/>
                <a:cs typeface="Times New Roman" panose="02020603050405020304" pitchFamily="18" charset="0"/>
              </a:rPr>
              <a:t>- </a:t>
            </a:r>
            <a:r>
              <a:rPr lang="en-GB" sz="1800" dirty="0">
                <a:latin typeface="Garamond" panose="02020404030301010803" pitchFamily="18" charset="0"/>
                <a:ea typeface="Calibri" panose="020F0502020204030204" pitchFamily="34" charset="0"/>
                <a:cs typeface="Times New Roman" panose="02020603050405020304" pitchFamily="18" charset="0"/>
              </a:rPr>
              <a:t>Pa</a:t>
            </a:r>
            <a:r>
              <a:rPr lang="en-GB" sz="1800" dirty="0">
                <a:effectLst/>
                <a:latin typeface="Garamond" panose="02020404030301010803" pitchFamily="18" charset="0"/>
                <a:ea typeface="Calibri" panose="020F0502020204030204" pitchFamily="34" charset="0"/>
                <a:cs typeface="Times New Roman" panose="02020603050405020304" pitchFamily="18" charset="0"/>
              </a:rPr>
              <a:t>ssive citizens = members of the nation, enjoy civil rights (Declaration of Human and Civil Rights).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spcAft>
                <a:spcPts val="800"/>
              </a:spcAft>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Active citizens enjoy the right to vote.</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300" dirty="0"/>
          </a:p>
        </p:txBody>
      </p:sp>
      <p:sp>
        <p:nvSpPr>
          <p:cNvPr id="1033" name="Rectangle 103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48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GB" sz="1800" dirty="0">
                <a:effectLst/>
                <a:latin typeface="Garamond" panose="02020404030301010803" pitchFamily="18" charset="0"/>
                <a:ea typeface="Calibri" panose="020F0502020204030204" pitchFamily="34" charset="0"/>
                <a:cs typeface="Times New Roman" panose="02020603050405020304" pitchFamily="18" charset="0"/>
              </a:rPr>
              <a:t>The main argument in favour of such a distinction derives from the idea of </a:t>
            </a:r>
            <a:r>
              <a:rPr lang="en-GB" sz="1800" b="1" dirty="0">
                <a:effectLst/>
                <a:latin typeface="Garamond" panose="02020404030301010803" pitchFamily="18" charset="0"/>
                <a:ea typeface="Calibri" panose="020F0502020204030204" pitchFamily="34" charset="0"/>
                <a:cs typeface="Times New Roman" panose="02020603050405020304" pitchFamily="18" charset="0"/>
              </a:rPr>
              <a:t>Reason</a:t>
            </a:r>
            <a:r>
              <a:rPr lang="en-GB" sz="1800" dirty="0">
                <a:effectLst/>
                <a:latin typeface="Garamond" panose="02020404030301010803" pitchFamily="18" charset="0"/>
                <a:ea typeface="Calibri" panose="020F0502020204030204" pitchFamily="34" charset="0"/>
                <a:cs typeface="Times New Roman" panose="02020603050405020304" pitchFamily="18" charset="0"/>
              </a:rPr>
              <a:t>: only individuals who have their self-will, who are considered as autonomous, are supposed to be able to have their own opinions, and so have the right to vote.</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Three different criteria are used to define self-will and the autonomy of judgement:</a:t>
            </a:r>
            <a:endParaRPr lang="fr-PL" sz="1800" b="1"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Intellectual independence: a voter should be a grown man gifted with Reason. Childs are considered to be under the influence of their parents. Women are considered as being dependent on their husband’s or father’s will.</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Sociological independence: a voter should be an autonomous individual and no the member of an order. This is why monks are not given the right to vote.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GB" sz="1800" dirty="0">
                <a:effectLst/>
                <a:latin typeface="Garamond" panose="02020404030301010803" pitchFamily="18" charset="0"/>
                <a:ea typeface="Calibri" panose="020F0502020204030204" pitchFamily="34" charset="0"/>
                <a:cs typeface="Times New Roman" panose="02020603050405020304" pitchFamily="18" charset="0"/>
              </a:rPr>
              <a:t>Cf. </a:t>
            </a:r>
            <a:r>
              <a:rPr lang="en-GB" sz="1800" b="1" dirty="0" err="1">
                <a:effectLst/>
                <a:latin typeface="Garamond" panose="02020404030301010803" pitchFamily="18" charset="0"/>
                <a:ea typeface="Calibri" panose="020F0502020204030204" pitchFamily="34" charset="0"/>
                <a:cs typeface="Times New Roman" panose="02020603050405020304" pitchFamily="18" charset="0"/>
              </a:rPr>
              <a:t>Loi</a:t>
            </a:r>
            <a:r>
              <a:rPr lang="en-GB" sz="1800" b="1" dirty="0">
                <a:effectLst/>
                <a:latin typeface="Garamond" panose="02020404030301010803" pitchFamily="18" charset="0"/>
                <a:ea typeface="Calibri" panose="020F0502020204030204" pitchFamily="34" charset="0"/>
                <a:cs typeface="Times New Roman" panose="02020603050405020304" pitchFamily="18" charset="0"/>
              </a:rPr>
              <a:t> Le </a:t>
            </a:r>
            <a:r>
              <a:rPr lang="en-GB" sz="1800" b="1" dirty="0" err="1">
                <a:effectLst/>
                <a:latin typeface="Garamond" panose="02020404030301010803" pitchFamily="18" charset="0"/>
                <a:ea typeface="Calibri" panose="020F0502020204030204" pitchFamily="34" charset="0"/>
                <a:cs typeface="Times New Roman" panose="02020603050405020304" pitchFamily="18" charset="0"/>
              </a:rPr>
              <a:t>Chapelier</a:t>
            </a:r>
            <a:r>
              <a:rPr lang="en-GB" sz="1800" b="1" dirty="0">
                <a:effectLst/>
                <a:latin typeface="Garamond" panose="02020404030301010803" pitchFamily="18" charset="0"/>
                <a:ea typeface="Calibri" panose="020F0502020204030204" pitchFamily="34" charset="0"/>
                <a:cs typeface="Times New Roman" panose="02020603050405020304" pitchFamily="18" charset="0"/>
              </a:rPr>
              <a:t> </a:t>
            </a:r>
            <a:r>
              <a:rPr lang="en-GB" sz="1800" dirty="0">
                <a:effectLst/>
                <a:latin typeface="Garamond" panose="02020404030301010803" pitchFamily="18" charset="0"/>
                <a:ea typeface="Calibri" panose="020F0502020204030204" pitchFamily="34" charset="0"/>
                <a:cs typeface="Times New Roman" panose="02020603050405020304" pitchFamily="18" charset="0"/>
              </a:rPr>
              <a:t>(1791): ban on religious congregations and trade unions (until 1884).</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Economic independence: a voter should earn his living by exercising an independent profession. Exclusion of servants. Women are also considered as being dependent from their husbands.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fr-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447821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342900" lvl="0" indent="-342900" algn="just">
              <a:lnSpc>
                <a:spcPct val="150000"/>
              </a:lnSpc>
              <a:spcAft>
                <a:spcPts val="800"/>
              </a:spcAft>
              <a:buFont typeface="Wingdings" pitchFamily="2" charset="2"/>
              <a:buChar char=""/>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Census suffrage</a:t>
            </a:r>
            <a:r>
              <a:rPr lang="en-GB" sz="1800" dirty="0">
                <a:effectLst/>
                <a:latin typeface="Garamond" panose="02020404030301010803" pitchFamily="18" charset="0"/>
                <a:ea typeface="Calibri" panose="020F0502020204030204" pitchFamily="34" charset="0"/>
                <a:cs typeface="Times New Roman" panose="02020603050405020304" pitchFamily="18" charset="0"/>
              </a:rPr>
              <a:t>.</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Hence, the concrete exercise of the political power is reserved to the dominant parts of the society, but on a basis of principals that have been completely redefined in line with the Revolution.</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The new political regime and principles established after 1789, even though they rest on social grounds which are far larger than those of the </a:t>
            </a:r>
            <a:r>
              <a:rPr lang="en-US" sz="1800" dirty="0" err="1">
                <a:effectLst/>
                <a:latin typeface="Garamond" panose="02020404030301010803" pitchFamily="18" charset="0"/>
                <a:ea typeface="Calibri" panose="020F0502020204030204" pitchFamily="34" charset="0"/>
                <a:cs typeface="Times New Roman" panose="02020603050405020304" pitchFamily="18" charset="0"/>
              </a:rPr>
              <a:t>Ancien</a:t>
            </a:r>
            <a:r>
              <a:rPr lang="en-US" sz="1800" dirty="0">
                <a:effectLst/>
                <a:latin typeface="Garamond" panose="02020404030301010803" pitchFamily="18" charset="0"/>
                <a:ea typeface="Calibri" panose="020F0502020204030204" pitchFamily="34" charset="0"/>
                <a:cs typeface="Times New Roman" panose="02020603050405020304" pitchFamily="18" charset="0"/>
              </a:rPr>
              <a:t>-Régime, are still based on the political exclusion of major parts of the whole population.</a:t>
            </a:r>
          </a:p>
          <a:p>
            <a:pPr marL="0" indent="0" algn="just">
              <a:lnSpc>
                <a:spcPct val="150000"/>
              </a:lnSpc>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1848, universal suffrage: what consequences?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fr-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2211123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fontScale="90000"/>
          </a:bodyPr>
          <a:lstStyle/>
          <a:p>
            <a:pPr marL="0" indent="0">
              <a:lnSpc>
                <a:spcPct val="130000"/>
              </a:lnSpc>
              <a:spcBef>
                <a:spcPts val="0"/>
              </a:spcBef>
              <a:buNone/>
            </a:pPr>
            <a:r>
              <a:rPr lang="en-US" sz="4400" b="1" dirty="0">
                <a:latin typeface="Garamond" panose="02020404030301010803" pitchFamily="18" charset="0"/>
              </a:rPr>
              <a:t>II: Universal suffrage as domestication of citizens</a:t>
            </a:r>
          </a:p>
        </p:txBody>
      </p:sp>
    </p:spTree>
    <p:extLst>
      <p:ext uri="{BB962C8B-B14F-4D97-AF65-F5344CB8AC3E}">
        <p14:creationId xmlns:p14="http://schemas.microsoft.com/office/powerpoint/2010/main" val="1118522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9792D8F1-9C71-B011-A3F6-CB82A7CA8129}"/>
              </a:ext>
            </a:extLst>
          </p:cNvPr>
          <p:cNvPicPr>
            <a:picLocks noChangeAspect="1"/>
          </p:cNvPicPr>
          <p:nvPr/>
        </p:nvPicPr>
        <p:blipFill>
          <a:blip r:embed="rId2"/>
          <a:stretch>
            <a:fillRect/>
          </a:stretch>
        </p:blipFill>
        <p:spPr>
          <a:xfrm>
            <a:off x="3666308" y="0"/>
            <a:ext cx="4859383" cy="6858000"/>
          </a:xfrm>
          <a:prstGeom prst="rect">
            <a:avLst/>
          </a:prstGeom>
        </p:spPr>
      </p:pic>
      <p:sp>
        <p:nvSpPr>
          <p:cNvPr id="2" name="ZoneTexte 1">
            <a:extLst>
              <a:ext uri="{FF2B5EF4-FFF2-40B4-BE49-F238E27FC236}">
                <a16:creationId xmlns:a16="http://schemas.microsoft.com/office/drawing/2014/main" id="{12CD40B1-F264-2E4E-DFEF-EC277740B76F}"/>
              </a:ext>
            </a:extLst>
          </p:cNvPr>
          <p:cNvSpPr txBox="1"/>
          <p:nvPr/>
        </p:nvSpPr>
        <p:spPr>
          <a:xfrm>
            <a:off x="209306" y="493986"/>
            <a:ext cx="3457002" cy="707886"/>
          </a:xfrm>
          <a:prstGeom prst="rect">
            <a:avLst/>
          </a:prstGeom>
          <a:noFill/>
        </p:spPr>
        <p:txBody>
          <a:bodyPr wrap="square" rtlCol="0">
            <a:spAutoFit/>
          </a:bodyPr>
          <a:lstStyle/>
          <a:p>
            <a:r>
              <a:rPr lang="en-GB" sz="2000" dirty="0">
                <a:latin typeface="Garamond" panose="02020404030301010803" pitchFamily="18" charset="0"/>
              </a:rPr>
              <a:t>“</a:t>
            </a:r>
            <a:r>
              <a:rPr lang="en-GB" sz="2000" dirty="0" err="1">
                <a:latin typeface="Garamond" panose="02020404030301010803" pitchFamily="18" charset="0"/>
              </a:rPr>
              <a:t>L’urne</a:t>
            </a:r>
            <a:r>
              <a:rPr lang="en-GB" sz="2000" dirty="0">
                <a:latin typeface="Garamond" panose="02020404030301010803" pitchFamily="18" charset="0"/>
              </a:rPr>
              <a:t> et le fusil”,</a:t>
            </a:r>
          </a:p>
          <a:p>
            <a:r>
              <a:rPr lang="fr-FR" sz="2000" dirty="0">
                <a:latin typeface="Garamond" panose="02020404030301010803" pitchFamily="18" charset="0"/>
              </a:rPr>
              <a:t>Marie Louis Bosredon, 1848</a:t>
            </a:r>
            <a:endParaRPr lang="fr-FR" dirty="0">
              <a:latin typeface="Garamond" panose="02020404030301010803" pitchFamily="18" charset="0"/>
            </a:endParaRPr>
          </a:p>
        </p:txBody>
      </p:sp>
    </p:spTree>
    <p:extLst>
      <p:ext uri="{BB962C8B-B14F-4D97-AF65-F5344CB8AC3E}">
        <p14:creationId xmlns:p14="http://schemas.microsoft.com/office/powerpoint/2010/main" val="752300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emmes et barricades | EHNE">
            <a:extLst>
              <a:ext uri="{FF2B5EF4-FFF2-40B4-BE49-F238E27FC236}">
                <a16:creationId xmlns:a16="http://schemas.microsoft.com/office/drawing/2014/main" id="{DEF71FDE-31BC-51A6-9CE2-3679CA916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6" r="3" b="3"/>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84" name="Freeform: Shape 308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3" name="Freeform: Shape 308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5" name="Rectangle 308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7" name="Rectangle 308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374904" y="415637"/>
            <a:ext cx="5065776" cy="5509676"/>
          </a:xfrm>
        </p:spPr>
        <p:txBody>
          <a:bodyPr anchor="t">
            <a:normAutofit/>
          </a:bodyPr>
          <a:lstStyle/>
          <a:p>
            <a:pPr marL="0" indent="0">
              <a:buNone/>
            </a:pPr>
            <a:r>
              <a:rPr lang="en-US" sz="1600" dirty="0">
                <a:effectLst/>
                <a:latin typeface="Garamond" panose="02020404030301010803" pitchFamily="18" charset="0"/>
                <a:ea typeface="Calibri" panose="020F0502020204030204" pitchFamily="34" charset="0"/>
                <a:cs typeface="Times New Roman" panose="02020603050405020304" pitchFamily="18" charset="0"/>
              </a:rPr>
              <a:t>Universal suffrage = new mode of regulation of the political competition. </a:t>
            </a:r>
            <a:endParaRPr lang="fr-PL"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600" dirty="0">
                <a:effectLst/>
                <a:latin typeface="Garamond" panose="02020404030301010803" pitchFamily="18" charset="0"/>
                <a:ea typeface="Calibri" panose="020F0502020204030204" pitchFamily="34" charset="0"/>
                <a:cs typeface="Times New Roman" panose="02020603050405020304" pitchFamily="18" charset="0"/>
              </a:rPr>
              <a:t>Implies the banishment of other means/modes such as violence.</a:t>
            </a:r>
            <a:endParaRPr lang="fr-PL"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1600" dirty="0">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600" dirty="0">
                <a:effectLst/>
                <a:latin typeface="Garamond" panose="02020404030301010803" pitchFamily="18" charset="0"/>
                <a:ea typeface="Calibri" panose="020F0502020204030204" pitchFamily="34" charset="0"/>
                <a:cs typeface="Times New Roman" panose="02020603050405020304" pitchFamily="18" charset="0"/>
              </a:rPr>
              <a:t>Tocqueville: the universal suffrage opposes “the idea of law to that of violence”.</a:t>
            </a:r>
            <a:endParaRPr lang="fr-PL"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600" dirty="0">
                <a:effectLst/>
                <a:latin typeface="Garamond" panose="02020404030301010803" pitchFamily="18" charset="0"/>
                <a:ea typeface="Calibri" panose="020F0502020204030204" pitchFamily="34" charset="0"/>
                <a:cs typeface="Times New Roman" panose="02020603050405020304" pitchFamily="18" charset="0"/>
              </a:rPr>
              <a:t>Victor Hugo, speech in front of the National Assembly on 31 May 1850: universal suffrage gives a ballot to those who suffer, instead of a rifle; this means the end of violence, the end of uprisings. </a:t>
            </a:r>
            <a:endParaRPr lang="fr-PL"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600" b="1" dirty="0">
                <a:latin typeface="Garamond" panose="02020404030301010803" pitchFamily="18" charset="0"/>
                <a:ea typeface="Calibri" panose="020F0502020204030204" pitchFamily="34" charset="0"/>
                <a:cs typeface="Times New Roman" panose="02020603050405020304" pitchFamily="18" charset="0"/>
              </a:rPr>
              <a:t>U</a:t>
            </a:r>
            <a:r>
              <a:rPr lang="en-US" sz="1600" b="1" dirty="0">
                <a:effectLst/>
                <a:latin typeface="Garamond" panose="02020404030301010803" pitchFamily="18" charset="0"/>
                <a:ea typeface="Calibri" panose="020F0502020204030204" pitchFamily="34" charset="0"/>
                <a:cs typeface="Times New Roman" panose="02020603050405020304" pitchFamily="18" charset="0"/>
              </a:rPr>
              <a:t>niversal suffrage = to pacify the competition between different political camps. </a:t>
            </a:r>
            <a:endParaRPr lang="fr-PL" sz="1600" b="1"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FR"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fr-PL" sz="1600" dirty="0">
                <a:latin typeface="Garamond" panose="02020404030301010803" pitchFamily="18" charset="0"/>
                <a:ea typeface="Calibri" panose="020F0502020204030204" pitchFamily="34" charset="0"/>
                <a:cs typeface="Times New Roman" panose="02020603050405020304" pitchFamily="18" charset="0"/>
              </a:rPr>
              <a:t>However, … contestation of results, </a:t>
            </a:r>
            <a:r>
              <a:rPr lang="en-US" sz="1600" dirty="0">
                <a:effectLst/>
                <a:latin typeface="Garamond" panose="02020404030301010803" pitchFamily="18" charset="0"/>
                <a:ea typeface="Calibri" panose="020F0502020204030204" pitchFamily="34" charset="0"/>
                <a:cs typeface="Times New Roman" panose="02020603050405020304" pitchFamily="18" charset="0"/>
              </a:rPr>
              <a:t>pressures, frauds and cheats, but also violence and barricades, not to mention coups, were pretty common means to be used in the political competition throughout the 19</a:t>
            </a:r>
            <a:r>
              <a:rPr lang="en-US" sz="16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US" sz="1600" dirty="0">
                <a:effectLst/>
                <a:latin typeface="Garamond" panose="02020404030301010803" pitchFamily="18" charset="0"/>
                <a:ea typeface="Calibri" panose="020F0502020204030204" pitchFamily="34" charset="0"/>
                <a:cs typeface="Times New Roman" panose="02020603050405020304" pitchFamily="18" charset="0"/>
              </a:rPr>
              <a:t> century.</a:t>
            </a:r>
            <a:endParaRPr lang="fr-PL" sz="1600" dirty="0">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1058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L'acte de vote - Yves Déloye, Olivier Ihl | Cairn.info">
            <a:extLst>
              <a:ext uri="{FF2B5EF4-FFF2-40B4-BE49-F238E27FC236}">
                <a16:creationId xmlns:a16="http://schemas.microsoft.com/office/drawing/2014/main" id="{1F3733D5-C661-91F9-2C6B-2393FA8CC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82" r="1" b="1"/>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3468413" y="464024"/>
            <a:ext cx="5223641" cy="6178514"/>
          </a:xfrm>
        </p:spPr>
        <p:txBody>
          <a:bodyPr>
            <a:normAutofit/>
          </a:bodyPr>
          <a:lstStyle/>
          <a:p>
            <a:pPr marL="0" indent="0">
              <a:buNone/>
            </a:pPr>
            <a:r>
              <a:rPr lang="en-GB" sz="2000" noProof="0" dirty="0">
                <a:solidFill>
                  <a:schemeClr val="tx1">
                    <a:lumMod val="85000"/>
                    <a:lumOff val="15000"/>
                  </a:schemeClr>
                </a:solidFill>
                <a:latin typeface="Garamond" panose="02020404030301010803" pitchFamily="18" charset="0"/>
                <a:ea typeface="Calibri" panose="020F0502020204030204" pitchFamily="34" charset="0"/>
                <a:cs typeface="Times New Roman" panose="02020603050405020304" pitchFamily="18" charset="0"/>
              </a:rPr>
              <a:t>W</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e know quite well that the 1848 ballot was far from being calm and peaceful.</a:t>
            </a:r>
          </a:p>
          <a:p>
            <a:pPr marL="0" indent="0">
              <a:buNone/>
            </a:pP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Scholars (</a:t>
            </a:r>
            <a:r>
              <a:rPr lang="en-GB" sz="2000" noProof="0" dirty="0" err="1">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Garrigou</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 Ihl, …) have worked on police and judiciary archives, but also on the local press.</a:t>
            </a:r>
          </a:p>
          <a:p>
            <a:pPr marL="0" indent="0">
              <a:buNone/>
            </a:pPr>
            <a:r>
              <a:rPr lang="en-GB" sz="2000" noProof="0" dirty="0">
                <a:solidFill>
                  <a:schemeClr val="tx1">
                    <a:lumMod val="85000"/>
                    <a:lumOff val="15000"/>
                  </a:schemeClr>
                </a:solidFill>
                <a:latin typeface="Garamond" panose="02020404030301010803" pitchFamily="18" charset="0"/>
                <a:ea typeface="Calibri" panose="020F0502020204030204" pitchFamily="34" charset="0"/>
                <a:cs typeface="Times New Roman" panose="02020603050405020304" pitchFamily="18" charset="0"/>
              </a:rPr>
              <a:t>F</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ar from being a means to pacify the political competition, the universal suffrage did not encourage the search for compromise.</a:t>
            </a:r>
          </a:p>
          <a:p>
            <a:pPr marL="0" indent="0">
              <a:buNone/>
            </a:pP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Invites to consider the </a:t>
            </a:r>
            <a:r>
              <a:rPr lang="en-GB" sz="2000" b="1"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necessary conditions for democratic competition</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 rule of law, freedom of speech, free media, intermediary organisations (political parties, civil society org°), etc. </a:t>
            </a:r>
          </a:p>
          <a:p>
            <a:pPr marL="0" indent="0">
              <a:buNone/>
            </a:pPr>
            <a:r>
              <a:rPr lang="en-GB" sz="2000" noProof="0" dirty="0">
                <a:solidFill>
                  <a:schemeClr val="tx1">
                    <a:lumMod val="85000"/>
                    <a:lumOff val="15000"/>
                  </a:schemeClr>
                </a:solidFill>
                <a:latin typeface="Garamond" panose="02020404030301010803" pitchFamily="18" charset="0"/>
                <a:ea typeface="Calibri" panose="020F0502020204030204" pitchFamily="34" charset="0"/>
                <a:cs typeface="Times New Roman" panose="02020603050405020304" pitchFamily="18" charset="0"/>
              </a:rPr>
              <a:t>A</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t that time the results of a ballot are not easily accepted by the losers; and sometimes the winners consider it gives them the right to humiliate the losers. Hence, </a:t>
            </a:r>
            <a:r>
              <a:rPr lang="en-GB" sz="2000" b="1"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the ballot is just one step in a broader political struggle</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 a struggle that can sometimes use violent means.</a:t>
            </a:r>
          </a:p>
          <a:p>
            <a:pPr marL="0" indent="0">
              <a:buNone/>
            </a:pPr>
            <a:endParaRPr lang="fr-PL" sz="1100" dirty="0">
              <a:solidFill>
                <a:schemeClr val="tx1">
                  <a:lumMod val="85000"/>
                  <a:lumOff val="15000"/>
                </a:schemeClr>
              </a:solidFill>
              <a:effectLst/>
              <a:latin typeface="Merriweather" pitchFamily="2" charset="77"/>
              <a:ea typeface="Calibri" panose="020F0502020204030204" pitchFamily="34" charset="0"/>
              <a:cs typeface="Times New Roman" panose="02020603050405020304" pitchFamily="18" charset="0"/>
            </a:endParaRPr>
          </a:p>
        </p:txBody>
      </p:sp>
      <p:pic>
        <p:nvPicPr>
          <p:cNvPr id="2050" name="Picture 2" descr="Histoire sociale du suffrage universel en France (1848-2000) 1848-2000 -  Poche - Alain Garrigou - Achat Livre | fnac">
            <a:extLst>
              <a:ext uri="{FF2B5EF4-FFF2-40B4-BE49-F238E27FC236}">
                <a16:creationId xmlns:a16="http://schemas.microsoft.com/office/drawing/2014/main" id="{3BBFB276-D261-365E-2FEA-A85CA4CB62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60" r="6733"/>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083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Example taken from </a:t>
            </a:r>
            <a:r>
              <a:rPr lang="fr-FR" sz="1800" dirty="0" err="1">
                <a:latin typeface="Garamond" panose="02020404030301010803" pitchFamily="18" charset="0"/>
              </a:rPr>
              <a:t>Ihl</a:t>
            </a:r>
            <a:r>
              <a:rPr lang="fr-FR" sz="1800" dirty="0">
                <a:latin typeface="Garamond" panose="02020404030301010803" pitchFamily="18" charset="0"/>
              </a:rPr>
              <a:t>, Olivier. « L'Urne et le fusil. Sur les violences électorales lors du scrutin du 23 avril 1848 », </a:t>
            </a:r>
            <a:r>
              <a:rPr lang="fr-FR" sz="1800" i="1" dirty="0">
                <a:latin typeface="Garamond" panose="02020404030301010803" pitchFamily="18" charset="0"/>
              </a:rPr>
              <a:t>Revue française de science politique</a:t>
            </a:r>
            <a:r>
              <a:rPr lang="fr-FR" sz="1800" dirty="0">
                <a:latin typeface="Garamond" panose="02020404030301010803" pitchFamily="18" charset="0"/>
              </a:rPr>
              <a:t>, vol. 60, no. 1, 2010, pp. 9-35.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“In southern France, in a village near the city of </a:t>
            </a:r>
            <a:r>
              <a:rPr lang="en-US" sz="1800" i="1" dirty="0" err="1">
                <a:effectLst/>
                <a:latin typeface="Garamond" panose="02020404030301010803" pitchFamily="18" charset="0"/>
                <a:ea typeface="Calibri" panose="020F0502020204030204" pitchFamily="34" charset="0"/>
                <a:cs typeface="Times New Roman" panose="02020603050405020304" pitchFamily="18" charset="0"/>
              </a:rPr>
              <a:t>Nîmes</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the supporters of the monarchist candidates organized a demonstration of joy after their victory.</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Thousands of people were partying in the streets, including women and children.</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They marched to a café which was known as a republican headquarter.</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This was perceived as a provocation and republican supporters shot at them and threw stones at them.</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In the end, two people were killed and fifteen injured.</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The village had to remain under military control for a couple of days.</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Some witnesses spoke of a ‘civil war’ going on.”</a:t>
            </a:r>
            <a:endParaRPr lang="fr-PL" sz="2000" i="1"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1631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16A087-FFF9-80CE-AE7D-B5180A7F749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261E599-DB54-E940-4BB6-7B72D443D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5186313-E4A0-FBE1-6D08-B450E793E3AE}"/>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There is no linear history of democratization, however.</a:t>
            </a:r>
          </a:p>
          <a:p>
            <a:pPr marL="0" indent="0" algn="just">
              <a:lnSpc>
                <a:spcPct val="150000"/>
              </a:lnSpc>
              <a:buNone/>
            </a:pPr>
            <a:r>
              <a:rPr lang="en-GB" sz="1800" noProof="0" dirty="0">
                <a:latin typeface="Garamond" panose="02020404030301010803" pitchFamily="18" charset="0"/>
                <a:ea typeface="Calibri" panose="020F0502020204030204" pitchFamily="34" charset="0"/>
                <a:cs typeface="Times New Roman" panose="02020603050405020304" pitchFamily="18" charset="0"/>
              </a:rPr>
              <a:t>Cf. “cycles of contention” (Tilly and </a:t>
            </a:r>
            <a:r>
              <a:rPr lang="en-GB" sz="1800" noProof="0" dirty="0" err="1">
                <a:latin typeface="Garamond" panose="02020404030301010803" pitchFamily="18" charset="0"/>
                <a:ea typeface="Calibri" panose="020F0502020204030204" pitchFamily="34" charset="0"/>
                <a:cs typeface="Times New Roman" panose="02020603050405020304" pitchFamily="18" charset="0"/>
              </a:rPr>
              <a:t>Tarrow</a:t>
            </a:r>
            <a:r>
              <a:rPr lang="en-GB" sz="1800" noProof="0" dirty="0">
                <a:latin typeface="Garamond" panose="02020404030301010803" pitchFamily="18" charset="0"/>
                <a:ea typeface="Calibri" panose="020F0502020204030204" pitchFamily="34" charset="0"/>
                <a:cs typeface="Times New Roman" panose="02020603050405020304" pitchFamily="18" charset="0"/>
              </a:rPr>
              <a:t>), like in the 1960s/1970s.</a:t>
            </a:r>
            <a:endParaRPr lang="en-GB" sz="2000" noProof="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dirty="0"/>
          </a:p>
        </p:txBody>
      </p:sp>
      <p:pic>
        <p:nvPicPr>
          <p:cNvPr id="2" name="Picture 6" descr="Berlinale : un documentaire plonge au coeur de la Fraction Armée Rouge">
            <a:extLst>
              <a:ext uri="{FF2B5EF4-FFF2-40B4-BE49-F238E27FC236}">
                <a16:creationId xmlns:a16="http://schemas.microsoft.com/office/drawing/2014/main" id="{35880683-A903-94F3-075E-83EC44226F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0462" y="1467934"/>
            <a:ext cx="4310742" cy="24140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Rencontre avec Jean-Marc Rouillan sur les livres de sa vie -  Paris-luttes.info">
            <a:extLst>
              <a:ext uri="{FF2B5EF4-FFF2-40B4-BE49-F238E27FC236}">
                <a16:creationId xmlns:a16="http://schemas.microsoft.com/office/drawing/2014/main" id="{2684437B-BFD5-6FF2-3541-CF0622B1B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346" y="1438429"/>
            <a:ext cx="3454868" cy="48870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raction armée rouge — Wikipédia">
            <a:extLst>
              <a:ext uri="{FF2B5EF4-FFF2-40B4-BE49-F238E27FC236}">
                <a16:creationId xmlns:a16="http://schemas.microsoft.com/office/drawing/2014/main" id="{30AC827E-C9AC-9A26-734C-8287B4A7CA3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95769" y="4046700"/>
            <a:ext cx="2322576" cy="2281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ction directe — Wikipédia">
            <a:extLst>
              <a:ext uri="{FF2B5EF4-FFF2-40B4-BE49-F238E27FC236}">
                <a16:creationId xmlns:a16="http://schemas.microsoft.com/office/drawing/2014/main" id="{B2AA3DBD-E3EC-5CED-6720-673BD4592FD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7929" y="3980292"/>
            <a:ext cx="2078293" cy="239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2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838200" y="665018"/>
            <a:ext cx="10936705" cy="5511945"/>
          </a:xfrm>
        </p:spPr>
        <p:txBody>
          <a:bodyPr/>
          <a:lstStyle/>
          <a:p>
            <a:pPr marL="0" indent="0" algn="just">
              <a:buNone/>
            </a:pPr>
            <a:r>
              <a:rPr lang="fr-FR" sz="2400" b="1" dirty="0">
                <a:effectLst/>
                <a:latin typeface="Garamond" panose="02020404030301010803" pitchFamily="18" charset="0"/>
                <a:ea typeface="Calibri" panose="020F0502020204030204" pitchFamily="34" charset="0"/>
                <a:cs typeface="Times New Roman (Corps CS)"/>
              </a:rPr>
              <a:t>Introduction</a:t>
            </a:r>
            <a:endParaRPr lang="fr-FR"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ctr">
              <a:buNone/>
            </a:pPr>
            <a:r>
              <a:rPr lang="en-US" sz="3200" dirty="0">
                <a:latin typeface="Garamond" panose="02020404030301010803" pitchFamily="18" charset="0"/>
                <a:ea typeface="Calibri" panose="020F0502020204030204" pitchFamily="34" charset="0"/>
                <a:cs typeface="Times New Roman" panose="02020603050405020304" pitchFamily="18" charset="0"/>
              </a:rPr>
              <a:t>Europe, Transnational </a:t>
            </a:r>
            <a:r>
              <a:rPr lang="en-US" sz="3200" dirty="0" err="1">
                <a:latin typeface="Garamond" panose="02020404030301010803" pitchFamily="18" charset="0"/>
                <a:ea typeface="Calibri" panose="020F0502020204030204" pitchFamily="34" charset="0"/>
                <a:cs typeface="Times New Roman" panose="02020603050405020304" pitchFamily="18" charset="0"/>
              </a:rPr>
              <a:t>mobilisations</a:t>
            </a:r>
            <a:r>
              <a:rPr lang="en-US" sz="3200" dirty="0">
                <a:latin typeface="Garamond" panose="02020404030301010803" pitchFamily="18" charset="0"/>
                <a:ea typeface="Calibri" panose="020F0502020204030204" pitchFamily="34" charset="0"/>
                <a:cs typeface="Times New Roman" panose="02020603050405020304" pitchFamily="18" charset="0"/>
              </a:rPr>
              <a:t>, Civil society…</a:t>
            </a:r>
          </a:p>
          <a:p>
            <a:pPr marL="0" indent="0" algn="ctr">
              <a:buNone/>
            </a:pPr>
            <a:endParaRPr lang="en-US" sz="3200" dirty="0">
              <a:latin typeface="Garamond" panose="02020404030301010803" pitchFamily="18" charset="0"/>
              <a:ea typeface="Calibri" panose="020F0502020204030204" pitchFamily="34" charset="0"/>
              <a:cs typeface="Times New Roman" panose="02020603050405020304" pitchFamily="18" charset="0"/>
            </a:endParaRPr>
          </a:p>
          <a:p>
            <a:pPr marL="0" indent="0" algn="ctr">
              <a:buNone/>
            </a:pPr>
            <a:r>
              <a:rPr lang="en-US" sz="3200" dirty="0">
                <a:latin typeface="Garamond" panose="02020404030301010803" pitchFamily="18" charset="0"/>
                <a:ea typeface="Calibri" panose="020F0502020204030204" pitchFamily="34" charset="0"/>
                <a:cs typeface="Times New Roman" panose="02020603050405020304" pitchFamily="18" charset="0"/>
              </a:rPr>
              <a:t>???</a:t>
            </a:r>
          </a:p>
          <a:p>
            <a:pPr algn="just">
              <a:buFontTx/>
              <a:buChar char="-"/>
            </a:pPr>
            <a:endParaRPr lang="en-US" sz="1800" dirty="0">
              <a:latin typeface="Merriweather" pitchFamily="2" charset="77"/>
              <a:ea typeface="Calibri" panose="020F0502020204030204" pitchFamily="34"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80612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a:bodyPr>
          <a:lstStyle/>
          <a:p>
            <a:pPr marL="0" indent="0">
              <a:lnSpc>
                <a:spcPct val="130000"/>
              </a:lnSpc>
              <a:spcBef>
                <a:spcPts val="0"/>
              </a:spcBef>
              <a:buNone/>
            </a:pPr>
            <a:r>
              <a:rPr lang="en-GB" sz="4400" b="1" noProof="0" dirty="0">
                <a:latin typeface="Garamond" panose="02020404030301010803" pitchFamily="18" charset="0"/>
              </a:rPr>
              <a:t>III: The professionalization of politics</a:t>
            </a:r>
          </a:p>
        </p:txBody>
      </p:sp>
    </p:spTree>
    <p:extLst>
      <p:ext uri="{BB962C8B-B14F-4D97-AF65-F5344CB8AC3E}">
        <p14:creationId xmlns:p14="http://schemas.microsoft.com/office/powerpoint/2010/main" val="4109113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7" name="Group 410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108" name="Rectangle 410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16" name="Rectangle 411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590719" y="357447"/>
            <a:ext cx="6135902" cy="6295601"/>
          </a:xfrm>
        </p:spPr>
        <p:txBody>
          <a:bodyPr anchor="ctr">
            <a:normAutofit fontScale="92500" lnSpcReduction="20000"/>
          </a:bodyPr>
          <a:lstStyle/>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Invention of the universal suffrage also means </a:t>
            </a:r>
            <a:r>
              <a:rPr lang="en-US" sz="2100" b="1" dirty="0">
                <a:effectLst/>
                <a:latin typeface="Garamond" panose="02020404030301010803" pitchFamily="18" charset="0"/>
                <a:ea typeface="Calibri" panose="020F0502020204030204" pitchFamily="34" charset="0"/>
                <a:cs typeface="Times New Roman" panose="02020603050405020304" pitchFamily="18" charset="0"/>
              </a:rPr>
              <a:t>new ways of doing politics</a:t>
            </a:r>
            <a:r>
              <a:rPr lang="en-US" sz="2100" dirty="0">
                <a:effectLst/>
                <a:latin typeface="Garamond" panose="02020404030301010803" pitchFamily="18" charset="0"/>
                <a:ea typeface="Calibri" panose="020F0502020204030204" pitchFamily="34" charset="0"/>
                <a:cs typeface="Times New Roman" panose="02020603050405020304" pitchFamily="18" charset="0"/>
              </a:rPr>
              <a:t>. </a:t>
            </a:r>
            <a:endParaRPr lang="fr-PL" sz="21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buFont typeface="Wingdings" pitchFamily="2" charset="2"/>
              <a:buChar char=""/>
            </a:pPr>
            <a:r>
              <a:rPr lang="en-US" sz="2100" dirty="0">
                <a:effectLst/>
                <a:latin typeface="Garamond" panose="02020404030301010803" pitchFamily="18" charset="0"/>
                <a:ea typeface="Calibri" panose="020F0502020204030204" pitchFamily="34" charset="0"/>
                <a:cs typeface="Times New Roman" panose="02020603050405020304" pitchFamily="18" charset="0"/>
              </a:rPr>
              <a:t>Professionalization of politics throughout the 19</a:t>
            </a:r>
            <a:r>
              <a:rPr lang="en-US" sz="21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fr-PL" sz="2100" baseline="30000" dirty="0">
                <a:latin typeface="Garamond" panose="02020404030301010803" pitchFamily="18" charset="0"/>
                <a:ea typeface="Calibri" panose="020F0502020204030204" pitchFamily="34" charset="0"/>
                <a:cs typeface="Times New Roman" panose="02020603050405020304" pitchFamily="18" charset="0"/>
              </a:rPr>
              <a:t> </a:t>
            </a:r>
            <a:r>
              <a:rPr lang="en-US" sz="2100" dirty="0">
                <a:effectLst/>
                <a:latin typeface="Garamond" panose="02020404030301010803" pitchFamily="18" charset="0"/>
                <a:ea typeface="Calibri" panose="020F0502020204030204" pitchFamily="34" charset="0"/>
                <a:cs typeface="Times New Roman" panose="02020603050405020304" pitchFamily="18" charset="0"/>
              </a:rPr>
              <a:t>century</a:t>
            </a:r>
            <a:r>
              <a:rPr lang="en-US" sz="2100" dirty="0">
                <a:latin typeface="Garamond" panose="02020404030301010803" pitchFamily="18" charset="0"/>
                <a:ea typeface="Calibri" panose="020F0502020204030204" pitchFamily="34" charset="0"/>
                <a:cs typeface="Times New Roman" panose="02020603050405020304" pitchFamily="18" charset="0"/>
              </a:rPr>
              <a:t>.</a:t>
            </a:r>
          </a:p>
          <a:p>
            <a:pPr marL="342900" lvl="0" indent="-342900">
              <a:buFont typeface="Wingdings" pitchFamily="2" charset="2"/>
              <a:buChar char=""/>
            </a:pPr>
            <a:r>
              <a:rPr lang="en-US" sz="2100" dirty="0">
                <a:effectLst/>
                <a:latin typeface="Garamond" panose="02020404030301010803" pitchFamily="18" charset="0"/>
                <a:ea typeface="Calibri" panose="020F0502020204030204" pitchFamily="34" charset="0"/>
                <a:cs typeface="Times New Roman" panose="02020603050405020304" pitchFamily="18" charset="0"/>
              </a:rPr>
              <a:t>Invention of modern politics. </a:t>
            </a:r>
            <a:endParaRPr lang="fr-FR"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b="1" dirty="0">
                <a:effectLst/>
                <a:latin typeface="Garamond" panose="02020404030301010803" pitchFamily="18" charset="0"/>
                <a:ea typeface="Calibri" panose="020F0502020204030204" pitchFamily="34" charset="0"/>
                <a:cs typeface="Times New Roman" panose="02020603050405020304" pitchFamily="18" charset="0"/>
              </a:rPr>
              <a:t>Pattern: representative democracy =&gt; professionalization of politics in each parliamentary democracy in Europe.</a:t>
            </a:r>
            <a:endParaRPr lang="fr-PL" sz="2100" b="1"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End of Notables = amateurs in politics. </a:t>
            </a:r>
            <a:endParaRPr lang="fr-PL"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Cf. Weber: those who, thanks to their economic situation, can do politics as a hobby, without any salary. </a:t>
            </a:r>
            <a:endParaRPr lang="fr-PL"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Next to the notables, the 19</a:t>
            </a:r>
            <a:r>
              <a:rPr lang="en-US" sz="21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US" sz="2100" dirty="0">
                <a:effectLst/>
                <a:latin typeface="Garamond" panose="02020404030301010803" pitchFamily="18" charset="0"/>
                <a:ea typeface="Calibri" panose="020F0502020204030204" pitchFamily="34" charset="0"/>
                <a:cs typeface="Times New Roman" panose="02020603050405020304" pitchFamily="18" charset="0"/>
              </a:rPr>
              <a:t> century sees the emergence of new political entrepreneurs.</a:t>
            </a:r>
            <a:endParaRPr lang="fr-PL"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Cf. “new strata” (“</a:t>
            </a:r>
            <a:r>
              <a:rPr lang="en-US" sz="2100" i="1" dirty="0" err="1">
                <a:effectLst/>
                <a:latin typeface="Garamond" panose="02020404030301010803" pitchFamily="18" charset="0"/>
                <a:ea typeface="Calibri" panose="020F0502020204030204" pitchFamily="34" charset="0"/>
                <a:cs typeface="Times New Roman" panose="02020603050405020304" pitchFamily="18" charset="0"/>
              </a:rPr>
              <a:t>nouvelles</a:t>
            </a:r>
            <a:r>
              <a:rPr lang="en-US" sz="2100" i="1" dirty="0">
                <a:effectLst/>
                <a:latin typeface="Garamond" panose="02020404030301010803" pitchFamily="18" charset="0"/>
                <a:ea typeface="Calibri" panose="020F0502020204030204" pitchFamily="34" charset="0"/>
                <a:cs typeface="Times New Roman" panose="02020603050405020304" pitchFamily="18" charset="0"/>
              </a:rPr>
              <a:t> couches”</a:t>
            </a:r>
            <a:r>
              <a:rPr lang="en-US" sz="2100" dirty="0">
                <a:effectLst/>
                <a:latin typeface="Garamond" panose="02020404030301010803" pitchFamily="18" charset="0"/>
                <a:ea typeface="Calibri" panose="020F0502020204030204" pitchFamily="34" charset="0"/>
                <a:cs typeface="Times New Roman" panose="02020603050405020304" pitchFamily="18" charset="0"/>
              </a:rPr>
              <a:t>), according to Gambetta: republican bourgeois elite (lawyers, doctors, teachers).</a:t>
            </a: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 Workers’ movements (socialists).</a:t>
            </a:r>
            <a:endParaRPr lang="en-US" sz="2100" dirty="0">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latin typeface="Garamond" panose="02020404030301010803" pitchFamily="18" charset="0"/>
                <a:ea typeface="Calibri" panose="020F0502020204030204" pitchFamily="34" charset="0"/>
                <a:cs typeface="Times New Roman" panose="02020603050405020304" pitchFamily="18" charset="0"/>
              </a:rPr>
              <a:t>See Heinrich Best &amp; Maurizio Cotta (eds), </a:t>
            </a:r>
            <a:r>
              <a:rPr lang="en-US" sz="2100" i="1" dirty="0">
                <a:latin typeface="Garamond" panose="02020404030301010803" pitchFamily="18" charset="0"/>
                <a:ea typeface="Calibri" panose="020F0502020204030204" pitchFamily="34" charset="0"/>
                <a:cs typeface="Times New Roman" panose="02020603050405020304" pitchFamily="18" charset="0"/>
              </a:rPr>
              <a:t>Parliamentary Representatives in Europe 1848-2000. Legislative Recruitment, and Careers in Eleven European Countries</a:t>
            </a:r>
            <a:r>
              <a:rPr lang="en-US" sz="2100" dirty="0">
                <a:latin typeface="Garamond" panose="02020404030301010803" pitchFamily="18" charset="0"/>
                <a:ea typeface="Calibri" panose="020F0502020204030204" pitchFamily="34" charset="0"/>
                <a:cs typeface="Times New Roman" panose="02020603050405020304" pitchFamily="18" charset="0"/>
              </a:rPr>
              <a:t>, Oxford University Press, 2000</a:t>
            </a:r>
            <a:r>
              <a:rPr lang="en-US" sz="1400" dirty="0">
                <a:latin typeface="Garamond" panose="02020404030301010803" pitchFamily="18" charset="0"/>
                <a:ea typeface="Calibri" panose="020F0502020204030204" pitchFamily="34" charset="0"/>
                <a:cs typeface="Times New Roman" panose="02020603050405020304" pitchFamily="18" charset="0"/>
              </a:rPr>
              <a:t>. </a:t>
            </a:r>
            <a:endParaRPr lang="fr-PL" sz="14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100" dirty="0"/>
          </a:p>
        </p:txBody>
      </p:sp>
      <p:sp>
        <p:nvSpPr>
          <p:cNvPr id="4118" name="Rectangle 411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Rectangle 41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Radical Politics in 19th Century Britain by Angus McBride at the  Illustration Art Gallery">
            <a:extLst>
              <a:ext uri="{FF2B5EF4-FFF2-40B4-BE49-F238E27FC236}">
                <a16:creationId xmlns:a16="http://schemas.microsoft.com/office/drawing/2014/main" id="{6A363E57-DB21-9ED1-9619-555A43F6FA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04" r="17156" b="3"/>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4117" name="Rectangle 411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merican election campaigns in the 19th century - Wikipedia">
            <a:extLst>
              <a:ext uri="{FF2B5EF4-FFF2-40B4-BE49-F238E27FC236}">
                <a16:creationId xmlns:a16="http://schemas.microsoft.com/office/drawing/2014/main" id="{977121AB-4713-77DF-A792-0BA2548DE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927" r="1" b="14034"/>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484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18CA8F7-FD4D-80F3-D8E3-D27C509CC96F}"/>
              </a:ext>
            </a:extLst>
          </p:cNvPr>
          <p:cNvPicPr>
            <a:picLocks noChangeAspect="1"/>
          </p:cNvPicPr>
          <p:nvPr/>
        </p:nvPicPr>
        <p:blipFill>
          <a:blip r:embed="rId2"/>
          <a:stretch>
            <a:fillRect/>
          </a:stretch>
        </p:blipFill>
        <p:spPr>
          <a:xfrm>
            <a:off x="142874" y="0"/>
            <a:ext cx="11815763" cy="6858000"/>
          </a:xfrm>
          <a:prstGeom prst="rect">
            <a:avLst/>
          </a:prstGeom>
        </p:spPr>
      </p:pic>
    </p:spTree>
    <p:extLst>
      <p:ext uri="{BB962C8B-B14F-4D97-AF65-F5344CB8AC3E}">
        <p14:creationId xmlns:p14="http://schemas.microsoft.com/office/powerpoint/2010/main" val="2703781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DAE1D3-3952-9390-628F-20412709C01D}"/>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420491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EC0405-B625-2312-FB47-88F91CF0ACDC}"/>
              </a:ext>
            </a:extLst>
          </p:cNvPr>
          <p:cNvPicPr>
            <a:picLocks noChangeAspect="1"/>
          </p:cNvPicPr>
          <p:nvPr/>
        </p:nvPicPr>
        <p:blipFill>
          <a:blip r:embed="rId2"/>
          <a:stretch>
            <a:fillRect/>
          </a:stretch>
        </p:blipFill>
        <p:spPr>
          <a:xfrm>
            <a:off x="228600" y="0"/>
            <a:ext cx="11730038" cy="6858000"/>
          </a:xfrm>
          <a:prstGeom prst="rect">
            <a:avLst/>
          </a:prstGeom>
        </p:spPr>
      </p:pic>
    </p:spTree>
    <p:extLst>
      <p:ext uri="{BB962C8B-B14F-4D97-AF65-F5344CB8AC3E}">
        <p14:creationId xmlns:p14="http://schemas.microsoft.com/office/powerpoint/2010/main" val="3138765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B9F1F89-389E-60A9-A57B-ED447D9203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9100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411539" y="368490"/>
            <a:ext cx="7484979" cy="6326599"/>
          </a:xfrm>
        </p:spPr>
        <p:txBody>
          <a:bodyPr>
            <a:normAutofit/>
          </a:bodyPr>
          <a:lstStyle/>
          <a:p>
            <a:pPr marL="0" indent="0">
              <a:buNone/>
            </a:pPr>
            <a:r>
              <a:rPr lang="en-GB" sz="1600" noProof="0" dirty="0">
                <a:latin typeface="Garamond" panose="02020404030301010803" pitchFamily="18" charset="0"/>
                <a:ea typeface="Calibri" panose="020F0502020204030204" pitchFamily="34" charset="0"/>
                <a:cs typeface="Times New Roman" panose="02020603050405020304" pitchFamily="18" charset="0"/>
              </a:rPr>
              <a:t>E</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mergence of political parties: political programs.</a:t>
            </a:r>
          </a:p>
          <a:p>
            <a:pPr marL="0" indent="0">
              <a:buNone/>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Development of electoral campaigns, techniques of mobilization: public meetings, political propaganda.</a:t>
            </a:r>
          </a:p>
          <a:p>
            <a:pPr marL="0" indent="0">
              <a:buNone/>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Be able to speak in public =&gt; </a:t>
            </a:r>
            <a:r>
              <a:rPr lang="en-GB" sz="1600" noProof="0" dirty="0" err="1">
                <a:effectLst/>
                <a:latin typeface="Garamond" panose="02020404030301010803" pitchFamily="18" charset="0"/>
                <a:ea typeface="Calibri" panose="020F0502020204030204" pitchFamily="34" charset="0"/>
                <a:cs typeface="Times New Roman" panose="02020603050405020304" pitchFamily="18" charset="0"/>
              </a:rPr>
              <a:t>favors</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the bourgeois elite and partly explains why the political recruitment is so socially selective.</a:t>
            </a:r>
          </a:p>
          <a:p>
            <a:pPr marL="0" indent="0">
              <a:buNone/>
            </a:pPr>
            <a:r>
              <a:rPr lang="en-GB" sz="1600" b="1" noProof="0" dirty="0">
                <a:effectLst/>
                <a:latin typeface="Garamond" panose="02020404030301010803" pitchFamily="18" charset="0"/>
                <a:ea typeface="Calibri" panose="020F0502020204030204" pitchFamily="34" charset="0"/>
                <a:cs typeface="Times New Roman" panose="02020603050405020304" pitchFamily="18" charset="0"/>
              </a:rPr>
              <a:t>As a result: </a:t>
            </a:r>
          </a:p>
          <a:p>
            <a:pPr marL="342900" lvl="0" indent="-342900">
              <a:buFont typeface="Times New Roman" panose="02020603050405020304" pitchFamily="18" charset="0"/>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Notables professionalize themselves. They are forced to politicize their discourse in order to survive. Cf. Baron de </a:t>
            </a:r>
            <a:r>
              <a:rPr lang="en-GB" sz="1600" noProof="0" dirty="0" err="1">
                <a:effectLst/>
                <a:latin typeface="Garamond" panose="02020404030301010803" pitchFamily="18" charset="0"/>
                <a:ea typeface="Calibri" panose="020F0502020204030204" pitchFamily="34" charset="0"/>
                <a:cs typeface="Times New Roman" panose="02020603050405020304" pitchFamily="18" charset="0"/>
              </a:rPr>
              <a:t>Mackau</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(study by Eric </a:t>
            </a:r>
            <a:r>
              <a:rPr lang="en-GB" sz="1600" noProof="0" dirty="0" err="1">
                <a:effectLst/>
                <a:latin typeface="Garamond" panose="02020404030301010803" pitchFamily="18" charset="0"/>
                <a:ea typeface="Calibri" panose="020F0502020204030204" pitchFamily="34" charset="0"/>
                <a:cs typeface="Times New Roman" panose="02020603050405020304" pitchFamily="18" charset="0"/>
              </a:rPr>
              <a:t>Phélipeau</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clientelism is gradually replaced with the professionalization of his campaigns: programs, discourses, budget, advisors.</a:t>
            </a:r>
          </a:p>
          <a:p>
            <a:pPr marL="342900" lvl="0" indent="-342900">
              <a:buFont typeface="Times New Roman" panose="02020603050405020304" pitchFamily="18" charset="0"/>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The new political entrepreneurs (republicans) become notables for some of them. Their electoral successes provide them with local resources. They become the new notables, even though they do not have a personal wealth. </a:t>
            </a:r>
          </a:p>
          <a:p>
            <a:pPr marL="342900" lvl="0" indent="-342900">
              <a:buFont typeface="Wingdings" pitchFamily="2" charset="2"/>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Emergence of a new social figure, the professional politician, according to Weber’s definition: </a:t>
            </a:r>
            <a:r>
              <a:rPr lang="en-GB" sz="1600" b="1" noProof="0" dirty="0">
                <a:effectLst/>
                <a:latin typeface="Garamond" panose="02020404030301010803" pitchFamily="18" charset="0"/>
                <a:ea typeface="Calibri" panose="020F0502020204030204" pitchFamily="34" charset="0"/>
                <a:cs typeface="Times New Roman" panose="02020603050405020304" pitchFamily="18" charset="0"/>
              </a:rPr>
              <a:t>to live off politics and for politics.</a:t>
            </a:r>
            <a:endParaRPr lang="en-GB" sz="1600" noProof="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They live </a:t>
            </a:r>
            <a:r>
              <a:rPr lang="en-GB" sz="1600" b="1" noProof="0" dirty="0">
                <a:effectLst/>
                <a:latin typeface="Garamond" panose="02020404030301010803" pitchFamily="18" charset="0"/>
                <a:ea typeface="Calibri" panose="020F0502020204030204" pitchFamily="34" charset="0"/>
                <a:cs typeface="Times New Roman" panose="02020603050405020304" pitchFamily="18" charset="0"/>
              </a:rPr>
              <a:t>off</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politics because they earn their living off politics, this is their principal professional activity.</a:t>
            </a:r>
          </a:p>
          <a:p>
            <a:pPr marL="342900" lvl="0" indent="-342900">
              <a:buFont typeface="Times New Roman" panose="02020603050405020304" pitchFamily="18" charset="0"/>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They live </a:t>
            </a:r>
            <a:r>
              <a:rPr lang="en-GB" sz="1600" b="1" noProof="0" dirty="0">
                <a:effectLst/>
                <a:latin typeface="Garamond" panose="02020404030301010803" pitchFamily="18" charset="0"/>
                <a:ea typeface="Calibri" panose="020F0502020204030204" pitchFamily="34" charset="0"/>
                <a:cs typeface="Times New Roman" panose="02020603050405020304" pitchFamily="18" charset="0"/>
              </a:rPr>
              <a:t>for</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politics because it is their vocation.</a:t>
            </a:r>
            <a:endParaRPr lang="en-GB" sz="1600" noProof="0" dirty="0">
              <a:latin typeface="Garamond" panose="02020404030301010803" pitchFamily="18" charset="0"/>
              <a:ea typeface="Calibri" panose="020F0502020204030204" pitchFamily="34" charset="0"/>
              <a:cs typeface="Times New Roman" panose="02020603050405020304" pitchFamily="18" charset="0"/>
            </a:endParaRPr>
          </a:p>
          <a:p>
            <a:pPr marL="0" lvl="0" indent="0">
              <a:buNone/>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“Iron law of oligarchy” (Robert Michels, 1911, </a:t>
            </a:r>
            <a:r>
              <a:rPr lang="en-GB" sz="1600" i="1" noProof="0" dirty="0">
                <a:effectLst/>
                <a:latin typeface="Garamond" panose="02020404030301010803" pitchFamily="18" charset="0"/>
                <a:ea typeface="Calibri" panose="020F0502020204030204" pitchFamily="34" charset="0"/>
                <a:cs typeface="Times New Roman" panose="02020603050405020304" pitchFamily="18" charset="0"/>
              </a:rPr>
              <a:t>Political Parties</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rule by an elite is inevitable within any democratic organization as of the “tactical and technical necessities” of the organization. </a:t>
            </a:r>
            <a:endParaRPr lang="en-GB" sz="1100" noProof="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100" dirty="0"/>
          </a:p>
        </p:txBody>
      </p:sp>
      <p:sp>
        <p:nvSpPr>
          <p:cNvPr id="5131" name="Freeform: Shape 5130">
            <a:extLst>
              <a:ext uri="{FF2B5EF4-FFF2-40B4-BE49-F238E27FC236}">
                <a16:creationId xmlns:a16="http://schemas.microsoft.com/office/drawing/2014/main" id="{D1008504-D2A4-4E91-8DFB-8E297027A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569892" y="-4"/>
            <a:ext cx="3622108" cy="6859295"/>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 name="connsiteX0" fmla="*/ 0 w 8515751"/>
              <a:gd name="connsiteY0" fmla="*/ 0 h 6857999"/>
              <a:gd name="connsiteX1" fmla="*/ 8515751 w 8515751"/>
              <a:gd name="connsiteY1" fmla="*/ 10633 h 6857999"/>
              <a:gd name="connsiteX2" fmla="*/ 6958160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551836 w 8515751"/>
              <a:gd name="connsiteY6" fmla="*/ 669593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0 w 8515751"/>
              <a:gd name="connsiteY69" fmla="*/ 6857999 h 6857999"/>
              <a:gd name="connsiteX70" fmla="*/ 0 w 8515751"/>
              <a:gd name="connsiteY70"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25109"/>
              <a:gd name="connsiteY0" fmla="*/ 1294 h 6859293"/>
              <a:gd name="connsiteX1" fmla="*/ 8525109 w 8525109"/>
              <a:gd name="connsiteY1" fmla="*/ 0 h 6859293"/>
              <a:gd name="connsiteX2" fmla="*/ 8309516 w 8525109"/>
              <a:gd name="connsiteY2" fmla="*/ 93273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524887 w 8525109"/>
              <a:gd name="connsiteY57" fmla="*/ 62495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96072 w 8525109"/>
              <a:gd name="connsiteY55" fmla="*/ 6108482 h 6859293"/>
              <a:gd name="connsiteX56" fmla="*/ 6524887 w 8525109"/>
              <a:gd name="connsiteY56" fmla="*/ 6249538 h 6859293"/>
              <a:gd name="connsiteX57" fmla="*/ 6378787 w 8525109"/>
              <a:gd name="connsiteY57" fmla="*/ 6426429 h 6859293"/>
              <a:gd name="connsiteX58" fmla="*/ 6386119 w 8525109"/>
              <a:gd name="connsiteY58" fmla="*/ 6529594 h 6859293"/>
              <a:gd name="connsiteX59" fmla="*/ 6345764 w 8525109"/>
              <a:gd name="connsiteY59" fmla="*/ 6582653 h 6859293"/>
              <a:gd name="connsiteX60" fmla="*/ 6319732 w 8525109"/>
              <a:gd name="connsiteY60" fmla="*/ 6616734 h 6859293"/>
              <a:gd name="connsiteX61" fmla="*/ 6342151 w 8525109"/>
              <a:gd name="connsiteY61" fmla="*/ 6663823 h 6859293"/>
              <a:gd name="connsiteX62" fmla="*/ 6284371 w 8525109"/>
              <a:gd name="connsiteY62" fmla="*/ 6698219 h 6859293"/>
              <a:gd name="connsiteX63" fmla="*/ 6271742 w 8525109"/>
              <a:gd name="connsiteY63" fmla="*/ 6740121 h 6859293"/>
              <a:gd name="connsiteX64" fmla="*/ 6297326 w 8525109"/>
              <a:gd name="connsiteY64" fmla="*/ 6788280 h 6859293"/>
              <a:gd name="connsiteX65" fmla="*/ 6229226 w 8525109"/>
              <a:gd name="connsiteY65" fmla="*/ 6857684 h 6859293"/>
              <a:gd name="connsiteX66" fmla="*/ 0 w 8525109"/>
              <a:gd name="connsiteY66" fmla="*/ 6859293 h 6859293"/>
              <a:gd name="connsiteX67" fmla="*/ 0 w 8525109"/>
              <a:gd name="connsiteY67"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96072 w 8525109"/>
              <a:gd name="connsiteY54" fmla="*/ 61084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544853 w 8525109"/>
              <a:gd name="connsiteY54" fmla="*/ 60195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554700 w 8525109"/>
              <a:gd name="connsiteY52" fmla="*/ 589381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525109" h="6859293">
                <a:moveTo>
                  <a:pt x="0" y="1294"/>
                </a:moveTo>
                <a:lnTo>
                  <a:pt x="8525109" y="0"/>
                </a:lnTo>
                <a:cubicBezTo>
                  <a:pt x="8523098" y="23571"/>
                  <a:pt x="8348955" y="57775"/>
                  <a:pt x="8346944" y="81346"/>
                </a:cubicBezTo>
                <a:cubicBezTo>
                  <a:pt x="8339785" y="115716"/>
                  <a:pt x="8136408" y="130310"/>
                  <a:pt x="8132380" y="160094"/>
                </a:cubicBezTo>
                <a:cubicBezTo>
                  <a:pt x="8099084" y="189352"/>
                  <a:pt x="7801155" y="220285"/>
                  <a:pt x="7789959" y="249711"/>
                </a:cubicBezTo>
                <a:cubicBezTo>
                  <a:pt x="7776471" y="330607"/>
                  <a:pt x="7755406" y="238056"/>
                  <a:pt x="7739796" y="336899"/>
                </a:cubicBezTo>
                <a:cubicBezTo>
                  <a:pt x="7725890" y="409983"/>
                  <a:pt x="7660792" y="339224"/>
                  <a:pt x="7630310" y="391945"/>
                </a:cubicBezTo>
                <a:cubicBezTo>
                  <a:pt x="7656374" y="404037"/>
                  <a:pt x="7551098" y="439421"/>
                  <a:pt x="7548568" y="455733"/>
                </a:cubicBezTo>
                <a:cubicBezTo>
                  <a:pt x="7491249" y="502661"/>
                  <a:pt x="7481432" y="488429"/>
                  <a:pt x="7398684" y="558216"/>
                </a:cubicBezTo>
                <a:lnTo>
                  <a:pt x="7183085" y="655795"/>
                </a:lnTo>
                <a:cubicBezTo>
                  <a:pt x="7174635" y="699934"/>
                  <a:pt x="7119917" y="697845"/>
                  <a:pt x="7100644" y="702928"/>
                </a:cubicBezTo>
                <a:cubicBezTo>
                  <a:pt x="7061979" y="734029"/>
                  <a:pt x="6931985" y="812752"/>
                  <a:pt x="6881664" y="879412"/>
                </a:cubicBezTo>
                <a:cubicBezTo>
                  <a:pt x="6845709" y="1016310"/>
                  <a:pt x="6664543" y="1086816"/>
                  <a:pt x="6648434" y="1205955"/>
                </a:cubicBezTo>
                <a:cubicBezTo>
                  <a:pt x="6615139" y="1235215"/>
                  <a:pt x="6502026" y="1398108"/>
                  <a:pt x="6378545" y="1435483"/>
                </a:cubicBezTo>
                <a:cubicBezTo>
                  <a:pt x="6365056" y="1516378"/>
                  <a:pt x="6193544" y="1821313"/>
                  <a:pt x="6262148" y="1967864"/>
                </a:cubicBezTo>
                <a:cubicBezTo>
                  <a:pt x="6248241" y="2040947"/>
                  <a:pt x="6408938" y="2174610"/>
                  <a:pt x="6378456" y="2263112"/>
                </a:cubicBezTo>
                <a:cubicBezTo>
                  <a:pt x="6404521" y="2275205"/>
                  <a:pt x="6349508" y="2411091"/>
                  <a:pt x="6346980" y="2427403"/>
                </a:cubicBezTo>
                <a:cubicBezTo>
                  <a:pt x="6378138" y="2455016"/>
                  <a:pt x="6329861" y="2500252"/>
                  <a:pt x="6323990" y="2540163"/>
                </a:cubicBezTo>
                <a:cubicBezTo>
                  <a:pt x="6270937" y="2648388"/>
                  <a:pt x="6317811" y="2724717"/>
                  <a:pt x="6299971" y="2854136"/>
                </a:cubicBezTo>
                <a:cubicBezTo>
                  <a:pt x="6296888" y="2891114"/>
                  <a:pt x="6314227" y="2925363"/>
                  <a:pt x="6305256" y="2966440"/>
                </a:cubicBezTo>
                <a:lnTo>
                  <a:pt x="6297430" y="3012274"/>
                </a:lnTo>
                <a:lnTo>
                  <a:pt x="6301903" y="3018825"/>
                </a:lnTo>
                <a:lnTo>
                  <a:pt x="6312288" y="3143056"/>
                </a:lnTo>
                <a:cubicBezTo>
                  <a:pt x="6310891" y="3149752"/>
                  <a:pt x="6583014" y="3475947"/>
                  <a:pt x="6588668" y="3487320"/>
                </a:cubicBezTo>
                <a:cubicBezTo>
                  <a:pt x="6634248" y="3519659"/>
                  <a:pt x="6614325" y="3540071"/>
                  <a:pt x="6585046" y="3572410"/>
                </a:cubicBezTo>
                <a:lnTo>
                  <a:pt x="6629468" y="3624445"/>
                </a:lnTo>
                <a:cubicBezTo>
                  <a:pt x="6652241" y="3718251"/>
                  <a:pt x="6641921" y="3680584"/>
                  <a:pt x="6598751" y="3705365"/>
                </a:cubicBezTo>
                <a:cubicBezTo>
                  <a:pt x="6586841" y="3803279"/>
                  <a:pt x="6545297" y="3677859"/>
                  <a:pt x="6554074" y="3776874"/>
                </a:cubicBezTo>
                <a:cubicBezTo>
                  <a:pt x="6603160" y="3807688"/>
                  <a:pt x="6522549" y="4096085"/>
                  <a:pt x="6542727" y="4144118"/>
                </a:cubicBezTo>
                <a:cubicBezTo>
                  <a:pt x="6562367" y="4176079"/>
                  <a:pt x="6560025" y="4195650"/>
                  <a:pt x="6574700" y="4254383"/>
                </a:cubicBezTo>
                <a:lnTo>
                  <a:pt x="6630782" y="4496524"/>
                </a:lnTo>
                <a:cubicBezTo>
                  <a:pt x="6629041" y="4519390"/>
                  <a:pt x="6642831" y="4584907"/>
                  <a:pt x="6657121" y="4594092"/>
                </a:cubicBezTo>
                <a:cubicBezTo>
                  <a:pt x="6662404" y="4607092"/>
                  <a:pt x="6661388" y="4624229"/>
                  <a:pt x="6675304" y="4627078"/>
                </a:cubicBezTo>
                <a:cubicBezTo>
                  <a:pt x="6692614" y="4633342"/>
                  <a:pt x="6678575" y="4687642"/>
                  <a:pt x="6695194" y="4675881"/>
                </a:cubicBezTo>
                <a:cubicBezTo>
                  <a:pt x="6692850" y="4685480"/>
                  <a:pt x="6692968" y="4696468"/>
                  <a:pt x="6694674" y="4707963"/>
                </a:cubicBezTo>
                <a:lnTo>
                  <a:pt x="6696125" y="4713606"/>
                </a:lnTo>
                <a:lnTo>
                  <a:pt x="6683308" y="4753785"/>
                </a:lnTo>
                <a:cubicBezTo>
                  <a:pt x="6668335" y="4815923"/>
                  <a:pt x="6667993" y="4871470"/>
                  <a:pt x="6662625" y="4925428"/>
                </a:cubicBezTo>
                <a:cubicBezTo>
                  <a:pt x="6658601" y="5005991"/>
                  <a:pt x="6700287" y="4944554"/>
                  <a:pt x="6666282" y="5051023"/>
                </a:cubicBezTo>
                <a:cubicBezTo>
                  <a:pt x="6680923" y="5058719"/>
                  <a:pt x="6681720" y="5071193"/>
                  <a:pt x="6674923" y="5093902"/>
                </a:cubicBezTo>
                <a:cubicBezTo>
                  <a:pt x="6674055" y="5132824"/>
                  <a:pt x="6710642" y="5122188"/>
                  <a:pt x="6688949" y="5165855"/>
                </a:cubicBezTo>
                <a:lnTo>
                  <a:pt x="6713476" y="5228723"/>
                </a:lnTo>
                <a:cubicBezTo>
                  <a:pt x="6707551" y="5226289"/>
                  <a:pt x="6700321" y="5281266"/>
                  <a:pt x="6699741" y="5297032"/>
                </a:cubicBezTo>
                <a:cubicBezTo>
                  <a:pt x="6701613" y="5329833"/>
                  <a:pt x="6674230" y="5339676"/>
                  <a:pt x="6698438" y="5354609"/>
                </a:cubicBezTo>
                <a:lnTo>
                  <a:pt x="6705394" y="5358041"/>
                </a:lnTo>
                <a:cubicBezTo>
                  <a:pt x="6705576" y="5360469"/>
                  <a:pt x="6705758" y="5362897"/>
                  <a:pt x="6705941" y="5365323"/>
                </a:cubicBezTo>
                <a:cubicBezTo>
                  <a:pt x="6705372" y="5369193"/>
                  <a:pt x="6703413" y="5371317"/>
                  <a:pt x="6698760" y="5370482"/>
                </a:cubicBezTo>
                <a:cubicBezTo>
                  <a:pt x="6715543" y="5401859"/>
                  <a:pt x="6682626" y="5435742"/>
                  <a:pt x="6674560" y="5466409"/>
                </a:cubicBezTo>
                <a:cubicBezTo>
                  <a:pt x="6691190" y="5490459"/>
                  <a:pt x="6702277" y="5480278"/>
                  <a:pt x="6698322" y="5544572"/>
                </a:cubicBezTo>
                <a:lnTo>
                  <a:pt x="6673987" y="5608056"/>
                </a:lnTo>
                <a:lnTo>
                  <a:pt x="6665359" y="5658280"/>
                </a:lnTo>
                <a:lnTo>
                  <a:pt x="6718420" y="5748969"/>
                </a:lnTo>
                <a:cubicBezTo>
                  <a:pt x="6736039" y="5789564"/>
                  <a:pt x="6562893" y="5836768"/>
                  <a:pt x="6554700" y="5893814"/>
                </a:cubicBezTo>
                <a:cubicBezTo>
                  <a:pt x="6525772" y="5938916"/>
                  <a:pt x="6588431" y="5944420"/>
                  <a:pt x="6544853" y="6019582"/>
                </a:cubicBezTo>
                <a:cubicBezTo>
                  <a:pt x="6561064" y="6041815"/>
                  <a:pt x="6507729" y="6219301"/>
                  <a:pt x="6524887" y="6249538"/>
                </a:cubicBezTo>
                <a:cubicBezTo>
                  <a:pt x="6491924" y="6350069"/>
                  <a:pt x="6375368" y="6363960"/>
                  <a:pt x="6378787" y="6426429"/>
                </a:cubicBezTo>
                <a:cubicBezTo>
                  <a:pt x="6377191" y="6484448"/>
                  <a:pt x="6423364" y="6440545"/>
                  <a:pt x="6386119" y="6529594"/>
                </a:cubicBezTo>
                <a:cubicBezTo>
                  <a:pt x="6385279" y="6550368"/>
                  <a:pt x="6339298" y="6562912"/>
                  <a:pt x="6345764" y="6582653"/>
                </a:cubicBezTo>
                <a:lnTo>
                  <a:pt x="6319732" y="6616734"/>
                </a:lnTo>
                <a:lnTo>
                  <a:pt x="6342151" y="6663823"/>
                </a:lnTo>
                <a:lnTo>
                  <a:pt x="6284371" y="6698219"/>
                </a:lnTo>
                <a:cubicBezTo>
                  <a:pt x="6275919" y="6719928"/>
                  <a:pt x="6288754" y="6713569"/>
                  <a:pt x="6271742" y="6740121"/>
                </a:cubicBezTo>
                <a:cubicBezTo>
                  <a:pt x="6276761" y="6763000"/>
                  <a:pt x="6287023" y="6777558"/>
                  <a:pt x="6297326" y="6788280"/>
                </a:cubicBezTo>
                <a:cubicBezTo>
                  <a:pt x="6298521" y="6802579"/>
                  <a:pt x="6228030" y="6843385"/>
                  <a:pt x="6229226" y="6857684"/>
                </a:cubicBezTo>
                <a:lnTo>
                  <a:pt x="0" y="6859293"/>
                </a:lnTo>
                <a:lnTo>
                  <a:pt x="0" y="1294"/>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3" name="Rectangle 6">
            <a:extLst>
              <a:ext uri="{FF2B5EF4-FFF2-40B4-BE49-F238E27FC236}">
                <a16:creationId xmlns:a16="http://schemas.microsoft.com/office/drawing/2014/main" id="{17F535C9-7CC8-4CF6-ACB6-19C8F963D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7009">
            <a:off x="10382160" y="81341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5" name="Freeform: Shape 5134">
            <a:extLst>
              <a:ext uri="{FF2B5EF4-FFF2-40B4-BE49-F238E27FC236}">
                <a16:creationId xmlns:a16="http://schemas.microsoft.com/office/drawing/2014/main" id="{2BDED224-1C09-48A0-B193-062E88A1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7316" y="3422445"/>
            <a:ext cx="3638020" cy="273210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122" name="Picture 2" descr="Elections before the secret ballot | The Victorian Commons">
            <a:extLst>
              <a:ext uri="{FF2B5EF4-FFF2-40B4-BE49-F238E27FC236}">
                <a16:creationId xmlns:a16="http://schemas.microsoft.com/office/drawing/2014/main" id="{FA16F56D-61DD-4186-3451-82EAF6C27B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5" r="-2" b="-2"/>
          <a:stretch/>
        </p:blipFill>
        <p:spPr bwMode="auto">
          <a:xfrm>
            <a:off x="8096690" y="3530794"/>
            <a:ext cx="3324472" cy="2466911"/>
          </a:xfrm>
          <a:prstGeom prst="rect">
            <a:avLst/>
          </a:prstGeom>
          <a:noFill/>
          <a:extLst>
            <a:ext uri="{909E8E84-426E-40DD-AFC4-6F175D3DCCD1}">
              <a14:hiddenFill xmlns:a14="http://schemas.microsoft.com/office/drawing/2010/main">
                <a:solidFill>
                  <a:srgbClr val="FFFFFF"/>
                </a:solidFill>
              </a14:hiddenFill>
            </a:ext>
          </a:extLst>
        </p:spPr>
      </p:pic>
      <p:sp>
        <p:nvSpPr>
          <p:cNvPr id="5137" name="Rectangle 6">
            <a:extLst>
              <a:ext uri="{FF2B5EF4-FFF2-40B4-BE49-F238E27FC236}">
                <a16:creationId xmlns:a16="http://schemas.microsoft.com/office/drawing/2014/main" id="{AFB74E1F-5C8C-4335-9A1B-CD83BD04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2293">
            <a:off x="10731872" y="3188358"/>
            <a:ext cx="123140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9" name="Freeform: Shape 5138">
            <a:extLst>
              <a:ext uri="{FF2B5EF4-FFF2-40B4-BE49-F238E27FC236}">
                <a16:creationId xmlns:a16="http://schemas.microsoft.com/office/drawing/2014/main" id="{BDB288CF-D271-4269-9FD5-964BE4D4B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5733" y="540333"/>
            <a:ext cx="3636267" cy="275166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124" name="Picture 4" descr="Agent électoral Illustrations Vectoriels et illustrations libres de droits  - iStock">
            <a:extLst>
              <a:ext uri="{FF2B5EF4-FFF2-40B4-BE49-F238E27FC236}">
                <a16:creationId xmlns:a16="http://schemas.microsoft.com/office/drawing/2014/main" id="{6D5340C7-C9BB-17B3-42E7-3CC43EFD5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7" r="-1" b="-1"/>
          <a:stretch/>
        </p:blipFill>
        <p:spPr bwMode="auto">
          <a:xfrm>
            <a:off x="8716604" y="651187"/>
            <a:ext cx="3314533" cy="247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97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graphique&#10;&#10;Description générée automatiquement">
            <a:extLst>
              <a:ext uri="{FF2B5EF4-FFF2-40B4-BE49-F238E27FC236}">
                <a16:creationId xmlns:a16="http://schemas.microsoft.com/office/drawing/2014/main" id="{C268D7A7-978C-51BF-00B0-104247973054}"/>
              </a:ext>
            </a:extLst>
          </p:cNvPr>
          <p:cNvPicPr>
            <a:picLocks noChangeAspect="1"/>
          </p:cNvPicPr>
          <p:nvPr/>
        </p:nvPicPr>
        <p:blipFill>
          <a:blip r:embed="rId2"/>
          <a:stretch>
            <a:fillRect/>
          </a:stretch>
        </p:blipFill>
        <p:spPr>
          <a:xfrm>
            <a:off x="181234" y="170115"/>
            <a:ext cx="5360863" cy="6517770"/>
          </a:xfrm>
          <a:prstGeom prst="rect">
            <a:avLst/>
          </a:prstGeom>
        </p:spPr>
      </p:pic>
      <p:pic>
        <p:nvPicPr>
          <p:cNvPr id="2" name="Image 1" descr="Une image contenant graphique&#10;&#10;Description générée automatiquement">
            <a:extLst>
              <a:ext uri="{FF2B5EF4-FFF2-40B4-BE49-F238E27FC236}">
                <a16:creationId xmlns:a16="http://schemas.microsoft.com/office/drawing/2014/main" id="{23E7E6CB-B5AC-42D2-BFA1-83D3AB71514F}"/>
              </a:ext>
            </a:extLst>
          </p:cNvPr>
          <p:cNvPicPr>
            <a:picLocks noChangeAspect="1"/>
          </p:cNvPicPr>
          <p:nvPr/>
        </p:nvPicPr>
        <p:blipFill>
          <a:blip r:embed="rId3"/>
          <a:stretch>
            <a:fillRect/>
          </a:stretch>
        </p:blipFill>
        <p:spPr>
          <a:xfrm>
            <a:off x="5289348" y="1355792"/>
            <a:ext cx="6721418" cy="4146415"/>
          </a:xfrm>
          <a:prstGeom prst="rect">
            <a:avLst/>
          </a:prstGeom>
        </p:spPr>
      </p:pic>
    </p:spTree>
    <p:extLst>
      <p:ext uri="{BB962C8B-B14F-4D97-AF65-F5344CB8AC3E}">
        <p14:creationId xmlns:p14="http://schemas.microsoft.com/office/powerpoint/2010/main" val="1959211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fontScale="90000"/>
          </a:bodyPr>
          <a:lstStyle/>
          <a:p>
            <a:pPr marL="0" indent="0">
              <a:lnSpc>
                <a:spcPct val="130000"/>
              </a:lnSpc>
              <a:spcBef>
                <a:spcPts val="0"/>
              </a:spcBef>
              <a:buNone/>
            </a:pPr>
            <a:r>
              <a:rPr lang="en-US" sz="4400" b="1" dirty="0">
                <a:latin typeface="Garamond" panose="02020404030301010803" pitchFamily="18" charset="0"/>
              </a:rPr>
              <a:t>IV: A “crisis” of democracy?</a:t>
            </a:r>
            <a:br>
              <a:rPr lang="en-US" sz="4400" b="1" dirty="0">
                <a:latin typeface="Garamond" panose="02020404030301010803" pitchFamily="18" charset="0"/>
              </a:rPr>
            </a:br>
            <a:r>
              <a:rPr lang="en-US" sz="4400" b="1" dirty="0">
                <a:latin typeface="Garamond" panose="02020404030301010803" pitchFamily="18" charset="0"/>
              </a:rPr>
              <a:t>The issue of disintermediation</a:t>
            </a:r>
          </a:p>
        </p:txBody>
      </p:sp>
    </p:spTree>
    <p:extLst>
      <p:ext uri="{BB962C8B-B14F-4D97-AF65-F5344CB8AC3E}">
        <p14:creationId xmlns:p14="http://schemas.microsoft.com/office/powerpoint/2010/main" val="236509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stention : une hausse ni généralisée, ni inéluctable – Centre d'observation  de la société">
            <a:extLst>
              <a:ext uri="{FF2B5EF4-FFF2-40B4-BE49-F238E27FC236}">
                <a16:creationId xmlns:a16="http://schemas.microsoft.com/office/drawing/2014/main" id="{B4BD02D3-E6EA-5677-8268-764C23E5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355" y="850359"/>
            <a:ext cx="6444827" cy="526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41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urope's Human Rights Watchdog: The Council of Europe">
            <a:extLst>
              <a:ext uri="{FF2B5EF4-FFF2-40B4-BE49-F238E27FC236}">
                <a16:creationId xmlns:a16="http://schemas.microsoft.com/office/drawing/2014/main" id="{EA81594C-E8D7-F4F9-9300-933C1EDDA52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971368" y="2711395"/>
            <a:ext cx="4114801" cy="3465568"/>
          </a:xfrm>
        </p:spPr>
        <p:txBody>
          <a:bodyPr>
            <a:normAutofit/>
          </a:bodyPr>
          <a:lstStyle/>
          <a:p>
            <a:pPr marL="0" indent="0">
              <a:buNone/>
            </a:pPr>
            <a:r>
              <a:rPr lang="fr-FR" sz="2000" b="1" dirty="0">
                <a:latin typeface="Garamond" panose="02020404030301010803" pitchFamily="18" charset="0"/>
                <a:ea typeface="Calibri" panose="020F0502020204030204" pitchFamily="34" charset="0"/>
                <a:cs typeface="Times New Roman" panose="02020603050405020304" pitchFamily="18" charset="0"/>
              </a:rPr>
              <a:t>Europe?</a:t>
            </a: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p>
          <a:p>
            <a:pPr marL="0" indent="0">
              <a:buNone/>
            </a:pPr>
            <a:endParaRPr lang="en-GB" sz="2000" dirty="0"/>
          </a:p>
          <a:p>
            <a:pPr marL="0" indent="0">
              <a:buNone/>
            </a:pPr>
            <a:endParaRPr lang="en-GB" sz="2000" dirty="0"/>
          </a:p>
          <a:p>
            <a:pPr marL="0" indent="0">
              <a:buNone/>
            </a:pPr>
            <a:endParaRPr lang="en-GB" sz="2000" dirty="0"/>
          </a:p>
        </p:txBody>
      </p:sp>
      <p:pic>
        <p:nvPicPr>
          <p:cNvPr id="1030" name="Picture 6" descr="L'entrée en Suisse ou dans l'espace Schengen">
            <a:extLst>
              <a:ext uri="{FF2B5EF4-FFF2-40B4-BE49-F238E27FC236}">
                <a16:creationId xmlns:a16="http://schemas.microsoft.com/office/drawing/2014/main" id="{51A3AB85-D6A7-41E7-0564-CD187EEC06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47" r="3" b="3"/>
          <a:stretch/>
        </p:blipFill>
        <p:spPr bwMode="auto">
          <a:xfrm>
            <a:off x="8452963" y="3681463"/>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Union européenne — Wikipédia">
            <a:extLst>
              <a:ext uri="{FF2B5EF4-FFF2-40B4-BE49-F238E27FC236}">
                <a16:creationId xmlns:a16="http://schemas.microsoft.com/office/drawing/2014/main" id="{A88B839F-0690-B15C-9E8A-3A5C2555FC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18" r="16806" b="-2"/>
          <a:stretch/>
        </p:blipFill>
        <p:spPr bwMode="auto">
          <a:xfrm>
            <a:off x="5398281"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How to fix the eurozone – POLITICO">
            <a:extLst>
              <a:ext uri="{FF2B5EF4-FFF2-40B4-BE49-F238E27FC236}">
                <a16:creationId xmlns:a16="http://schemas.microsoft.com/office/drawing/2014/main" id="{413A3B3F-C058-0FB9-9AE9-FC0597B6C5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35" r="4420" b="-2"/>
          <a:stretch/>
        </p:blipFill>
        <p:spPr bwMode="auto">
          <a:xfrm>
            <a:off x="7621024" y="-3"/>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328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able&#10;&#10;Description générée automatiquement">
            <a:extLst>
              <a:ext uri="{FF2B5EF4-FFF2-40B4-BE49-F238E27FC236}">
                <a16:creationId xmlns:a16="http://schemas.microsoft.com/office/drawing/2014/main" id="{7545BCD9-1E6F-F265-4DC5-107F975D967F}"/>
              </a:ext>
            </a:extLst>
          </p:cNvPr>
          <p:cNvPicPr>
            <a:picLocks noChangeAspect="1"/>
          </p:cNvPicPr>
          <p:nvPr/>
        </p:nvPicPr>
        <p:blipFill>
          <a:blip r:embed="rId2"/>
          <a:stretch>
            <a:fillRect/>
          </a:stretch>
        </p:blipFill>
        <p:spPr>
          <a:xfrm>
            <a:off x="409315" y="71435"/>
            <a:ext cx="5372100" cy="6715129"/>
          </a:xfrm>
          <a:prstGeom prst="rect">
            <a:avLst/>
          </a:prstGeom>
        </p:spPr>
      </p:pic>
      <p:pic>
        <p:nvPicPr>
          <p:cNvPr id="5" name="Image 4" descr="Une image contenant texte, intérieur, capture d’écran&#10;&#10;Description générée automatiquement">
            <a:extLst>
              <a:ext uri="{FF2B5EF4-FFF2-40B4-BE49-F238E27FC236}">
                <a16:creationId xmlns:a16="http://schemas.microsoft.com/office/drawing/2014/main" id="{FBE23EA6-EFF8-4EF7-980C-E07BDFADA6F7}"/>
              </a:ext>
            </a:extLst>
          </p:cNvPr>
          <p:cNvPicPr>
            <a:picLocks noChangeAspect="1"/>
          </p:cNvPicPr>
          <p:nvPr/>
        </p:nvPicPr>
        <p:blipFill>
          <a:blip r:embed="rId3"/>
          <a:stretch>
            <a:fillRect/>
          </a:stretch>
        </p:blipFill>
        <p:spPr>
          <a:xfrm>
            <a:off x="6190730" y="3893709"/>
            <a:ext cx="5828261" cy="2739281"/>
          </a:xfrm>
          <a:prstGeom prst="rect">
            <a:avLst/>
          </a:prstGeom>
        </p:spPr>
      </p:pic>
    </p:spTree>
    <p:extLst>
      <p:ext uri="{BB962C8B-B14F-4D97-AF65-F5344CB8AC3E}">
        <p14:creationId xmlns:p14="http://schemas.microsoft.com/office/powerpoint/2010/main" val="285802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table&#10;&#10;Description générée automatiquement">
            <a:extLst>
              <a:ext uri="{FF2B5EF4-FFF2-40B4-BE49-F238E27FC236}">
                <a16:creationId xmlns:a16="http://schemas.microsoft.com/office/drawing/2014/main" id="{2FC6355E-E6A2-228D-41F3-2DE961163957}"/>
              </a:ext>
            </a:extLst>
          </p:cNvPr>
          <p:cNvPicPr>
            <a:picLocks noChangeAspect="1"/>
          </p:cNvPicPr>
          <p:nvPr/>
        </p:nvPicPr>
        <p:blipFill>
          <a:blip r:embed="rId2"/>
          <a:stretch>
            <a:fillRect/>
          </a:stretch>
        </p:blipFill>
        <p:spPr>
          <a:xfrm>
            <a:off x="1128713" y="407975"/>
            <a:ext cx="10229927" cy="6042049"/>
          </a:xfrm>
          <a:prstGeom prst="rect">
            <a:avLst/>
          </a:prstGeom>
        </p:spPr>
      </p:pic>
    </p:spTree>
    <p:extLst>
      <p:ext uri="{BB962C8B-B14F-4D97-AF65-F5344CB8AC3E}">
        <p14:creationId xmlns:p14="http://schemas.microsoft.com/office/powerpoint/2010/main" val="1413558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ZA World of Labor - The consequences of trade union power erosion">
            <a:extLst>
              <a:ext uri="{FF2B5EF4-FFF2-40B4-BE49-F238E27FC236}">
                <a16:creationId xmlns:a16="http://schemas.microsoft.com/office/drawing/2014/main" id="{D3812906-9EEB-BBC0-3BA4-362955E84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786" y="528637"/>
            <a:ext cx="9334402"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298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D50F7-B335-3A1C-E7F1-B002A0EBB9D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DC5224-6797-4989-F913-EB53C9D3675B}"/>
              </a:ext>
            </a:extLst>
          </p:cNvPr>
          <p:cNvSpPr>
            <a:spLocks noGrp="1"/>
          </p:cNvSpPr>
          <p:nvPr>
            <p:ph idx="1"/>
          </p:nvPr>
        </p:nvSpPr>
        <p:spPr>
          <a:xfrm>
            <a:off x="990069" y="600266"/>
            <a:ext cx="10539779" cy="5482035"/>
          </a:xfrm>
        </p:spPr>
        <p:txBody>
          <a:bodyPr>
            <a:normAutofit/>
          </a:bodyPr>
          <a:lstStyle/>
          <a:p>
            <a:pPr marL="0" indent="0">
              <a:buNone/>
            </a:pPr>
            <a:r>
              <a:rPr lang="fr-FR" sz="2000" b="1" dirty="0">
                <a:latin typeface="Garamond" panose="02020404030301010803" pitchFamily="18" charset="0"/>
              </a:rPr>
              <a:t>Peter Mair, </a:t>
            </a:r>
            <a:r>
              <a:rPr lang="fr-FR" sz="2000" b="1" i="1" dirty="0" err="1">
                <a:latin typeface="Garamond" panose="02020404030301010803" pitchFamily="18" charset="0"/>
              </a:rPr>
              <a:t>Ruling</a:t>
            </a:r>
            <a:r>
              <a:rPr lang="fr-FR" sz="2000" b="1" i="1" dirty="0">
                <a:latin typeface="Garamond" panose="02020404030301010803" pitchFamily="18" charset="0"/>
              </a:rPr>
              <a:t> the </a:t>
            </a:r>
            <a:r>
              <a:rPr lang="fr-FR" sz="2000" b="1" i="1" dirty="0" err="1">
                <a:latin typeface="Garamond" panose="02020404030301010803" pitchFamily="18" charset="0"/>
              </a:rPr>
              <a:t>void</a:t>
            </a:r>
            <a:r>
              <a:rPr lang="fr-FR" sz="2000" b="1" i="1" dirty="0">
                <a:latin typeface="Garamond" panose="02020404030301010803" pitchFamily="18" charset="0"/>
              </a:rPr>
              <a:t>. The </a:t>
            </a:r>
            <a:r>
              <a:rPr lang="fr-FR" sz="2000" b="1" i="1" dirty="0" err="1">
                <a:latin typeface="Garamond" panose="02020404030301010803" pitchFamily="18" charset="0"/>
              </a:rPr>
              <a:t>Hollowing</a:t>
            </a:r>
            <a:r>
              <a:rPr lang="fr-FR" sz="2000" b="1" i="1" dirty="0">
                <a:latin typeface="Garamond" panose="02020404030301010803" pitchFamily="18" charset="0"/>
              </a:rPr>
              <a:t> of Western </a:t>
            </a:r>
            <a:r>
              <a:rPr lang="fr-FR" sz="2000" b="1" i="1" dirty="0" err="1">
                <a:latin typeface="Garamond" panose="02020404030301010803" pitchFamily="18" charset="0"/>
              </a:rPr>
              <a:t>Democracy</a:t>
            </a:r>
            <a:r>
              <a:rPr lang="fr-FR" sz="2000" b="1" i="1" dirty="0">
                <a:latin typeface="Garamond" panose="02020404030301010803" pitchFamily="18" charset="0"/>
              </a:rPr>
              <a:t> </a:t>
            </a:r>
            <a:r>
              <a:rPr lang="fr-FR" sz="2000" b="1" dirty="0">
                <a:latin typeface="Garamond" panose="02020404030301010803" pitchFamily="18" charset="0"/>
              </a:rPr>
              <a:t>(2013).</a:t>
            </a:r>
            <a:endParaRPr lang="fr-PL" sz="2000" b="1" dirty="0">
              <a:latin typeface="Garamond" panose="02020404030301010803" pitchFamily="18" charset="0"/>
            </a:endParaRPr>
          </a:p>
          <a:p>
            <a:pPr marL="0" indent="0">
              <a:buNone/>
            </a:pPr>
            <a:endParaRPr lang="fr-FR" sz="2000" dirty="0">
              <a:latin typeface="Garamond" panose="02020404030301010803" pitchFamily="18" charset="0"/>
            </a:endParaRPr>
          </a:p>
          <a:p>
            <a:pPr marL="0" indent="0">
              <a:buNone/>
            </a:pPr>
            <a:r>
              <a:rPr lang="en-GB" sz="2000" i="1" dirty="0">
                <a:latin typeface="Garamond" panose="02020404030301010803" pitchFamily="18" charset="0"/>
              </a:rPr>
              <a:t>“The age of party democracy has passed.”</a:t>
            </a:r>
          </a:p>
          <a:p>
            <a:pPr marL="0" indent="0">
              <a:buNone/>
            </a:pPr>
            <a:r>
              <a:rPr lang="en-GB" sz="2000" i="1" dirty="0">
                <a:latin typeface="Garamond" panose="02020404030301010803" pitchFamily="18" charset="0"/>
              </a:rPr>
              <a:t>“Although the parties themselves remain, they have become so disconnected from the wider society, and pursue a form of competition that is so lacking in meaning, that they no longer seem capable of sustaining democracy in its present form.”</a:t>
            </a:r>
          </a:p>
          <a:p>
            <a:pPr marL="0" indent="0">
              <a:buNone/>
            </a:pPr>
            <a:endParaRPr lang="en-GB" sz="2000" i="1" dirty="0">
              <a:latin typeface="Garamond" panose="02020404030301010803" pitchFamily="18" charset="0"/>
            </a:endParaRPr>
          </a:p>
          <a:p>
            <a:pPr marL="0" indent="0">
              <a:buNone/>
            </a:pPr>
            <a:r>
              <a:rPr lang="en-GB" sz="2000" i="1" dirty="0">
                <a:latin typeface="Garamond" panose="02020404030301010803" pitchFamily="18" charset="0"/>
              </a:rPr>
              <a:t>“What we now see emerging is a notion of democracy that is being steadily stripped of its popular component – easing away from the demos.”</a:t>
            </a:r>
          </a:p>
          <a:p>
            <a:pPr marL="0" indent="0">
              <a:buNone/>
            </a:pPr>
            <a:endParaRPr lang="en-GB" sz="2000" dirty="0">
              <a:latin typeface="Merriweather" pitchFamily="2" charset="77"/>
            </a:endParaRPr>
          </a:p>
          <a:p>
            <a:pPr marL="0" indent="0">
              <a:buNone/>
            </a:pPr>
            <a:endParaRPr lang="en-GB" sz="2000" dirty="0">
              <a:latin typeface="Merriweather" pitchFamily="2" charset="77"/>
            </a:endParaRPr>
          </a:p>
          <a:p>
            <a:pPr marL="0" indent="0">
              <a:buNone/>
            </a:pPr>
            <a:endParaRPr lang="en-GB" sz="2000" dirty="0">
              <a:latin typeface="Merriweather" pitchFamily="2" charset="77"/>
            </a:endParaRPr>
          </a:p>
        </p:txBody>
      </p:sp>
    </p:spTree>
    <p:extLst>
      <p:ext uri="{BB962C8B-B14F-4D97-AF65-F5344CB8AC3E}">
        <p14:creationId xmlns:p14="http://schemas.microsoft.com/office/powerpoint/2010/main" val="437895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D3BF1149-F5EB-8F7D-0587-6EF8BD155BE4}"/>
              </a:ext>
            </a:extLst>
          </p:cNvPr>
          <p:cNvSpPr txBox="1"/>
          <p:nvPr/>
        </p:nvSpPr>
        <p:spPr>
          <a:xfrm>
            <a:off x="662152" y="406541"/>
            <a:ext cx="11109434" cy="3908762"/>
          </a:xfrm>
          <a:prstGeom prst="rect">
            <a:avLst/>
          </a:prstGeom>
          <a:noFill/>
        </p:spPr>
        <p:txBody>
          <a:bodyPr wrap="square">
            <a:spAutoFit/>
          </a:bodyPr>
          <a:lstStyle/>
          <a:p>
            <a:pPr algn="just"/>
            <a:r>
              <a:rPr lang="en-GB" sz="2000" i="1" dirty="0">
                <a:latin typeface="Garamond" panose="02020404030301010803" pitchFamily="18" charset="0"/>
              </a:rPr>
              <a:t>“</a:t>
            </a:r>
            <a:r>
              <a:rPr lang="fr-PL" sz="2000" i="1">
                <a:latin typeface="Garamond" panose="02020404030301010803" pitchFamily="18" charset="0"/>
              </a:rPr>
              <a:t>In the political discourse of the twenty-first century we can see clear and quite</a:t>
            </a:r>
            <a:r>
              <a:rPr lang="fr-FR" sz="2000" i="1" dirty="0">
                <a:latin typeface="Garamond" panose="02020404030301010803" pitchFamily="18" charset="0"/>
              </a:rPr>
              <a:t> </a:t>
            </a:r>
            <a:r>
              <a:rPr lang="fr-PL" sz="2000" i="1">
                <a:latin typeface="Garamond" panose="02020404030301010803" pitchFamily="18" charset="0"/>
              </a:rPr>
              <a:t>consistent evidence of popular indifference to conventional politics, and we can also see clear evidence of an unwillingness to take part in the sort of conventional politics that is usually seen as necessary to sustain democracy.</a:t>
            </a:r>
            <a:r>
              <a:rPr lang="en-GB" sz="2000" i="1" dirty="0">
                <a:latin typeface="Garamond" panose="02020404030301010803" pitchFamily="18" charset="0"/>
              </a:rPr>
              <a:t>” </a:t>
            </a:r>
            <a:r>
              <a:rPr lang="en-GB" sz="2000" dirty="0">
                <a:latin typeface="Garamond" panose="02020404030301010803" pitchFamily="18" charset="0"/>
              </a:rPr>
              <a:t>(Mair)</a:t>
            </a:r>
            <a:endParaRPr lang="fr-PL" sz="2000">
              <a:latin typeface="Garamond" panose="02020404030301010803" pitchFamily="18" charset="0"/>
            </a:endParaRPr>
          </a:p>
          <a:p>
            <a:pPr algn="just"/>
            <a:endParaRPr lang="fr-FR" sz="2000" dirty="0">
              <a:latin typeface="Garamond" panose="02020404030301010803" pitchFamily="18" charset="0"/>
            </a:endParaRPr>
          </a:p>
          <a:p>
            <a:pPr algn="just"/>
            <a:r>
              <a:rPr lang="fr-PL" sz="2000" b="1" i="1">
                <a:latin typeface="Garamond" panose="02020404030301010803" pitchFamily="18" charset="0"/>
              </a:rPr>
              <a:t>Générations désenchantées?</a:t>
            </a:r>
            <a:r>
              <a:rPr lang="fr-FR" sz="2000" b="1" i="1" dirty="0">
                <a:latin typeface="Garamond" panose="02020404030301010803" pitchFamily="18" charset="0"/>
              </a:rPr>
              <a:t> Jeunes et démocratie </a:t>
            </a:r>
            <a:r>
              <a:rPr lang="fr-FR" sz="2000" dirty="0">
                <a:latin typeface="Garamond" panose="02020404030301010803" pitchFamily="18" charset="0"/>
              </a:rPr>
              <a:t>(</a:t>
            </a:r>
            <a:r>
              <a:rPr lang="fr-FR" sz="2000" dirty="0" err="1">
                <a:latin typeface="Garamond" panose="02020404030301010803" pitchFamily="18" charset="0"/>
              </a:rPr>
              <a:t>eds</a:t>
            </a:r>
            <a:r>
              <a:rPr lang="fr-FR" sz="2000" dirty="0">
                <a:latin typeface="Garamond" panose="02020404030301010803" pitchFamily="18" charset="0"/>
              </a:rPr>
              <a:t>. Laurent Lardeux &amp; Vincent </a:t>
            </a:r>
            <a:r>
              <a:rPr lang="fr-FR" sz="2000" dirty="0" err="1">
                <a:latin typeface="Garamond" panose="02020404030301010803" pitchFamily="18" charset="0"/>
              </a:rPr>
              <a:t>Tiberj</a:t>
            </a:r>
            <a:r>
              <a:rPr lang="fr-FR" sz="2000" dirty="0">
                <a:latin typeface="Garamond" panose="02020404030301010803" pitchFamily="18" charset="0"/>
              </a:rPr>
              <a:t>, INJEP).</a:t>
            </a:r>
            <a:endParaRPr lang="fr-PL" sz="2000">
              <a:latin typeface="Garamond" panose="02020404030301010803" pitchFamily="18" charset="0"/>
            </a:endParaRPr>
          </a:p>
          <a:p>
            <a:pPr algn="just"/>
            <a:endParaRPr lang="fr-PL" sz="2000">
              <a:latin typeface="Garamond" panose="02020404030301010803" pitchFamily="18" charset="0"/>
            </a:endParaRPr>
          </a:p>
          <a:p>
            <a:pPr algn="just"/>
            <a:r>
              <a:rPr lang="fr-PL" sz="2000">
                <a:latin typeface="Garamond" panose="02020404030301010803" pitchFamily="18" charset="0"/>
                <a:hlinkClick r:id="rId2"/>
              </a:rPr>
              <a:t>https</a:t>
            </a:r>
            <a:r>
              <a:rPr lang="fr-PL" sz="2000" dirty="0">
                <a:latin typeface="Garamond" panose="02020404030301010803" pitchFamily="18" charset="0"/>
                <a:hlinkClick r:id="rId2"/>
              </a:rPr>
              <a:t>://www.youtube.com/watch?v=Loohqd</a:t>
            </a:r>
            <a:r>
              <a:rPr lang="fr-PL" sz="2000">
                <a:latin typeface="Garamond" panose="02020404030301010803" pitchFamily="18" charset="0"/>
                <a:hlinkClick r:id="rId2"/>
              </a:rPr>
              <a:t>_m6KE</a:t>
            </a:r>
            <a:endParaRPr lang="fr-FR" sz="2800" dirty="0">
              <a:latin typeface="Garamond" panose="02020404030301010803" pitchFamily="18" charset="0"/>
            </a:endParaRPr>
          </a:p>
          <a:p>
            <a:pPr algn="just"/>
            <a:endParaRPr lang="fr-FR" sz="2800" dirty="0">
              <a:latin typeface="Garamond" panose="02020404030301010803" pitchFamily="18" charset="0"/>
            </a:endParaRPr>
          </a:p>
          <a:p>
            <a:pPr algn="just"/>
            <a:r>
              <a:rPr lang="en-GB" sz="2000" dirty="0">
                <a:latin typeface="Garamond" panose="02020404030301010803" pitchFamily="18" charset="0"/>
              </a:rPr>
              <a:t>Indifference to conventional politics does not mean indifference to politics </a:t>
            </a:r>
            <a:r>
              <a:rPr lang="en-GB" sz="2000" i="1" dirty="0">
                <a:latin typeface="Garamond" panose="02020404030301010803" pitchFamily="18" charset="0"/>
              </a:rPr>
              <a:t>tout court</a:t>
            </a:r>
            <a:r>
              <a:rPr lang="en-GB" sz="2000" dirty="0">
                <a:latin typeface="Garamond" panose="02020404030301010803" pitchFamily="18" charset="0"/>
              </a:rPr>
              <a:t>, cf. opinions regarding “cultural matters” </a:t>
            </a:r>
            <a:r>
              <a:rPr lang="en-GB" sz="2000" dirty="0" err="1">
                <a:latin typeface="Garamond" panose="02020404030301010803" pitchFamily="18" charset="0"/>
              </a:rPr>
              <a:t>womens</a:t>
            </a:r>
            <a:r>
              <a:rPr lang="en-GB" sz="2000" dirty="0">
                <a:latin typeface="Garamond" panose="02020404030301010803" pitchFamily="18" charset="0"/>
              </a:rPr>
              <a:t>’ rights, LGBTIQ rights, support to refugees, cosmopolitanism, …) and climate issues; involvement in social movements and/or NGOs active on those topics.</a:t>
            </a:r>
          </a:p>
          <a:p>
            <a:pPr algn="just"/>
            <a:r>
              <a:rPr lang="en-GB" sz="2000" dirty="0">
                <a:latin typeface="Garamond" panose="02020404030301010803" pitchFamily="18" charset="0"/>
              </a:rPr>
              <a:t>More “direct” action, echoing disintermediation and the loss of influence of political parties.</a:t>
            </a:r>
            <a:endParaRPr lang="en-GB" sz="2800" dirty="0">
              <a:latin typeface="Garamond" panose="02020404030301010803" pitchFamily="18" charset="0"/>
            </a:endParaRPr>
          </a:p>
        </p:txBody>
      </p:sp>
    </p:spTree>
    <p:extLst>
      <p:ext uri="{BB962C8B-B14F-4D97-AF65-F5344CB8AC3E}">
        <p14:creationId xmlns:p14="http://schemas.microsoft.com/office/powerpoint/2010/main" val="346524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6150">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990069" y="600266"/>
            <a:ext cx="6664177" cy="5482035"/>
          </a:xfrm>
        </p:spPr>
        <p:txBody>
          <a:bodyPr>
            <a:normAutofit/>
          </a:bodyPr>
          <a:lstStyle/>
          <a:p>
            <a:pPr marL="0" indent="0">
              <a:buNone/>
            </a:pPr>
            <a:r>
              <a:rPr lang="en-GB" sz="2000" b="1" noProof="0" dirty="0">
                <a:latin typeface="Garamond" panose="02020404030301010803" pitchFamily="18" charset="0"/>
              </a:rPr>
              <a:t>CONCLUSION</a:t>
            </a:r>
          </a:p>
          <a:p>
            <a:pPr marL="0" indent="0">
              <a:buNone/>
            </a:pPr>
            <a:endParaRPr lang="en-GB" sz="2000" noProof="0" dirty="0">
              <a:latin typeface="Garamond" panose="02020404030301010803" pitchFamily="18" charset="0"/>
            </a:endParaRPr>
          </a:p>
          <a:p>
            <a:r>
              <a:rPr lang="en-GB" sz="2000" noProof="0" dirty="0">
                <a:latin typeface="Garamond" panose="02020404030301010803" pitchFamily="18" charset="0"/>
              </a:rPr>
              <a:t>Democratization as a long process, not univocal: anti-democratic and anti-liberal elements throughout its history: cf. slavery, social Darwinism, etc.</a:t>
            </a:r>
          </a:p>
          <a:p>
            <a:r>
              <a:rPr lang="en-GB" sz="2000" noProof="0" dirty="0">
                <a:latin typeface="Garamond" panose="02020404030301010803" pitchFamily="18" charset="0"/>
              </a:rPr>
              <a:t>Not a linear process (authoritarian restorations, Paris Commune), and not taken for granted (Vichy).</a:t>
            </a:r>
          </a:p>
          <a:p>
            <a:r>
              <a:rPr lang="en-GB" sz="2000" b="1" noProof="0" dirty="0">
                <a:latin typeface="Garamond" panose="02020404030301010803" pitchFamily="18" charset="0"/>
              </a:rPr>
              <a:t>Democracy is not only formal</a:t>
            </a:r>
            <a:r>
              <a:rPr lang="en-GB" sz="2000" noProof="0" dirty="0">
                <a:latin typeface="Garamond" panose="02020404030301010803" pitchFamily="18" charset="0"/>
              </a:rPr>
              <a:t>: beyond elections and majority will, there is an array of </a:t>
            </a:r>
            <a:r>
              <a:rPr lang="en-GB" sz="2000" noProof="0" dirty="0" err="1">
                <a:latin typeface="Garamond" panose="02020404030301010803" pitchFamily="18" charset="0"/>
              </a:rPr>
              <a:t>institutionnal</a:t>
            </a:r>
            <a:r>
              <a:rPr lang="en-GB" sz="2000" noProof="0" dirty="0">
                <a:latin typeface="Garamond" panose="02020404030301010803" pitchFamily="18" charset="0"/>
              </a:rPr>
              <a:t> arrangements (Rule of Law, checks and balances, …) + complementary channels of participation and representation of citizens (unions, pol. parties, civil society org°, protests, petitioning, deliberation, …).</a:t>
            </a:r>
          </a:p>
          <a:p>
            <a:r>
              <a:rPr lang="en-GB" sz="2000" b="1" noProof="0" dirty="0">
                <a:latin typeface="Garamond" panose="02020404030301010803" pitchFamily="18" charset="0"/>
              </a:rPr>
              <a:t>Disintermediation</a:t>
            </a:r>
            <a:r>
              <a:rPr lang="en-GB" sz="2000" noProof="0" dirty="0">
                <a:latin typeface="Garamond" panose="02020404030301010803" pitchFamily="18" charset="0"/>
              </a:rPr>
              <a:t> + search for </a:t>
            </a:r>
            <a:r>
              <a:rPr lang="en-GB" sz="2000" b="1" noProof="0" dirty="0">
                <a:latin typeface="Garamond" panose="02020404030301010803" pitchFamily="18" charset="0"/>
              </a:rPr>
              <a:t>alternative ways of doing politics </a:t>
            </a:r>
            <a:r>
              <a:rPr lang="en-GB" sz="2000" noProof="0" dirty="0">
                <a:latin typeface="Garamond" panose="02020404030301010803" pitchFamily="18" charset="0"/>
              </a:rPr>
              <a:t>(single-issue politics, “participatory turn”) as the main characteristic of contemporary democracies?</a:t>
            </a:r>
          </a:p>
        </p:txBody>
      </p:sp>
      <p:pic>
        <p:nvPicPr>
          <p:cNvPr id="6146" name="Picture 2" descr="Liberalism: A Counter-History: Amazon.co.uk: Domenico Losurdo:  9781844676934: Books">
            <a:extLst>
              <a:ext uri="{FF2B5EF4-FFF2-40B4-BE49-F238E27FC236}">
                <a16:creationId xmlns:a16="http://schemas.microsoft.com/office/drawing/2014/main" id="{5911ED78-499A-FC0B-06CE-8ECF3F9413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5" r="1129" b="3"/>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769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m anti to alter-globalization – Canadian Dimension">
            <a:extLst>
              <a:ext uri="{FF2B5EF4-FFF2-40B4-BE49-F238E27FC236}">
                <a16:creationId xmlns:a16="http://schemas.microsoft.com/office/drawing/2014/main" id="{B4C72181-B6B5-96A2-8335-803C7720D8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2" r="1" b="1148"/>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What are Anti-Gender Movements?">
            <a:extLst>
              <a:ext uri="{FF2B5EF4-FFF2-40B4-BE49-F238E27FC236}">
                <a16:creationId xmlns:a16="http://schemas.microsoft.com/office/drawing/2014/main" id="{91383615-2934-CDA6-3E16-89020FF107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6" r="1" b="1"/>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5664201" y="4766267"/>
            <a:ext cx="5692774" cy="1077411"/>
          </a:xfrm>
        </p:spPr>
        <p:txBody>
          <a:bodyPr>
            <a:normAutofit/>
          </a:bodyPr>
          <a:lstStyle/>
          <a:p>
            <a:pPr marL="0" indent="0">
              <a:buNone/>
            </a:pPr>
            <a:r>
              <a:rPr lang="fr-FR" sz="2400" b="1">
                <a:solidFill>
                  <a:schemeClr val="bg1">
                    <a:alpha val="80000"/>
                  </a:schemeClr>
                </a:solidFill>
                <a:latin typeface="Merriweather" pitchFamily="2" charset="77"/>
                <a:ea typeface="Calibri" panose="020F0502020204030204" pitchFamily="34" charset="0"/>
                <a:cs typeface="Times New Roman" panose="02020603050405020304" pitchFamily="18" charset="0"/>
              </a:rPr>
              <a:t>Transnational mobilisations?</a:t>
            </a:r>
          </a:p>
          <a:p>
            <a:pPr marL="0" indent="0">
              <a:buNone/>
            </a:pPr>
            <a:endParaRPr lang="fr-FR" sz="2400">
              <a:solidFill>
                <a:schemeClr val="bg1">
                  <a:alpha val="80000"/>
                </a:schemeClr>
              </a:solidFill>
              <a:latin typeface="Merriweather" pitchFamily="2" charset="77"/>
              <a:ea typeface="Calibri" panose="020F0502020204030204" pitchFamily="34" charset="0"/>
              <a:cs typeface="Times New Roman" panose="02020603050405020304" pitchFamily="18" charset="0"/>
            </a:endParaRPr>
          </a:p>
          <a:p>
            <a:pPr marL="0" indent="0">
              <a:buNone/>
            </a:pPr>
            <a:endParaRPr lang="fr-FR" sz="2400">
              <a:solidFill>
                <a:schemeClr val="bg1">
                  <a:alpha val="80000"/>
                </a:schemeClr>
              </a:solidFill>
            </a:endParaRPr>
          </a:p>
          <a:p>
            <a:pPr marL="0" indent="0">
              <a:buNone/>
            </a:pPr>
            <a:endParaRPr lang="en-GB" sz="2400">
              <a:solidFill>
                <a:schemeClr val="bg1">
                  <a:alpha val="80000"/>
                </a:schemeClr>
              </a:solidFill>
            </a:endParaRPr>
          </a:p>
          <a:p>
            <a:pPr marL="0" indent="0">
              <a:buNone/>
            </a:pPr>
            <a:endParaRPr lang="en-GB" sz="2400">
              <a:solidFill>
                <a:schemeClr val="bg1">
                  <a:alpha val="80000"/>
                </a:schemeClr>
              </a:solidFill>
            </a:endParaRPr>
          </a:p>
          <a:p>
            <a:pPr marL="0" indent="0">
              <a:buNone/>
            </a:pPr>
            <a:endParaRPr lang="en-GB" sz="2400">
              <a:solidFill>
                <a:schemeClr val="bg1">
                  <a:alpha val="80000"/>
                </a:schemeClr>
              </a:solidFill>
            </a:endParaRPr>
          </a:p>
        </p:txBody>
      </p:sp>
      <p:sp>
        <p:nvSpPr>
          <p:cNvPr id="4" name="ZoneTexte 3">
            <a:extLst>
              <a:ext uri="{FF2B5EF4-FFF2-40B4-BE49-F238E27FC236}">
                <a16:creationId xmlns:a16="http://schemas.microsoft.com/office/drawing/2014/main" id="{0B3F7213-2BD2-0E87-0829-032FF13050EA}"/>
              </a:ext>
            </a:extLst>
          </p:cNvPr>
          <p:cNvSpPr txBox="1"/>
          <p:nvPr/>
        </p:nvSpPr>
        <p:spPr>
          <a:xfrm>
            <a:off x="2691300" y="4935640"/>
            <a:ext cx="6096000" cy="369332"/>
          </a:xfrm>
          <a:prstGeom prst="rect">
            <a:avLst/>
          </a:prstGeom>
          <a:noFill/>
        </p:spPr>
        <p:txBody>
          <a:bodyPr wrap="square">
            <a:spAutoFit/>
          </a:bodyPr>
          <a:lstStyle/>
          <a:p>
            <a:pPr marL="0" indent="0" algn="ctr">
              <a:buNone/>
            </a:pPr>
            <a:r>
              <a:rPr lang="en-US" sz="1800" b="1" dirty="0">
                <a:latin typeface="Garamond" panose="02020404030301010803" pitchFamily="18" charset="0"/>
                <a:ea typeface="Calibri" panose="020F0502020204030204" pitchFamily="34" charset="0"/>
                <a:cs typeface="Times New Roman" panose="02020603050405020304" pitchFamily="18" charset="0"/>
              </a:rPr>
              <a:t>Transnational </a:t>
            </a:r>
            <a:r>
              <a:rPr lang="en-US" sz="1800" b="1" dirty="0" err="1">
                <a:latin typeface="Garamond" panose="02020404030301010803" pitchFamily="18" charset="0"/>
                <a:ea typeface="Calibri" panose="020F0502020204030204" pitchFamily="34" charset="0"/>
                <a:cs typeface="Times New Roman" panose="02020603050405020304" pitchFamily="18" charset="0"/>
              </a:rPr>
              <a:t>mobilisations</a:t>
            </a:r>
            <a:r>
              <a:rPr lang="en-US" sz="1800" b="1" dirty="0">
                <a:latin typeface="Garamond" panose="02020404030301010803"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709705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bbying et influence - CNCT">
            <a:extLst>
              <a:ext uri="{FF2B5EF4-FFF2-40B4-BE49-F238E27FC236}">
                <a16:creationId xmlns:a16="http://schemas.microsoft.com/office/drawing/2014/main" id="{C39EC53E-96DD-1659-03D3-123B17CD13E3}"/>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l="18474" r="21971" b="2"/>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mate activists block central London bridge in support of jailed Insulate  Britain campaigners | South China Morning Post">
            <a:extLst>
              <a:ext uri="{FF2B5EF4-FFF2-40B4-BE49-F238E27FC236}">
                <a16:creationId xmlns:a16="http://schemas.microsoft.com/office/drawing/2014/main" id="{F7DF234F-C2FA-640D-5C4C-3F6CE9286CF2}"/>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11111" r="-3" b="-3"/>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1191966" y="3510476"/>
            <a:ext cx="9801854" cy="2614231"/>
          </a:xfrm>
        </p:spPr>
        <p:txBody>
          <a:bodyPr anchor="t">
            <a:normAutofit/>
          </a:bodyPr>
          <a:lstStyle/>
          <a:p>
            <a:pPr marL="0" indent="0" algn="ctr">
              <a:buNone/>
            </a:pPr>
            <a:endPar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endParaRPr>
          </a:p>
          <a:p>
            <a:pPr marL="0" indent="0" algn="ctr">
              <a:buNone/>
            </a:pP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Collective Action vs Political Action.</a:t>
            </a:r>
          </a:p>
          <a:p>
            <a:pPr marL="0" indent="0" algn="ctr">
              <a:buNone/>
            </a:pPr>
            <a:endPar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endParaRPr>
          </a:p>
          <a:p>
            <a:pPr marL="0" indent="0" algn="ctr">
              <a:buNone/>
            </a:pP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Conventional vs non-conventional.</a:t>
            </a:r>
          </a:p>
          <a:p>
            <a:pPr algn="ctr"/>
            <a:r>
              <a:rPr lang="en-US" sz="1500" b="1" dirty="0">
                <a:solidFill>
                  <a:srgbClr val="FFFFFF"/>
                </a:solidFill>
                <a:latin typeface="Garamond" panose="02020404030301010803" pitchFamily="18" charset="0"/>
                <a:ea typeface="Calibri" panose="020F0502020204030204" pitchFamily="34" charset="0"/>
                <a:cs typeface="Times New Roman" panose="02020603050405020304" pitchFamily="18" charset="0"/>
              </a:rPr>
              <a:t>Conventional pol. action </a:t>
            </a: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 elections, pol. parties, pol. debates, pol. participation.</a:t>
            </a:r>
          </a:p>
          <a:p>
            <a:pPr algn="ctr"/>
            <a:r>
              <a:rPr lang="en-US" sz="1500" b="1" dirty="0">
                <a:solidFill>
                  <a:srgbClr val="FFFFFF"/>
                </a:solidFill>
                <a:latin typeface="Garamond" panose="02020404030301010803" pitchFamily="18" charset="0"/>
                <a:ea typeface="Calibri" panose="020F0502020204030204" pitchFamily="34" charset="0"/>
                <a:cs typeface="Times New Roman" panose="02020603050405020304" pitchFamily="18" charset="0"/>
              </a:rPr>
              <a:t>Non-conventional</a:t>
            </a: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 </a:t>
            </a:r>
            <a:r>
              <a:rPr lang="en-US" sz="1500" b="1" dirty="0">
                <a:solidFill>
                  <a:srgbClr val="FFFFFF"/>
                </a:solidFill>
                <a:latin typeface="Garamond" panose="02020404030301010803" pitchFamily="18" charset="0"/>
                <a:ea typeface="Calibri" panose="020F0502020204030204" pitchFamily="34" charset="0"/>
                <a:cs typeface="Times New Roman" panose="02020603050405020304" pitchFamily="18" charset="0"/>
              </a:rPr>
              <a:t>pol. action </a:t>
            </a: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 protest (contention) cf. petitioning, demonstrations, occupations, blocking, … but also influence (lobbying, advocacy).</a:t>
            </a:r>
          </a:p>
          <a:p>
            <a:pPr marL="0" indent="0" algn="ctr">
              <a:buNone/>
            </a:pPr>
            <a:endParaRPr lang="en-US" sz="1500" dirty="0">
              <a:solidFill>
                <a:srgbClr val="FFFFFF"/>
              </a:solidFill>
              <a:latin typeface="Merriweather" pitchFamily="2" charset="77"/>
              <a:ea typeface="Calibri" panose="020F0502020204030204" pitchFamily="34" charset="0"/>
              <a:cs typeface="Times New Roman" panose="02020603050405020304" pitchFamily="18" charset="0"/>
            </a:endParaRPr>
          </a:p>
          <a:p>
            <a:pPr marL="0" indent="0" algn="ctr">
              <a:buNone/>
            </a:pPr>
            <a:endParaRPr lang="fr-FR" sz="1500" dirty="0">
              <a:solidFill>
                <a:srgbClr val="FFFFFF"/>
              </a:solidFill>
              <a:latin typeface="Merriweather" pitchFamily="2" charset="77"/>
              <a:ea typeface="Calibri" panose="020F0502020204030204" pitchFamily="34" charset="0"/>
              <a:cs typeface="Times New Roman" panose="02020603050405020304" pitchFamily="18" charset="0"/>
            </a:endParaRPr>
          </a:p>
          <a:p>
            <a:pPr marL="0" indent="0" algn="ctr">
              <a:buNone/>
            </a:pPr>
            <a:endParaRPr lang="fr-FR" sz="1500" dirty="0">
              <a:solidFill>
                <a:srgbClr val="FFFFFF"/>
              </a:solidFill>
              <a:latin typeface="Merriweather" pitchFamily="2" charset="77"/>
              <a:ea typeface="Calibri" panose="020F0502020204030204" pitchFamily="34" charset="0"/>
              <a:cs typeface="Times New Roman" panose="02020603050405020304" pitchFamily="18" charset="0"/>
            </a:endParaRPr>
          </a:p>
          <a:p>
            <a:pPr marL="0" indent="0" algn="ctr">
              <a:buNone/>
            </a:pPr>
            <a:endParaRPr lang="fr-FR" sz="1500" dirty="0">
              <a:solidFill>
                <a:srgbClr val="FFFFFF"/>
              </a:solidFill>
            </a:endParaRPr>
          </a:p>
          <a:p>
            <a:pPr marL="0" indent="0" algn="ctr">
              <a:buNone/>
            </a:pPr>
            <a:endParaRPr lang="en-GB" sz="1500" dirty="0">
              <a:solidFill>
                <a:srgbClr val="FFFFFF"/>
              </a:solidFill>
            </a:endParaRPr>
          </a:p>
          <a:p>
            <a:pPr marL="0" indent="0" algn="ctr">
              <a:buNone/>
            </a:pPr>
            <a:endParaRPr lang="en-GB" sz="1500" dirty="0">
              <a:solidFill>
                <a:srgbClr val="FFFFFF"/>
              </a:solidFill>
            </a:endParaRPr>
          </a:p>
          <a:p>
            <a:pPr marL="0" indent="0" algn="ctr">
              <a:buNone/>
            </a:pPr>
            <a:endParaRPr lang="en-GB" sz="1500" dirty="0">
              <a:solidFill>
                <a:srgbClr val="FFFFFF"/>
              </a:solidFill>
            </a:endParaRPr>
          </a:p>
        </p:txBody>
      </p:sp>
    </p:spTree>
    <p:extLst>
      <p:ext uri="{BB962C8B-B14F-4D97-AF65-F5344CB8AC3E}">
        <p14:creationId xmlns:p14="http://schemas.microsoft.com/office/powerpoint/2010/main" val="3269211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4965431" y="2438400"/>
            <a:ext cx="6586489" cy="3785419"/>
          </a:xfrm>
        </p:spPr>
        <p:txBody>
          <a:bodyPr>
            <a:normAutofit/>
          </a:bodyPr>
          <a:lstStyle/>
          <a:p>
            <a:pPr marL="0" indent="0">
              <a:buNone/>
            </a:pPr>
            <a:r>
              <a:rPr lang="fr-FR" sz="2000" b="1" dirty="0">
                <a:latin typeface="Garamond" panose="02020404030301010803" pitchFamily="18" charset="0"/>
                <a:ea typeface="Calibri" panose="020F0502020204030204" pitchFamily="34" charset="0"/>
                <a:cs typeface="Times New Roman" panose="02020603050405020304" pitchFamily="18" charset="0"/>
              </a:rPr>
              <a:t>Civil society?</a:t>
            </a: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a:buFontTx/>
              <a:buChar char="-"/>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p>
          <a:p>
            <a:pPr marL="0" indent="0">
              <a:buNone/>
            </a:pPr>
            <a:endParaRPr lang="en-GB" sz="2000" dirty="0"/>
          </a:p>
          <a:p>
            <a:pPr marL="0" indent="0">
              <a:buNone/>
            </a:pPr>
            <a:endParaRPr lang="en-GB" sz="2000" dirty="0"/>
          </a:p>
          <a:p>
            <a:pPr marL="0" indent="0">
              <a:buNone/>
            </a:pPr>
            <a:endParaRPr lang="en-GB" sz="2000" dirty="0"/>
          </a:p>
        </p:txBody>
      </p:sp>
      <p:pic>
        <p:nvPicPr>
          <p:cNvPr id="13" name="Picture 4" descr="The Statue of Liberty in Manhattan">
            <a:extLst>
              <a:ext uri="{FF2B5EF4-FFF2-40B4-BE49-F238E27FC236}">
                <a16:creationId xmlns:a16="http://schemas.microsoft.com/office/drawing/2014/main" id="{5375885C-53BD-496D-D8F8-3FA05631E43D}"/>
              </a:ext>
            </a:extLst>
          </p:cNvPr>
          <p:cNvPicPr>
            <a:picLocks noChangeAspect="1"/>
          </p:cNvPicPr>
          <p:nvPr/>
        </p:nvPicPr>
        <p:blipFill rotWithShape="1">
          <a:blip r:embed="rId2"/>
          <a:srcRect l="15570" r="39310" b="-1"/>
          <a:stretch/>
        </p:blipFill>
        <p:spPr>
          <a:xfrm>
            <a:off x="20" y="10"/>
            <a:ext cx="4635571" cy="6857990"/>
          </a:xfrm>
          <a:prstGeom prst="rect">
            <a:avLst/>
          </a:prstGeom>
          <a:effectLst/>
        </p:spPr>
      </p:pic>
    </p:spTree>
    <p:extLst>
      <p:ext uri="{BB962C8B-B14F-4D97-AF65-F5344CB8AC3E}">
        <p14:creationId xmlns:p14="http://schemas.microsoft.com/office/powerpoint/2010/main" val="141747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630936" y="2660904"/>
            <a:ext cx="4818888" cy="3547872"/>
          </a:xfrm>
        </p:spPr>
        <p:txBody>
          <a:bodyPr anchor="t">
            <a:normAutofit/>
          </a:bodyPr>
          <a:lstStyle/>
          <a:p>
            <a:pPr marL="0" indent="0">
              <a:buNone/>
            </a:pPr>
            <a:r>
              <a:rPr lang="fr-FR" sz="2200" b="1" dirty="0">
                <a:latin typeface="Garamond" panose="02020404030301010803" pitchFamily="18" charset="0"/>
                <a:ea typeface="Calibri" panose="020F0502020204030204" pitchFamily="34" charset="0"/>
                <a:cs typeface="Times New Roman" panose="02020603050405020304" pitchFamily="18" charset="0"/>
              </a:rPr>
              <a:t>Civil society?</a:t>
            </a:r>
          </a:p>
          <a:p>
            <a:pPr marL="0" indent="0">
              <a:buNone/>
            </a:pPr>
            <a:endParaRPr lang="fr-FR" sz="22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2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2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200" dirty="0">
              <a:latin typeface="Merriweather" pitchFamily="2" charset="77"/>
              <a:ea typeface="Calibri" panose="020F0502020204030204" pitchFamily="34" charset="0"/>
              <a:cs typeface="Times New Roman" panose="02020603050405020304" pitchFamily="18" charset="0"/>
            </a:endParaRPr>
          </a:p>
          <a:p>
            <a:pPr>
              <a:buFontTx/>
              <a:buChar char="-"/>
            </a:pPr>
            <a:endParaRPr lang="fr-FR" sz="22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200" dirty="0"/>
          </a:p>
          <a:p>
            <a:pPr marL="0" indent="0">
              <a:buNone/>
            </a:pPr>
            <a:endParaRPr lang="en-GB" sz="2200" dirty="0"/>
          </a:p>
          <a:p>
            <a:pPr marL="0" indent="0">
              <a:buNone/>
            </a:pPr>
            <a:endParaRPr lang="en-GB" sz="2200" dirty="0"/>
          </a:p>
          <a:p>
            <a:pPr marL="0" indent="0">
              <a:buNone/>
            </a:pPr>
            <a:endParaRPr lang="en-GB" sz="2200" dirty="0"/>
          </a:p>
        </p:txBody>
      </p:sp>
      <p:pic>
        <p:nvPicPr>
          <p:cNvPr id="4098" name="Picture 2" descr="Civil Society – BuddingGeographers">
            <a:extLst>
              <a:ext uri="{FF2B5EF4-FFF2-40B4-BE49-F238E27FC236}">
                <a16:creationId xmlns:a16="http://schemas.microsoft.com/office/drawing/2014/main" id="{FB50F2B2-5B35-9711-06CD-38BFDF443D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450124"/>
            <a:ext cx="5458968" cy="395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99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493986" y="210208"/>
            <a:ext cx="11280919" cy="6337738"/>
          </a:xfrm>
        </p:spPr>
        <p:txBody>
          <a:bodyPr>
            <a:normAutofit/>
          </a:bodyPr>
          <a:lstStyle/>
          <a:p>
            <a:pPr marL="0" indent="0" algn="just">
              <a:lnSpc>
                <a:spcPct val="120000"/>
              </a:lnSpc>
              <a:spcBef>
                <a:spcPts val="0"/>
              </a:spcBef>
              <a:buNone/>
            </a:pPr>
            <a:r>
              <a:rPr lang="en-GB" b="1" dirty="0">
                <a:effectLst/>
                <a:latin typeface="Garamond" panose="02020404030301010803" pitchFamily="18" charset="0"/>
                <a:ea typeface="Calibri" panose="020F0502020204030204" pitchFamily="34" charset="0"/>
                <a:cs typeface="Times New Roman (Corps CS)"/>
              </a:rPr>
              <a:t>General outline</a:t>
            </a:r>
            <a:endParaRPr lang="en-GB" b="1"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fr-FR" sz="20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1/ </a:t>
            </a:r>
            <a:r>
              <a:rPr lang="en-GB" sz="2400" dirty="0">
                <a:effectLst/>
                <a:latin typeface="Garamond" panose="02020404030301010803" pitchFamily="18" charset="0"/>
                <a:ea typeface="Calibri" panose="020F0502020204030204" pitchFamily="34" charset="0"/>
                <a:cs typeface="Times New Roman" panose="02020603050405020304" pitchFamily="18" charset="0"/>
              </a:rPr>
              <a:t>28 January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Introduction – historical perspective</a:t>
            </a:r>
            <a:endParaRPr lang="fr-FR" sz="24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2/ </a:t>
            </a:r>
            <a:r>
              <a:rPr lang="en-GB" sz="2400" dirty="0">
                <a:effectLst/>
                <a:latin typeface="Garamond" panose="02020404030301010803" pitchFamily="18" charset="0"/>
                <a:ea typeface="Calibri" panose="020F0502020204030204" pitchFamily="34" charset="0"/>
                <a:cs typeface="Times New Roman" panose="02020603050405020304" pitchFamily="18" charset="0"/>
              </a:rPr>
              <a:t>11 February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1 – Transnational society, transnational politics</a:t>
            </a:r>
            <a:endParaRPr lang="fr-FR" sz="2400" kern="1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3/ </a:t>
            </a:r>
            <a:r>
              <a:rPr lang="en-GB" sz="2400" dirty="0">
                <a:effectLst/>
                <a:latin typeface="Garamond" panose="02020404030301010803" pitchFamily="18" charset="0"/>
                <a:ea typeface="Calibri" panose="020F0502020204030204" pitchFamily="34" charset="0"/>
                <a:cs typeface="Times New Roman" panose="02020603050405020304" pitchFamily="18" charset="0"/>
              </a:rPr>
              <a:t>4 March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1 – Transnational society, transnational politics</a:t>
            </a:r>
            <a:endParaRPr lang="fr-FR" sz="2400" kern="1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4/ </a:t>
            </a:r>
            <a:r>
              <a:rPr lang="en-GB" sz="2400" dirty="0">
                <a:effectLst/>
                <a:latin typeface="Garamond" panose="02020404030301010803" pitchFamily="18" charset="0"/>
                <a:ea typeface="Calibri" panose="020F0502020204030204" pitchFamily="34" charset="0"/>
                <a:cs typeface="Times New Roman" panose="02020603050405020304" pitchFamily="18" charset="0"/>
              </a:rPr>
              <a:t>11 March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2 – Lobbying the EU</a:t>
            </a:r>
            <a:endParaRPr lang="fr-FR" sz="2400" kern="1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5/</a:t>
            </a:r>
            <a:r>
              <a:rPr lang="en-GB" sz="2400" dirty="0">
                <a:effectLst/>
                <a:latin typeface="Garamond" panose="02020404030301010803" pitchFamily="18" charset="0"/>
                <a:ea typeface="Calibri" panose="020F0502020204030204" pitchFamily="34" charset="0"/>
                <a:cs typeface="Times New Roman" panose="02020603050405020304" pitchFamily="18" charset="0"/>
              </a:rPr>
              <a:t> 18 March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2 – Lobbying the EU</a:t>
            </a:r>
            <a:endParaRPr lang="fr-FR" sz="24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6/</a:t>
            </a:r>
            <a:r>
              <a:rPr lang="en-GB" sz="2400" dirty="0">
                <a:effectLst/>
                <a:latin typeface="Garamond" panose="02020404030301010803" pitchFamily="18" charset="0"/>
                <a:ea typeface="Calibri" panose="020F0502020204030204" pitchFamily="34" charset="0"/>
                <a:cs typeface="Times New Roman" panose="02020603050405020304" pitchFamily="18" charset="0"/>
              </a:rPr>
              <a:t> 25 March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3 – The Global Right</a:t>
            </a:r>
            <a:endParaRPr lang="fr-FR" sz="24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7/ </a:t>
            </a:r>
            <a:r>
              <a:rPr lang="en-GB" sz="2400" dirty="0">
                <a:effectLst/>
                <a:latin typeface="Garamond" panose="02020404030301010803" pitchFamily="18" charset="0"/>
                <a:ea typeface="Calibri" panose="020F0502020204030204" pitchFamily="34" charset="0"/>
                <a:cs typeface="Times New Roman" panose="02020603050405020304" pitchFamily="18" charset="0"/>
              </a:rPr>
              <a:t>1 April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3 – The Global Right</a:t>
            </a:r>
            <a:endParaRPr lang="fr-FR" sz="2400" kern="1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8/ </a:t>
            </a:r>
            <a:r>
              <a:rPr lang="en-GB" sz="2400" dirty="0">
                <a:effectLst/>
                <a:latin typeface="Garamond" panose="02020404030301010803" pitchFamily="18" charset="0"/>
                <a:ea typeface="Calibri" panose="020F0502020204030204" pitchFamily="34" charset="0"/>
                <a:cs typeface="Times New Roman" panose="02020603050405020304" pitchFamily="18" charset="0"/>
              </a:rPr>
              <a:t>8 April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4 – Transnational activism</a:t>
            </a:r>
            <a:endParaRPr lang="fr-FR" sz="24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5603847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entin" id="{B0C042B7-592F-674D-B205-23B754732CDE}" vid="{14531BFB-B015-E746-8861-8173FE1F5FBB}"/>
    </a:ext>
  </a:extLst>
</a:theme>
</file>

<file path=docProps/app.xml><?xml version="1.0" encoding="utf-8"?>
<Properties xmlns="http://schemas.openxmlformats.org/officeDocument/2006/extended-properties" xmlns:vt="http://schemas.openxmlformats.org/officeDocument/2006/docPropsVTypes">
  <Template>Thème Office</Template>
  <TotalTime>3814</TotalTime>
  <Words>3250</Words>
  <Application>Microsoft Macintosh PowerPoint</Application>
  <PresentationFormat>Grand écran</PresentationFormat>
  <Paragraphs>259</Paragraphs>
  <Slides>45</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45</vt:i4>
      </vt:variant>
    </vt:vector>
  </HeadingPairs>
  <TitlesOfParts>
    <vt:vector size="55" baseType="lpstr">
      <vt:lpstr>Meiryo</vt:lpstr>
      <vt:lpstr>Arial</vt:lpstr>
      <vt:lpstr>Calibri</vt:lpstr>
      <vt:lpstr>Calibri Light</vt:lpstr>
      <vt:lpstr>Garamond</vt:lpstr>
      <vt:lpstr>Merriweather</vt:lpstr>
      <vt:lpstr>Symbol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General introduction: a historical perspective   </vt:lpstr>
      <vt:lpstr>Présentation PowerPoint</vt:lpstr>
      <vt:lpstr>I: From one revolution to another (1789-1848)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 Universal suffrage as domestication of citizens</vt:lpstr>
      <vt:lpstr>Présentation PowerPoint</vt:lpstr>
      <vt:lpstr>Présentation PowerPoint</vt:lpstr>
      <vt:lpstr>Présentation PowerPoint</vt:lpstr>
      <vt:lpstr>Présentation PowerPoint</vt:lpstr>
      <vt:lpstr>Présentation PowerPoint</vt:lpstr>
      <vt:lpstr>III: The professionalization of politics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IV: A “crisis” of democracy? The issue of disintermediation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Amsterdam Workshop, 3-4 November 2022  Illiberalism as an object of study for intellectual history</dc:title>
  <dc:creator>valentin behr</dc:creator>
  <cp:lastModifiedBy>Valentin Behr</cp:lastModifiedBy>
  <cp:revision>1164</cp:revision>
  <dcterms:created xsi:type="dcterms:W3CDTF">2022-11-02T12:38:37Z</dcterms:created>
  <dcterms:modified xsi:type="dcterms:W3CDTF">2025-01-28T12:29:50Z</dcterms:modified>
</cp:coreProperties>
</file>