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Lst>
  <p:notesMasterIdLst>
    <p:notesMasterId r:id="rId47"/>
  </p:notesMasterIdLst>
  <p:handoutMasterIdLst>
    <p:handoutMasterId r:id="rId48"/>
  </p:handoutMasterIdLst>
  <p:sldIdLst>
    <p:sldId id="257" r:id="rId2"/>
    <p:sldId id="556" r:id="rId3"/>
    <p:sldId id="557" r:id="rId4"/>
    <p:sldId id="558" r:id="rId5"/>
    <p:sldId id="553" r:id="rId6"/>
    <p:sldId id="598" r:id="rId7"/>
    <p:sldId id="624" r:id="rId8"/>
    <p:sldId id="579" r:id="rId9"/>
    <p:sldId id="627" r:id="rId10"/>
    <p:sldId id="596" r:id="rId11"/>
    <p:sldId id="597" r:id="rId12"/>
    <p:sldId id="620" r:id="rId13"/>
    <p:sldId id="621" r:id="rId14"/>
    <p:sldId id="626" r:id="rId15"/>
    <p:sldId id="625" r:id="rId16"/>
    <p:sldId id="259" r:id="rId17"/>
    <p:sldId id="599" r:id="rId18"/>
    <p:sldId id="600" r:id="rId19"/>
    <p:sldId id="282" r:id="rId20"/>
    <p:sldId id="316" r:id="rId21"/>
    <p:sldId id="611" r:id="rId22"/>
    <p:sldId id="561" r:id="rId23"/>
    <p:sldId id="568" r:id="rId24"/>
    <p:sldId id="623" r:id="rId25"/>
    <p:sldId id="604" r:id="rId26"/>
    <p:sldId id="602" r:id="rId27"/>
    <p:sldId id="622" r:id="rId28"/>
    <p:sldId id="603" r:id="rId29"/>
    <p:sldId id="612" r:id="rId30"/>
    <p:sldId id="613" r:id="rId31"/>
    <p:sldId id="605" r:id="rId32"/>
    <p:sldId id="606" r:id="rId33"/>
    <p:sldId id="614" r:id="rId34"/>
    <p:sldId id="607" r:id="rId35"/>
    <p:sldId id="572" r:id="rId36"/>
    <p:sldId id="608" r:id="rId37"/>
    <p:sldId id="573" r:id="rId38"/>
    <p:sldId id="615" r:id="rId39"/>
    <p:sldId id="616" r:id="rId40"/>
    <p:sldId id="617" r:id="rId41"/>
    <p:sldId id="618" r:id="rId42"/>
    <p:sldId id="271" r:id="rId43"/>
    <p:sldId id="619" r:id="rId44"/>
    <p:sldId id="264" r:id="rId45"/>
    <p:sldId id="593" r:id="rId46"/>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4593" autoAdjust="0"/>
  </p:normalViewPr>
  <p:slideViewPr>
    <p:cSldViewPr>
      <p:cViewPr varScale="1">
        <p:scale>
          <a:sx n="119" d="100"/>
          <a:sy n="119" d="100"/>
        </p:scale>
        <p:origin x="121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31E7148-7D30-6418-47AA-CB72B95D058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fr-FR"/>
          </a:p>
        </p:txBody>
      </p:sp>
      <p:sp>
        <p:nvSpPr>
          <p:cNvPr id="3" name="Espace réservé de la date 2">
            <a:extLst>
              <a:ext uri="{FF2B5EF4-FFF2-40B4-BE49-F238E27FC236}">
                <a16:creationId xmlns:a16="http://schemas.microsoft.com/office/drawing/2014/main" id="{6332CC80-D0EC-66AF-21E3-9325DCADDC0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B65779A-C378-CA44-B08B-B4A89B880426}" type="datetimeFigureOut">
              <a:rPr lang="fr-FR" altLang="fr-FR"/>
              <a:pPr>
                <a:defRPr/>
              </a:pPr>
              <a:t>25/01/2025</a:t>
            </a:fld>
            <a:endParaRPr lang="fr-FR" altLang="fr-FR"/>
          </a:p>
        </p:txBody>
      </p:sp>
      <p:sp>
        <p:nvSpPr>
          <p:cNvPr id="4" name="Espace réservé du pied de page 3">
            <a:extLst>
              <a:ext uri="{FF2B5EF4-FFF2-40B4-BE49-F238E27FC236}">
                <a16:creationId xmlns:a16="http://schemas.microsoft.com/office/drawing/2014/main" id="{040EAD5B-85D7-9816-C87F-DEA241D60E35}"/>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fr-FR"/>
          </a:p>
        </p:txBody>
      </p:sp>
      <p:sp>
        <p:nvSpPr>
          <p:cNvPr id="5" name="Espace réservé du numéro de diapositive 4">
            <a:extLst>
              <a:ext uri="{FF2B5EF4-FFF2-40B4-BE49-F238E27FC236}">
                <a16:creationId xmlns:a16="http://schemas.microsoft.com/office/drawing/2014/main" id="{F8A02592-B4D6-1F56-F270-2F40CA2AFDC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3EA2D4E-DEEA-F94D-BF39-EC70F5408E6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A805AE7-1257-CB45-5CA1-C76B59B138C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fr-FR" altLang="fr-FR"/>
          </a:p>
        </p:txBody>
      </p:sp>
      <p:sp>
        <p:nvSpPr>
          <p:cNvPr id="3" name="Espace réservé de la date 2">
            <a:extLst>
              <a:ext uri="{FF2B5EF4-FFF2-40B4-BE49-F238E27FC236}">
                <a16:creationId xmlns:a16="http://schemas.microsoft.com/office/drawing/2014/main" id="{84B111C9-F747-5F95-ABB5-903B2C28225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C659FDF-923D-0E4A-9116-24AD8B127E92}" type="datetimeFigureOut">
              <a:rPr lang="fr-FR" altLang="fr-FR"/>
              <a:pPr>
                <a:defRPr/>
              </a:pPr>
              <a:t>25/01/2025</a:t>
            </a:fld>
            <a:endParaRPr lang="fr-FR" altLang="fr-FR"/>
          </a:p>
        </p:txBody>
      </p:sp>
      <p:sp>
        <p:nvSpPr>
          <p:cNvPr id="4" name="Espace réservé de l'image des diapositives 3">
            <a:extLst>
              <a:ext uri="{FF2B5EF4-FFF2-40B4-BE49-F238E27FC236}">
                <a16:creationId xmlns:a16="http://schemas.microsoft.com/office/drawing/2014/main" id="{F1A4D332-61B3-788C-34F6-D2E32533ED1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4ED5DD13-7D8C-85F2-FB89-438325D2D1A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137D58D5-C433-D0B7-26AE-F24F23D13188}"/>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fr-FR" altLang="fr-FR"/>
          </a:p>
        </p:txBody>
      </p:sp>
      <p:sp>
        <p:nvSpPr>
          <p:cNvPr id="7" name="Espace réservé du numéro de diapositive 6">
            <a:extLst>
              <a:ext uri="{FF2B5EF4-FFF2-40B4-BE49-F238E27FC236}">
                <a16:creationId xmlns:a16="http://schemas.microsoft.com/office/drawing/2014/main" id="{6E29FA25-8E70-8B41-4FE3-851953907D4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6A6D3E7-6E0C-C44C-9117-55A98C2343F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BEA77076-DE91-D2EC-8956-77137B7281CD}"/>
              </a:ext>
            </a:extLst>
          </p:cNvPr>
          <p:cNvGrpSpPr>
            <a:grpSpLocks/>
          </p:cNvGrpSpPr>
          <p:nvPr/>
        </p:nvGrpSpPr>
        <p:grpSpPr bwMode="auto">
          <a:xfrm>
            <a:off x="0" y="0"/>
            <a:ext cx="9144000" cy="6858000"/>
            <a:chOff x="0" y="0"/>
            <a:chExt cx="9144677" cy="6858000"/>
          </a:xfrm>
        </p:grpSpPr>
        <p:pic>
          <p:nvPicPr>
            <p:cNvPr id="5" name="Picture 7" descr="SD-PanelTitle-R1.png">
              <a:extLst>
                <a:ext uri="{FF2B5EF4-FFF2-40B4-BE49-F238E27FC236}">
                  <a16:creationId xmlns:a16="http://schemas.microsoft.com/office/drawing/2014/main" id="{C7E38E75-670C-6C97-9D84-A6C0C8AEB3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312D7FD-51E6-62BB-9670-30E490D2F66A}"/>
                </a:ext>
              </a:extLst>
            </p:cNvPr>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a:extLst>
                <a:ext uri="{FF2B5EF4-FFF2-40B4-BE49-F238E27FC236}">
                  <a16:creationId xmlns:a16="http://schemas.microsoft.com/office/drawing/2014/main" id="{BE0BA48C-7EFF-46BF-0519-9C982CA8ED89}"/>
                </a:ext>
              </a:extLst>
            </p:cNvPr>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a:extLst>
                <a:ext uri="{FF2B5EF4-FFF2-40B4-BE49-F238E27FC236}">
                  <a16:creationId xmlns:a16="http://schemas.microsoft.com/office/drawing/2014/main" id="{9C7A9E41-FDB1-0B89-5944-E4E3474B9CD4}"/>
                </a:ext>
              </a:extLst>
            </p:cNvPr>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a:extLst>
              <a:ext uri="{FF2B5EF4-FFF2-40B4-BE49-F238E27FC236}">
                <a16:creationId xmlns:a16="http://schemas.microsoft.com/office/drawing/2014/main" id="{25A5AA56-8328-B6D9-4B38-35FECC4FF73E}"/>
              </a:ext>
            </a:extLst>
          </p:cNvPr>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fr-FR"/>
              <a:t>Cliquez et modifiez le titre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10" name="Date Placeholder 3">
            <a:extLst>
              <a:ext uri="{FF2B5EF4-FFF2-40B4-BE49-F238E27FC236}">
                <a16:creationId xmlns:a16="http://schemas.microsoft.com/office/drawing/2014/main" id="{1CA03BB7-F584-DC9E-AA3D-DCA59E1CEF51}"/>
              </a:ext>
            </a:extLst>
          </p:cNvPr>
          <p:cNvSpPr>
            <a:spLocks noGrp="1"/>
          </p:cNvSpPr>
          <p:nvPr>
            <p:ph type="dt" sz="half" idx="10"/>
          </p:nvPr>
        </p:nvSpPr>
        <p:spPr>
          <a:xfrm>
            <a:off x="6065838" y="5054600"/>
            <a:ext cx="673100" cy="279400"/>
          </a:xfrm>
        </p:spPr>
        <p:txBody>
          <a:bodyPr/>
          <a:lstStyle>
            <a:lvl1pPr>
              <a:defRPr smtClean="0"/>
            </a:lvl1pPr>
          </a:lstStyle>
          <a:p>
            <a:pPr>
              <a:defRPr/>
            </a:pPr>
            <a:fld id="{7282CAC4-2B0C-F449-91A3-4FA76D21D4A6}" type="datetimeFigureOut">
              <a:rPr lang="fr-FR" altLang="fr-FR"/>
              <a:pPr>
                <a:defRPr/>
              </a:pPr>
              <a:t>25/01/2025</a:t>
            </a:fld>
            <a:endParaRPr lang="fr-FR" altLang="fr-FR"/>
          </a:p>
        </p:txBody>
      </p:sp>
      <p:sp>
        <p:nvSpPr>
          <p:cNvPr id="11" name="Footer Placeholder 4">
            <a:extLst>
              <a:ext uri="{FF2B5EF4-FFF2-40B4-BE49-F238E27FC236}">
                <a16:creationId xmlns:a16="http://schemas.microsoft.com/office/drawing/2014/main" id="{850240D9-22FA-0949-629F-4682F1B642D2}"/>
              </a:ext>
            </a:extLst>
          </p:cNvPr>
          <p:cNvSpPr>
            <a:spLocks noGrp="1"/>
          </p:cNvSpPr>
          <p:nvPr>
            <p:ph type="ftr" sz="quarter" idx="11"/>
          </p:nvPr>
        </p:nvSpPr>
        <p:spPr>
          <a:xfrm>
            <a:off x="1922463" y="5054600"/>
            <a:ext cx="4064000" cy="279400"/>
          </a:xfrm>
        </p:spPr>
        <p:txBody>
          <a:bodyPr/>
          <a:lstStyle>
            <a:lvl1pPr>
              <a:defRPr/>
            </a:lvl1pPr>
          </a:lstStyle>
          <a:p>
            <a:pPr>
              <a:defRPr/>
            </a:pPr>
            <a:endParaRPr lang="fr-FR" altLang="fr-FR"/>
          </a:p>
        </p:txBody>
      </p:sp>
      <p:sp>
        <p:nvSpPr>
          <p:cNvPr id="12" name="Slide Number Placeholder 5">
            <a:extLst>
              <a:ext uri="{FF2B5EF4-FFF2-40B4-BE49-F238E27FC236}">
                <a16:creationId xmlns:a16="http://schemas.microsoft.com/office/drawing/2014/main" id="{A459B935-314B-3F0F-DB25-0825FAF4FCF1}"/>
              </a:ext>
            </a:extLst>
          </p:cNvPr>
          <p:cNvSpPr>
            <a:spLocks noGrp="1"/>
          </p:cNvSpPr>
          <p:nvPr>
            <p:ph type="sldNum" sz="quarter" idx="12"/>
          </p:nvPr>
        </p:nvSpPr>
        <p:spPr>
          <a:xfrm>
            <a:off x="6816725" y="5054600"/>
            <a:ext cx="414338" cy="279400"/>
          </a:xfrm>
        </p:spPr>
        <p:txBody>
          <a:bodyPr/>
          <a:lstStyle>
            <a:lvl1pPr>
              <a:defRPr smtClean="0"/>
            </a:lvl1pPr>
          </a:lstStyle>
          <a:p>
            <a:pPr>
              <a:defRPr/>
            </a:pPr>
            <a:fld id="{F4C99B31-58A5-7A42-A225-6409DFA172FC}" type="slidenum">
              <a:rPr lang="fr-FR" altLang="fr-FR"/>
              <a:pPr>
                <a:defRPr/>
              </a:pPr>
              <a:t>‹N°›</a:t>
            </a:fld>
            <a:endParaRPr lang="fr-FR" altLang="fr-FR"/>
          </a:p>
        </p:txBody>
      </p:sp>
    </p:spTree>
    <p:extLst>
      <p:ext uri="{BB962C8B-B14F-4D97-AF65-F5344CB8AC3E}">
        <p14:creationId xmlns:p14="http://schemas.microsoft.com/office/powerpoint/2010/main" val="82532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BDEF26BB-FA7E-527A-8930-8ECAB808DCA4}"/>
              </a:ext>
            </a:extLst>
          </p:cNvPr>
          <p:cNvSpPr>
            <a:spLocks noGrp="1"/>
          </p:cNvSpPr>
          <p:nvPr>
            <p:ph type="dt" sz="half" idx="10"/>
          </p:nvPr>
        </p:nvSpPr>
        <p:spPr/>
        <p:txBody>
          <a:bodyPr/>
          <a:lstStyle>
            <a:lvl1pPr>
              <a:defRPr/>
            </a:lvl1pPr>
          </a:lstStyle>
          <a:p>
            <a:pPr>
              <a:defRPr/>
            </a:pPr>
            <a:fld id="{DEF2E735-2B36-C04F-A0D0-854C0E8A3ECC}" type="datetimeFigureOut">
              <a:rPr lang="fr-FR" altLang="fr-FR"/>
              <a:pPr>
                <a:defRPr/>
              </a:pPr>
              <a:t>25/01/2025</a:t>
            </a:fld>
            <a:endParaRPr lang="fr-FR" altLang="fr-FR"/>
          </a:p>
        </p:txBody>
      </p:sp>
      <p:sp>
        <p:nvSpPr>
          <p:cNvPr id="6" name="Footer Placeholder 4">
            <a:extLst>
              <a:ext uri="{FF2B5EF4-FFF2-40B4-BE49-F238E27FC236}">
                <a16:creationId xmlns:a16="http://schemas.microsoft.com/office/drawing/2014/main" id="{B7BACFBF-27FB-4AE5-B8A0-D0B0D927265E}"/>
              </a:ext>
            </a:extLst>
          </p:cNvPr>
          <p:cNvSpPr>
            <a:spLocks noGrp="1"/>
          </p:cNvSpPr>
          <p:nvPr>
            <p:ph type="ftr" sz="quarter" idx="11"/>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D1014B7E-C3DE-574B-82D1-1B9DB66BED18}"/>
              </a:ext>
            </a:extLst>
          </p:cNvPr>
          <p:cNvSpPr>
            <a:spLocks noGrp="1"/>
          </p:cNvSpPr>
          <p:nvPr>
            <p:ph type="sldNum" sz="quarter" idx="12"/>
          </p:nvPr>
        </p:nvSpPr>
        <p:spPr/>
        <p:txBody>
          <a:bodyPr/>
          <a:lstStyle>
            <a:lvl1pPr>
              <a:defRPr/>
            </a:lvl1pPr>
          </a:lstStyle>
          <a:p>
            <a:pPr>
              <a:defRPr/>
            </a:pPr>
            <a:fld id="{414CA768-4DB2-2849-AFDA-E058CEA69013}" type="slidenum">
              <a:rPr lang="fr-FR" altLang="fr-FR"/>
              <a:pPr>
                <a:defRPr/>
              </a:pPr>
              <a:t>‹N°›</a:t>
            </a:fld>
            <a:endParaRPr lang="fr-FR" altLang="fr-FR"/>
          </a:p>
        </p:txBody>
      </p:sp>
    </p:spTree>
    <p:extLst>
      <p:ext uri="{BB962C8B-B14F-4D97-AF65-F5344CB8AC3E}">
        <p14:creationId xmlns:p14="http://schemas.microsoft.com/office/powerpoint/2010/main" val="232129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24116A9A-9638-929D-2D80-CDAA2C9860A0}"/>
              </a:ext>
            </a:extLst>
          </p:cNvPr>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80AA98A4-E968-3FCE-DBFD-3255DF552799}"/>
              </a:ext>
            </a:extLst>
          </p:cNvPr>
          <p:cNvSpPr>
            <a:spLocks noGrp="1"/>
          </p:cNvSpPr>
          <p:nvPr>
            <p:ph type="dt" sz="half" idx="10"/>
          </p:nvPr>
        </p:nvSpPr>
        <p:spPr/>
        <p:txBody>
          <a:bodyPr/>
          <a:lstStyle>
            <a:lvl1pPr>
              <a:defRPr smtClean="0"/>
            </a:lvl1pPr>
          </a:lstStyle>
          <a:p>
            <a:pPr>
              <a:defRPr/>
            </a:pPr>
            <a:fld id="{2A8014EA-91F2-E94A-9F9D-07E9440426AB}" type="datetimeFigureOut">
              <a:rPr lang="fr-FR" altLang="fr-FR"/>
              <a:pPr>
                <a:defRPr/>
              </a:pPr>
              <a:t>25/01/2025</a:t>
            </a:fld>
            <a:endParaRPr lang="fr-FR" altLang="fr-FR"/>
          </a:p>
        </p:txBody>
      </p:sp>
      <p:sp>
        <p:nvSpPr>
          <p:cNvPr id="6" name="Footer Placeholder 4">
            <a:extLst>
              <a:ext uri="{FF2B5EF4-FFF2-40B4-BE49-F238E27FC236}">
                <a16:creationId xmlns:a16="http://schemas.microsoft.com/office/drawing/2014/main" id="{32F53F9E-4C65-07EF-D864-980401399057}"/>
              </a:ext>
            </a:extLst>
          </p:cNvPr>
          <p:cNvSpPr>
            <a:spLocks noGrp="1"/>
          </p:cNvSpPr>
          <p:nvPr>
            <p:ph type="ftr" sz="quarter" idx="11"/>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1BF07037-EA6A-4E8F-38B8-394401E58C93}"/>
              </a:ext>
            </a:extLst>
          </p:cNvPr>
          <p:cNvSpPr>
            <a:spLocks noGrp="1"/>
          </p:cNvSpPr>
          <p:nvPr>
            <p:ph type="sldNum" sz="quarter" idx="12"/>
          </p:nvPr>
        </p:nvSpPr>
        <p:spPr/>
        <p:txBody>
          <a:bodyPr/>
          <a:lstStyle>
            <a:lvl1pPr>
              <a:defRPr smtClean="0"/>
            </a:lvl1pPr>
          </a:lstStyle>
          <a:p>
            <a:pPr>
              <a:defRPr/>
            </a:pPr>
            <a:fld id="{65FBB0DB-8491-0E4D-AB70-DC069B9EFC00}" type="slidenum">
              <a:rPr lang="fr-FR" altLang="fr-FR"/>
              <a:pPr>
                <a:defRPr/>
              </a:pPr>
              <a:t>‹N°›</a:t>
            </a:fld>
            <a:endParaRPr lang="fr-FR" altLang="fr-FR"/>
          </a:p>
        </p:txBody>
      </p:sp>
    </p:spTree>
    <p:extLst>
      <p:ext uri="{BB962C8B-B14F-4D97-AF65-F5344CB8AC3E}">
        <p14:creationId xmlns:p14="http://schemas.microsoft.com/office/powerpoint/2010/main" val="228366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2D87B833-8F80-4E12-C198-15E9E6565FED}"/>
              </a:ext>
            </a:extLst>
          </p:cNvPr>
          <p:cNvSpPr txBox="1">
            <a:spLocks noChangeArrowheads="1"/>
          </p:cNvSpPr>
          <p:nvPr/>
        </p:nvSpPr>
        <p:spPr bwMode="auto">
          <a:xfrm>
            <a:off x="849313" y="904875"/>
            <a:ext cx="457200" cy="585788"/>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fr-US" sz="7200"/>
              <a:t>“</a:t>
            </a:r>
          </a:p>
        </p:txBody>
      </p:sp>
      <p:sp>
        <p:nvSpPr>
          <p:cNvPr id="5" name="TextBox 14">
            <a:extLst>
              <a:ext uri="{FF2B5EF4-FFF2-40B4-BE49-F238E27FC236}">
                <a16:creationId xmlns:a16="http://schemas.microsoft.com/office/drawing/2014/main" id="{C050EFDE-FEE6-B388-9B56-2973FAA126C3}"/>
              </a:ext>
            </a:extLst>
          </p:cNvPr>
          <p:cNvSpPr txBox="1">
            <a:spLocks noChangeArrowheads="1"/>
          </p:cNvSpPr>
          <p:nvPr/>
        </p:nvSpPr>
        <p:spPr bwMode="auto">
          <a:xfrm>
            <a:off x="7634288" y="2827338"/>
            <a:ext cx="457200" cy="585787"/>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fr-US" sz="7200"/>
              <a:t>”</a:t>
            </a:r>
          </a:p>
        </p:txBody>
      </p:sp>
      <p:cxnSp>
        <p:nvCxnSpPr>
          <p:cNvPr id="6" name="Straight Connector 18">
            <a:extLst>
              <a:ext uri="{FF2B5EF4-FFF2-40B4-BE49-F238E27FC236}">
                <a16:creationId xmlns:a16="http://schemas.microsoft.com/office/drawing/2014/main" id="{A5B3CF2B-55F2-F5E4-4498-7A903AB9C3A3}"/>
              </a:ext>
            </a:extLst>
          </p:cNvPr>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Date Placeholder 3">
            <a:extLst>
              <a:ext uri="{FF2B5EF4-FFF2-40B4-BE49-F238E27FC236}">
                <a16:creationId xmlns:a16="http://schemas.microsoft.com/office/drawing/2014/main" id="{BF60347C-EB0E-E024-8D07-F58C78DA61B5}"/>
              </a:ext>
            </a:extLst>
          </p:cNvPr>
          <p:cNvSpPr>
            <a:spLocks noGrp="1"/>
          </p:cNvSpPr>
          <p:nvPr>
            <p:ph type="dt" sz="half" idx="14"/>
          </p:nvPr>
        </p:nvSpPr>
        <p:spPr/>
        <p:txBody>
          <a:bodyPr/>
          <a:lstStyle>
            <a:lvl1pPr>
              <a:defRPr smtClean="0"/>
            </a:lvl1pPr>
          </a:lstStyle>
          <a:p>
            <a:pPr>
              <a:defRPr/>
            </a:pPr>
            <a:fld id="{56D63962-979B-3042-AE9C-8FF51E3413A4}" type="datetimeFigureOut">
              <a:rPr lang="fr-FR" altLang="fr-FR"/>
              <a:pPr>
                <a:defRPr/>
              </a:pPr>
              <a:t>25/01/2025</a:t>
            </a:fld>
            <a:endParaRPr lang="fr-FR" altLang="fr-FR"/>
          </a:p>
        </p:txBody>
      </p:sp>
      <p:sp>
        <p:nvSpPr>
          <p:cNvPr id="8" name="Footer Placeholder 4">
            <a:extLst>
              <a:ext uri="{FF2B5EF4-FFF2-40B4-BE49-F238E27FC236}">
                <a16:creationId xmlns:a16="http://schemas.microsoft.com/office/drawing/2014/main" id="{DE20F04F-2BBB-FB06-9500-C50EFA49C771}"/>
              </a:ext>
            </a:extLst>
          </p:cNvPr>
          <p:cNvSpPr>
            <a:spLocks noGrp="1"/>
          </p:cNvSpPr>
          <p:nvPr>
            <p:ph type="ftr" sz="quarter" idx="15"/>
          </p:nvPr>
        </p:nvSpPr>
        <p:spPr/>
        <p:txBody>
          <a:bodyPr/>
          <a:lstStyle>
            <a:lvl1pPr>
              <a:defRPr/>
            </a:lvl1pPr>
          </a:lstStyle>
          <a:p>
            <a:pPr>
              <a:defRPr/>
            </a:pPr>
            <a:endParaRPr lang="fr-FR" altLang="fr-FR"/>
          </a:p>
        </p:txBody>
      </p:sp>
      <p:sp>
        <p:nvSpPr>
          <p:cNvPr id="9" name="Slide Number Placeholder 5">
            <a:extLst>
              <a:ext uri="{FF2B5EF4-FFF2-40B4-BE49-F238E27FC236}">
                <a16:creationId xmlns:a16="http://schemas.microsoft.com/office/drawing/2014/main" id="{754CCF2A-0260-933D-154F-2A038FDE6523}"/>
              </a:ext>
            </a:extLst>
          </p:cNvPr>
          <p:cNvSpPr>
            <a:spLocks noGrp="1"/>
          </p:cNvSpPr>
          <p:nvPr>
            <p:ph type="sldNum" sz="quarter" idx="16"/>
          </p:nvPr>
        </p:nvSpPr>
        <p:spPr/>
        <p:txBody>
          <a:bodyPr/>
          <a:lstStyle>
            <a:lvl1pPr>
              <a:defRPr smtClean="0"/>
            </a:lvl1pPr>
          </a:lstStyle>
          <a:p>
            <a:pPr>
              <a:defRPr/>
            </a:pPr>
            <a:fld id="{A26FF6C1-D571-044E-87EE-C2D2E6D61D22}" type="slidenum">
              <a:rPr lang="fr-FR" altLang="fr-FR"/>
              <a:pPr>
                <a:defRPr/>
              </a:pPr>
              <a:t>‹N°›</a:t>
            </a:fld>
            <a:endParaRPr lang="fr-FR" altLang="fr-FR"/>
          </a:p>
        </p:txBody>
      </p:sp>
    </p:spTree>
    <p:extLst>
      <p:ext uri="{BB962C8B-B14F-4D97-AF65-F5344CB8AC3E}">
        <p14:creationId xmlns:p14="http://schemas.microsoft.com/office/powerpoint/2010/main" val="1433557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1E1DC4AC-2F80-1684-4DAC-C867F7B74F77}"/>
              </a:ext>
            </a:extLst>
          </p:cNvPr>
          <p:cNvSpPr>
            <a:spLocks noGrp="1"/>
          </p:cNvSpPr>
          <p:nvPr>
            <p:ph type="dt" sz="half" idx="10"/>
          </p:nvPr>
        </p:nvSpPr>
        <p:spPr/>
        <p:txBody>
          <a:bodyPr/>
          <a:lstStyle>
            <a:lvl1pPr>
              <a:defRPr/>
            </a:lvl1pPr>
          </a:lstStyle>
          <a:p>
            <a:pPr>
              <a:defRPr/>
            </a:pPr>
            <a:fld id="{6A3C57B9-2B5C-8347-968C-7C2064F1DAFC}" type="datetimeFigureOut">
              <a:rPr lang="fr-FR" altLang="fr-FR"/>
              <a:pPr>
                <a:defRPr/>
              </a:pPr>
              <a:t>25/01/2025</a:t>
            </a:fld>
            <a:endParaRPr lang="fr-FR" altLang="fr-FR"/>
          </a:p>
        </p:txBody>
      </p:sp>
      <p:sp>
        <p:nvSpPr>
          <p:cNvPr id="5" name="Footer Placeholder 4">
            <a:extLst>
              <a:ext uri="{FF2B5EF4-FFF2-40B4-BE49-F238E27FC236}">
                <a16:creationId xmlns:a16="http://schemas.microsoft.com/office/drawing/2014/main" id="{95F05732-E8E3-9285-737D-230B5BF76307}"/>
              </a:ext>
            </a:extLst>
          </p:cNvPr>
          <p:cNvSpPr>
            <a:spLocks noGrp="1"/>
          </p:cNvSpPr>
          <p:nvPr>
            <p:ph type="ftr" sz="quarter" idx="11"/>
          </p:nvPr>
        </p:nvSpPr>
        <p:spPr/>
        <p:txBody>
          <a:bodyPr/>
          <a:lstStyle>
            <a:lvl1pPr>
              <a:defRPr/>
            </a:lvl1pPr>
          </a:lstStyle>
          <a:p>
            <a:pPr>
              <a:defRPr/>
            </a:pPr>
            <a:endParaRPr lang="fr-FR" altLang="fr-FR"/>
          </a:p>
        </p:txBody>
      </p:sp>
      <p:sp>
        <p:nvSpPr>
          <p:cNvPr id="6" name="Slide Number Placeholder 5">
            <a:extLst>
              <a:ext uri="{FF2B5EF4-FFF2-40B4-BE49-F238E27FC236}">
                <a16:creationId xmlns:a16="http://schemas.microsoft.com/office/drawing/2014/main" id="{3E51C0F4-019C-D98B-7C14-FCCD8B06E0FC}"/>
              </a:ext>
            </a:extLst>
          </p:cNvPr>
          <p:cNvSpPr>
            <a:spLocks noGrp="1"/>
          </p:cNvSpPr>
          <p:nvPr>
            <p:ph type="sldNum" sz="quarter" idx="12"/>
          </p:nvPr>
        </p:nvSpPr>
        <p:spPr/>
        <p:txBody>
          <a:bodyPr/>
          <a:lstStyle>
            <a:lvl1pPr>
              <a:defRPr/>
            </a:lvl1pPr>
          </a:lstStyle>
          <a:p>
            <a:pPr>
              <a:defRPr/>
            </a:pPr>
            <a:fld id="{2DFC3B40-FC7A-DE48-A935-67C8AF3485A9}" type="slidenum">
              <a:rPr lang="fr-FR" altLang="fr-FR"/>
              <a:pPr>
                <a:defRPr/>
              </a:pPr>
              <a:t>‹N°›</a:t>
            </a:fld>
            <a:endParaRPr lang="fr-FR" altLang="fr-FR"/>
          </a:p>
        </p:txBody>
      </p:sp>
    </p:spTree>
    <p:extLst>
      <p:ext uri="{BB962C8B-B14F-4D97-AF65-F5344CB8AC3E}">
        <p14:creationId xmlns:p14="http://schemas.microsoft.com/office/powerpoint/2010/main" val="415126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6CE2D119-C4A4-ED4F-2C56-F799DAA8F671}"/>
              </a:ext>
            </a:extLst>
          </p:cNvPr>
          <p:cNvSpPr txBox="1">
            <a:spLocks noChangeArrowheads="1"/>
          </p:cNvSpPr>
          <p:nvPr/>
        </p:nvSpPr>
        <p:spPr bwMode="auto">
          <a:xfrm>
            <a:off x="877888" y="896938"/>
            <a:ext cx="457200" cy="58420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fr-US" sz="8000"/>
              <a:t>“</a:t>
            </a:r>
          </a:p>
        </p:txBody>
      </p:sp>
      <p:sp>
        <p:nvSpPr>
          <p:cNvPr id="5" name="TextBox 12">
            <a:extLst>
              <a:ext uri="{FF2B5EF4-FFF2-40B4-BE49-F238E27FC236}">
                <a16:creationId xmlns:a16="http://schemas.microsoft.com/office/drawing/2014/main" id="{9A7FA7C9-BF25-C2E8-CB34-545D18DCF589}"/>
              </a:ext>
            </a:extLst>
          </p:cNvPr>
          <p:cNvSpPr txBox="1">
            <a:spLocks noChangeArrowheads="1"/>
          </p:cNvSpPr>
          <p:nvPr/>
        </p:nvSpPr>
        <p:spPr bwMode="auto">
          <a:xfrm>
            <a:off x="7650163" y="2608263"/>
            <a:ext cx="457200" cy="58420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fr-US" sz="8000"/>
              <a:t>”</a:t>
            </a:r>
          </a:p>
        </p:txBody>
      </p:sp>
      <p:cxnSp>
        <p:nvCxnSpPr>
          <p:cNvPr id="6" name="Straight Connector 25">
            <a:extLst>
              <a:ext uri="{FF2B5EF4-FFF2-40B4-BE49-F238E27FC236}">
                <a16:creationId xmlns:a16="http://schemas.microsoft.com/office/drawing/2014/main" id="{A62D2D6B-5297-7497-F2BC-B4C62499DC71}"/>
              </a:ext>
            </a:extLst>
          </p:cNvPr>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fr-FR"/>
              <a:t>Cliquez et modifiez le titre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Date Placeholder 3">
            <a:extLst>
              <a:ext uri="{FF2B5EF4-FFF2-40B4-BE49-F238E27FC236}">
                <a16:creationId xmlns:a16="http://schemas.microsoft.com/office/drawing/2014/main" id="{F7925BA8-8913-6345-7125-7558DCB23107}"/>
              </a:ext>
            </a:extLst>
          </p:cNvPr>
          <p:cNvSpPr>
            <a:spLocks noGrp="1"/>
          </p:cNvSpPr>
          <p:nvPr>
            <p:ph type="dt" sz="half" idx="14"/>
          </p:nvPr>
        </p:nvSpPr>
        <p:spPr/>
        <p:txBody>
          <a:bodyPr/>
          <a:lstStyle>
            <a:lvl1pPr>
              <a:defRPr smtClean="0"/>
            </a:lvl1pPr>
          </a:lstStyle>
          <a:p>
            <a:pPr>
              <a:defRPr/>
            </a:pPr>
            <a:fld id="{5D76ED32-8AF6-8644-AD87-2D70EE0AF9AA}" type="datetimeFigureOut">
              <a:rPr lang="fr-FR" altLang="fr-FR"/>
              <a:pPr>
                <a:defRPr/>
              </a:pPr>
              <a:t>25/01/2025</a:t>
            </a:fld>
            <a:endParaRPr lang="fr-FR" altLang="fr-FR"/>
          </a:p>
        </p:txBody>
      </p:sp>
      <p:sp>
        <p:nvSpPr>
          <p:cNvPr id="8" name="Footer Placeholder 4">
            <a:extLst>
              <a:ext uri="{FF2B5EF4-FFF2-40B4-BE49-F238E27FC236}">
                <a16:creationId xmlns:a16="http://schemas.microsoft.com/office/drawing/2014/main" id="{AB3BD5C0-077E-4A75-A0F9-F132B0352B51}"/>
              </a:ext>
            </a:extLst>
          </p:cNvPr>
          <p:cNvSpPr>
            <a:spLocks noGrp="1"/>
          </p:cNvSpPr>
          <p:nvPr>
            <p:ph type="ftr" sz="quarter" idx="15"/>
          </p:nvPr>
        </p:nvSpPr>
        <p:spPr/>
        <p:txBody>
          <a:bodyPr/>
          <a:lstStyle>
            <a:lvl1pPr>
              <a:defRPr/>
            </a:lvl1pPr>
          </a:lstStyle>
          <a:p>
            <a:pPr>
              <a:defRPr/>
            </a:pPr>
            <a:endParaRPr lang="fr-FR" altLang="fr-FR"/>
          </a:p>
        </p:txBody>
      </p:sp>
      <p:sp>
        <p:nvSpPr>
          <p:cNvPr id="9" name="Slide Number Placeholder 5">
            <a:extLst>
              <a:ext uri="{FF2B5EF4-FFF2-40B4-BE49-F238E27FC236}">
                <a16:creationId xmlns:a16="http://schemas.microsoft.com/office/drawing/2014/main" id="{C874D108-65CC-4624-C5FA-F54D4F1ABCE9}"/>
              </a:ext>
            </a:extLst>
          </p:cNvPr>
          <p:cNvSpPr>
            <a:spLocks noGrp="1"/>
          </p:cNvSpPr>
          <p:nvPr>
            <p:ph type="sldNum" sz="quarter" idx="16"/>
          </p:nvPr>
        </p:nvSpPr>
        <p:spPr/>
        <p:txBody>
          <a:bodyPr/>
          <a:lstStyle>
            <a:lvl1pPr>
              <a:defRPr smtClean="0"/>
            </a:lvl1pPr>
          </a:lstStyle>
          <a:p>
            <a:pPr>
              <a:defRPr/>
            </a:pPr>
            <a:fld id="{137FB8B5-7A91-D94D-B247-CE73CBC7407A}" type="slidenum">
              <a:rPr lang="fr-FR" altLang="fr-FR"/>
              <a:pPr>
                <a:defRPr/>
              </a:pPr>
              <a:t>‹N°›</a:t>
            </a:fld>
            <a:endParaRPr lang="fr-FR" altLang="fr-FR"/>
          </a:p>
        </p:txBody>
      </p:sp>
    </p:spTree>
    <p:extLst>
      <p:ext uri="{BB962C8B-B14F-4D97-AF65-F5344CB8AC3E}">
        <p14:creationId xmlns:p14="http://schemas.microsoft.com/office/powerpoint/2010/main" val="26603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8A01806A-22DD-E0F8-D07D-3203979951D3}"/>
              </a:ext>
            </a:extLst>
          </p:cNvPr>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fr-FR"/>
              <a:t>Cliquez et modifiez le titre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01A21810-C140-1CB8-B0C0-2E80F2A00DF1}"/>
              </a:ext>
            </a:extLst>
          </p:cNvPr>
          <p:cNvSpPr>
            <a:spLocks noGrp="1"/>
          </p:cNvSpPr>
          <p:nvPr>
            <p:ph type="dt" sz="half" idx="14"/>
          </p:nvPr>
        </p:nvSpPr>
        <p:spPr/>
        <p:txBody>
          <a:bodyPr/>
          <a:lstStyle>
            <a:lvl1pPr>
              <a:defRPr smtClean="0"/>
            </a:lvl1pPr>
          </a:lstStyle>
          <a:p>
            <a:pPr>
              <a:defRPr/>
            </a:pPr>
            <a:fld id="{5D3233E0-B3C6-154A-890D-A635E584190C}" type="datetimeFigureOut">
              <a:rPr lang="fr-FR" altLang="fr-FR"/>
              <a:pPr>
                <a:defRPr/>
              </a:pPr>
              <a:t>25/01/2025</a:t>
            </a:fld>
            <a:endParaRPr lang="fr-FR" altLang="fr-FR"/>
          </a:p>
        </p:txBody>
      </p:sp>
      <p:sp>
        <p:nvSpPr>
          <p:cNvPr id="6" name="Footer Placeholder 4">
            <a:extLst>
              <a:ext uri="{FF2B5EF4-FFF2-40B4-BE49-F238E27FC236}">
                <a16:creationId xmlns:a16="http://schemas.microsoft.com/office/drawing/2014/main" id="{532420FF-569F-8828-CF91-68F7447EE1C1}"/>
              </a:ext>
            </a:extLst>
          </p:cNvPr>
          <p:cNvSpPr>
            <a:spLocks noGrp="1"/>
          </p:cNvSpPr>
          <p:nvPr>
            <p:ph type="ftr" sz="quarter" idx="15"/>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32F30B02-D265-677C-5073-0974D7931AED}"/>
              </a:ext>
            </a:extLst>
          </p:cNvPr>
          <p:cNvSpPr>
            <a:spLocks noGrp="1"/>
          </p:cNvSpPr>
          <p:nvPr>
            <p:ph type="sldNum" sz="quarter" idx="16"/>
          </p:nvPr>
        </p:nvSpPr>
        <p:spPr/>
        <p:txBody>
          <a:bodyPr/>
          <a:lstStyle>
            <a:lvl1pPr>
              <a:defRPr smtClean="0"/>
            </a:lvl1pPr>
          </a:lstStyle>
          <a:p>
            <a:pPr>
              <a:defRPr/>
            </a:pPr>
            <a:fld id="{AE422075-7417-4B40-A2D1-D5121051EDD9}" type="slidenum">
              <a:rPr lang="fr-FR" altLang="fr-FR"/>
              <a:pPr>
                <a:defRPr/>
              </a:pPr>
              <a:t>‹N°›</a:t>
            </a:fld>
            <a:endParaRPr lang="fr-FR" altLang="fr-FR"/>
          </a:p>
        </p:txBody>
      </p:sp>
    </p:spTree>
    <p:extLst>
      <p:ext uri="{BB962C8B-B14F-4D97-AF65-F5344CB8AC3E}">
        <p14:creationId xmlns:p14="http://schemas.microsoft.com/office/powerpoint/2010/main" val="3160823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4" name="Straight Connector 13">
            <a:extLst>
              <a:ext uri="{FF2B5EF4-FFF2-40B4-BE49-F238E27FC236}">
                <a16:creationId xmlns:a16="http://schemas.microsoft.com/office/drawing/2014/main" id="{B304DD83-D96E-231B-23A0-266D463AA9ED}"/>
              </a:ext>
            </a:extLst>
          </p:cNvPr>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fr-FR"/>
              <a:t>Cliquez et modifiez le titre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D9C9306C-EE60-4F36-9A03-536C4BBB70BD}"/>
              </a:ext>
            </a:extLst>
          </p:cNvPr>
          <p:cNvSpPr>
            <a:spLocks noGrp="1"/>
          </p:cNvSpPr>
          <p:nvPr>
            <p:ph type="dt" sz="half" idx="10"/>
          </p:nvPr>
        </p:nvSpPr>
        <p:spPr/>
        <p:txBody>
          <a:bodyPr/>
          <a:lstStyle>
            <a:lvl1pPr>
              <a:defRPr smtClean="0"/>
            </a:lvl1pPr>
          </a:lstStyle>
          <a:p>
            <a:pPr>
              <a:defRPr/>
            </a:pPr>
            <a:fld id="{1DF1BECD-2D3D-F54D-A42A-73DD8A16B0DE}" type="datetimeFigureOut">
              <a:rPr lang="fr-FR" altLang="fr-FR"/>
              <a:pPr>
                <a:defRPr/>
              </a:pPr>
              <a:t>25/01/2025</a:t>
            </a:fld>
            <a:endParaRPr lang="fr-FR" altLang="fr-FR"/>
          </a:p>
        </p:txBody>
      </p:sp>
      <p:sp>
        <p:nvSpPr>
          <p:cNvPr id="6" name="Footer Placeholder 4">
            <a:extLst>
              <a:ext uri="{FF2B5EF4-FFF2-40B4-BE49-F238E27FC236}">
                <a16:creationId xmlns:a16="http://schemas.microsoft.com/office/drawing/2014/main" id="{4325A334-CE17-BBA2-4689-10496D0F5175}"/>
              </a:ext>
            </a:extLst>
          </p:cNvPr>
          <p:cNvSpPr>
            <a:spLocks noGrp="1"/>
          </p:cNvSpPr>
          <p:nvPr>
            <p:ph type="ftr" sz="quarter" idx="11"/>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9DD79404-DCE9-8155-CCA4-FCD25E3FAF49}"/>
              </a:ext>
            </a:extLst>
          </p:cNvPr>
          <p:cNvSpPr>
            <a:spLocks noGrp="1"/>
          </p:cNvSpPr>
          <p:nvPr>
            <p:ph type="sldNum" sz="quarter" idx="12"/>
          </p:nvPr>
        </p:nvSpPr>
        <p:spPr/>
        <p:txBody>
          <a:bodyPr/>
          <a:lstStyle>
            <a:lvl1pPr>
              <a:defRPr smtClean="0"/>
            </a:lvl1pPr>
          </a:lstStyle>
          <a:p>
            <a:pPr>
              <a:defRPr/>
            </a:pPr>
            <a:fld id="{31DD053B-9EB9-A543-A9D1-B69DC5A26AE2}" type="slidenum">
              <a:rPr lang="fr-FR" altLang="fr-FR"/>
              <a:pPr>
                <a:defRPr/>
              </a:pPr>
              <a:t>‹N°›</a:t>
            </a:fld>
            <a:endParaRPr lang="fr-FR" altLang="fr-FR"/>
          </a:p>
        </p:txBody>
      </p:sp>
    </p:spTree>
    <p:extLst>
      <p:ext uri="{BB962C8B-B14F-4D97-AF65-F5344CB8AC3E}">
        <p14:creationId xmlns:p14="http://schemas.microsoft.com/office/powerpoint/2010/main" val="4053889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cxnSp>
        <p:nvCxnSpPr>
          <p:cNvPr id="4" name="Straight Connector 13">
            <a:extLst>
              <a:ext uri="{FF2B5EF4-FFF2-40B4-BE49-F238E27FC236}">
                <a16:creationId xmlns:a16="http://schemas.microsoft.com/office/drawing/2014/main" id="{443A8CEB-76D1-42EB-6996-EA2DC462ED9A}"/>
              </a:ext>
            </a:extLst>
          </p:cNvPr>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C0341F14-E285-872D-314C-075595E9346B}"/>
              </a:ext>
            </a:extLst>
          </p:cNvPr>
          <p:cNvSpPr>
            <a:spLocks noGrp="1"/>
          </p:cNvSpPr>
          <p:nvPr>
            <p:ph type="dt" sz="half" idx="10"/>
          </p:nvPr>
        </p:nvSpPr>
        <p:spPr/>
        <p:txBody>
          <a:bodyPr/>
          <a:lstStyle>
            <a:lvl1pPr>
              <a:defRPr smtClean="0"/>
            </a:lvl1pPr>
          </a:lstStyle>
          <a:p>
            <a:pPr>
              <a:defRPr/>
            </a:pPr>
            <a:fld id="{F6D60C55-17AA-334C-8A87-9CA7178A805F}" type="datetimeFigureOut">
              <a:rPr lang="fr-FR" altLang="fr-FR"/>
              <a:pPr>
                <a:defRPr/>
              </a:pPr>
              <a:t>25/01/2025</a:t>
            </a:fld>
            <a:endParaRPr lang="fr-FR" altLang="fr-FR"/>
          </a:p>
        </p:txBody>
      </p:sp>
      <p:sp>
        <p:nvSpPr>
          <p:cNvPr id="6" name="Footer Placeholder 4">
            <a:extLst>
              <a:ext uri="{FF2B5EF4-FFF2-40B4-BE49-F238E27FC236}">
                <a16:creationId xmlns:a16="http://schemas.microsoft.com/office/drawing/2014/main" id="{68CDBB60-B2BC-28BE-FE31-5FA2BE70BE04}"/>
              </a:ext>
            </a:extLst>
          </p:cNvPr>
          <p:cNvSpPr>
            <a:spLocks noGrp="1"/>
          </p:cNvSpPr>
          <p:nvPr>
            <p:ph type="ftr" sz="quarter" idx="11"/>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662D12C7-097A-2806-DE56-F340F76269A9}"/>
              </a:ext>
            </a:extLst>
          </p:cNvPr>
          <p:cNvSpPr>
            <a:spLocks noGrp="1"/>
          </p:cNvSpPr>
          <p:nvPr>
            <p:ph type="sldNum" sz="quarter" idx="12"/>
          </p:nvPr>
        </p:nvSpPr>
        <p:spPr/>
        <p:txBody>
          <a:bodyPr/>
          <a:lstStyle>
            <a:lvl1pPr>
              <a:defRPr smtClean="0"/>
            </a:lvl1pPr>
          </a:lstStyle>
          <a:p>
            <a:pPr>
              <a:defRPr/>
            </a:pPr>
            <a:fld id="{873A7D8B-27E0-FD46-809C-4958D09FA0EC}" type="slidenum">
              <a:rPr lang="fr-FR" altLang="fr-FR"/>
              <a:pPr>
                <a:defRPr/>
              </a:pPr>
              <a:t>‹N°›</a:t>
            </a:fld>
            <a:endParaRPr lang="fr-FR" altLang="fr-FR"/>
          </a:p>
        </p:txBody>
      </p:sp>
    </p:spTree>
    <p:extLst>
      <p:ext uri="{BB962C8B-B14F-4D97-AF65-F5344CB8AC3E}">
        <p14:creationId xmlns:p14="http://schemas.microsoft.com/office/powerpoint/2010/main" val="322540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8F70DE3A-DDD7-2FF1-3F64-CB420DAB3D34}"/>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A719579D-7CE4-C6CA-C6A4-79B01A696D66}"/>
              </a:ext>
            </a:extLst>
          </p:cNvPr>
          <p:cNvSpPr>
            <a:spLocks noGrp="1"/>
          </p:cNvSpPr>
          <p:nvPr>
            <p:ph type="dt" sz="half" idx="10"/>
          </p:nvPr>
        </p:nvSpPr>
        <p:spPr/>
        <p:txBody>
          <a:bodyPr/>
          <a:lstStyle>
            <a:lvl1pPr>
              <a:defRPr smtClean="0"/>
            </a:lvl1pPr>
          </a:lstStyle>
          <a:p>
            <a:pPr>
              <a:defRPr/>
            </a:pPr>
            <a:fld id="{340D90D8-8A05-4E44-B1DC-70BFD8077AA6}" type="datetimeFigureOut">
              <a:rPr lang="fr-FR" altLang="fr-FR"/>
              <a:pPr>
                <a:defRPr/>
              </a:pPr>
              <a:t>25/01/2025</a:t>
            </a:fld>
            <a:endParaRPr lang="fr-FR" altLang="fr-FR"/>
          </a:p>
        </p:txBody>
      </p:sp>
      <p:sp>
        <p:nvSpPr>
          <p:cNvPr id="6" name="Footer Placeholder 4">
            <a:extLst>
              <a:ext uri="{FF2B5EF4-FFF2-40B4-BE49-F238E27FC236}">
                <a16:creationId xmlns:a16="http://schemas.microsoft.com/office/drawing/2014/main" id="{021C5EFD-7608-C3B3-67D3-0B1721EFE130}"/>
              </a:ext>
            </a:extLst>
          </p:cNvPr>
          <p:cNvSpPr>
            <a:spLocks noGrp="1"/>
          </p:cNvSpPr>
          <p:nvPr>
            <p:ph type="ftr" sz="quarter" idx="11"/>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E5D8F684-6300-B1BE-5296-5572CBD8569F}"/>
              </a:ext>
            </a:extLst>
          </p:cNvPr>
          <p:cNvSpPr>
            <a:spLocks noGrp="1"/>
          </p:cNvSpPr>
          <p:nvPr>
            <p:ph type="sldNum" sz="quarter" idx="12"/>
          </p:nvPr>
        </p:nvSpPr>
        <p:spPr/>
        <p:txBody>
          <a:bodyPr/>
          <a:lstStyle>
            <a:lvl1pPr>
              <a:defRPr smtClean="0"/>
            </a:lvl1pPr>
          </a:lstStyle>
          <a:p>
            <a:pPr>
              <a:defRPr/>
            </a:pPr>
            <a:fld id="{E343642D-3CC8-884E-8A9F-F5E70BE728F8}" type="slidenum">
              <a:rPr lang="fr-FR" altLang="fr-FR"/>
              <a:pPr>
                <a:defRPr/>
              </a:pPr>
              <a:t>‹N°›</a:t>
            </a:fld>
            <a:endParaRPr lang="fr-FR" altLang="fr-FR"/>
          </a:p>
        </p:txBody>
      </p:sp>
    </p:spTree>
    <p:extLst>
      <p:ext uri="{BB962C8B-B14F-4D97-AF65-F5344CB8AC3E}">
        <p14:creationId xmlns:p14="http://schemas.microsoft.com/office/powerpoint/2010/main" val="135572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cxnSp>
        <p:nvCxnSpPr>
          <p:cNvPr id="4" name="Straight Connector 30">
            <a:extLst>
              <a:ext uri="{FF2B5EF4-FFF2-40B4-BE49-F238E27FC236}">
                <a16:creationId xmlns:a16="http://schemas.microsoft.com/office/drawing/2014/main" id="{BD19F60E-5989-8532-EBC4-1873392A70F8}"/>
              </a:ext>
            </a:extLst>
          </p:cNvPr>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fr-FR"/>
              <a:t>Cliquez et modifiez le titre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1D586612-DB5C-AD77-F93E-4077A2932883}"/>
              </a:ext>
            </a:extLst>
          </p:cNvPr>
          <p:cNvSpPr>
            <a:spLocks noGrp="1"/>
          </p:cNvSpPr>
          <p:nvPr>
            <p:ph type="dt" sz="half" idx="10"/>
          </p:nvPr>
        </p:nvSpPr>
        <p:spPr/>
        <p:txBody>
          <a:bodyPr/>
          <a:lstStyle>
            <a:lvl1pPr>
              <a:defRPr smtClean="0"/>
            </a:lvl1pPr>
          </a:lstStyle>
          <a:p>
            <a:pPr>
              <a:defRPr/>
            </a:pPr>
            <a:fld id="{81965A2F-F076-C945-AD9C-773D54C0C467}" type="datetimeFigureOut">
              <a:rPr lang="fr-FR" altLang="fr-FR"/>
              <a:pPr>
                <a:defRPr/>
              </a:pPr>
              <a:t>25/01/2025</a:t>
            </a:fld>
            <a:endParaRPr lang="fr-FR" altLang="fr-FR"/>
          </a:p>
        </p:txBody>
      </p:sp>
      <p:sp>
        <p:nvSpPr>
          <p:cNvPr id="6" name="Footer Placeholder 4">
            <a:extLst>
              <a:ext uri="{FF2B5EF4-FFF2-40B4-BE49-F238E27FC236}">
                <a16:creationId xmlns:a16="http://schemas.microsoft.com/office/drawing/2014/main" id="{EE85C48C-83AD-00D8-C62F-BC36D2E6B23A}"/>
              </a:ext>
            </a:extLst>
          </p:cNvPr>
          <p:cNvSpPr>
            <a:spLocks noGrp="1"/>
          </p:cNvSpPr>
          <p:nvPr>
            <p:ph type="ftr" sz="quarter" idx="11"/>
          </p:nvPr>
        </p:nvSpPr>
        <p:spPr/>
        <p:txBody>
          <a:bodyPr/>
          <a:lstStyle>
            <a:lvl1pPr>
              <a:defRPr/>
            </a:lvl1pPr>
          </a:lstStyle>
          <a:p>
            <a:pPr>
              <a:defRPr/>
            </a:pPr>
            <a:endParaRPr lang="fr-FR" altLang="fr-FR"/>
          </a:p>
        </p:txBody>
      </p:sp>
      <p:sp>
        <p:nvSpPr>
          <p:cNvPr id="7" name="Slide Number Placeholder 5">
            <a:extLst>
              <a:ext uri="{FF2B5EF4-FFF2-40B4-BE49-F238E27FC236}">
                <a16:creationId xmlns:a16="http://schemas.microsoft.com/office/drawing/2014/main" id="{790AA39F-E555-7005-4D93-8DB01C70BC5E}"/>
              </a:ext>
            </a:extLst>
          </p:cNvPr>
          <p:cNvSpPr>
            <a:spLocks noGrp="1"/>
          </p:cNvSpPr>
          <p:nvPr>
            <p:ph type="sldNum" sz="quarter" idx="12"/>
          </p:nvPr>
        </p:nvSpPr>
        <p:spPr/>
        <p:txBody>
          <a:bodyPr/>
          <a:lstStyle>
            <a:lvl1pPr>
              <a:defRPr smtClean="0"/>
            </a:lvl1pPr>
          </a:lstStyle>
          <a:p>
            <a:pPr>
              <a:defRPr/>
            </a:pPr>
            <a:fld id="{5E4E605F-9EF5-0442-B73F-F18D7F94103B}" type="slidenum">
              <a:rPr lang="fr-FR" altLang="fr-FR"/>
              <a:pPr>
                <a:defRPr/>
              </a:pPr>
              <a:t>‹N°›</a:t>
            </a:fld>
            <a:endParaRPr lang="fr-FR" altLang="fr-FR"/>
          </a:p>
        </p:txBody>
      </p:sp>
    </p:spTree>
    <p:extLst>
      <p:ext uri="{BB962C8B-B14F-4D97-AF65-F5344CB8AC3E}">
        <p14:creationId xmlns:p14="http://schemas.microsoft.com/office/powerpoint/2010/main" val="8098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95E9B077-82D5-2B62-7844-B6CCE873C536}"/>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fr-FR"/>
              <a:t>Cliquez et modifiez le titre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4">
            <a:extLst>
              <a:ext uri="{FF2B5EF4-FFF2-40B4-BE49-F238E27FC236}">
                <a16:creationId xmlns:a16="http://schemas.microsoft.com/office/drawing/2014/main" id="{48A8CD41-91D5-BC57-F1FF-8A0169836A5B}"/>
              </a:ext>
            </a:extLst>
          </p:cNvPr>
          <p:cNvSpPr>
            <a:spLocks noGrp="1"/>
          </p:cNvSpPr>
          <p:nvPr>
            <p:ph type="dt" sz="half" idx="10"/>
          </p:nvPr>
        </p:nvSpPr>
        <p:spPr/>
        <p:txBody>
          <a:bodyPr/>
          <a:lstStyle>
            <a:lvl1pPr>
              <a:defRPr smtClean="0"/>
            </a:lvl1pPr>
          </a:lstStyle>
          <a:p>
            <a:pPr>
              <a:defRPr/>
            </a:pPr>
            <a:fld id="{B734CB8D-7015-B646-99E7-7F51DFF7F593}" type="datetimeFigureOut">
              <a:rPr lang="fr-FR" altLang="fr-FR"/>
              <a:pPr>
                <a:defRPr/>
              </a:pPr>
              <a:t>25/01/2025</a:t>
            </a:fld>
            <a:endParaRPr lang="fr-FR" altLang="fr-FR"/>
          </a:p>
        </p:txBody>
      </p:sp>
      <p:sp>
        <p:nvSpPr>
          <p:cNvPr id="7" name="Footer Placeholder 5">
            <a:extLst>
              <a:ext uri="{FF2B5EF4-FFF2-40B4-BE49-F238E27FC236}">
                <a16:creationId xmlns:a16="http://schemas.microsoft.com/office/drawing/2014/main" id="{57645899-F63C-FDB9-3728-C0E97209334A}"/>
              </a:ext>
            </a:extLst>
          </p:cNvPr>
          <p:cNvSpPr>
            <a:spLocks noGrp="1"/>
          </p:cNvSpPr>
          <p:nvPr>
            <p:ph type="ftr" sz="quarter" idx="11"/>
          </p:nvPr>
        </p:nvSpPr>
        <p:spPr/>
        <p:txBody>
          <a:bodyPr/>
          <a:lstStyle>
            <a:lvl1pPr>
              <a:defRPr/>
            </a:lvl1pPr>
          </a:lstStyle>
          <a:p>
            <a:pPr>
              <a:defRPr/>
            </a:pPr>
            <a:endParaRPr lang="fr-FR" altLang="fr-FR"/>
          </a:p>
        </p:txBody>
      </p:sp>
      <p:sp>
        <p:nvSpPr>
          <p:cNvPr id="8" name="Slide Number Placeholder 6">
            <a:extLst>
              <a:ext uri="{FF2B5EF4-FFF2-40B4-BE49-F238E27FC236}">
                <a16:creationId xmlns:a16="http://schemas.microsoft.com/office/drawing/2014/main" id="{F599AA88-6D98-7C55-ABC0-8F565232A367}"/>
              </a:ext>
            </a:extLst>
          </p:cNvPr>
          <p:cNvSpPr>
            <a:spLocks noGrp="1"/>
          </p:cNvSpPr>
          <p:nvPr>
            <p:ph type="sldNum" sz="quarter" idx="12"/>
          </p:nvPr>
        </p:nvSpPr>
        <p:spPr/>
        <p:txBody>
          <a:bodyPr/>
          <a:lstStyle>
            <a:lvl1pPr>
              <a:defRPr smtClean="0"/>
            </a:lvl1pPr>
          </a:lstStyle>
          <a:p>
            <a:pPr>
              <a:defRPr/>
            </a:pPr>
            <a:fld id="{4B320CEB-4E7D-F64B-BF0D-0341D67C42C6}" type="slidenum">
              <a:rPr lang="fr-FR" altLang="fr-FR"/>
              <a:pPr>
                <a:defRPr/>
              </a:pPr>
              <a:t>‹N°›</a:t>
            </a:fld>
            <a:endParaRPr lang="fr-FR" altLang="fr-FR"/>
          </a:p>
        </p:txBody>
      </p:sp>
    </p:spTree>
    <p:extLst>
      <p:ext uri="{BB962C8B-B14F-4D97-AF65-F5344CB8AC3E}">
        <p14:creationId xmlns:p14="http://schemas.microsoft.com/office/powerpoint/2010/main" val="54343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40">
            <a:extLst>
              <a:ext uri="{FF2B5EF4-FFF2-40B4-BE49-F238E27FC236}">
                <a16:creationId xmlns:a16="http://schemas.microsoft.com/office/drawing/2014/main" id="{D0A37806-5157-71C5-CB4E-1305DFC382EC}"/>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a:extLst>
              <a:ext uri="{FF2B5EF4-FFF2-40B4-BE49-F238E27FC236}">
                <a16:creationId xmlns:a16="http://schemas.microsoft.com/office/drawing/2014/main" id="{8ACB1808-C299-282B-9F57-215E814B940A}"/>
              </a:ext>
            </a:extLst>
          </p:cNvPr>
          <p:cNvSpPr>
            <a:spLocks noGrp="1"/>
          </p:cNvSpPr>
          <p:nvPr>
            <p:ph type="dt" sz="half" idx="10"/>
          </p:nvPr>
        </p:nvSpPr>
        <p:spPr/>
        <p:txBody>
          <a:bodyPr/>
          <a:lstStyle>
            <a:lvl1pPr>
              <a:defRPr smtClean="0"/>
            </a:lvl1pPr>
          </a:lstStyle>
          <a:p>
            <a:pPr>
              <a:defRPr/>
            </a:pPr>
            <a:fld id="{DF9ED249-C53E-1F45-B409-C2401E30C8FB}" type="datetimeFigureOut">
              <a:rPr lang="fr-FR" altLang="fr-FR"/>
              <a:pPr>
                <a:defRPr/>
              </a:pPr>
              <a:t>25/01/2025</a:t>
            </a:fld>
            <a:endParaRPr lang="fr-FR" altLang="fr-FR"/>
          </a:p>
        </p:txBody>
      </p:sp>
      <p:sp>
        <p:nvSpPr>
          <p:cNvPr id="9" name="Footer Placeholder 7">
            <a:extLst>
              <a:ext uri="{FF2B5EF4-FFF2-40B4-BE49-F238E27FC236}">
                <a16:creationId xmlns:a16="http://schemas.microsoft.com/office/drawing/2014/main" id="{CA2B264D-191D-E513-1466-FC0E7E1F12D9}"/>
              </a:ext>
            </a:extLst>
          </p:cNvPr>
          <p:cNvSpPr>
            <a:spLocks noGrp="1"/>
          </p:cNvSpPr>
          <p:nvPr>
            <p:ph type="ftr" sz="quarter" idx="11"/>
          </p:nvPr>
        </p:nvSpPr>
        <p:spPr/>
        <p:txBody>
          <a:bodyPr/>
          <a:lstStyle>
            <a:lvl1pPr>
              <a:defRPr/>
            </a:lvl1pPr>
          </a:lstStyle>
          <a:p>
            <a:pPr>
              <a:defRPr/>
            </a:pPr>
            <a:endParaRPr lang="fr-FR" altLang="fr-FR"/>
          </a:p>
        </p:txBody>
      </p:sp>
      <p:sp>
        <p:nvSpPr>
          <p:cNvPr id="10" name="Slide Number Placeholder 8">
            <a:extLst>
              <a:ext uri="{FF2B5EF4-FFF2-40B4-BE49-F238E27FC236}">
                <a16:creationId xmlns:a16="http://schemas.microsoft.com/office/drawing/2014/main" id="{A4C903B7-CE17-17CA-76EF-66E56DEA8004}"/>
              </a:ext>
            </a:extLst>
          </p:cNvPr>
          <p:cNvSpPr>
            <a:spLocks noGrp="1"/>
          </p:cNvSpPr>
          <p:nvPr>
            <p:ph type="sldNum" sz="quarter" idx="12"/>
          </p:nvPr>
        </p:nvSpPr>
        <p:spPr/>
        <p:txBody>
          <a:bodyPr/>
          <a:lstStyle>
            <a:lvl1pPr>
              <a:defRPr smtClean="0"/>
            </a:lvl1pPr>
          </a:lstStyle>
          <a:p>
            <a:pPr>
              <a:defRPr/>
            </a:pPr>
            <a:fld id="{C086E78C-7166-A84C-8B5F-FC1608DA3CE7}" type="slidenum">
              <a:rPr lang="fr-FR" altLang="fr-FR"/>
              <a:pPr>
                <a:defRPr/>
              </a:pPr>
              <a:t>‹N°›</a:t>
            </a:fld>
            <a:endParaRPr lang="fr-FR" altLang="fr-FR"/>
          </a:p>
        </p:txBody>
      </p:sp>
    </p:spTree>
    <p:extLst>
      <p:ext uri="{BB962C8B-B14F-4D97-AF65-F5344CB8AC3E}">
        <p14:creationId xmlns:p14="http://schemas.microsoft.com/office/powerpoint/2010/main" val="260490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 name="Straight Connector 13">
            <a:extLst>
              <a:ext uri="{FF2B5EF4-FFF2-40B4-BE49-F238E27FC236}">
                <a16:creationId xmlns:a16="http://schemas.microsoft.com/office/drawing/2014/main" id="{8618F424-13F9-B426-B6B3-E220BF41BB08}"/>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fr-FR"/>
              <a:t>Cliquez et modifiez le titre</a:t>
            </a:r>
            <a:endParaRPr lang="en-US" dirty="0"/>
          </a:p>
        </p:txBody>
      </p:sp>
      <p:sp>
        <p:nvSpPr>
          <p:cNvPr id="4" name="Date Placeholder 2">
            <a:extLst>
              <a:ext uri="{FF2B5EF4-FFF2-40B4-BE49-F238E27FC236}">
                <a16:creationId xmlns:a16="http://schemas.microsoft.com/office/drawing/2014/main" id="{670C580D-B945-2389-D72F-355341CCD8C4}"/>
              </a:ext>
            </a:extLst>
          </p:cNvPr>
          <p:cNvSpPr>
            <a:spLocks noGrp="1"/>
          </p:cNvSpPr>
          <p:nvPr>
            <p:ph type="dt" sz="half" idx="10"/>
          </p:nvPr>
        </p:nvSpPr>
        <p:spPr/>
        <p:txBody>
          <a:bodyPr/>
          <a:lstStyle>
            <a:lvl1pPr>
              <a:defRPr smtClean="0"/>
            </a:lvl1pPr>
          </a:lstStyle>
          <a:p>
            <a:pPr>
              <a:defRPr/>
            </a:pPr>
            <a:fld id="{BAE4BA60-D90D-8140-ABFC-3A59413A631C}" type="datetimeFigureOut">
              <a:rPr lang="fr-FR" altLang="fr-FR"/>
              <a:pPr>
                <a:defRPr/>
              </a:pPr>
              <a:t>25/01/2025</a:t>
            </a:fld>
            <a:endParaRPr lang="fr-FR" altLang="fr-FR"/>
          </a:p>
        </p:txBody>
      </p:sp>
      <p:sp>
        <p:nvSpPr>
          <p:cNvPr id="5" name="Footer Placeholder 3">
            <a:extLst>
              <a:ext uri="{FF2B5EF4-FFF2-40B4-BE49-F238E27FC236}">
                <a16:creationId xmlns:a16="http://schemas.microsoft.com/office/drawing/2014/main" id="{8FC3A9C1-9866-7DB6-78C5-63E7F7590C85}"/>
              </a:ext>
            </a:extLst>
          </p:cNvPr>
          <p:cNvSpPr>
            <a:spLocks noGrp="1"/>
          </p:cNvSpPr>
          <p:nvPr>
            <p:ph type="ftr" sz="quarter" idx="11"/>
          </p:nvPr>
        </p:nvSpPr>
        <p:spPr/>
        <p:txBody>
          <a:bodyPr/>
          <a:lstStyle>
            <a:lvl1pPr>
              <a:defRPr/>
            </a:lvl1pPr>
          </a:lstStyle>
          <a:p>
            <a:pPr>
              <a:defRPr/>
            </a:pPr>
            <a:endParaRPr lang="fr-FR" altLang="fr-FR"/>
          </a:p>
        </p:txBody>
      </p:sp>
      <p:sp>
        <p:nvSpPr>
          <p:cNvPr id="6" name="Slide Number Placeholder 4">
            <a:extLst>
              <a:ext uri="{FF2B5EF4-FFF2-40B4-BE49-F238E27FC236}">
                <a16:creationId xmlns:a16="http://schemas.microsoft.com/office/drawing/2014/main" id="{C15A1156-014D-6705-A265-C0B43C5A5EC8}"/>
              </a:ext>
            </a:extLst>
          </p:cNvPr>
          <p:cNvSpPr>
            <a:spLocks noGrp="1"/>
          </p:cNvSpPr>
          <p:nvPr>
            <p:ph type="sldNum" sz="quarter" idx="12"/>
          </p:nvPr>
        </p:nvSpPr>
        <p:spPr/>
        <p:txBody>
          <a:bodyPr/>
          <a:lstStyle>
            <a:lvl1pPr>
              <a:defRPr smtClean="0"/>
            </a:lvl1pPr>
          </a:lstStyle>
          <a:p>
            <a:pPr>
              <a:defRPr/>
            </a:pPr>
            <a:fld id="{82DC9412-542E-6E46-834B-C1AD9AB27F42}" type="slidenum">
              <a:rPr lang="fr-FR" altLang="fr-FR"/>
              <a:pPr>
                <a:defRPr/>
              </a:pPr>
              <a:t>‹N°›</a:t>
            </a:fld>
            <a:endParaRPr lang="fr-FR" altLang="fr-FR"/>
          </a:p>
        </p:txBody>
      </p:sp>
    </p:spTree>
    <p:extLst>
      <p:ext uri="{BB962C8B-B14F-4D97-AF65-F5344CB8AC3E}">
        <p14:creationId xmlns:p14="http://schemas.microsoft.com/office/powerpoint/2010/main" val="285554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3032D2-6A5D-47FA-C478-54B3D51067DE}"/>
              </a:ext>
            </a:extLst>
          </p:cNvPr>
          <p:cNvSpPr>
            <a:spLocks noGrp="1"/>
          </p:cNvSpPr>
          <p:nvPr>
            <p:ph type="dt" sz="half" idx="10"/>
          </p:nvPr>
        </p:nvSpPr>
        <p:spPr/>
        <p:txBody>
          <a:bodyPr/>
          <a:lstStyle>
            <a:lvl1pPr>
              <a:defRPr/>
            </a:lvl1pPr>
          </a:lstStyle>
          <a:p>
            <a:pPr>
              <a:defRPr/>
            </a:pPr>
            <a:fld id="{1B393637-02BA-BA46-9768-A861B066D1EA}" type="datetimeFigureOut">
              <a:rPr lang="fr-FR" altLang="fr-FR"/>
              <a:pPr>
                <a:defRPr/>
              </a:pPr>
              <a:t>25/01/2025</a:t>
            </a:fld>
            <a:endParaRPr lang="fr-FR" altLang="fr-FR"/>
          </a:p>
        </p:txBody>
      </p:sp>
      <p:sp>
        <p:nvSpPr>
          <p:cNvPr id="3" name="Footer Placeholder 4">
            <a:extLst>
              <a:ext uri="{FF2B5EF4-FFF2-40B4-BE49-F238E27FC236}">
                <a16:creationId xmlns:a16="http://schemas.microsoft.com/office/drawing/2014/main" id="{2C9BA45A-A579-5946-1371-953DAB4DFC91}"/>
              </a:ext>
            </a:extLst>
          </p:cNvPr>
          <p:cNvSpPr>
            <a:spLocks noGrp="1"/>
          </p:cNvSpPr>
          <p:nvPr>
            <p:ph type="ftr" sz="quarter" idx="11"/>
          </p:nvPr>
        </p:nvSpPr>
        <p:spPr/>
        <p:txBody>
          <a:bodyPr/>
          <a:lstStyle>
            <a:lvl1pPr>
              <a:defRPr/>
            </a:lvl1pPr>
          </a:lstStyle>
          <a:p>
            <a:pPr>
              <a:defRPr/>
            </a:pPr>
            <a:endParaRPr lang="fr-FR" altLang="fr-FR"/>
          </a:p>
        </p:txBody>
      </p:sp>
      <p:sp>
        <p:nvSpPr>
          <p:cNvPr id="4" name="Slide Number Placeholder 5">
            <a:extLst>
              <a:ext uri="{FF2B5EF4-FFF2-40B4-BE49-F238E27FC236}">
                <a16:creationId xmlns:a16="http://schemas.microsoft.com/office/drawing/2014/main" id="{EAF91F6E-02E6-42D5-E746-EBC3F72BB0C7}"/>
              </a:ext>
            </a:extLst>
          </p:cNvPr>
          <p:cNvSpPr>
            <a:spLocks noGrp="1"/>
          </p:cNvSpPr>
          <p:nvPr>
            <p:ph type="sldNum" sz="quarter" idx="12"/>
          </p:nvPr>
        </p:nvSpPr>
        <p:spPr/>
        <p:txBody>
          <a:bodyPr/>
          <a:lstStyle>
            <a:lvl1pPr>
              <a:defRPr/>
            </a:lvl1pPr>
          </a:lstStyle>
          <a:p>
            <a:pPr>
              <a:defRPr/>
            </a:pPr>
            <a:fld id="{89A369D6-F8C4-C74E-A232-0B6FB219713B}" type="slidenum">
              <a:rPr lang="fr-FR" altLang="fr-FR"/>
              <a:pPr>
                <a:defRPr/>
              </a:pPr>
              <a:t>‹N°›</a:t>
            </a:fld>
            <a:endParaRPr lang="fr-FR" altLang="fr-FR"/>
          </a:p>
        </p:txBody>
      </p:sp>
    </p:spTree>
    <p:extLst>
      <p:ext uri="{BB962C8B-B14F-4D97-AF65-F5344CB8AC3E}">
        <p14:creationId xmlns:p14="http://schemas.microsoft.com/office/powerpoint/2010/main" val="31653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15">
            <a:extLst>
              <a:ext uri="{FF2B5EF4-FFF2-40B4-BE49-F238E27FC236}">
                <a16:creationId xmlns:a16="http://schemas.microsoft.com/office/drawing/2014/main" id="{F6C56885-2168-F987-01FF-DAA98C12661E}"/>
              </a:ext>
            </a:extLst>
          </p:cNvPr>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fr-FR"/>
              <a:t>Cliquez et modifiez le titre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Date Placeholder 4">
            <a:extLst>
              <a:ext uri="{FF2B5EF4-FFF2-40B4-BE49-F238E27FC236}">
                <a16:creationId xmlns:a16="http://schemas.microsoft.com/office/drawing/2014/main" id="{98670DBF-FDFB-EDAA-F5C2-EB46D36D6C0E}"/>
              </a:ext>
            </a:extLst>
          </p:cNvPr>
          <p:cNvSpPr>
            <a:spLocks noGrp="1"/>
          </p:cNvSpPr>
          <p:nvPr>
            <p:ph type="dt" sz="half" idx="10"/>
          </p:nvPr>
        </p:nvSpPr>
        <p:spPr/>
        <p:txBody>
          <a:bodyPr/>
          <a:lstStyle>
            <a:lvl1pPr>
              <a:defRPr smtClean="0"/>
            </a:lvl1pPr>
          </a:lstStyle>
          <a:p>
            <a:pPr>
              <a:defRPr/>
            </a:pPr>
            <a:fld id="{F930B0C0-4CD9-AC4E-82F0-9AED99F52F6C}" type="datetimeFigureOut">
              <a:rPr lang="fr-FR" altLang="fr-FR"/>
              <a:pPr>
                <a:defRPr/>
              </a:pPr>
              <a:t>25/01/2025</a:t>
            </a:fld>
            <a:endParaRPr lang="fr-FR" altLang="fr-FR"/>
          </a:p>
        </p:txBody>
      </p:sp>
      <p:sp>
        <p:nvSpPr>
          <p:cNvPr id="7" name="Footer Placeholder 5">
            <a:extLst>
              <a:ext uri="{FF2B5EF4-FFF2-40B4-BE49-F238E27FC236}">
                <a16:creationId xmlns:a16="http://schemas.microsoft.com/office/drawing/2014/main" id="{F154281F-B150-0F75-C85E-EA7E62AA9FEB}"/>
              </a:ext>
            </a:extLst>
          </p:cNvPr>
          <p:cNvSpPr>
            <a:spLocks noGrp="1"/>
          </p:cNvSpPr>
          <p:nvPr>
            <p:ph type="ftr" sz="quarter" idx="11"/>
          </p:nvPr>
        </p:nvSpPr>
        <p:spPr/>
        <p:txBody>
          <a:bodyPr/>
          <a:lstStyle>
            <a:lvl1pPr>
              <a:defRPr/>
            </a:lvl1pPr>
          </a:lstStyle>
          <a:p>
            <a:pPr>
              <a:defRPr/>
            </a:pPr>
            <a:endParaRPr lang="fr-FR" altLang="fr-FR"/>
          </a:p>
        </p:txBody>
      </p:sp>
      <p:sp>
        <p:nvSpPr>
          <p:cNvPr id="8" name="Slide Number Placeholder 6">
            <a:extLst>
              <a:ext uri="{FF2B5EF4-FFF2-40B4-BE49-F238E27FC236}">
                <a16:creationId xmlns:a16="http://schemas.microsoft.com/office/drawing/2014/main" id="{EA289813-DCB0-E8A7-1C1B-870B93F8FC0C}"/>
              </a:ext>
            </a:extLst>
          </p:cNvPr>
          <p:cNvSpPr>
            <a:spLocks noGrp="1"/>
          </p:cNvSpPr>
          <p:nvPr>
            <p:ph type="sldNum" sz="quarter" idx="12"/>
          </p:nvPr>
        </p:nvSpPr>
        <p:spPr/>
        <p:txBody>
          <a:bodyPr/>
          <a:lstStyle>
            <a:lvl1pPr>
              <a:defRPr smtClean="0"/>
            </a:lvl1pPr>
          </a:lstStyle>
          <a:p>
            <a:pPr>
              <a:defRPr/>
            </a:pPr>
            <a:fld id="{C0571632-BDF9-1641-8906-D0420F9E3632}" type="slidenum">
              <a:rPr lang="fr-FR" altLang="fr-FR"/>
              <a:pPr>
                <a:defRPr/>
              </a:pPr>
              <a:t>‹N°›</a:t>
            </a:fld>
            <a:endParaRPr lang="fr-FR" altLang="fr-FR"/>
          </a:p>
        </p:txBody>
      </p:sp>
    </p:spTree>
    <p:extLst>
      <p:ext uri="{BB962C8B-B14F-4D97-AF65-F5344CB8AC3E}">
        <p14:creationId xmlns:p14="http://schemas.microsoft.com/office/powerpoint/2010/main" val="360723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fr-FR"/>
              <a:t>Cliquez et modifiez le titre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4">
            <a:extLst>
              <a:ext uri="{FF2B5EF4-FFF2-40B4-BE49-F238E27FC236}">
                <a16:creationId xmlns:a16="http://schemas.microsoft.com/office/drawing/2014/main" id="{FAA2635D-E19B-A27D-677A-32725F794FFC}"/>
              </a:ext>
            </a:extLst>
          </p:cNvPr>
          <p:cNvSpPr>
            <a:spLocks noGrp="1"/>
          </p:cNvSpPr>
          <p:nvPr>
            <p:ph type="dt" sz="half" idx="10"/>
          </p:nvPr>
        </p:nvSpPr>
        <p:spPr/>
        <p:txBody>
          <a:bodyPr/>
          <a:lstStyle>
            <a:lvl1pPr>
              <a:defRPr smtClean="0"/>
            </a:lvl1pPr>
          </a:lstStyle>
          <a:p>
            <a:pPr>
              <a:defRPr/>
            </a:pPr>
            <a:fld id="{C8F7E997-82B3-1844-BA2D-694C89F0E7A4}" type="datetimeFigureOut">
              <a:rPr lang="fr-FR" altLang="fr-FR"/>
              <a:pPr>
                <a:defRPr/>
              </a:pPr>
              <a:t>25/01/2025</a:t>
            </a:fld>
            <a:endParaRPr lang="fr-FR" altLang="fr-FR"/>
          </a:p>
        </p:txBody>
      </p:sp>
      <p:sp>
        <p:nvSpPr>
          <p:cNvPr id="5" name="Footer Placeholder 5">
            <a:extLst>
              <a:ext uri="{FF2B5EF4-FFF2-40B4-BE49-F238E27FC236}">
                <a16:creationId xmlns:a16="http://schemas.microsoft.com/office/drawing/2014/main" id="{2EE4CE5D-56C3-742E-2C6A-56A598CDE22B}"/>
              </a:ext>
            </a:extLst>
          </p:cNvPr>
          <p:cNvSpPr>
            <a:spLocks noGrp="1"/>
          </p:cNvSpPr>
          <p:nvPr>
            <p:ph type="ftr" sz="quarter" idx="11"/>
          </p:nvPr>
        </p:nvSpPr>
        <p:spPr/>
        <p:txBody>
          <a:bodyPr/>
          <a:lstStyle>
            <a:lvl1pPr>
              <a:defRPr/>
            </a:lvl1pPr>
          </a:lstStyle>
          <a:p>
            <a:pPr>
              <a:defRPr/>
            </a:pPr>
            <a:endParaRPr lang="en-US" altLang="fr-US"/>
          </a:p>
        </p:txBody>
      </p:sp>
      <p:sp>
        <p:nvSpPr>
          <p:cNvPr id="6" name="Slide Number Placeholder 6">
            <a:extLst>
              <a:ext uri="{FF2B5EF4-FFF2-40B4-BE49-F238E27FC236}">
                <a16:creationId xmlns:a16="http://schemas.microsoft.com/office/drawing/2014/main" id="{D1CE5321-1D98-F8C1-D148-4A24ED8A6A34}"/>
              </a:ext>
            </a:extLst>
          </p:cNvPr>
          <p:cNvSpPr>
            <a:spLocks noGrp="1"/>
          </p:cNvSpPr>
          <p:nvPr>
            <p:ph type="sldNum" sz="quarter" idx="12"/>
          </p:nvPr>
        </p:nvSpPr>
        <p:spPr/>
        <p:txBody>
          <a:bodyPr/>
          <a:lstStyle>
            <a:lvl1pPr>
              <a:defRPr smtClean="0"/>
            </a:lvl1pPr>
          </a:lstStyle>
          <a:p>
            <a:pPr>
              <a:defRPr/>
            </a:pPr>
            <a:fld id="{FBB50256-B069-D14F-ABF8-6DCA135E19FE}" type="slidenum">
              <a:rPr lang="fr-FR" altLang="fr-FR"/>
              <a:pPr>
                <a:defRPr/>
              </a:pPr>
              <a:t>‹N°›</a:t>
            </a:fld>
            <a:endParaRPr lang="fr-FR" altLang="fr-FR"/>
          </a:p>
        </p:txBody>
      </p:sp>
    </p:spTree>
    <p:extLst>
      <p:ext uri="{BB962C8B-B14F-4D97-AF65-F5344CB8AC3E}">
        <p14:creationId xmlns:p14="http://schemas.microsoft.com/office/powerpoint/2010/main" val="104014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9B25F468-2AEF-8758-562C-95AD14FF4F96}"/>
              </a:ext>
            </a:extLst>
          </p:cNvPr>
          <p:cNvGrpSpPr>
            <a:grpSpLocks/>
          </p:cNvGrpSpPr>
          <p:nvPr/>
        </p:nvGrpSpPr>
        <p:grpSpPr bwMode="auto">
          <a:xfrm>
            <a:off x="0" y="0"/>
            <a:ext cx="9151938" cy="6858000"/>
            <a:chOff x="0" y="0"/>
            <a:chExt cx="9152467" cy="6858000"/>
          </a:xfrm>
        </p:grpSpPr>
        <p:pic>
          <p:nvPicPr>
            <p:cNvPr id="1032" name="Picture 7" descr="SD-PanelContent.png">
              <a:extLst>
                <a:ext uri="{FF2B5EF4-FFF2-40B4-BE49-F238E27FC236}">
                  <a16:creationId xmlns:a16="http://schemas.microsoft.com/office/drawing/2014/main" id="{48078ABC-D1AF-F8C2-0BD3-8810790E1AB2}"/>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45EBDEC-0D5A-FC2A-3B41-2695F79E1837}"/>
                </a:ext>
              </a:extLst>
            </p:cNvPr>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87B2FC06-9B53-7BFE-0B26-964CB570DBB3}"/>
                </a:ext>
              </a:extLst>
            </p:cNvPr>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C568313A-71AA-B37A-3D24-3BE203C25CD5}"/>
                </a:ext>
              </a:extLst>
            </p:cNvPr>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9B82E4C1-C6F2-371E-D0BF-3A901B9C77A3}"/>
              </a:ext>
            </a:extLst>
          </p:cNvPr>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US"/>
              <a:t>Cliquez et modifiez le titre</a:t>
            </a:r>
            <a:endParaRPr lang="en-US" altLang="fr-US"/>
          </a:p>
        </p:txBody>
      </p:sp>
      <p:sp>
        <p:nvSpPr>
          <p:cNvPr id="1028" name="Text Placeholder 2">
            <a:extLst>
              <a:ext uri="{FF2B5EF4-FFF2-40B4-BE49-F238E27FC236}">
                <a16:creationId xmlns:a16="http://schemas.microsoft.com/office/drawing/2014/main" id="{4FD5C7D1-031A-E588-622E-67AE4C7A4316}"/>
              </a:ext>
            </a:extLst>
          </p:cNvPr>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US"/>
              <a:t>Cliquez pour modifier les styles du texte du masque</a:t>
            </a:r>
          </a:p>
          <a:p>
            <a:pPr lvl="1"/>
            <a:r>
              <a:rPr lang="fr-FR" altLang="fr-US"/>
              <a:t>Deuxième niveau</a:t>
            </a:r>
          </a:p>
          <a:p>
            <a:pPr lvl="2"/>
            <a:r>
              <a:rPr lang="fr-FR" altLang="fr-US"/>
              <a:t>Troisième niveau</a:t>
            </a:r>
          </a:p>
          <a:p>
            <a:pPr lvl="3"/>
            <a:r>
              <a:rPr lang="fr-FR" altLang="fr-US"/>
              <a:t>Quatrième niveau</a:t>
            </a:r>
          </a:p>
          <a:p>
            <a:pPr lvl="4"/>
            <a:r>
              <a:rPr lang="fr-FR" altLang="fr-US"/>
              <a:t>Cinquième niveau</a:t>
            </a:r>
            <a:endParaRPr lang="en-US" altLang="fr-US"/>
          </a:p>
        </p:txBody>
      </p:sp>
      <p:sp>
        <p:nvSpPr>
          <p:cNvPr id="4" name="Date Placeholder 3">
            <a:extLst>
              <a:ext uri="{FF2B5EF4-FFF2-40B4-BE49-F238E27FC236}">
                <a16:creationId xmlns:a16="http://schemas.microsoft.com/office/drawing/2014/main" id="{602914B6-6537-065F-057A-81B5242EB9EC}"/>
              </a:ext>
            </a:extLst>
          </p:cNvPr>
          <p:cNvSpPr>
            <a:spLocks noGrp="1"/>
          </p:cNvSpPr>
          <p:nvPr>
            <p:ph type="dt" sz="half" idx="2"/>
          </p:nvPr>
        </p:nvSpPr>
        <p:spPr>
          <a:xfrm>
            <a:off x="6356350" y="5961063"/>
            <a:ext cx="1149350" cy="279400"/>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Garamond" panose="02020404030301010803" pitchFamily="18" charset="0"/>
              </a:defRPr>
            </a:lvl1pPr>
          </a:lstStyle>
          <a:p>
            <a:pPr>
              <a:defRPr/>
            </a:pPr>
            <a:fld id="{9C4956D0-3531-E14C-ACA4-D2488815D728}" type="datetimeFigureOut">
              <a:rPr lang="fr-FR" altLang="fr-FR"/>
              <a:pPr>
                <a:defRPr/>
              </a:pPr>
              <a:t>25/01/2025</a:t>
            </a:fld>
            <a:endParaRPr lang="fr-FR" altLang="fr-FR"/>
          </a:p>
        </p:txBody>
      </p:sp>
      <p:sp>
        <p:nvSpPr>
          <p:cNvPr id="5" name="Footer Placeholder 4">
            <a:extLst>
              <a:ext uri="{FF2B5EF4-FFF2-40B4-BE49-F238E27FC236}">
                <a16:creationId xmlns:a16="http://schemas.microsoft.com/office/drawing/2014/main" id="{6E3C3128-1D4C-85A8-CA6E-25F34D7FE90A}"/>
              </a:ext>
            </a:extLst>
          </p:cNvPr>
          <p:cNvSpPr>
            <a:spLocks noGrp="1"/>
          </p:cNvSpPr>
          <p:nvPr>
            <p:ph type="ftr" sz="quarter" idx="3"/>
          </p:nvPr>
        </p:nvSpPr>
        <p:spPr>
          <a:xfrm>
            <a:off x="1176338" y="5961063"/>
            <a:ext cx="5105400" cy="279400"/>
          </a:xfrm>
          <a:prstGeom prst="rect">
            <a:avLst/>
          </a:prstGeom>
        </p:spPr>
        <p:txBody>
          <a:bodyPr vert="horz" wrap="square" lIns="91440" tIns="45720" rIns="91440" bIns="45720" numCol="1" anchor="ctr" anchorCtr="0" compatLnSpc="1">
            <a:prstTxWarp prst="textNoShape">
              <a:avLst/>
            </a:prstTxWarp>
          </a:bodyPr>
          <a:lstStyle>
            <a:lvl1pPr>
              <a:defRPr sz="1000">
                <a:latin typeface="Garamond" panose="02020404030301010803" pitchFamily="18" charset="0"/>
              </a:defRPr>
            </a:lvl1pPr>
          </a:lstStyle>
          <a:p>
            <a:pPr>
              <a:defRPr/>
            </a:pPr>
            <a:endParaRPr lang="fr-FR" altLang="fr-FR"/>
          </a:p>
        </p:txBody>
      </p:sp>
      <p:sp>
        <p:nvSpPr>
          <p:cNvPr id="6" name="Slide Number Placeholder 5">
            <a:extLst>
              <a:ext uri="{FF2B5EF4-FFF2-40B4-BE49-F238E27FC236}">
                <a16:creationId xmlns:a16="http://schemas.microsoft.com/office/drawing/2014/main" id="{8C560F90-4398-567E-5C80-E7905606D0E0}"/>
              </a:ext>
            </a:extLst>
          </p:cNvPr>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Garamond" panose="02020404030301010803" pitchFamily="18" charset="0"/>
              </a:defRPr>
            </a:lvl1pPr>
          </a:lstStyle>
          <a:p>
            <a:pPr>
              <a:defRPr/>
            </a:pPr>
            <a:fld id="{3531E5E3-8705-C04B-BE68-DD289AA99ED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39" r:id="rId7"/>
    <p:sldLayoutId id="2147484348" r:id="rId8"/>
    <p:sldLayoutId id="2147484349" r:id="rId9"/>
    <p:sldLayoutId id="2147484340" r:id="rId10"/>
    <p:sldLayoutId id="2147484350" r:id="rId11"/>
    <p:sldLayoutId id="2147484351" r:id="rId12"/>
    <p:sldLayoutId id="2147484341" r:id="rId13"/>
    <p:sldLayoutId id="2147484352" r:id="rId14"/>
    <p:sldLayoutId id="2147484353" r:id="rId15"/>
    <p:sldLayoutId id="2147484354" r:id="rId16"/>
    <p:sldLayoutId id="2147484355"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charset="0"/>
        </a:defRPr>
      </a:lvl2pPr>
      <a:lvl3pPr algn="ctr" defTabSz="457200" rtl="0" eaLnBrk="0" fontAlgn="base" hangingPunct="0">
        <a:spcBef>
          <a:spcPct val="0"/>
        </a:spcBef>
        <a:spcAft>
          <a:spcPct val="0"/>
        </a:spcAft>
        <a:defRPr sz="4000">
          <a:solidFill>
            <a:srgbClr val="262626"/>
          </a:solidFill>
          <a:latin typeface="Garamond" charset="0"/>
        </a:defRPr>
      </a:lvl3pPr>
      <a:lvl4pPr algn="ctr" defTabSz="457200" rtl="0" eaLnBrk="0" fontAlgn="base" hangingPunct="0">
        <a:spcBef>
          <a:spcPct val="0"/>
        </a:spcBef>
        <a:spcAft>
          <a:spcPct val="0"/>
        </a:spcAft>
        <a:defRPr sz="4000">
          <a:solidFill>
            <a:srgbClr val="262626"/>
          </a:solidFill>
          <a:latin typeface="Garamond" charset="0"/>
        </a:defRPr>
      </a:lvl4pPr>
      <a:lvl5pPr algn="ctr" defTabSz="457200" rtl="0" eaLnBrk="0" fontAlgn="base" hangingPunct="0">
        <a:spcBef>
          <a:spcPct val="0"/>
        </a:spcBef>
        <a:spcAft>
          <a:spcPct val="0"/>
        </a:spcAft>
        <a:defRPr sz="4000">
          <a:solidFill>
            <a:srgbClr val="262626"/>
          </a:solidFill>
          <a:latin typeface="Garamond"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Users/nadinemachikou/Library/Group%20Containers/UBF8T346G9.ms/WebArchiveCopyPasteTempFiles/com.microsoft.Word/Edouard-Glissant.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Users/nadinemachikou/Library/Group%20Containers/UBF8T346G9.ms/WebArchiveCopyPasteTempFiles/com.microsoft.Word/71qdcXvpGKL._AC_UF1000,1000_QL80_.jp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Users/nadinemachikou/Library/Group%20Containers/UBF8T346G9.ms/WebArchiveCopyPasteTempFiles/com.microsoft.Word/71JJZiO+eHL._AC_UF1000,1000_QL80_.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a.fr/ina-eclaire-actu/video/cpc81051693/jamot-un-grand-docteur" TargetMode="External"/><Relationship Id="rId2" Type="http://schemas.openxmlformats.org/officeDocument/2006/relationships/hyperlink" Target="https://www.ina.fr/ina-eclaire-actu/video/caf91066704/docteur-schweitz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file:////Users/nadinemachikou/Library/Group%20Containers/UBF8T346G9.ms/WebArchiveCopyPasteTempFiles/com.microsoft.Word/9k="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y0S-Qcn9B64" TargetMode="External"/><Relationship Id="rId2" Type="http://schemas.openxmlformats.org/officeDocument/2006/relationships/hyperlink" Target="https://www.youtube.com/watch?v=lHXTcTMPP5g" TargetMode="External"/><Relationship Id="rId1" Type="http://schemas.openxmlformats.org/officeDocument/2006/relationships/slideLayout" Target="../slideLayouts/slideLayout2.xml"/><Relationship Id="rId5" Type="http://schemas.openxmlformats.org/officeDocument/2006/relationships/hyperlink" Target="https://www.youtube.com/watch?v=oPGVGckn7kQ" TargetMode="External"/><Relationship Id="rId4" Type="http://schemas.openxmlformats.org/officeDocument/2006/relationships/hyperlink" Target="https://www.pbslearningmedia.org/resource/6031c3a2-ada9-42b4-8045-52006e2a2b07/the-berlin-conference-of-1884-188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s://opensocietyfoundations.imgix.net/uploads/a68dcc23-abb0-4e48-82bd-0fd5a5dd9b6a/20241101-ender-namibia-reparations-3000.jpg?auto=compress%2Cformat&amp;fit=min&amp;fm=jpg&amp;q=80&amp;rect=0%2C0%2C3000%2C2000&amp;w=760"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www.tu.berlin/en/kuk/research/projects/current-research-projects/reversed-history-of-collections-cameroons-cultural-heritage-in-german-museums/atlas-der-abwesenhei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https://devex.shorthandstories.com/localized-development-and-the-future-of-aid/assets/d1wdiS4PuQ/og-image-v2artboard-23_1-2x-100-2401x1257.jpeg"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https://startnetwork.org/sites/default/files/old/heroImage/start_network_-_seven_dimensions_of_localisation2.pn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reativecommons.org/licenses/by-nc-nd/2.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Users/nadinemachikou/Library/Group%20Containers/UBF8T346G9.ms/WebArchiveCopyPasteTempFiles/com.microsoft.Word/71XxljDiZWL._AC_UL210_SR210,210_.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s://gumlet.assettype.com/downtoearth%2F2024-12-30%2F5v1x8nmj%2F28.jpg?w=480&amp;auto=format%2Ccompress&amp;fit=max"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nadinemachikou/Library/Group%20Containers/UBF8T346G9.ms/WebArchiveCopyPasteTempFiles/com.microsoft.Word/2Q=="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2">
            <a:extLst>
              <a:ext uri="{FF2B5EF4-FFF2-40B4-BE49-F238E27FC236}">
                <a16:creationId xmlns:a16="http://schemas.microsoft.com/office/drawing/2014/main" id="{A454667C-01BE-29E0-3B81-9181A5C97590}"/>
              </a:ext>
            </a:extLst>
          </p:cNvPr>
          <p:cNvSpPr>
            <a:spLocks noGrp="1"/>
          </p:cNvSpPr>
          <p:nvPr>
            <p:ph type="ctrTitle"/>
          </p:nvPr>
        </p:nvSpPr>
        <p:spPr>
          <a:xfrm rot="20448982">
            <a:off x="-168275" y="2397125"/>
            <a:ext cx="9539288" cy="1689100"/>
          </a:xfrm>
        </p:spPr>
        <p:txBody>
          <a:bodyPr/>
          <a:lstStyle/>
          <a:p>
            <a:pPr eaLnBrk="1" hangingPunct="1"/>
            <a:r>
              <a:rPr lang="fr-FR" altLang="fr-US" sz="4400" b="1" dirty="0" err="1">
                <a:ln>
                  <a:noFill/>
                </a:ln>
                <a:solidFill>
                  <a:srgbClr val="C00000"/>
                </a:solidFill>
              </a:rPr>
              <a:t>Africa</a:t>
            </a:r>
            <a:r>
              <a:rPr lang="fr-FR" altLang="fr-US" sz="4400" b="1" dirty="0">
                <a:ln>
                  <a:noFill/>
                </a:ln>
                <a:solidFill>
                  <a:srgbClr val="C00000"/>
                </a:solidFill>
              </a:rPr>
              <a:t> and </a:t>
            </a:r>
            <a:r>
              <a:rPr lang="fr-FR" altLang="fr-US" sz="4400" b="1" dirty="0" err="1">
                <a:ln>
                  <a:noFill/>
                </a:ln>
                <a:solidFill>
                  <a:srgbClr val="C00000"/>
                </a:solidFill>
              </a:rPr>
              <a:t>Compassionate</a:t>
            </a:r>
            <a:r>
              <a:rPr lang="fr-FR" altLang="fr-US" sz="4400" b="1" dirty="0">
                <a:ln>
                  <a:noFill/>
                </a:ln>
                <a:solidFill>
                  <a:srgbClr val="C00000"/>
                </a:solidFill>
              </a:rPr>
              <a:t> </a:t>
            </a:r>
            <a:r>
              <a:rPr lang="fr-FR" altLang="fr-US" sz="4400" b="1" dirty="0" err="1">
                <a:ln>
                  <a:noFill/>
                </a:ln>
                <a:solidFill>
                  <a:srgbClr val="C00000"/>
                </a:solidFill>
              </a:rPr>
              <a:t>Relationality</a:t>
            </a:r>
            <a:endParaRPr lang="fr-FR" altLang="fr-US" sz="2800" dirty="0">
              <a:ln>
                <a:noFill/>
              </a:ln>
              <a:solidFill>
                <a:srgbClr val="C00000"/>
              </a:solidFill>
            </a:endParaRPr>
          </a:p>
        </p:txBody>
      </p:sp>
      <p:sp>
        <p:nvSpPr>
          <p:cNvPr id="21506" name="Sous-titre 2">
            <a:extLst>
              <a:ext uri="{FF2B5EF4-FFF2-40B4-BE49-F238E27FC236}">
                <a16:creationId xmlns:a16="http://schemas.microsoft.com/office/drawing/2014/main" id="{84565B9B-1648-D50A-0D19-E4F66FA2813C}"/>
              </a:ext>
            </a:extLst>
          </p:cNvPr>
          <p:cNvSpPr>
            <a:spLocks noGrp="1"/>
          </p:cNvSpPr>
          <p:nvPr>
            <p:ph type="subTitle" idx="1"/>
          </p:nvPr>
        </p:nvSpPr>
        <p:spPr>
          <a:xfrm rot="21430207">
            <a:off x="34925" y="153988"/>
            <a:ext cx="7854950" cy="755650"/>
          </a:xfrm>
        </p:spPr>
        <p:txBody>
          <a:bodyPr>
            <a:normAutofit fontScale="92500" lnSpcReduction="20000"/>
          </a:bodyPr>
          <a:lstStyle/>
          <a:p>
            <a:pPr eaLnBrk="1" hangingPunct="1">
              <a:spcAft>
                <a:spcPct val="0"/>
              </a:spcAft>
            </a:pPr>
            <a:r>
              <a:rPr lang="fr-FR" altLang="fr-US" sz="2800" b="1" dirty="0"/>
              <a:t>UNIVERSITÉ DE PARIS 1 PANTHÉON SORBONNE</a:t>
            </a:r>
            <a:endParaRPr lang="fr-FR" altLang="fr-US" sz="2800" dirty="0"/>
          </a:p>
        </p:txBody>
      </p:sp>
      <p:sp>
        <p:nvSpPr>
          <p:cNvPr id="21507" name="Espace réservé du pied de page 3">
            <a:extLst>
              <a:ext uri="{FF2B5EF4-FFF2-40B4-BE49-F238E27FC236}">
                <a16:creationId xmlns:a16="http://schemas.microsoft.com/office/drawing/2014/main" id="{823AECDD-0506-8721-EE73-B548FA8D2DD4}"/>
              </a:ext>
            </a:extLst>
          </p:cNvPr>
          <p:cNvSpPr>
            <a:spLocks noGrp="1"/>
          </p:cNvSpPr>
          <p:nvPr>
            <p:ph type="ftr" sz="quarter" idx="11"/>
          </p:nvPr>
        </p:nvSpPr>
        <p:spPr bwMode="auto">
          <a:xfrm>
            <a:off x="4572000" y="5773738"/>
            <a:ext cx="4813300" cy="91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spcBef>
                <a:spcPts val="1000"/>
              </a:spcBef>
              <a:spcAft>
                <a:spcPct val="0"/>
              </a:spcAft>
              <a:buSzPct val="160000"/>
              <a:buFont typeface="Arial" panose="020B0604020202020204" pitchFamily="34" charset="0"/>
              <a:buNone/>
            </a:pPr>
            <a:r>
              <a:rPr lang="fr-FR" altLang="fr-US" sz="1600" b="1" dirty="0">
                <a:solidFill>
                  <a:schemeClr val="tx1"/>
                </a:solidFill>
                <a:latin typeface="Footlight MT Light" panose="0204060206030A020304" pitchFamily="18" charset="77"/>
                <a:ea typeface="Footlight MT Light" panose="0204060206030A020304" pitchFamily="18" charset="77"/>
                <a:cs typeface="Footlight MT Light" panose="0204060206030A020304" pitchFamily="18" charset="77"/>
              </a:rPr>
              <a:t>Nadine MACHIKOU (Université de Dschang)</a:t>
            </a:r>
          </a:p>
          <a:p>
            <a:pPr algn="ctr">
              <a:spcBef>
                <a:spcPct val="0"/>
              </a:spcBef>
              <a:spcAft>
                <a:spcPct val="0"/>
              </a:spcAft>
              <a:buClrTx/>
              <a:buSzTx/>
              <a:buFontTx/>
              <a:buNone/>
            </a:pPr>
            <a:r>
              <a:rPr lang="fr-FR" altLang="fr-US" sz="1600" b="1" dirty="0">
                <a:solidFill>
                  <a:srgbClr val="3F3F3F"/>
                </a:solidFill>
                <a:latin typeface="Footlight MT Light" panose="0204060206030A020304" pitchFamily="18" charset="77"/>
                <a:ea typeface="Footlight MT Light" panose="0204060206030A020304" pitchFamily="18" charset="77"/>
                <a:cs typeface="Footlight MT Light" panose="0204060206030A020304" pitchFamily="18" charset="77"/>
              </a:rPr>
              <a:t>Janvier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CDB978A2-CA87-1010-7298-678326D2837C}"/>
              </a:ext>
            </a:extLst>
          </p:cNvPr>
          <p:cNvSpPr>
            <a:spLocks noGrp="1"/>
          </p:cNvSpPr>
          <p:nvPr>
            <p:ph type="title"/>
          </p:nvPr>
        </p:nvSpPr>
        <p:spPr>
          <a:xfrm>
            <a:off x="500063" y="1"/>
            <a:ext cx="8229600" cy="476672"/>
          </a:xfrm>
        </p:spPr>
        <p:txBody>
          <a:bodyPr/>
          <a:lstStyle/>
          <a:p>
            <a:pPr eaLnBrk="1" hangingPunct="1"/>
            <a:r>
              <a:rPr lang="fr-FR" altLang="fr-US" dirty="0">
                <a:ln>
                  <a:noFill/>
                </a:ln>
              </a:rPr>
              <a:t>Compassion </a:t>
            </a:r>
            <a:r>
              <a:rPr lang="fr-FR" altLang="fr-US" dirty="0" err="1">
                <a:ln>
                  <a:noFill/>
                </a:ln>
              </a:rPr>
              <a:t>is</a:t>
            </a:r>
            <a:r>
              <a:rPr lang="fr-FR" altLang="fr-US" dirty="0">
                <a:ln>
                  <a:noFill/>
                </a:ln>
              </a:rPr>
              <a:t> </a:t>
            </a:r>
          </a:p>
        </p:txBody>
      </p:sp>
      <p:sp>
        <p:nvSpPr>
          <p:cNvPr id="17410" name="Espace réservé du contenu 2">
            <a:extLst>
              <a:ext uri="{FF2B5EF4-FFF2-40B4-BE49-F238E27FC236}">
                <a16:creationId xmlns:a16="http://schemas.microsoft.com/office/drawing/2014/main" id="{4E90192D-5E23-1FBB-AA6B-8FC60A421D74}"/>
              </a:ext>
            </a:extLst>
          </p:cNvPr>
          <p:cNvSpPr>
            <a:spLocks noGrp="1"/>
          </p:cNvSpPr>
          <p:nvPr>
            <p:ph idx="1"/>
          </p:nvPr>
        </p:nvSpPr>
        <p:spPr>
          <a:xfrm>
            <a:off x="678509" y="707644"/>
            <a:ext cx="4025577" cy="5400675"/>
          </a:xfrm>
        </p:spPr>
        <p:txBody>
          <a:bodyPr rtlCol="0">
            <a:normAutofit/>
          </a:bodyPr>
          <a:lstStyle/>
          <a:p>
            <a:pPr marL="0" marR="0" algn="just">
              <a:spcBef>
                <a:spcPts val="0"/>
              </a:spcBef>
              <a:spcAft>
                <a:spcPts val="0"/>
              </a:spcAft>
            </a:pPr>
            <a:r>
              <a:rPr lang="en-US" sz="1800" dirty="0">
                <a:solidFill>
                  <a:srgbClr val="C00000"/>
                </a:solidFill>
                <a:latin typeface="Footlight MT Light" panose="0204060206030A020304" pitchFamily="18" charset="77"/>
                <a:ea typeface="Calibri" panose="020F0502020204030204" pitchFamily="34" charset="0"/>
                <a:cs typeface="Times New Roman" panose="02020603050405020304" pitchFamily="18" charset="0"/>
              </a:rPr>
              <a:t>S</a:t>
            </a:r>
            <a:r>
              <a:rPr lang="en-US" sz="18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napshots of compassion’s configuration and interactions show that there are winners and </a:t>
            </a:r>
            <a:r>
              <a:rPr lang="en-US" sz="1800" dirty="0" err="1">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loosers</a:t>
            </a:r>
            <a:r>
              <a:rPr lang="en-US" sz="18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 of compassion, just as there is compassion’s dominants and dominated. </a:t>
            </a:r>
          </a:p>
          <a:p>
            <a:pPr marL="0" marR="0" algn="just">
              <a:spcBef>
                <a:spcPts val="0"/>
              </a:spcBef>
              <a:spcAft>
                <a:spcPts val="0"/>
              </a:spcAft>
            </a:pPr>
            <a:r>
              <a:rPr lang="en-US" sz="18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However, this compassion relationality is not a zero-sum game, though ridiculed by Hannah Arendt as “effeminate virtue’ to be eradicated from public sphere </a:t>
            </a:r>
          </a:p>
          <a:p>
            <a:pPr marL="0" marR="0" algn="just">
              <a:spcBef>
                <a:spcPts val="0"/>
              </a:spcBef>
              <a:spcAft>
                <a:spcPts val="0"/>
              </a:spcAft>
            </a:pPr>
            <a:endParaRPr lang="en-US" sz="18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This political emotion builds a moral and economic exchange et a sociopolitical and historical construction </a:t>
            </a:r>
          </a:p>
          <a:p>
            <a:pPr marL="0" marR="0" algn="just">
              <a:spcBef>
                <a:spcPts val="0"/>
              </a:spcBef>
              <a:spcAft>
                <a:spcPts val="0"/>
              </a:spcAft>
            </a:pPr>
            <a:r>
              <a:rPr lang="en-US" sz="18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 </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Todays presentation is based on of course not addressing the essential elements of historical complexity</a:t>
            </a:r>
            <a:r>
              <a:rPr lang="en-US" sz="1800" dirty="0">
                <a:solidFill>
                  <a:srgbClr val="C00000"/>
                </a:solidFill>
                <a:effectLst/>
                <a:latin typeface="Times" panose="02020603050405020304"/>
                <a:ea typeface="Times New Roman" panose="02020603050405020304" pitchFamily="18" charset="0"/>
                <a:cs typeface="Times New Roman" panose="02020603050405020304" pitchFamily="18" charset="0"/>
              </a:rPr>
              <a:t>.</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eaLnBrk="1" fontAlgn="auto" hangingPunct="1">
              <a:spcBef>
                <a:spcPts val="0"/>
              </a:spcBef>
              <a:spcAft>
                <a:spcPts val="0"/>
              </a:spcAft>
              <a:buClrTx/>
              <a:buSzTx/>
              <a:buFont typeface="Arial" panose="020B0604020202020204" pitchFamily="34" charset="0"/>
              <a:buNone/>
              <a:defRPr/>
            </a:pPr>
            <a:endParaRPr lang="fr-FR" dirty="0">
              <a:solidFill>
                <a:schemeClr val="tx1">
                  <a:lumMod val="85000"/>
                  <a:lumOff val="15000"/>
                </a:schemeClr>
              </a:solidFill>
            </a:endParaRPr>
          </a:p>
        </p:txBody>
      </p:sp>
      <p:sp>
        <p:nvSpPr>
          <p:cNvPr id="3" name="Espace réservé du contenu 2">
            <a:extLst>
              <a:ext uri="{FF2B5EF4-FFF2-40B4-BE49-F238E27FC236}">
                <a16:creationId xmlns:a16="http://schemas.microsoft.com/office/drawing/2014/main" id="{9A8F35FD-2AB0-224D-01ED-99FC522C0727}"/>
              </a:ext>
            </a:extLst>
          </p:cNvPr>
          <p:cNvSpPr txBox="1">
            <a:spLocks/>
          </p:cNvSpPr>
          <p:nvPr/>
        </p:nvSpPr>
        <p:spPr bwMode="auto">
          <a:xfrm>
            <a:off x="4704086" y="765175"/>
            <a:ext cx="376140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indent="131763" algn="just"/>
            <a:r>
              <a:rPr lang="en-US" sz="1400"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Paul </a:t>
            </a:r>
            <a:r>
              <a:rPr lang="en-US" sz="1400" dirty="0" err="1">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Hoggett</a:t>
            </a:r>
            <a:r>
              <a:rPr lang="en-US" sz="1400"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 and Simon Thompson (eds) </a:t>
            </a:r>
            <a:r>
              <a:rPr lang="en-US" sz="1400" i="1"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Politics and the Emotions: The Affective Turn in Contemporary Political Studies</a:t>
            </a:r>
            <a:r>
              <a:rPr lang="en-US" sz="1400"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 New York, Bloomsbury Publishing, 2012 (192 pp) </a:t>
            </a:r>
            <a:endParaRPr lang="fr-US" sz="1400" dirty="0">
              <a:effectLst/>
              <a:latin typeface="Footlight MT Light" panose="0204060206030A020304" pitchFamily="18" charset="77"/>
              <a:ea typeface="Calibri" panose="020F0502020204030204" pitchFamily="34" charset="0"/>
            </a:endParaRPr>
          </a:p>
          <a:p>
            <a:pPr marL="0" marR="0" indent="131763" algn="just"/>
            <a:r>
              <a:rPr lang="en-US" sz="1400"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Nicolas </a:t>
            </a:r>
            <a:r>
              <a:rPr lang="en-US" sz="1400" dirty="0" err="1">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Demertzis</a:t>
            </a:r>
            <a:r>
              <a:rPr lang="en-US" sz="1400"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 (ed) </a:t>
            </a:r>
            <a:r>
              <a:rPr lang="en-US" sz="1400" i="1"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Emotions in Politics: The Affect Dimension in Political Tension</a:t>
            </a:r>
            <a:r>
              <a:rPr lang="en-US" sz="1400"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 Basingstoke, Palgrave Macmillan, 2013 (336 pp)</a:t>
            </a:r>
            <a:endParaRPr lang="fr-US" sz="1400" dirty="0">
              <a:effectLst/>
              <a:latin typeface="Footlight MT Light" panose="0204060206030A020304" pitchFamily="18" charset="77"/>
              <a:ea typeface="Calibri" panose="020F0502020204030204" pitchFamily="34" charset="0"/>
            </a:endParaRPr>
          </a:p>
          <a:p>
            <a:pPr marL="0" marR="0" indent="131763" algn="just"/>
            <a:r>
              <a:rPr lang="fr-FR" sz="1400" dirty="0">
                <a:solidFill>
                  <a:srgbClr val="000000"/>
                </a:solidFill>
                <a:effectLst/>
                <a:latin typeface="Footlight MT Light" panose="0204060206030A020304" pitchFamily="18" charset="77"/>
                <a:ea typeface="Calibri" panose="020F0502020204030204" pitchFamily="34" charset="0"/>
              </a:rPr>
              <a:t>Hannah Arendt, </a:t>
            </a:r>
            <a:r>
              <a:rPr lang="fr-FR" sz="1400" i="1" dirty="0">
                <a:solidFill>
                  <a:srgbClr val="000000"/>
                </a:solidFill>
                <a:effectLst/>
                <a:latin typeface="Footlight MT Light" panose="0204060206030A020304" pitchFamily="18" charset="77"/>
                <a:ea typeface="Calibri" panose="020F0502020204030204" pitchFamily="34" charset="0"/>
              </a:rPr>
              <a:t>The </a:t>
            </a:r>
            <a:r>
              <a:rPr lang="fr-FR" sz="1400" i="1" dirty="0" err="1">
                <a:solidFill>
                  <a:srgbClr val="000000"/>
                </a:solidFill>
                <a:effectLst/>
                <a:latin typeface="Footlight MT Light" panose="0204060206030A020304" pitchFamily="18" charset="77"/>
                <a:ea typeface="Calibri" panose="020F0502020204030204" pitchFamily="34" charset="0"/>
              </a:rPr>
              <a:t>Jew</a:t>
            </a:r>
            <a:r>
              <a:rPr lang="fr-FR" sz="1400" i="1" dirty="0">
                <a:solidFill>
                  <a:srgbClr val="000000"/>
                </a:solidFill>
                <a:effectLst/>
                <a:latin typeface="Footlight MT Light" panose="0204060206030A020304" pitchFamily="18" charset="77"/>
                <a:ea typeface="Calibri" panose="020F0502020204030204" pitchFamily="34" charset="0"/>
              </a:rPr>
              <a:t> as </a:t>
            </a:r>
            <a:r>
              <a:rPr lang="fr-FR" sz="1400" i="1" dirty="0" err="1">
                <a:solidFill>
                  <a:srgbClr val="000000"/>
                </a:solidFill>
                <a:effectLst/>
                <a:latin typeface="Footlight MT Light" panose="0204060206030A020304" pitchFamily="18" charset="77"/>
                <a:ea typeface="Calibri" panose="020F0502020204030204" pitchFamily="34" charset="0"/>
              </a:rPr>
              <a:t>Pariah</a:t>
            </a:r>
            <a:r>
              <a:rPr lang="fr-FR" sz="1400" i="1" dirty="0">
                <a:solidFill>
                  <a:srgbClr val="000000"/>
                </a:solidFill>
                <a:effectLst/>
                <a:latin typeface="Footlight MT Light" panose="0204060206030A020304" pitchFamily="18" charset="77"/>
                <a:ea typeface="Calibri" panose="020F0502020204030204" pitchFamily="34" charset="0"/>
              </a:rPr>
              <a:t> </a:t>
            </a:r>
            <a:r>
              <a:rPr lang="fr-FR" sz="1400" dirty="0">
                <a:solidFill>
                  <a:srgbClr val="000000"/>
                </a:solidFill>
                <a:effectLst/>
                <a:latin typeface="Footlight MT Light" panose="0204060206030A020304" pitchFamily="18" charset="77"/>
                <a:ea typeface="Calibri" panose="020F0502020204030204" pitchFamily="34" charset="0"/>
              </a:rPr>
              <a:t>(1978)</a:t>
            </a:r>
            <a:r>
              <a:rPr lang="fr-US" sz="1400" dirty="0">
                <a:effectLst/>
                <a:latin typeface="Footlight MT Light" panose="0204060206030A020304" pitchFamily="18" charset="77"/>
              </a:rPr>
              <a:t> </a:t>
            </a:r>
          </a:p>
          <a:p>
            <a:pPr marL="0" marR="0" indent="131763" algn="just">
              <a:lnSpc>
                <a:spcPct val="150000"/>
              </a:lnSpc>
              <a:spcBef>
                <a:spcPts val="0"/>
              </a:spcBef>
              <a:spcAft>
                <a:spcPts val="0"/>
              </a:spcAft>
            </a:pPr>
            <a:r>
              <a:rPr lang="fr-US" sz="14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Judith Shklar, </a:t>
            </a:r>
            <a:r>
              <a:rPr lang="fr-US" sz="1400" i="1"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Ordinary Vices, </a:t>
            </a:r>
            <a:r>
              <a:rPr lang="fr-US" sz="14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Cambridge, Harvard University Press, 1984</a:t>
            </a:r>
            <a:endParaRPr lang="fr-US" sz="1400" kern="1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0" marR="0" indent="131763" algn="just">
              <a:lnSpc>
                <a:spcPct val="150000"/>
              </a:lnSpc>
              <a:spcBef>
                <a:spcPts val="0"/>
              </a:spcBef>
              <a:spcAft>
                <a:spcPts val="0"/>
              </a:spcAft>
            </a:pPr>
            <a:r>
              <a:rPr lang="fr-US" sz="14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Richard Rorty, </a:t>
            </a:r>
            <a:r>
              <a:rPr lang="fr-US" sz="1400" i="1"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Contengency, Irony, and Solidarity, </a:t>
            </a:r>
            <a:r>
              <a:rPr lang="fr-US" sz="14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Cambridge, Cambridge University Press, 1989</a:t>
            </a:r>
            <a:endParaRPr lang="fr-US" sz="1400" kern="1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0" marR="0" indent="131763" algn="just">
              <a:lnSpc>
                <a:spcPct val="150000"/>
              </a:lnSpc>
              <a:spcBef>
                <a:spcPts val="0"/>
              </a:spcBef>
              <a:spcAft>
                <a:spcPts val="0"/>
              </a:spcAft>
            </a:pPr>
            <a:r>
              <a:rPr lang="fr-US" sz="14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John Kekes, “Cruely and liberalism”, </a:t>
            </a:r>
            <a:r>
              <a:rPr lang="fr-US" sz="1400" i="1"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Ethics, </a:t>
            </a:r>
            <a:r>
              <a:rPr lang="fr-US" sz="14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106(4), 1996, pp.834-844</a:t>
            </a:r>
            <a:endParaRPr lang="fr-US" sz="1400" kern="1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0" marR="0" indent="131763"/>
            <a:r>
              <a:rPr lang="fr-US" sz="1400" dirty="0">
                <a:effectLst/>
                <a:latin typeface="Footlight MT Light" panose="0204060206030A020304" pitchFamily="18" charset="77"/>
                <a:ea typeface="Times New Roman" panose="02020603050405020304" pitchFamily="18" charset="0"/>
              </a:rPr>
              <a:t>Michael Ure and Mervyn Frost (eds.), </a:t>
            </a:r>
            <a:r>
              <a:rPr lang="fr-US" sz="1400" i="1" dirty="0">
                <a:effectLst/>
                <a:latin typeface="Footlight MT Light" panose="0204060206030A020304" pitchFamily="18" charset="77"/>
                <a:ea typeface="Times New Roman" panose="02020603050405020304" pitchFamily="18" charset="0"/>
              </a:rPr>
              <a:t>The Politics of Compassion</a:t>
            </a:r>
            <a:r>
              <a:rPr lang="fr-US" sz="1400" dirty="0">
                <a:effectLst/>
                <a:latin typeface="Footlight MT Light" panose="0204060206030A020304" pitchFamily="18" charset="77"/>
                <a:ea typeface="Times New Roman" panose="02020603050405020304" pitchFamily="18" charset="0"/>
              </a:rPr>
              <a:t>, Routledge, 2013 </a:t>
            </a:r>
          </a:p>
          <a:p>
            <a:pPr marL="0" marR="0" indent="131763" algn="just"/>
            <a:endParaRPr lang="fr-US" sz="1400" dirty="0">
              <a:effectLst/>
              <a:latin typeface="Footlight MT Light" panose="0204060206030A020304" pitchFamily="18" charset="77"/>
              <a:ea typeface="Calibri" panose="020F0502020204030204" pitchFamily="34" charset="0"/>
            </a:endParaRPr>
          </a:p>
        </p:txBody>
      </p:sp>
    </p:spTree>
    <p:extLst>
      <p:ext uri="{BB962C8B-B14F-4D97-AF65-F5344CB8AC3E}">
        <p14:creationId xmlns:p14="http://schemas.microsoft.com/office/powerpoint/2010/main" val="391450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CDB978A2-CA87-1010-7298-678326D2837C}"/>
              </a:ext>
            </a:extLst>
          </p:cNvPr>
          <p:cNvSpPr>
            <a:spLocks noGrp="1"/>
          </p:cNvSpPr>
          <p:nvPr>
            <p:ph type="title"/>
          </p:nvPr>
        </p:nvSpPr>
        <p:spPr>
          <a:xfrm>
            <a:off x="500063" y="1"/>
            <a:ext cx="8229600" cy="476672"/>
          </a:xfrm>
        </p:spPr>
        <p:txBody>
          <a:bodyPr/>
          <a:lstStyle/>
          <a:p>
            <a:pPr eaLnBrk="1" hangingPunct="1"/>
            <a:r>
              <a:rPr lang="fr-FR" altLang="fr-US" dirty="0" err="1">
                <a:ln>
                  <a:noFill/>
                </a:ln>
              </a:rPr>
              <a:t>Relationality</a:t>
            </a:r>
            <a:r>
              <a:rPr lang="fr-FR" altLang="fr-US" dirty="0">
                <a:ln>
                  <a:noFill/>
                </a:ln>
              </a:rPr>
              <a:t> as …</a:t>
            </a:r>
          </a:p>
        </p:txBody>
      </p:sp>
      <p:sp>
        <p:nvSpPr>
          <p:cNvPr id="17410" name="Espace réservé du contenu 2">
            <a:extLst>
              <a:ext uri="{FF2B5EF4-FFF2-40B4-BE49-F238E27FC236}">
                <a16:creationId xmlns:a16="http://schemas.microsoft.com/office/drawing/2014/main" id="{4E90192D-5E23-1FBB-AA6B-8FC60A421D74}"/>
              </a:ext>
            </a:extLst>
          </p:cNvPr>
          <p:cNvSpPr>
            <a:spLocks noGrp="1"/>
          </p:cNvSpPr>
          <p:nvPr>
            <p:ph idx="1"/>
          </p:nvPr>
        </p:nvSpPr>
        <p:spPr>
          <a:xfrm>
            <a:off x="678509" y="707644"/>
            <a:ext cx="4025577" cy="5817700"/>
          </a:xfrm>
        </p:spPr>
        <p:txBody>
          <a:bodyPr rtlCol="0">
            <a:noAutofit/>
          </a:bodyPr>
          <a:lstStyle/>
          <a:p>
            <a:pPr marL="0" marR="0" indent="0" algn="ctr">
              <a:spcBef>
                <a:spcPts val="0"/>
              </a:spcBef>
              <a:spcAft>
                <a:spcPts val="0"/>
              </a:spcAft>
              <a:buNone/>
            </a:pPr>
            <a:r>
              <a:rPr lang="fr-US" sz="2000" b="1" kern="1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Worldling through compassion (Glissant perspective)</a:t>
            </a:r>
            <a:r>
              <a:rPr lang="fr-US" sz="2000" dirty="0">
                <a:effectLst/>
                <a:latin typeface="Footlight MT Light" panose="0204060206030A020304" pitchFamily="18" charset="77"/>
                <a:ea typeface="Calibri" panose="020F0502020204030204" pitchFamily="34" charset="0"/>
                <a:cs typeface="Times New Roman" panose="02020603050405020304" pitchFamily="18" charset="0"/>
              </a:rPr>
              <a:t> Martinican poet, novelist and theorist</a:t>
            </a:r>
            <a:r>
              <a:rPr lang="fr-US" sz="1600" dirty="0">
                <a:effectLst/>
              </a:rPr>
              <a:t> (1928-2011)</a:t>
            </a:r>
          </a:p>
          <a:p>
            <a:pPr marL="0" marR="0" indent="0" algn="ctr">
              <a:spcBef>
                <a:spcPts val="0"/>
              </a:spcBef>
              <a:spcAft>
                <a:spcPts val="0"/>
              </a:spcAft>
              <a:buNone/>
            </a:pPr>
            <a:endParaRPr lang="fr-US" sz="1600"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endParaRPr>
          </a:p>
          <a:p>
            <a:pPr marL="0" marR="0" indent="0" algn="just">
              <a:spcBef>
                <a:spcPts val="0"/>
              </a:spcBef>
              <a:spcAft>
                <a:spcPts val="0"/>
              </a:spcAft>
              <a:buNone/>
            </a:pPr>
            <a:r>
              <a:rPr lang="fr-US" sz="1600"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Relations between the local and the global, especially the effects of globalisation. Against this ‘mondialisation’ (globalisation), he proposes a mondialité (variously translated as worldmentality, worldliness or worlding). </a:t>
            </a:r>
          </a:p>
          <a:p>
            <a:pPr marL="0" marR="0" indent="0" algn="just">
              <a:spcBef>
                <a:spcPts val="0"/>
              </a:spcBef>
              <a:spcAft>
                <a:spcPts val="0"/>
              </a:spcAft>
              <a:buNone/>
            </a:pPr>
            <a:endParaRPr lang="fr-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fr-US" sz="1600" kern="100" dirty="0">
                <a:solidFill>
                  <a:srgbClr val="C00000"/>
                </a:solidFill>
                <a:effectLst/>
                <a:latin typeface="Footlight MT Light" panose="0204060206030A020304" pitchFamily="18" charset="77"/>
                <a:ea typeface="Calibri" panose="020F0502020204030204" pitchFamily="34" charset="0"/>
                <a:cs typeface="Open Sans" panose="020B0606030504020204" pitchFamily="34" charset="0"/>
              </a:rPr>
              <a:t>Relational belonging as a decolonial poetic intervention </a:t>
            </a:r>
            <a:r>
              <a:rPr lang="fr-US" sz="1600" i="1" kern="100" dirty="0">
                <a:solidFill>
                  <a:srgbClr val="C00000"/>
                </a:solidFill>
                <a:effectLst/>
                <a:latin typeface="Footlight MT Light" panose="0204060206030A020304" pitchFamily="18" charset="77"/>
                <a:ea typeface="Calibri" panose="020F0502020204030204" pitchFamily="34" charset="0"/>
                <a:cs typeface="Open Sans" panose="020B0606030504020204" pitchFamily="34" charset="0"/>
              </a:rPr>
              <a:t>which appears threefold both located and non located, material and non material, colonial and decolonial</a:t>
            </a:r>
            <a:r>
              <a:rPr lang="fr-US" sz="1600" i="1"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 </a:t>
            </a:r>
            <a:endParaRPr lang="fr-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fr-US" sz="1600" i="1"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as </a:t>
            </a:r>
            <a:r>
              <a:rPr lang="fr-US" sz="1600" b="1" i="1"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tout-monde</a:t>
            </a:r>
            <a:r>
              <a:rPr lang="fr-US" sz="1600" i="1"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 (the world in its entirety), </a:t>
            </a:r>
            <a:endParaRPr lang="fr-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fr-US" sz="1600" b="1" i="1"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écho-monde</a:t>
            </a:r>
            <a:r>
              <a:rPr lang="fr-US" sz="1600" i="1"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 (the world of things resonating with one another) and </a:t>
            </a:r>
            <a:endParaRPr lang="fr-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fr-US" sz="1600" b="1" i="1"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chaos-monde</a:t>
            </a:r>
            <a:r>
              <a:rPr lang="fr-US" sz="1600" i="1"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 (a world that cannot be systematized)</a:t>
            </a:r>
            <a:r>
              <a:rPr lang="fr-US" sz="1600"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 . </a:t>
            </a:r>
            <a:endParaRPr lang="fr-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fr-US" sz="1600"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 </a:t>
            </a:r>
            <a:endParaRPr lang="fr-FR" sz="1600" dirty="0">
              <a:solidFill>
                <a:schemeClr val="tx1">
                  <a:lumMod val="85000"/>
                  <a:lumOff val="15000"/>
                </a:schemeClr>
              </a:solidFill>
            </a:endParaRPr>
          </a:p>
        </p:txBody>
      </p:sp>
      <p:sp>
        <p:nvSpPr>
          <p:cNvPr id="3" name="Espace réservé du contenu 2">
            <a:extLst>
              <a:ext uri="{FF2B5EF4-FFF2-40B4-BE49-F238E27FC236}">
                <a16:creationId xmlns:a16="http://schemas.microsoft.com/office/drawing/2014/main" id="{9A8F35FD-2AB0-224D-01ED-99FC522C0727}"/>
              </a:ext>
            </a:extLst>
          </p:cNvPr>
          <p:cNvSpPr txBox="1">
            <a:spLocks/>
          </p:cNvSpPr>
          <p:nvPr/>
        </p:nvSpPr>
        <p:spPr bwMode="auto">
          <a:xfrm>
            <a:off x="10243381" y="2736469"/>
            <a:ext cx="402557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p:txBody>
      </p:sp>
      <p:sp>
        <p:nvSpPr>
          <p:cNvPr id="2" name="Rectangle 2">
            <a:extLst>
              <a:ext uri="{FF2B5EF4-FFF2-40B4-BE49-F238E27FC236}">
                <a16:creationId xmlns:a16="http://schemas.microsoft.com/office/drawing/2014/main" id="{979AACDE-035B-1580-763A-8C8DD4C7175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4" name="Espace réservé du contenu 2">
            <a:extLst>
              <a:ext uri="{FF2B5EF4-FFF2-40B4-BE49-F238E27FC236}">
                <a16:creationId xmlns:a16="http://schemas.microsoft.com/office/drawing/2014/main" id="{0FBE5F00-B17F-6B17-4DF4-8A6C660B6808}"/>
              </a:ext>
            </a:extLst>
          </p:cNvPr>
          <p:cNvSpPr txBox="1">
            <a:spLocks/>
          </p:cNvSpPr>
          <p:nvPr/>
        </p:nvSpPr>
        <p:spPr bwMode="auto">
          <a:xfrm>
            <a:off x="9408172" y="1472819"/>
            <a:ext cx="402557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lgn="just"/>
            <a:endParaRPr lang="fr-US" sz="1800" dirty="0">
              <a:effectLst/>
              <a:latin typeface="Times New Roman" panose="02020603050405020304" pitchFamily="18" charset="0"/>
              <a:ea typeface="Calibri" panose="020F0502020204030204" pitchFamily="34" charset="0"/>
            </a:endParaRPr>
          </a:p>
        </p:txBody>
      </p:sp>
      <p:sp>
        <p:nvSpPr>
          <p:cNvPr id="5" name="Rectangle 2">
            <a:extLst>
              <a:ext uri="{FF2B5EF4-FFF2-40B4-BE49-F238E27FC236}">
                <a16:creationId xmlns:a16="http://schemas.microsoft.com/office/drawing/2014/main" id="{FA1BCF31-26D2-824A-49F1-EAF47ED9B86E}"/>
              </a:ext>
            </a:extLst>
          </p:cNvPr>
          <p:cNvSpPr>
            <a:spLocks noChangeArrowheads="1"/>
          </p:cNvSpPr>
          <p:nvPr/>
        </p:nvSpPr>
        <p:spPr bwMode="auto">
          <a:xfrm>
            <a:off x="4704086" y="707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pic>
        <p:nvPicPr>
          <p:cNvPr id="6" name="Image 5" descr="Edouard Glissant en 2009. Photo : Ulf Andersen / AFP">
            <a:extLst>
              <a:ext uri="{FF2B5EF4-FFF2-40B4-BE49-F238E27FC236}">
                <a16:creationId xmlns:a16="http://schemas.microsoft.com/office/drawing/2014/main" id="{63950CA8-8E23-6326-2AF1-4D37F267C59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r="14584"/>
          <a:stretch>
            <a:fillRect/>
          </a:stretch>
        </p:blipFill>
        <p:spPr bwMode="auto">
          <a:xfrm>
            <a:off x="4935321" y="1415288"/>
            <a:ext cx="3637642" cy="3093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037FC03B-F1D9-8318-5EC1-2FD90559D4E8}"/>
              </a:ext>
            </a:extLst>
          </p:cNvPr>
          <p:cNvSpPr>
            <a:spLocks noChangeArrowheads="1"/>
          </p:cNvSpPr>
          <p:nvPr/>
        </p:nvSpPr>
        <p:spPr bwMode="auto">
          <a:xfrm>
            <a:off x="6024563" y="19720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Tree>
    <p:extLst>
      <p:ext uri="{BB962C8B-B14F-4D97-AF65-F5344CB8AC3E}">
        <p14:creationId xmlns:p14="http://schemas.microsoft.com/office/powerpoint/2010/main" val="2181947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CDB978A2-CA87-1010-7298-678326D2837C}"/>
              </a:ext>
            </a:extLst>
          </p:cNvPr>
          <p:cNvSpPr>
            <a:spLocks noGrp="1"/>
          </p:cNvSpPr>
          <p:nvPr>
            <p:ph type="title"/>
          </p:nvPr>
        </p:nvSpPr>
        <p:spPr>
          <a:xfrm>
            <a:off x="500063" y="1"/>
            <a:ext cx="8229600" cy="476672"/>
          </a:xfrm>
        </p:spPr>
        <p:txBody>
          <a:bodyPr/>
          <a:lstStyle/>
          <a:p>
            <a:pPr eaLnBrk="1" hangingPunct="1"/>
            <a:r>
              <a:rPr lang="fr-FR" altLang="fr-US" dirty="0" err="1">
                <a:ln>
                  <a:noFill/>
                </a:ln>
              </a:rPr>
              <a:t>Relationnality</a:t>
            </a:r>
            <a:r>
              <a:rPr lang="fr-FR" altLang="fr-US" dirty="0">
                <a:ln>
                  <a:noFill/>
                </a:ln>
              </a:rPr>
              <a:t> as …</a:t>
            </a:r>
          </a:p>
        </p:txBody>
      </p:sp>
      <p:sp>
        <p:nvSpPr>
          <p:cNvPr id="17410" name="Espace réservé du contenu 2">
            <a:extLst>
              <a:ext uri="{FF2B5EF4-FFF2-40B4-BE49-F238E27FC236}">
                <a16:creationId xmlns:a16="http://schemas.microsoft.com/office/drawing/2014/main" id="{4E90192D-5E23-1FBB-AA6B-8FC60A421D74}"/>
              </a:ext>
            </a:extLst>
          </p:cNvPr>
          <p:cNvSpPr>
            <a:spLocks noGrp="1"/>
          </p:cNvSpPr>
          <p:nvPr>
            <p:ph idx="1"/>
          </p:nvPr>
        </p:nvSpPr>
        <p:spPr>
          <a:xfrm>
            <a:off x="678509" y="707644"/>
            <a:ext cx="4617152" cy="5400675"/>
          </a:xfrm>
        </p:spPr>
        <p:txBody>
          <a:bodyPr rtlCol="0">
            <a:noAutofit/>
          </a:bodyPr>
          <a:lstStyle/>
          <a:p>
            <a:pPr marL="0" marR="0" indent="457200" algn="just">
              <a:spcBef>
                <a:spcPts val="0"/>
              </a:spcBef>
              <a:spcAft>
                <a:spcPts val="0"/>
              </a:spcAft>
            </a:pPr>
            <a:r>
              <a:rPr lang="fr-US" sz="1600" b="1" kern="100" dirty="0">
                <a:solidFill>
                  <a:srgbClr val="C00000"/>
                </a:solidFill>
                <a:effectLst/>
                <a:latin typeface="Footlight MT Light" panose="0204060206030A020304" pitchFamily="18" charset="77"/>
                <a:ea typeface="Calibri" panose="020F0502020204030204" pitchFamily="34" charset="0"/>
                <a:cs typeface="Open Sans" panose="020B0606030504020204" pitchFamily="34" charset="0"/>
              </a:rPr>
              <a:t>The West is ‘anxiously determined to cling to their conception of a world in which they dominate and control rather than ‘a world in which one is, quite simply, one agrees to be, with and among others’</a:t>
            </a:r>
            <a:r>
              <a:rPr lang="fr-US" sz="1600"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 (Glissant, 2010: 128). </a:t>
            </a:r>
          </a:p>
          <a:p>
            <a:pPr marL="0" indent="457200" algn="just">
              <a:spcBef>
                <a:spcPts val="0"/>
              </a:spcBef>
              <a:spcAft>
                <a:spcPts val="0"/>
              </a:spcAft>
            </a:pPr>
            <a:r>
              <a:rPr lang="fr-US" sz="1800" kern="100" dirty="0">
                <a:solidFill>
                  <a:srgbClr val="444444"/>
                </a:solidFill>
                <a:effectLst/>
                <a:latin typeface="Footlight MT Light" panose="0204060206030A020304" pitchFamily="18" charset="77"/>
                <a:ea typeface="Calibri" panose="020F0502020204030204" pitchFamily="34" charset="0"/>
                <a:cs typeface="Open Sans" panose="020B0606030504020204" pitchFamily="34" charset="0"/>
              </a:rPr>
              <a:t>Compassionnate relationality rooted in an </a:t>
            </a:r>
            <a:r>
              <a:rPr lang="fr-US" sz="1800" kern="100" dirty="0">
                <a:solidFill>
                  <a:srgbClr val="C00000"/>
                </a:solidFill>
                <a:effectLst/>
                <a:latin typeface="Footlight MT Light" panose="0204060206030A020304" pitchFamily="18" charset="77"/>
                <a:ea typeface="Calibri" panose="020F0502020204030204" pitchFamily="34" charset="0"/>
                <a:cs typeface="Open Sans" panose="020B0606030504020204" pitchFamily="34" charset="0"/>
              </a:rPr>
              <a:t>infinate litany possible relations made of pains, grievances, hopes, and desires</a:t>
            </a:r>
            <a:r>
              <a:rPr lang="fr-US" sz="1800" kern="100" dirty="0">
                <a:solidFill>
                  <a:srgbClr val="444444"/>
                </a:solidFill>
                <a:effectLst/>
                <a:latin typeface="Footlight MT Light" panose="0204060206030A020304" pitchFamily="18" charset="77"/>
                <a:ea typeface="Calibri" panose="020F0502020204030204" pitchFamily="34" charset="0"/>
                <a:cs typeface="Open Sans" panose="020B0606030504020204" pitchFamily="34" charset="0"/>
              </a:rPr>
              <a:t>: “</a:t>
            </a:r>
            <a:r>
              <a:rPr lang="fr-US" sz="1800" kern="100" dirty="0">
                <a:solidFill>
                  <a:srgbClr val="444444"/>
                </a:solidFill>
                <a:effectLst/>
                <a:latin typeface="Footlight MT Light" panose="0204060206030A020304" pitchFamily="18" charset="77"/>
                <a:ea typeface="Calibri" panose="020F0502020204030204" pitchFamily="34" charset="0"/>
                <a:cs typeface="Roboto Slab" pitchFamily="2" charset="0"/>
              </a:rPr>
              <a:t>the fear, the wasting away, the tortured extinction, the obstinate means of resistance, the famines that go unmentioned, the naive belief, the trepidation, the stubborn determination to learn, the imprisonments, the hopeless struggles, […] the slums, the sophisticated techniques, the simple games, the subtle games, the desertions and betrayals […] the strokes of luck, the ghettos, the assimilations, the immigrations […] the musics of passion, the rages of what we so simply call libido, the pleasures of our urges and athletic pleasures (</a:t>
            </a:r>
            <a:r>
              <a:rPr lang="fr-US" sz="1800" i="1" kern="100" dirty="0">
                <a:solidFill>
                  <a:srgbClr val="444444"/>
                </a:solidFill>
                <a:effectLst/>
                <a:latin typeface="Footlight MT Light" panose="0204060206030A020304" pitchFamily="18" charset="77"/>
                <a:ea typeface="Calibri" panose="020F0502020204030204" pitchFamily="34" charset="0"/>
                <a:cs typeface="Roboto Slab" pitchFamily="2" charset="0"/>
              </a:rPr>
              <a:t>PR</a:t>
            </a:r>
            <a:r>
              <a:rPr lang="fr-US" sz="1800" kern="100" dirty="0">
                <a:solidFill>
                  <a:srgbClr val="444444"/>
                </a:solidFill>
                <a:effectLst/>
                <a:latin typeface="Footlight MT Light" panose="0204060206030A020304" pitchFamily="18" charset="77"/>
                <a:ea typeface="Calibri" panose="020F0502020204030204" pitchFamily="34" charset="0"/>
                <a:cs typeface="Roboto Slab" pitchFamily="2" charset="0"/>
              </a:rPr>
              <a:t> 125)</a:t>
            </a: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spcBef>
                <a:spcPts val="0"/>
              </a:spcBef>
              <a:spcAft>
                <a:spcPts val="0"/>
              </a:spcAft>
            </a:pPr>
            <a:endParaRPr lang="fr-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spcBef>
                <a:spcPts val="0"/>
              </a:spcBef>
              <a:spcAft>
                <a:spcPts val="0"/>
              </a:spcAft>
            </a:pPr>
            <a:endParaRPr lang="fr-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eaLnBrk="1" fontAlgn="auto" hangingPunct="1">
              <a:spcBef>
                <a:spcPts val="0"/>
              </a:spcBef>
              <a:spcAft>
                <a:spcPts val="0"/>
              </a:spcAft>
              <a:buClrTx/>
              <a:buSzTx/>
              <a:buFont typeface="Arial" panose="020B0604020202020204" pitchFamily="34" charset="0"/>
              <a:buNone/>
              <a:defRPr/>
            </a:pPr>
            <a:endParaRPr lang="fr-FR" sz="1600" dirty="0">
              <a:solidFill>
                <a:schemeClr val="tx1">
                  <a:lumMod val="85000"/>
                  <a:lumOff val="15000"/>
                </a:schemeClr>
              </a:solidFill>
            </a:endParaRPr>
          </a:p>
        </p:txBody>
      </p:sp>
      <p:sp>
        <p:nvSpPr>
          <p:cNvPr id="3" name="Espace réservé du contenu 2">
            <a:extLst>
              <a:ext uri="{FF2B5EF4-FFF2-40B4-BE49-F238E27FC236}">
                <a16:creationId xmlns:a16="http://schemas.microsoft.com/office/drawing/2014/main" id="{9A8F35FD-2AB0-224D-01ED-99FC522C0727}"/>
              </a:ext>
            </a:extLst>
          </p:cNvPr>
          <p:cNvSpPr txBox="1">
            <a:spLocks/>
          </p:cNvSpPr>
          <p:nvPr/>
        </p:nvSpPr>
        <p:spPr bwMode="auto">
          <a:xfrm>
            <a:off x="10243381" y="2736469"/>
            <a:ext cx="402557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p:txBody>
      </p:sp>
      <p:sp>
        <p:nvSpPr>
          <p:cNvPr id="2" name="Rectangle 2">
            <a:extLst>
              <a:ext uri="{FF2B5EF4-FFF2-40B4-BE49-F238E27FC236}">
                <a16:creationId xmlns:a16="http://schemas.microsoft.com/office/drawing/2014/main" id="{979AACDE-035B-1580-763A-8C8DD4C7175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4" name="Espace réservé du contenu 2">
            <a:extLst>
              <a:ext uri="{FF2B5EF4-FFF2-40B4-BE49-F238E27FC236}">
                <a16:creationId xmlns:a16="http://schemas.microsoft.com/office/drawing/2014/main" id="{0FBE5F00-B17F-6B17-4DF4-8A6C660B6808}"/>
              </a:ext>
            </a:extLst>
          </p:cNvPr>
          <p:cNvSpPr txBox="1">
            <a:spLocks/>
          </p:cNvSpPr>
          <p:nvPr/>
        </p:nvSpPr>
        <p:spPr bwMode="auto">
          <a:xfrm>
            <a:off x="9408172" y="1472819"/>
            <a:ext cx="402557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lgn="just"/>
            <a:endParaRPr lang="fr-US" sz="1800" dirty="0">
              <a:effectLst/>
              <a:latin typeface="Times New Roman" panose="02020603050405020304" pitchFamily="18" charset="0"/>
              <a:ea typeface="Calibri" panose="020F0502020204030204" pitchFamily="34" charset="0"/>
            </a:endParaRPr>
          </a:p>
        </p:txBody>
      </p:sp>
      <p:sp>
        <p:nvSpPr>
          <p:cNvPr id="5" name="Rectangle 2">
            <a:extLst>
              <a:ext uri="{FF2B5EF4-FFF2-40B4-BE49-F238E27FC236}">
                <a16:creationId xmlns:a16="http://schemas.microsoft.com/office/drawing/2014/main" id="{FA1BCF31-26D2-824A-49F1-EAF47ED9B86E}"/>
              </a:ext>
            </a:extLst>
          </p:cNvPr>
          <p:cNvSpPr>
            <a:spLocks noChangeArrowheads="1"/>
          </p:cNvSpPr>
          <p:nvPr/>
        </p:nvSpPr>
        <p:spPr bwMode="auto">
          <a:xfrm>
            <a:off x="4704086" y="707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7" name="Rectangle 4">
            <a:extLst>
              <a:ext uri="{FF2B5EF4-FFF2-40B4-BE49-F238E27FC236}">
                <a16:creationId xmlns:a16="http://schemas.microsoft.com/office/drawing/2014/main" id="{037FC03B-F1D9-8318-5EC1-2FD90559D4E8}"/>
              </a:ext>
            </a:extLst>
          </p:cNvPr>
          <p:cNvSpPr>
            <a:spLocks noChangeArrowheads="1"/>
          </p:cNvSpPr>
          <p:nvPr/>
        </p:nvSpPr>
        <p:spPr bwMode="auto">
          <a:xfrm>
            <a:off x="6024563" y="19720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pic>
        <p:nvPicPr>
          <p:cNvPr id="115715" name="Image 3" descr="Poetics of Relation : Glissant, Édouard, Wing, Betsy, Wing, Betsy:  Amazon.fr: Livres">
            <a:extLst>
              <a:ext uri="{FF2B5EF4-FFF2-40B4-BE49-F238E27FC236}">
                <a16:creationId xmlns:a16="http://schemas.microsoft.com/office/drawing/2014/main" id="{CAFB5BDF-F2F2-9F46-A3D8-CD3D6C7FA2E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95661" y="929488"/>
            <a:ext cx="3190368" cy="492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78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CDB978A2-CA87-1010-7298-678326D2837C}"/>
              </a:ext>
            </a:extLst>
          </p:cNvPr>
          <p:cNvSpPr>
            <a:spLocks noGrp="1"/>
          </p:cNvSpPr>
          <p:nvPr>
            <p:ph type="title"/>
          </p:nvPr>
        </p:nvSpPr>
        <p:spPr>
          <a:xfrm>
            <a:off x="500063" y="1"/>
            <a:ext cx="8229600" cy="476672"/>
          </a:xfrm>
        </p:spPr>
        <p:txBody>
          <a:bodyPr/>
          <a:lstStyle/>
          <a:p>
            <a:pPr eaLnBrk="1" hangingPunct="1"/>
            <a:r>
              <a:rPr lang="fr-FR" altLang="fr-US" dirty="0" err="1">
                <a:ln>
                  <a:noFill/>
                </a:ln>
              </a:rPr>
              <a:t>Compassionnate</a:t>
            </a:r>
            <a:r>
              <a:rPr lang="fr-FR" altLang="fr-US" dirty="0">
                <a:ln>
                  <a:noFill/>
                </a:ln>
              </a:rPr>
              <a:t> </a:t>
            </a:r>
            <a:r>
              <a:rPr lang="fr-FR" altLang="fr-US" dirty="0" err="1">
                <a:ln>
                  <a:noFill/>
                </a:ln>
              </a:rPr>
              <a:t>Relationality</a:t>
            </a:r>
            <a:r>
              <a:rPr lang="fr-FR" altLang="fr-US" dirty="0">
                <a:ln>
                  <a:noFill/>
                </a:ln>
              </a:rPr>
              <a:t> as …</a:t>
            </a:r>
          </a:p>
        </p:txBody>
      </p:sp>
      <p:sp>
        <p:nvSpPr>
          <p:cNvPr id="17410" name="Espace réservé du contenu 2">
            <a:extLst>
              <a:ext uri="{FF2B5EF4-FFF2-40B4-BE49-F238E27FC236}">
                <a16:creationId xmlns:a16="http://schemas.microsoft.com/office/drawing/2014/main" id="{4E90192D-5E23-1FBB-AA6B-8FC60A421D74}"/>
              </a:ext>
            </a:extLst>
          </p:cNvPr>
          <p:cNvSpPr>
            <a:spLocks noGrp="1"/>
          </p:cNvSpPr>
          <p:nvPr>
            <p:ph idx="1"/>
          </p:nvPr>
        </p:nvSpPr>
        <p:spPr>
          <a:xfrm>
            <a:off x="589286" y="618362"/>
            <a:ext cx="8229600" cy="5400675"/>
          </a:xfrm>
        </p:spPr>
        <p:txBody>
          <a:bodyPr rtlCol="0">
            <a:noAutofit/>
          </a:bodyPr>
          <a:lstStyle/>
          <a:p>
            <a:pPr marL="0" marR="0" algn="just"/>
            <a:r>
              <a:rPr lang="fr-US" sz="1800" b="1" dirty="0">
                <a:solidFill>
                  <a:srgbClr val="C00000"/>
                </a:solidFill>
                <a:latin typeface="Footlight MT Light" panose="0204060206030A020304" pitchFamily="18" charset="77"/>
                <a:ea typeface="Times New Roman" panose="02020603050405020304" pitchFamily="18" charset="0"/>
              </a:rPr>
              <a:t> Self determination opportunity:</a:t>
            </a:r>
          </a:p>
          <a:p>
            <a:pPr marL="0" marR="0" algn="just"/>
            <a:r>
              <a:rPr lang="fr-US" sz="1800" dirty="0">
                <a:solidFill>
                  <a:srgbClr val="4A4A4A"/>
                </a:solidFill>
                <a:effectLst/>
                <a:latin typeface="Footlight MT Light" panose="0204060206030A020304" pitchFamily="18" charset="77"/>
                <a:ea typeface="Times New Roman" panose="02020603050405020304" pitchFamily="18" charset="0"/>
              </a:rPr>
              <a:t>“Africa is not merely the place where part of the planet’s future is currently playing itself out. Africa is one of the great laboratories from which unprecedented forms of today’s social, economic, political, cultural, and artistic life are emerging” (viii) […] we are witnessing the emergence and crystallisation of a new cycle in the redistribution of power, resources, and value ” (ix, Preface).</a:t>
            </a:r>
            <a:endParaRPr lang="fr-US" sz="1800" dirty="0">
              <a:effectLst/>
              <a:latin typeface="Footlight MT Light" panose="0204060206030A020304" pitchFamily="18" charset="77"/>
              <a:ea typeface="Times New Roman" panose="02020603050405020304" pitchFamily="18" charset="0"/>
            </a:endParaRPr>
          </a:p>
          <a:p>
            <a:pPr marL="0" marR="0" algn="just">
              <a:spcBef>
                <a:spcPts val="0"/>
              </a:spcBef>
              <a:spcAft>
                <a:spcPts val="0"/>
              </a:spcAft>
            </a:pPr>
            <a:r>
              <a:rPr lang="fr-US" sz="1800" i="1" kern="100" dirty="0">
                <a:solidFill>
                  <a:srgbClr val="333333"/>
                </a:solidFill>
                <a:effectLst/>
                <a:latin typeface="Footlight MT Light" panose="0204060206030A020304" pitchFamily="18" charset="77"/>
                <a:ea typeface="Calibri" panose="020F0502020204030204" pitchFamily="34" charset="0"/>
                <a:cs typeface="Times New Roman" panose="02020603050405020304" pitchFamily="18" charset="0"/>
              </a:rPr>
              <a:t>“As we enter the third decade of the twenty-first century, the world is undergoing a major historical shift: Africa, and the Global South more generally, is increasingly becoming a principal theatre in which the future of the planet plays itself out. But not only this: Africa is at the same time emerging as one of the great laboratories for novel forms of social, economic, political, intellectual, cultural, and artistic life. Often arising in unexpected places, these new forms of life materialize in practices that draw deeply from collective memory while simultaneously assuming distinctly contemporary, even futuristic, guises</a:t>
            </a:r>
            <a:r>
              <a:rPr lang="fr-US" sz="1800" i="1" kern="100" dirty="0">
                <a:effectLst/>
                <a:latin typeface="Footlight MT Light" panose="0204060206030A020304" pitchFamily="18" charset="77"/>
                <a:ea typeface="Calibri" panose="020F0502020204030204" pitchFamily="34" charset="0"/>
                <a:cs typeface="Times New Roman" panose="02020603050405020304" pitchFamily="18" charset="0"/>
              </a:rPr>
              <a:t>”</a:t>
            </a:r>
            <a:endParaRPr lang="fr-US" sz="1800" kern="1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fr-US" sz="1800" b="1" i="1" kern="100" dirty="0">
                <a:solidFill>
                  <a:srgbClr val="333333"/>
                </a:solidFill>
                <a:effectLst/>
                <a:latin typeface="Footlight MT Light" panose="0204060206030A020304" pitchFamily="18" charset="77"/>
                <a:ea typeface="Calibri" panose="020F0502020204030204" pitchFamily="34" charset="0"/>
                <a:cs typeface="Times New Roman" panose="02020603050405020304" pitchFamily="18" charset="0"/>
              </a:rPr>
              <a:t>Rethinking</a:t>
            </a:r>
            <a:r>
              <a:rPr lang="fr-US" sz="1800" i="1" kern="100" dirty="0">
                <a:solidFill>
                  <a:srgbClr val="333333"/>
                </a:solidFill>
                <a:effectLst/>
                <a:latin typeface="Footlight MT Light" panose="0204060206030A020304" pitchFamily="18" charset="77"/>
                <a:ea typeface="Calibri" panose="020F0502020204030204" pitchFamily="34" charset="0"/>
                <a:cs typeface="Times New Roman" panose="02020603050405020304" pitchFamily="18" charset="0"/>
              </a:rPr>
              <a:t> the way engaging with African suferings was frame,  </a:t>
            </a:r>
            <a:r>
              <a:rPr lang="fr-US" sz="1800" kern="100" dirty="0">
                <a:solidFill>
                  <a:srgbClr val="4A4A4A"/>
                </a:solidFill>
                <a:effectLst/>
                <a:latin typeface="Footlight MT Light" panose="0204060206030A020304" pitchFamily="18" charset="77"/>
                <a:ea typeface="Calibri" panose="020F0502020204030204" pitchFamily="34" charset="0"/>
                <a:cs typeface="Times New Roman" panose="02020603050405020304" pitchFamily="18" charset="0"/>
              </a:rPr>
              <a:t>leaving behind the Eurocentrism tied to linear, progressive schemas of History, and of dropping Europe’s master-narrative, whose model the world’s other peoples are condemned to adopt or unhappily repeat. It is about accepting the plurality of collective ways of being, the multitudinous forms of societal life, the diverse modalities for producing being that we call cultures – and it is about accepting </a:t>
            </a:r>
            <a:r>
              <a:rPr lang="fr-US" sz="1800" i="1" kern="100" dirty="0">
                <a:effectLst/>
                <a:latin typeface="Footlight MT Light" panose="0204060206030A020304" pitchFamily="18" charset="77"/>
                <a:ea typeface="Calibri" panose="020F0502020204030204" pitchFamily="34" charset="0"/>
                <a:cs typeface="Times New Roman" panose="02020603050405020304" pitchFamily="18" charset="0"/>
              </a:rPr>
              <a:t>the possibility of there being many worlds within the world”</a:t>
            </a:r>
            <a:r>
              <a:rPr lang="fr-US" sz="1800" kern="100" dirty="0">
                <a:effectLst/>
                <a:latin typeface="Footlight MT Light" panose="0204060206030A020304" pitchFamily="18" charset="77"/>
                <a:ea typeface="Calibri" panose="020F0502020204030204" pitchFamily="34" charset="0"/>
                <a:cs typeface="Times New Roman" panose="02020603050405020304" pitchFamily="18" charset="0"/>
              </a:rPr>
              <a:t> (119).</a:t>
            </a:r>
          </a:p>
        </p:txBody>
      </p:sp>
      <p:sp>
        <p:nvSpPr>
          <p:cNvPr id="3" name="Espace réservé du contenu 2">
            <a:extLst>
              <a:ext uri="{FF2B5EF4-FFF2-40B4-BE49-F238E27FC236}">
                <a16:creationId xmlns:a16="http://schemas.microsoft.com/office/drawing/2014/main" id="{9A8F35FD-2AB0-224D-01ED-99FC522C0727}"/>
              </a:ext>
            </a:extLst>
          </p:cNvPr>
          <p:cNvSpPr txBox="1">
            <a:spLocks/>
          </p:cNvSpPr>
          <p:nvPr/>
        </p:nvSpPr>
        <p:spPr bwMode="auto">
          <a:xfrm>
            <a:off x="10243381" y="2736469"/>
            <a:ext cx="402557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p:txBody>
      </p:sp>
      <p:sp>
        <p:nvSpPr>
          <p:cNvPr id="2" name="Rectangle 2">
            <a:extLst>
              <a:ext uri="{FF2B5EF4-FFF2-40B4-BE49-F238E27FC236}">
                <a16:creationId xmlns:a16="http://schemas.microsoft.com/office/drawing/2014/main" id="{979AACDE-035B-1580-763A-8C8DD4C7175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4" name="Espace réservé du contenu 2">
            <a:extLst>
              <a:ext uri="{FF2B5EF4-FFF2-40B4-BE49-F238E27FC236}">
                <a16:creationId xmlns:a16="http://schemas.microsoft.com/office/drawing/2014/main" id="{0FBE5F00-B17F-6B17-4DF4-8A6C660B6808}"/>
              </a:ext>
            </a:extLst>
          </p:cNvPr>
          <p:cNvSpPr txBox="1">
            <a:spLocks/>
          </p:cNvSpPr>
          <p:nvPr/>
        </p:nvSpPr>
        <p:spPr bwMode="auto">
          <a:xfrm>
            <a:off x="9408172" y="1472819"/>
            <a:ext cx="402557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lgn="just"/>
            <a:endParaRPr lang="fr-US" sz="1800" dirty="0">
              <a:effectLst/>
              <a:latin typeface="Times New Roman" panose="02020603050405020304" pitchFamily="18" charset="0"/>
              <a:ea typeface="Calibri" panose="020F0502020204030204" pitchFamily="34" charset="0"/>
            </a:endParaRPr>
          </a:p>
        </p:txBody>
      </p:sp>
      <p:sp>
        <p:nvSpPr>
          <p:cNvPr id="5" name="Rectangle 2">
            <a:extLst>
              <a:ext uri="{FF2B5EF4-FFF2-40B4-BE49-F238E27FC236}">
                <a16:creationId xmlns:a16="http://schemas.microsoft.com/office/drawing/2014/main" id="{FA1BCF31-26D2-824A-49F1-EAF47ED9B86E}"/>
              </a:ext>
            </a:extLst>
          </p:cNvPr>
          <p:cNvSpPr>
            <a:spLocks noChangeArrowheads="1"/>
          </p:cNvSpPr>
          <p:nvPr/>
        </p:nvSpPr>
        <p:spPr bwMode="auto">
          <a:xfrm>
            <a:off x="4704086" y="707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7" name="Rectangle 4">
            <a:extLst>
              <a:ext uri="{FF2B5EF4-FFF2-40B4-BE49-F238E27FC236}">
                <a16:creationId xmlns:a16="http://schemas.microsoft.com/office/drawing/2014/main" id="{037FC03B-F1D9-8318-5EC1-2FD90559D4E8}"/>
              </a:ext>
            </a:extLst>
          </p:cNvPr>
          <p:cNvSpPr>
            <a:spLocks noChangeArrowheads="1"/>
          </p:cNvSpPr>
          <p:nvPr/>
        </p:nvSpPr>
        <p:spPr bwMode="auto">
          <a:xfrm>
            <a:off x="6024563" y="19720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6" name="Espace réservé du contenu 2">
            <a:extLst>
              <a:ext uri="{FF2B5EF4-FFF2-40B4-BE49-F238E27FC236}">
                <a16:creationId xmlns:a16="http://schemas.microsoft.com/office/drawing/2014/main" id="{02523304-659E-C55E-9B44-85B0C2AA6129}"/>
              </a:ext>
            </a:extLst>
          </p:cNvPr>
          <p:cNvSpPr txBox="1">
            <a:spLocks/>
          </p:cNvSpPr>
          <p:nvPr/>
        </p:nvSpPr>
        <p:spPr bwMode="auto">
          <a:xfrm>
            <a:off x="11067882" y="1403351"/>
            <a:ext cx="3581345" cy="690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spcAft>
                <a:spcPts val="0"/>
              </a:spcAft>
            </a:pPr>
            <a:endParaRPr lang="fr-US" sz="1800" b="1" kern="100" dirty="0">
              <a:latin typeface="Footlight MT Light" panose="0204060206030A020304" pitchFamily="18" charset="77"/>
              <a:ea typeface="Calibri" panose="020F0502020204030204" pitchFamily="34" charset="0"/>
              <a:cs typeface="Times New Roman" panose="02020603050405020304" pitchFamily="18" charset="0"/>
            </a:endParaRPr>
          </a:p>
        </p:txBody>
      </p:sp>
      <p:sp>
        <p:nvSpPr>
          <p:cNvPr id="9" name="Rectangle 4">
            <a:extLst>
              <a:ext uri="{FF2B5EF4-FFF2-40B4-BE49-F238E27FC236}">
                <a16:creationId xmlns:a16="http://schemas.microsoft.com/office/drawing/2014/main" id="{3AE73460-EA82-5320-B8EC-3220A37E43C4}"/>
              </a:ext>
            </a:extLst>
          </p:cNvPr>
          <p:cNvSpPr>
            <a:spLocks noChangeArrowheads="1"/>
          </p:cNvSpPr>
          <p:nvPr/>
        </p:nvSpPr>
        <p:spPr bwMode="auto">
          <a:xfrm>
            <a:off x="5487770" y="653668"/>
            <a:ext cx="10577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US"/>
          </a:p>
        </p:txBody>
      </p:sp>
    </p:spTree>
    <p:extLst>
      <p:ext uri="{BB962C8B-B14F-4D97-AF65-F5344CB8AC3E}">
        <p14:creationId xmlns:p14="http://schemas.microsoft.com/office/powerpoint/2010/main" val="401842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CDB978A2-CA87-1010-7298-678326D2837C}"/>
              </a:ext>
            </a:extLst>
          </p:cNvPr>
          <p:cNvSpPr>
            <a:spLocks noGrp="1"/>
          </p:cNvSpPr>
          <p:nvPr>
            <p:ph type="title"/>
          </p:nvPr>
        </p:nvSpPr>
        <p:spPr>
          <a:xfrm>
            <a:off x="500063" y="1"/>
            <a:ext cx="8229600" cy="476672"/>
          </a:xfrm>
        </p:spPr>
        <p:txBody>
          <a:bodyPr/>
          <a:lstStyle/>
          <a:p>
            <a:pPr eaLnBrk="1" hangingPunct="1"/>
            <a:r>
              <a:rPr lang="fr-FR" altLang="fr-US" dirty="0" err="1">
                <a:ln>
                  <a:noFill/>
                </a:ln>
              </a:rPr>
              <a:t>Compassionnate</a:t>
            </a:r>
            <a:r>
              <a:rPr lang="fr-FR" altLang="fr-US" dirty="0">
                <a:ln>
                  <a:noFill/>
                </a:ln>
              </a:rPr>
              <a:t> </a:t>
            </a:r>
            <a:r>
              <a:rPr lang="fr-FR" altLang="fr-US" dirty="0" err="1">
                <a:ln>
                  <a:noFill/>
                </a:ln>
              </a:rPr>
              <a:t>Relationality</a:t>
            </a:r>
            <a:r>
              <a:rPr lang="fr-FR" altLang="fr-US" dirty="0">
                <a:ln>
                  <a:noFill/>
                </a:ln>
              </a:rPr>
              <a:t> as …</a:t>
            </a:r>
          </a:p>
        </p:txBody>
      </p:sp>
      <p:sp>
        <p:nvSpPr>
          <p:cNvPr id="17410" name="Espace réservé du contenu 2">
            <a:extLst>
              <a:ext uri="{FF2B5EF4-FFF2-40B4-BE49-F238E27FC236}">
                <a16:creationId xmlns:a16="http://schemas.microsoft.com/office/drawing/2014/main" id="{4E90192D-5E23-1FBB-AA6B-8FC60A421D74}"/>
              </a:ext>
            </a:extLst>
          </p:cNvPr>
          <p:cNvSpPr>
            <a:spLocks noGrp="1"/>
          </p:cNvSpPr>
          <p:nvPr>
            <p:ph idx="1"/>
          </p:nvPr>
        </p:nvSpPr>
        <p:spPr>
          <a:xfrm>
            <a:off x="678509" y="707644"/>
            <a:ext cx="4510845" cy="5400675"/>
          </a:xfrm>
        </p:spPr>
        <p:txBody>
          <a:bodyPr rtlCol="0">
            <a:noAutofit/>
          </a:bodyPr>
          <a:lstStyle/>
          <a:p>
            <a:pPr marL="0" marR="0" algn="just">
              <a:spcBef>
                <a:spcPts val="0"/>
              </a:spcBef>
              <a:spcAft>
                <a:spcPts val="0"/>
              </a:spcAft>
            </a:pPr>
            <a:r>
              <a:rPr lang="fr-US" sz="18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Nadine Machikou, “</a:t>
            </a:r>
            <a:r>
              <a:rPr lang="fr-US" sz="1800" kern="0" dirty="0">
                <a:solidFill>
                  <a:srgbClr val="000000"/>
                </a:solidFill>
                <a:effectLst/>
                <a:latin typeface="Footlight MT Light" panose="0204060206030A020304" pitchFamily="18" charset="77"/>
                <a:ea typeface="Times New Roman" panose="02020603050405020304" pitchFamily="18" charset="0"/>
                <a:cs typeface="Times New Roman" panose="02020603050405020304" pitchFamily="18" charset="0"/>
              </a:rPr>
              <a:t>Cum patior Africa: The Political Production of Regimes of ‘the Nigh’</a:t>
            </a:r>
            <a:r>
              <a:rPr lang="fr-US" sz="18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 </a:t>
            </a:r>
            <a:r>
              <a:rPr lang="fr-US" sz="1800" kern="100" dirty="0">
                <a:solidFill>
                  <a:srgbClr val="000000"/>
                </a:solidFill>
                <a:effectLst/>
                <a:latin typeface="Footlight MT Light" panose="0204060206030A020304" pitchFamily="18" charset="77"/>
                <a:ea typeface="Times New Roman" panose="02020603050405020304" pitchFamily="18" charset="0"/>
                <a:cs typeface="Arial" panose="020B0604020202020204" pitchFamily="34" charset="0"/>
              </a:rPr>
              <a:t>Achille Mbembe, Felwine Sarr (eds.), </a:t>
            </a:r>
            <a:r>
              <a:rPr lang="fr-US" sz="1800" i="1" kern="100"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The Politics of Time: Imagining African Becomings</a:t>
            </a:r>
            <a:r>
              <a:rPr lang="fr-US" sz="1800" i="1" kern="100" dirty="0">
                <a:solidFill>
                  <a:srgbClr val="000000"/>
                </a:solidFill>
                <a:effectLst/>
                <a:latin typeface="Footlight MT Light" panose="0204060206030A020304" pitchFamily="18" charset="77"/>
                <a:ea typeface="Times New Roman" panose="02020603050405020304" pitchFamily="18" charset="0"/>
                <a:cs typeface="Arial" panose="020B0604020202020204" pitchFamily="34" charset="0"/>
              </a:rPr>
              <a:t>, Polity Press, </a:t>
            </a:r>
            <a:r>
              <a:rPr lang="fr-US" sz="1800" kern="100" dirty="0">
                <a:solidFill>
                  <a:srgbClr val="000000"/>
                </a:solidFill>
                <a:effectLst/>
                <a:latin typeface="Footlight MT Light" panose="0204060206030A020304" pitchFamily="18" charset="77"/>
                <a:ea typeface="Times New Roman" panose="02020603050405020304" pitchFamily="18" charset="0"/>
                <a:cs typeface="Arial" panose="020B0604020202020204" pitchFamily="34" charset="0"/>
              </a:rPr>
              <a:t>translated by Philip Gerard, 2023.</a:t>
            </a:r>
          </a:p>
          <a:p>
            <a:pPr marL="0" marR="0" indent="457200" algn="just">
              <a:spcBef>
                <a:spcPts val="0"/>
              </a:spcBef>
              <a:spcAft>
                <a:spcPts val="0"/>
              </a:spcAft>
            </a:pPr>
            <a:r>
              <a:rPr lang="fr-US" sz="1800" b="1"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A “common place” of </a:t>
            </a:r>
            <a:r>
              <a:rPr lang="fr-US" sz="1800" b="1"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diversity, errantry, turbulence, chaos, opacity, baroque, unpredictable, beauty, circularity, entanglement</a:t>
            </a:r>
          </a:p>
          <a:p>
            <a:pPr marL="0" marR="0" indent="457200" algn="just">
              <a:spcBef>
                <a:spcPts val="0"/>
              </a:spcBef>
              <a:spcAft>
                <a:spcPts val="0"/>
              </a:spcAft>
            </a:pPr>
            <a:endParaRPr lang="fr-US" sz="1800" b="1" kern="100" dirty="0">
              <a:solidFill>
                <a:srgbClr val="000000"/>
              </a:solidFill>
              <a:latin typeface="Footlight MT Light" panose="0204060206030A020304" pitchFamily="18" charset="77"/>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fr-US" sz="18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Compassion has been at the center of Western politics since the Enlightenment, becoming also paramount internationally</a:t>
            </a:r>
            <a:r>
              <a:rPr lang="fr-US" sz="1800" kern="100" dirty="0">
                <a:effectLst/>
                <a:latin typeface="Footlight MT Light" panose="0204060206030A020304" pitchFamily="18" charset="77"/>
                <a:ea typeface="Calibri" panose="020F0502020204030204" pitchFamily="34" charset="0"/>
                <a:cs typeface="Times New Roman" panose="02020603050405020304" pitchFamily="18" charset="0"/>
              </a:rPr>
              <a:t>. </a:t>
            </a:r>
            <a:r>
              <a:rPr lang="fr-US" sz="1800" kern="100" dirty="0">
                <a:solidFill>
                  <a:srgbClr val="212529"/>
                </a:solidFill>
                <a:effectLst/>
                <a:latin typeface="Footlight MT Light" panose="0204060206030A020304" pitchFamily="18" charset="77"/>
                <a:ea typeface="Calibri" panose="020F0502020204030204" pitchFamily="34" charset="0"/>
                <a:cs typeface="Times New Roman" panose="02020603050405020304" pitchFamily="18" charset="0"/>
              </a:rPr>
              <a:t>Compassion is a politically tool distributing places and ressources in the human contemporary history </a:t>
            </a:r>
            <a:endParaRPr lang="fr-US" sz="1800" b="1" kern="1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0" marR="0" algn="just">
              <a:spcBef>
                <a:spcPts val="0"/>
              </a:spcBef>
              <a:spcAft>
                <a:spcPts val="0"/>
              </a:spcAft>
            </a:pPr>
            <a:endParaRPr lang="fr-US" sz="1800" kern="100" dirty="0">
              <a:solidFill>
                <a:srgbClr val="000000"/>
              </a:solidFill>
              <a:effectLst/>
              <a:latin typeface="Footlight MT Light" panose="0204060206030A020304" pitchFamily="18" charset="77"/>
              <a:ea typeface="Times New Roman" panose="02020603050405020304" pitchFamily="18" charset="0"/>
              <a:cs typeface="Arial" panose="020B0604020202020204" pitchFamily="34" charset="0"/>
            </a:endParaRPr>
          </a:p>
          <a:p>
            <a:pPr marL="0" marR="0" algn="just">
              <a:spcBef>
                <a:spcPts val="0"/>
              </a:spcBef>
              <a:spcAft>
                <a:spcPts val="0"/>
              </a:spcAft>
            </a:pP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9A8F35FD-2AB0-224D-01ED-99FC522C0727}"/>
              </a:ext>
            </a:extLst>
          </p:cNvPr>
          <p:cNvSpPr txBox="1">
            <a:spLocks/>
          </p:cNvSpPr>
          <p:nvPr/>
        </p:nvSpPr>
        <p:spPr bwMode="auto">
          <a:xfrm>
            <a:off x="10243381" y="2736469"/>
            <a:ext cx="402557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p:txBody>
      </p:sp>
      <p:sp>
        <p:nvSpPr>
          <p:cNvPr id="2" name="Rectangle 2">
            <a:extLst>
              <a:ext uri="{FF2B5EF4-FFF2-40B4-BE49-F238E27FC236}">
                <a16:creationId xmlns:a16="http://schemas.microsoft.com/office/drawing/2014/main" id="{979AACDE-035B-1580-763A-8C8DD4C7175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4" name="Espace réservé du contenu 2">
            <a:extLst>
              <a:ext uri="{FF2B5EF4-FFF2-40B4-BE49-F238E27FC236}">
                <a16:creationId xmlns:a16="http://schemas.microsoft.com/office/drawing/2014/main" id="{0FBE5F00-B17F-6B17-4DF4-8A6C660B6808}"/>
              </a:ext>
            </a:extLst>
          </p:cNvPr>
          <p:cNvSpPr txBox="1">
            <a:spLocks/>
          </p:cNvSpPr>
          <p:nvPr/>
        </p:nvSpPr>
        <p:spPr bwMode="auto">
          <a:xfrm>
            <a:off x="9408172" y="1472819"/>
            <a:ext cx="402557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lgn="just"/>
            <a:endParaRPr lang="fr-US" sz="1800" dirty="0">
              <a:effectLst/>
              <a:latin typeface="Times New Roman" panose="02020603050405020304" pitchFamily="18" charset="0"/>
              <a:ea typeface="Calibri" panose="020F0502020204030204" pitchFamily="34" charset="0"/>
            </a:endParaRPr>
          </a:p>
        </p:txBody>
      </p:sp>
      <p:sp>
        <p:nvSpPr>
          <p:cNvPr id="5" name="Rectangle 2">
            <a:extLst>
              <a:ext uri="{FF2B5EF4-FFF2-40B4-BE49-F238E27FC236}">
                <a16:creationId xmlns:a16="http://schemas.microsoft.com/office/drawing/2014/main" id="{FA1BCF31-26D2-824A-49F1-EAF47ED9B86E}"/>
              </a:ext>
            </a:extLst>
          </p:cNvPr>
          <p:cNvSpPr>
            <a:spLocks noChangeArrowheads="1"/>
          </p:cNvSpPr>
          <p:nvPr/>
        </p:nvSpPr>
        <p:spPr bwMode="auto">
          <a:xfrm>
            <a:off x="4704086" y="707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7" name="Rectangle 4">
            <a:extLst>
              <a:ext uri="{FF2B5EF4-FFF2-40B4-BE49-F238E27FC236}">
                <a16:creationId xmlns:a16="http://schemas.microsoft.com/office/drawing/2014/main" id="{037FC03B-F1D9-8318-5EC1-2FD90559D4E8}"/>
              </a:ext>
            </a:extLst>
          </p:cNvPr>
          <p:cNvSpPr>
            <a:spLocks noChangeArrowheads="1"/>
          </p:cNvSpPr>
          <p:nvPr/>
        </p:nvSpPr>
        <p:spPr bwMode="auto">
          <a:xfrm>
            <a:off x="6024563" y="19720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6" name="Espace réservé du contenu 2">
            <a:extLst>
              <a:ext uri="{FF2B5EF4-FFF2-40B4-BE49-F238E27FC236}">
                <a16:creationId xmlns:a16="http://schemas.microsoft.com/office/drawing/2014/main" id="{02523304-659E-C55E-9B44-85B0C2AA6129}"/>
              </a:ext>
            </a:extLst>
          </p:cNvPr>
          <p:cNvSpPr txBox="1">
            <a:spLocks/>
          </p:cNvSpPr>
          <p:nvPr/>
        </p:nvSpPr>
        <p:spPr bwMode="auto">
          <a:xfrm>
            <a:off x="11067882" y="1403351"/>
            <a:ext cx="3581345" cy="690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spcAft>
                <a:spcPts val="0"/>
              </a:spcAft>
            </a:pPr>
            <a:endParaRPr lang="fr-US" sz="1800" b="1" kern="100" dirty="0">
              <a:latin typeface="Footlight MT Light" panose="0204060206030A020304" pitchFamily="18" charset="77"/>
              <a:ea typeface="Calibri" panose="020F0502020204030204" pitchFamily="34" charset="0"/>
              <a:cs typeface="Times New Roman" panose="02020603050405020304" pitchFamily="18" charset="0"/>
            </a:endParaRPr>
          </a:p>
        </p:txBody>
      </p:sp>
      <p:sp>
        <p:nvSpPr>
          <p:cNvPr id="9" name="Rectangle 4">
            <a:extLst>
              <a:ext uri="{FF2B5EF4-FFF2-40B4-BE49-F238E27FC236}">
                <a16:creationId xmlns:a16="http://schemas.microsoft.com/office/drawing/2014/main" id="{3AE73460-EA82-5320-B8EC-3220A37E43C4}"/>
              </a:ext>
            </a:extLst>
          </p:cNvPr>
          <p:cNvSpPr>
            <a:spLocks noChangeArrowheads="1"/>
          </p:cNvSpPr>
          <p:nvPr/>
        </p:nvSpPr>
        <p:spPr bwMode="auto">
          <a:xfrm>
            <a:off x="5487770" y="653668"/>
            <a:ext cx="10577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US"/>
          </a:p>
        </p:txBody>
      </p:sp>
      <p:pic>
        <p:nvPicPr>
          <p:cNvPr id="120835" name="Image 6" descr="The Politics of Time: Imagining African Becomings : Mbembe, Achille, Sarr,  Felwine, Gerard, Philip: Amazon.fr: Livres">
            <a:extLst>
              <a:ext uri="{FF2B5EF4-FFF2-40B4-BE49-F238E27FC236}">
                <a16:creationId xmlns:a16="http://schemas.microsoft.com/office/drawing/2014/main" id="{9CDC14C0-D5A5-7F06-9AD6-781B6709189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487770" y="653668"/>
            <a:ext cx="3457745" cy="540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4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CDB978A2-CA87-1010-7298-678326D2837C}"/>
              </a:ext>
            </a:extLst>
          </p:cNvPr>
          <p:cNvSpPr>
            <a:spLocks noGrp="1"/>
          </p:cNvSpPr>
          <p:nvPr>
            <p:ph type="title"/>
          </p:nvPr>
        </p:nvSpPr>
        <p:spPr>
          <a:xfrm>
            <a:off x="500063" y="1"/>
            <a:ext cx="8229600" cy="476672"/>
          </a:xfrm>
        </p:spPr>
        <p:txBody>
          <a:bodyPr/>
          <a:lstStyle/>
          <a:p>
            <a:pPr eaLnBrk="1" hangingPunct="1"/>
            <a:r>
              <a:rPr lang="fr-FR" altLang="fr-US" dirty="0" err="1">
                <a:ln>
                  <a:noFill/>
                </a:ln>
              </a:rPr>
              <a:t>Compassionnate</a:t>
            </a:r>
            <a:r>
              <a:rPr lang="fr-FR" altLang="fr-US" dirty="0">
                <a:ln>
                  <a:noFill/>
                </a:ln>
              </a:rPr>
              <a:t> </a:t>
            </a:r>
            <a:r>
              <a:rPr lang="fr-FR" altLang="fr-US" dirty="0" err="1">
                <a:ln>
                  <a:noFill/>
                </a:ln>
              </a:rPr>
              <a:t>Relationality</a:t>
            </a:r>
            <a:r>
              <a:rPr lang="fr-FR" altLang="fr-US" dirty="0">
                <a:ln>
                  <a:noFill/>
                </a:ln>
              </a:rPr>
              <a:t> as …</a:t>
            </a:r>
          </a:p>
        </p:txBody>
      </p:sp>
      <p:sp>
        <p:nvSpPr>
          <p:cNvPr id="17410" name="Espace réservé du contenu 2">
            <a:extLst>
              <a:ext uri="{FF2B5EF4-FFF2-40B4-BE49-F238E27FC236}">
                <a16:creationId xmlns:a16="http://schemas.microsoft.com/office/drawing/2014/main" id="{4E90192D-5E23-1FBB-AA6B-8FC60A421D74}"/>
              </a:ext>
            </a:extLst>
          </p:cNvPr>
          <p:cNvSpPr>
            <a:spLocks noGrp="1"/>
          </p:cNvSpPr>
          <p:nvPr>
            <p:ph idx="1"/>
          </p:nvPr>
        </p:nvSpPr>
        <p:spPr>
          <a:xfrm>
            <a:off x="678509" y="707644"/>
            <a:ext cx="7565899" cy="5400675"/>
          </a:xfrm>
        </p:spPr>
        <p:txBody>
          <a:bodyPr rtlCol="0">
            <a:noAutofit/>
          </a:bodyPr>
          <a:lstStyle/>
          <a:p>
            <a:pPr marL="0" marR="0" indent="457200" algn="just">
              <a:spcBef>
                <a:spcPts val="0"/>
              </a:spcBef>
              <a:spcAft>
                <a:spcPts val="0"/>
              </a:spcAft>
            </a:pPr>
            <a:r>
              <a:rPr lang="fr-US" sz="1800" b="1" kern="100" dirty="0">
                <a:solidFill>
                  <a:srgbClr val="555555"/>
                </a:solidFill>
                <a:effectLst/>
                <a:latin typeface="Footlight MT Light" panose="0204060206030A020304" pitchFamily="18" charset="77"/>
                <a:ea typeface="Calibri" panose="020F0502020204030204" pitchFamily="34" charset="0"/>
                <a:cs typeface="Open Sans" panose="020B0606030504020204" pitchFamily="34" charset="0"/>
              </a:rPr>
              <a:t>A “common place” of </a:t>
            </a:r>
            <a:r>
              <a:rPr lang="fr-US" sz="1800" b="1"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diversity, errantry, turbulence, chaos, opacity, baroque, unpredictable, beauty, circularity, entanglement</a:t>
            </a:r>
          </a:p>
          <a:p>
            <a:pPr marL="0" marR="0" indent="457200" algn="just">
              <a:spcBef>
                <a:spcPts val="0"/>
              </a:spcBef>
              <a:spcAft>
                <a:spcPts val="0"/>
              </a:spcAft>
            </a:pPr>
            <a:endParaRPr lang="fr-US" sz="1800" b="1" kern="100" dirty="0">
              <a:solidFill>
                <a:srgbClr val="000000"/>
              </a:solidFill>
              <a:latin typeface="Footlight MT Light" panose="0204060206030A020304" pitchFamily="18" charset="77"/>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fr-US" sz="18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Compassion has been at the center of Western politics since the Enlightenment, becoming also paramount internationally, at least since anti-cruelty became its alleged primary civilizing concern</a:t>
            </a:r>
            <a:r>
              <a:rPr lang="fr-US" sz="1800" kern="100" dirty="0">
                <a:effectLst/>
                <a:latin typeface="Footlight MT Light" panose="0204060206030A020304" pitchFamily="18" charset="77"/>
                <a:ea typeface="Calibri" panose="020F0502020204030204" pitchFamily="34" charset="0"/>
                <a:cs typeface="Times New Roman" panose="02020603050405020304" pitchFamily="18" charset="0"/>
              </a:rPr>
              <a:t>. </a:t>
            </a:r>
            <a:r>
              <a:rPr lang="fr-US" sz="1800" kern="100" dirty="0">
                <a:solidFill>
                  <a:srgbClr val="212529"/>
                </a:solidFill>
                <a:effectLst/>
                <a:latin typeface="Footlight MT Light" panose="0204060206030A020304" pitchFamily="18" charset="77"/>
                <a:ea typeface="Calibri" panose="020F0502020204030204" pitchFamily="34" charset="0"/>
                <a:cs typeface="Times New Roman" panose="02020603050405020304" pitchFamily="18" charset="0"/>
              </a:rPr>
              <a:t>Compassion is a politically charged virtue, and yet we know surprisingly little about the uses (and abuses) of compassion in political environments.</a:t>
            </a:r>
            <a:endParaRPr lang="fr-US" sz="1800" kern="1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fr-US" sz="18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 </a:t>
            </a:r>
            <a:endParaRPr lang="fr-US" sz="1800" kern="1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fr-US" sz="18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Compassion has been at the center of Western politics since the Enlightenment, becoming also paramount internationally, at least since anti-cruelty became its alleged primary civilizing concern</a:t>
            </a:r>
            <a:r>
              <a:rPr lang="fr-US" sz="1800" kern="100" dirty="0">
                <a:effectLst/>
                <a:latin typeface="Footlight MT Light" panose="0204060206030A020304" pitchFamily="18" charset="77"/>
                <a:ea typeface="Calibri" panose="020F0502020204030204" pitchFamily="34" charset="0"/>
                <a:cs typeface="Times New Roman" panose="02020603050405020304" pitchFamily="18" charset="0"/>
              </a:rPr>
              <a:t>. </a:t>
            </a:r>
          </a:p>
          <a:p>
            <a:pPr marL="0" marR="0" indent="457200" algn="just">
              <a:spcBef>
                <a:spcPts val="0"/>
              </a:spcBef>
              <a:spcAft>
                <a:spcPts val="0"/>
              </a:spcAft>
            </a:pPr>
            <a:endParaRPr lang="fr-US" sz="1800" b="1" kern="100" dirty="0">
              <a:effectLst/>
              <a:latin typeface="Footlight MT Light" panose="0204060206030A020304" pitchFamily="18" charset="77"/>
              <a:ea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9A8F35FD-2AB0-224D-01ED-99FC522C0727}"/>
              </a:ext>
            </a:extLst>
          </p:cNvPr>
          <p:cNvSpPr txBox="1">
            <a:spLocks/>
          </p:cNvSpPr>
          <p:nvPr/>
        </p:nvSpPr>
        <p:spPr bwMode="auto">
          <a:xfrm>
            <a:off x="10243381" y="2736469"/>
            <a:ext cx="402557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a:p>
            <a:pPr marL="0" marR="0" algn="just"/>
            <a:endParaRPr lang="fr-US" sz="1800" dirty="0">
              <a:effectLst/>
              <a:latin typeface="Times New Roman" panose="02020603050405020304" pitchFamily="18" charset="0"/>
              <a:ea typeface="Calibri" panose="020F0502020204030204" pitchFamily="34" charset="0"/>
            </a:endParaRPr>
          </a:p>
          <a:p>
            <a:pPr marL="0" marR="0" algn="just"/>
            <a:endParaRPr lang="fr-US" sz="1800" dirty="0">
              <a:latin typeface="Times New Roman" panose="02020603050405020304" pitchFamily="18" charset="0"/>
              <a:ea typeface="Calibri" panose="020F0502020204030204" pitchFamily="34" charset="0"/>
            </a:endParaRPr>
          </a:p>
        </p:txBody>
      </p:sp>
      <p:sp>
        <p:nvSpPr>
          <p:cNvPr id="2" name="Rectangle 2">
            <a:extLst>
              <a:ext uri="{FF2B5EF4-FFF2-40B4-BE49-F238E27FC236}">
                <a16:creationId xmlns:a16="http://schemas.microsoft.com/office/drawing/2014/main" id="{979AACDE-035B-1580-763A-8C8DD4C7175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4" name="Espace réservé du contenu 2">
            <a:extLst>
              <a:ext uri="{FF2B5EF4-FFF2-40B4-BE49-F238E27FC236}">
                <a16:creationId xmlns:a16="http://schemas.microsoft.com/office/drawing/2014/main" id="{0FBE5F00-B17F-6B17-4DF4-8A6C660B6808}"/>
              </a:ext>
            </a:extLst>
          </p:cNvPr>
          <p:cNvSpPr txBox="1">
            <a:spLocks/>
          </p:cNvSpPr>
          <p:nvPr/>
        </p:nvSpPr>
        <p:spPr bwMode="auto">
          <a:xfrm>
            <a:off x="9408172" y="1472819"/>
            <a:ext cx="402557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lgn="just"/>
            <a:endParaRPr lang="fr-US" sz="1800" dirty="0">
              <a:effectLst/>
              <a:latin typeface="Times New Roman" panose="02020603050405020304" pitchFamily="18" charset="0"/>
              <a:ea typeface="Calibri" panose="020F0502020204030204" pitchFamily="34" charset="0"/>
            </a:endParaRPr>
          </a:p>
        </p:txBody>
      </p:sp>
      <p:sp>
        <p:nvSpPr>
          <p:cNvPr id="5" name="Rectangle 2">
            <a:extLst>
              <a:ext uri="{FF2B5EF4-FFF2-40B4-BE49-F238E27FC236}">
                <a16:creationId xmlns:a16="http://schemas.microsoft.com/office/drawing/2014/main" id="{FA1BCF31-26D2-824A-49F1-EAF47ED9B86E}"/>
              </a:ext>
            </a:extLst>
          </p:cNvPr>
          <p:cNvSpPr>
            <a:spLocks noChangeArrowheads="1"/>
          </p:cNvSpPr>
          <p:nvPr/>
        </p:nvSpPr>
        <p:spPr bwMode="auto">
          <a:xfrm>
            <a:off x="4704086" y="707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7" name="Rectangle 4">
            <a:extLst>
              <a:ext uri="{FF2B5EF4-FFF2-40B4-BE49-F238E27FC236}">
                <a16:creationId xmlns:a16="http://schemas.microsoft.com/office/drawing/2014/main" id="{037FC03B-F1D9-8318-5EC1-2FD90559D4E8}"/>
              </a:ext>
            </a:extLst>
          </p:cNvPr>
          <p:cNvSpPr>
            <a:spLocks noChangeArrowheads="1"/>
          </p:cNvSpPr>
          <p:nvPr/>
        </p:nvSpPr>
        <p:spPr bwMode="auto">
          <a:xfrm>
            <a:off x="6024563" y="19720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6" name="Espace réservé du contenu 2">
            <a:extLst>
              <a:ext uri="{FF2B5EF4-FFF2-40B4-BE49-F238E27FC236}">
                <a16:creationId xmlns:a16="http://schemas.microsoft.com/office/drawing/2014/main" id="{02523304-659E-C55E-9B44-85B0C2AA6129}"/>
              </a:ext>
            </a:extLst>
          </p:cNvPr>
          <p:cNvSpPr txBox="1">
            <a:spLocks/>
          </p:cNvSpPr>
          <p:nvPr/>
        </p:nvSpPr>
        <p:spPr bwMode="auto">
          <a:xfrm>
            <a:off x="5580112" y="749682"/>
            <a:ext cx="3095900" cy="53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spcAft>
                <a:spcPts val="0"/>
              </a:spcAft>
            </a:pPr>
            <a:endParaRPr lang="fr-US" sz="1800" b="1" kern="100" dirty="0">
              <a:latin typeface="Footlight MT Light" panose="0204060206030A020304" pitchFamily="18"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43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52390-A751-4A40-817F-B018FA3B6A74}"/>
              </a:ext>
            </a:extLst>
          </p:cNvPr>
          <p:cNvSpPr>
            <a:spLocks noGrp="1"/>
          </p:cNvSpPr>
          <p:nvPr>
            <p:ph type="ctrTitle"/>
          </p:nvPr>
        </p:nvSpPr>
        <p:spPr>
          <a:xfrm>
            <a:off x="1597360" y="1216379"/>
            <a:ext cx="5949280" cy="646880"/>
          </a:xfrm>
        </p:spPr>
        <p:txBody>
          <a:bodyPr/>
          <a:lstStyle/>
          <a:p>
            <a:r>
              <a:rPr lang="de-DE" sz="3600" dirty="0">
                <a:latin typeface="Cambria" panose="02040503050406030204" pitchFamily="18" charset="0"/>
                <a:ea typeface="Cambria" panose="02040503050406030204" pitchFamily="18" charset="0"/>
              </a:rPr>
              <a:t>The </a:t>
            </a:r>
            <a:r>
              <a:rPr lang="de-DE" sz="3600" dirty="0" err="1">
                <a:latin typeface="Cambria" panose="02040503050406030204" pitchFamily="18" charset="0"/>
                <a:ea typeface="Cambria" panose="02040503050406030204" pitchFamily="18" charset="0"/>
              </a:rPr>
              <a:t>structuralist</a:t>
            </a:r>
            <a:r>
              <a:rPr lang="de-DE" sz="3600" dirty="0">
                <a:latin typeface="Cambria" panose="02040503050406030204" pitchFamily="18" charset="0"/>
                <a:ea typeface="Cambria" panose="02040503050406030204" pitchFamily="18" charset="0"/>
              </a:rPr>
              <a:t> </a:t>
            </a:r>
            <a:r>
              <a:rPr lang="de-DE" sz="3600" dirty="0" err="1">
                <a:latin typeface="Cambria" panose="02040503050406030204" pitchFamily="18" charset="0"/>
                <a:ea typeface="Cambria" panose="02040503050406030204" pitchFamily="18" charset="0"/>
              </a:rPr>
              <a:t>perspective</a:t>
            </a:r>
            <a:endParaRPr lang="de-DE" sz="3600" dirty="0">
              <a:latin typeface="Cambria" panose="02040503050406030204" pitchFamily="18" charset="0"/>
              <a:ea typeface="Cambria" panose="02040503050406030204" pitchFamily="18" charset="0"/>
            </a:endParaRPr>
          </a:p>
        </p:txBody>
      </p:sp>
      <p:sp>
        <p:nvSpPr>
          <p:cNvPr id="3" name="Untertitel 2">
            <a:extLst>
              <a:ext uri="{FF2B5EF4-FFF2-40B4-BE49-F238E27FC236}">
                <a16:creationId xmlns:a16="http://schemas.microsoft.com/office/drawing/2014/main" id="{334693B2-2388-4FE0-B7B5-9A012CF8EC78}"/>
              </a:ext>
            </a:extLst>
          </p:cNvPr>
          <p:cNvSpPr>
            <a:spLocks noGrp="1"/>
          </p:cNvSpPr>
          <p:nvPr>
            <p:ph type="subTitle" idx="1"/>
          </p:nvPr>
        </p:nvSpPr>
        <p:spPr>
          <a:xfrm>
            <a:off x="1597360" y="1863259"/>
            <a:ext cx="3694720" cy="3112720"/>
          </a:xfrm>
        </p:spPr>
        <p:txBody>
          <a:bodyPr>
            <a:normAutofit fontScale="92500" lnSpcReduction="10000"/>
          </a:bodyPr>
          <a:lstStyle/>
          <a:p>
            <a:r>
              <a:rPr lang="de-DE" sz="2200" b="1" dirty="0" err="1">
                <a:solidFill>
                  <a:srgbClr val="C00000"/>
                </a:solidFill>
              </a:rPr>
              <a:t>Gains</a:t>
            </a:r>
            <a:r>
              <a:rPr lang="de-DE" sz="2200" b="1" dirty="0">
                <a:solidFill>
                  <a:srgbClr val="C00000"/>
                </a:solidFill>
              </a:rPr>
              <a:t> </a:t>
            </a:r>
            <a:r>
              <a:rPr lang="de-DE" sz="2200" b="1" dirty="0" err="1">
                <a:solidFill>
                  <a:srgbClr val="C00000"/>
                </a:solidFill>
              </a:rPr>
              <a:t>from</a:t>
            </a:r>
            <a:r>
              <a:rPr lang="de-DE" sz="2200" b="1" dirty="0">
                <a:solidFill>
                  <a:srgbClr val="C00000"/>
                </a:solidFill>
              </a:rPr>
              <a:t> </a:t>
            </a:r>
            <a:r>
              <a:rPr lang="de-DE" sz="2200" b="1" dirty="0" err="1">
                <a:solidFill>
                  <a:srgbClr val="C00000"/>
                </a:solidFill>
              </a:rPr>
              <a:t>doing</a:t>
            </a:r>
            <a:r>
              <a:rPr lang="de-DE" sz="2200" b="1" dirty="0">
                <a:solidFill>
                  <a:srgbClr val="C00000"/>
                </a:solidFill>
              </a:rPr>
              <a:t> </a:t>
            </a:r>
            <a:r>
              <a:rPr lang="de-DE" sz="2200" b="1" dirty="0" err="1">
                <a:solidFill>
                  <a:srgbClr val="C00000"/>
                </a:solidFill>
              </a:rPr>
              <a:t>good</a:t>
            </a:r>
            <a:endParaRPr lang="de-DE" sz="2200" b="1" dirty="0">
              <a:solidFill>
                <a:srgbClr val="C00000"/>
              </a:solidFill>
            </a:endParaRPr>
          </a:p>
          <a:p>
            <a:pPr algn="just"/>
            <a:r>
              <a:rPr lang="de-DE" dirty="0"/>
              <a:t>‘</a:t>
            </a:r>
            <a:r>
              <a:rPr lang="de-DE" dirty="0" err="1"/>
              <a:t>rules</a:t>
            </a:r>
            <a:r>
              <a:rPr lang="de-DE" dirty="0"/>
              <a:t> </a:t>
            </a:r>
            <a:r>
              <a:rPr lang="de-DE" dirty="0" err="1"/>
              <a:t>of</a:t>
            </a:r>
            <a:r>
              <a:rPr lang="de-DE" dirty="0"/>
              <a:t> </a:t>
            </a:r>
            <a:r>
              <a:rPr lang="de-DE" dirty="0" err="1"/>
              <a:t>disinterestedness</a:t>
            </a:r>
            <a:r>
              <a:rPr lang="de-DE" dirty="0"/>
              <a:t>, </a:t>
            </a:r>
            <a:r>
              <a:rPr lang="de-DE" dirty="0" err="1"/>
              <a:t>objectivity</a:t>
            </a:r>
            <a:r>
              <a:rPr lang="de-DE" dirty="0"/>
              <a:t>, </a:t>
            </a:r>
            <a:r>
              <a:rPr lang="de-DE" dirty="0" err="1"/>
              <a:t>neutrality</a:t>
            </a:r>
            <a:r>
              <a:rPr lang="de-DE" dirty="0"/>
              <a:t>, etc.’</a:t>
            </a:r>
          </a:p>
          <a:p>
            <a:pPr algn="just"/>
            <a:r>
              <a:rPr lang="de-DE" dirty="0" err="1"/>
              <a:t>the</a:t>
            </a:r>
            <a:r>
              <a:rPr lang="de-DE" dirty="0"/>
              <a:t> </a:t>
            </a:r>
            <a:r>
              <a:rPr lang="de-DE" dirty="0" err="1"/>
              <a:t>most</a:t>
            </a:r>
            <a:r>
              <a:rPr lang="de-DE" dirty="0"/>
              <a:t> </a:t>
            </a:r>
            <a:r>
              <a:rPr lang="de-DE" dirty="0" err="1"/>
              <a:t>disinterested</a:t>
            </a:r>
            <a:r>
              <a:rPr lang="de-DE" dirty="0"/>
              <a:t> </a:t>
            </a:r>
            <a:r>
              <a:rPr lang="de-DE" dirty="0" err="1"/>
              <a:t>actions</a:t>
            </a:r>
            <a:r>
              <a:rPr lang="de-DE" dirty="0"/>
              <a:t>, </a:t>
            </a:r>
            <a:r>
              <a:rPr lang="de-DE" dirty="0" err="1"/>
              <a:t>humanitarian</a:t>
            </a:r>
            <a:r>
              <a:rPr lang="de-DE" dirty="0"/>
              <a:t> </a:t>
            </a:r>
            <a:r>
              <a:rPr lang="de-DE" dirty="0" err="1"/>
              <a:t>actions</a:t>
            </a:r>
            <a:r>
              <a:rPr lang="de-DE" dirty="0"/>
              <a:t>, all </a:t>
            </a:r>
            <a:r>
              <a:rPr lang="de-DE" dirty="0" err="1"/>
              <a:t>those</a:t>
            </a:r>
            <a:r>
              <a:rPr lang="de-DE" dirty="0"/>
              <a:t> </a:t>
            </a:r>
            <a:r>
              <a:rPr lang="de-DE" dirty="0" err="1"/>
              <a:t>things</a:t>
            </a:r>
            <a:r>
              <a:rPr lang="de-DE" dirty="0"/>
              <a:t> </a:t>
            </a:r>
            <a:r>
              <a:rPr lang="de-DE" dirty="0" err="1"/>
              <a:t>we</a:t>
            </a:r>
            <a:r>
              <a:rPr lang="de-DE" dirty="0"/>
              <a:t> </a:t>
            </a:r>
            <a:r>
              <a:rPr lang="de-DE" dirty="0" err="1"/>
              <a:t>celebrate</a:t>
            </a:r>
            <a:r>
              <a:rPr lang="de-DE" dirty="0"/>
              <a:t>, </a:t>
            </a:r>
            <a:r>
              <a:rPr lang="de-DE" dirty="0" err="1"/>
              <a:t>are</a:t>
            </a:r>
            <a:r>
              <a:rPr lang="de-DE" dirty="0"/>
              <a:t> </a:t>
            </a:r>
            <a:r>
              <a:rPr lang="de-DE" dirty="0" err="1"/>
              <a:t>always</a:t>
            </a:r>
            <a:r>
              <a:rPr lang="de-DE" dirty="0"/>
              <a:t> </a:t>
            </a:r>
            <a:r>
              <a:rPr lang="de-DE" dirty="0" err="1"/>
              <a:t>subject</a:t>
            </a:r>
            <a:r>
              <a:rPr lang="de-DE" dirty="0"/>
              <a:t> </a:t>
            </a:r>
            <a:r>
              <a:rPr lang="de-DE" dirty="0" err="1"/>
              <a:t>to</a:t>
            </a:r>
            <a:r>
              <a:rPr lang="de-DE" dirty="0"/>
              <a:t> </a:t>
            </a:r>
            <a:r>
              <a:rPr lang="de-DE" dirty="0" err="1"/>
              <a:t>the</a:t>
            </a:r>
            <a:r>
              <a:rPr lang="de-DE" dirty="0"/>
              <a:t> </a:t>
            </a:r>
            <a:r>
              <a:rPr lang="de-DE" dirty="0" err="1"/>
              <a:t>question</a:t>
            </a:r>
            <a:r>
              <a:rPr lang="de-DE" dirty="0"/>
              <a:t>: </a:t>
            </a:r>
            <a:r>
              <a:rPr lang="de-DE" dirty="0" err="1"/>
              <a:t>what</a:t>
            </a:r>
            <a:r>
              <a:rPr lang="de-DE" dirty="0"/>
              <a:t> </a:t>
            </a:r>
            <a:r>
              <a:rPr lang="de-DE" dirty="0" err="1"/>
              <a:t>interest</a:t>
            </a:r>
            <a:r>
              <a:rPr lang="de-DE" dirty="0"/>
              <a:t> </a:t>
            </a:r>
            <a:r>
              <a:rPr lang="de-DE" dirty="0" err="1"/>
              <a:t>does</a:t>
            </a:r>
            <a:r>
              <a:rPr lang="de-DE" dirty="0"/>
              <a:t> he </a:t>
            </a:r>
            <a:r>
              <a:rPr lang="de-DE" dirty="0" err="1"/>
              <a:t>have</a:t>
            </a:r>
            <a:r>
              <a:rPr lang="de-DE" dirty="0"/>
              <a:t> in </a:t>
            </a:r>
            <a:r>
              <a:rPr lang="de-DE" dirty="0" err="1"/>
              <a:t>doing</a:t>
            </a:r>
            <a:r>
              <a:rPr lang="de-DE" dirty="0"/>
              <a:t> </a:t>
            </a:r>
            <a:r>
              <a:rPr lang="de-DE" dirty="0" err="1"/>
              <a:t>that</a:t>
            </a:r>
            <a:r>
              <a:rPr lang="de-DE" dirty="0"/>
              <a:t>? </a:t>
            </a:r>
            <a:r>
              <a:rPr lang="de-DE" dirty="0" err="1"/>
              <a:t>Why</a:t>
            </a:r>
            <a:r>
              <a:rPr lang="de-DE" dirty="0"/>
              <a:t> </a:t>
            </a:r>
            <a:r>
              <a:rPr lang="de-DE" dirty="0" err="1"/>
              <a:t>is</a:t>
            </a:r>
            <a:r>
              <a:rPr lang="de-DE" dirty="0"/>
              <a:t> he </a:t>
            </a:r>
            <a:r>
              <a:rPr lang="de-DE" dirty="0" err="1"/>
              <a:t>doing</a:t>
            </a:r>
            <a:r>
              <a:rPr lang="de-DE" dirty="0"/>
              <a:t> </a:t>
            </a:r>
            <a:r>
              <a:rPr lang="de-DE" dirty="0" err="1"/>
              <a:t>it</a:t>
            </a:r>
            <a:r>
              <a:rPr lang="de-DE" dirty="0"/>
              <a:t>? [</a:t>
            </a:r>
            <a:r>
              <a:rPr lang="de-DE" dirty="0" err="1"/>
              <a:t>What</a:t>
            </a:r>
            <a:r>
              <a:rPr lang="de-DE" dirty="0"/>
              <a:t> </a:t>
            </a:r>
            <a:r>
              <a:rPr lang="de-DE" dirty="0" err="1"/>
              <a:t>good</a:t>
            </a:r>
            <a:r>
              <a:rPr lang="de-DE" dirty="0"/>
              <a:t> </a:t>
            </a:r>
            <a:r>
              <a:rPr lang="de-DE" dirty="0" err="1"/>
              <a:t>does</a:t>
            </a:r>
            <a:r>
              <a:rPr lang="de-DE" dirty="0"/>
              <a:t> he </a:t>
            </a:r>
            <a:r>
              <a:rPr lang="de-DE" dirty="0" err="1"/>
              <a:t>get</a:t>
            </a:r>
            <a:r>
              <a:rPr lang="de-DE" dirty="0"/>
              <a:t> </a:t>
            </a:r>
            <a:r>
              <a:rPr lang="de-DE" dirty="0" err="1"/>
              <a:t>from</a:t>
            </a:r>
            <a:r>
              <a:rPr lang="de-DE" dirty="0"/>
              <a:t> </a:t>
            </a:r>
            <a:r>
              <a:rPr lang="de-DE" dirty="0" err="1"/>
              <a:t>doing</a:t>
            </a:r>
            <a:r>
              <a:rPr lang="de-DE" dirty="0"/>
              <a:t> </a:t>
            </a:r>
            <a:r>
              <a:rPr lang="de-DE" dirty="0" err="1"/>
              <a:t>good</a:t>
            </a:r>
            <a:r>
              <a:rPr lang="de-DE" dirty="0"/>
              <a:t>?’ (pp. 539-540).</a:t>
            </a:r>
          </a:p>
          <a:p>
            <a:endParaRPr lang="de-DE" dirty="0"/>
          </a:p>
        </p:txBody>
      </p:sp>
      <p:pic>
        <p:nvPicPr>
          <p:cNvPr id="97282" name="Picture 2" descr="Amazon.fr - Sur l'État: Cours au Collège de France (1989-1992) - Bourdieu,  Pierre - Livres">
            <a:extLst>
              <a:ext uri="{FF2B5EF4-FFF2-40B4-BE49-F238E27FC236}">
                <a16:creationId xmlns:a16="http://schemas.microsoft.com/office/drawing/2014/main" id="{A194CC41-0269-270C-680F-4AFE80097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060848"/>
            <a:ext cx="2324100" cy="312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54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52390-A751-4A40-817F-B018FA3B6A74}"/>
              </a:ext>
            </a:extLst>
          </p:cNvPr>
          <p:cNvSpPr>
            <a:spLocks noGrp="1"/>
          </p:cNvSpPr>
          <p:nvPr>
            <p:ph type="ctrTitle"/>
          </p:nvPr>
        </p:nvSpPr>
        <p:spPr>
          <a:xfrm>
            <a:off x="1381336" y="1340768"/>
            <a:ext cx="6381328" cy="782588"/>
          </a:xfrm>
        </p:spPr>
        <p:txBody>
          <a:bodyPr/>
          <a:lstStyle/>
          <a:p>
            <a:r>
              <a:rPr lang="de-DE" sz="3600" dirty="0" err="1">
                <a:latin typeface="Cambria" panose="02040503050406030204" pitchFamily="18" charset="0"/>
                <a:ea typeface="Cambria" panose="02040503050406030204" pitchFamily="18" charset="0"/>
              </a:rPr>
              <a:t>Socio-pragmatic</a:t>
            </a:r>
            <a:r>
              <a:rPr lang="de-DE" sz="3600" dirty="0">
                <a:latin typeface="Cambria" panose="02040503050406030204" pitchFamily="18" charset="0"/>
                <a:ea typeface="Cambria" panose="02040503050406030204" pitchFamily="18" charset="0"/>
              </a:rPr>
              <a:t> </a:t>
            </a:r>
            <a:r>
              <a:rPr lang="de-DE" sz="3600" dirty="0" err="1">
                <a:latin typeface="Cambria" panose="02040503050406030204" pitchFamily="18" charset="0"/>
                <a:ea typeface="Cambria" panose="02040503050406030204" pitchFamily="18" charset="0"/>
              </a:rPr>
              <a:t>perspective</a:t>
            </a:r>
            <a:endParaRPr lang="de-DE" sz="3600" dirty="0">
              <a:latin typeface="Cambria" panose="02040503050406030204" pitchFamily="18" charset="0"/>
              <a:ea typeface="Cambria" panose="02040503050406030204" pitchFamily="18" charset="0"/>
            </a:endParaRPr>
          </a:p>
        </p:txBody>
      </p:sp>
      <p:sp>
        <p:nvSpPr>
          <p:cNvPr id="3" name="Untertitel 2">
            <a:extLst>
              <a:ext uri="{FF2B5EF4-FFF2-40B4-BE49-F238E27FC236}">
                <a16:creationId xmlns:a16="http://schemas.microsoft.com/office/drawing/2014/main" id="{334693B2-2388-4FE0-B7B5-9A012CF8EC78}"/>
              </a:ext>
            </a:extLst>
          </p:cNvPr>
          <p:cNvSpPr>
            <a:spLocks noGrp="1"/>
          </p:cNvSpPr>
          <p:nvPr>
            <p:ph type="subTitle" idx="1"/>
          </p:nvPr>
        </p:nvSpPr>
        <p:spPr>
          <a:xfrm>
            <a:off x="1547664" y="2123356"/>
            <a:ext cx="3960440" cy="3177852"/>
          </a:xfrm>
        </p:spPr>
        <p:txBody>
          <a:bodyPr>
            <a:normAutofit lnSpcReduction="10000"/>
          </a:bodyPr>
          <a:lstStyle/>
          <a:p>
            <a:pPr algn="just"/>
            <a:r>
              <a:rPr lang="de-DE" dirty="0" err="1"/>
              <a:t>Against</a:t>
            </a:r>
            <a:r>
              <a:rPr lang="de-DE" dirty="0"/>
              <a:t> </a:t>
            </a:r>
            <a:r>
              <a:rPr lang="de-DE" dirty="0" err="1"/>
              <a:t>the</a:t>
            </a:r>
            <a:r>
              <a:rPr lang="de-DE" dirty="0"/>
              <a:t> ‘</a:t>
            </a:r>
            <a:r>
              <a:rPr lang="de-DE" dirty="0" err="1"/>
              <a:t>reification</a:t>
            </a:r>
            <a:r>
              <a:rPr lang="de-DE" dirty="0"/>
              <a:t>’ </a:t>
            </a:r>
            <a:r>
              <a:rPr lang="de-DE" dirty="0" err="1"/>
              <a:t>of</a:t>
            </a:r>
            <a:r>
              <a:rPr lang="de-DE" dirty="0"/>
              <a:t> </a:t>
            </a:r>
            <a:r>
              <a:rPr lang="de-DE" dirty="0" err="1"/>
              <a:t>the</a:t>
            </a:r>
            <a:r>
              <a:rPr lang="de-DE" dirty="0"/>
              <a:t> social </a:t>
            </a:r>
            <a:r>
              <a:rPr lang="de-DE" dirty="0" err="1"/>
              <a:t>world</a:t>
            </a:r>
            <a:r>
              <a:rPr lang="de-DE" dirty="0"/>
              <a:t> - </a:t>
            </a:r>
            <a:r>
              <a:rPr lang="de-DE" dirty="0" err="1"/>
              <a:t>to</a:t>
            </a:r>
            <a:r>
              <a:rPr lang="de-DE" dirty="0"/>
              <a:t> find </a:t>
            </a:r>
            <a:r>
              <a:rPr lang="de-DE" dirty="0" err="1"/>
              <a:t>the</a:t>
            </a:r>
            <a:r>
              <a:rPr lang="de-DE" dirty="0"/>
              <a:t> </a:t>
            </a:r>
            <a:r>
              <a:rPr lang="de-DE" dirty="0" err="1"/>
              <a:t>individuals</a:t>
            </a:r>
            <a:r>
              <a:rPr lang="de-DE" dirty="0"/>
              <a:t> </a:t>
            </a:r>
            <a:r>
              <a:rPr lang="de-DE" dirty="0" err="1"/>
              <a:t>behind</a:t>
            </a:r>
            <a:r>
              <a:rPr lang="de-DE" dirty="0"/>
              <a:t> </a:t>
            </a:r>
            <a:r>
              <a:rPr lang="de-DE" dirty="0" err="1"/>
              <a:t>the</a:t>
            </a:r>
            <a:r>
              <a:rPr lang="de-DE" dirty="0"/>
              <a:t> ‘social </a:t>
            </a:r>
            <a:r>
              <a:rPr lang="de-DE" dirty="0" err="1"/>
              <a:t>categories</a:t>
            </a:r>
            <a:r>
              <a:rPr lang="de-DE" dirty="0"/>
              <a:t>’ (</a:t>
            </a:r>
            <a:r>
              <a:rPr lang="de-DE" dirty="0" err="1"/>
              <a:t>the</a:t>
            </a:r>
            <a:r>
              <a:rPr lang="de-DE" dirty="0"/>
              <a:t> ‘State’, </a:t>
            </a:r>
            <a:r>
              <a:rPr lang="de-DE" dirty="0" err="1"/>
              <a:t>the</a:t>
            </a:r>
            <a:r>
              <a:rPr lang="de-DE" dirty="0"/>
              <a:t> ‘Church’, ‘</a:t>
            </a:r>
            <a:r>
              <a:rPr lang="de-DE" dirty="0" err="1"/>
              <a:t>managers</a:t>
            </a:r>
            <a:r>
              <a:rPr lang="de-DE" dirty="0"/>
              <a:t>’, ‘</a:t>
            </a:r>
            <a:r>
              <a:rPr lang="de-DE" dirty="0" err="1"/>
              <a:t>youth</a:t>
            </a:r>
            <a:r>
              <a:rPr lang="de-DE" dirty="0"/>
              <a:t>’, etc.) - </a:t>
            </a:r>
            <a:r>
              <a:rPr lang="de-DE" dirty="0" err="1"/>
              <a:t>to</a:t>
            </a:r>
            <a:r>
              <a:rPr lang="de-DE" dirty="0"/>
              <a:t> </a:t>
            </a:r>
            <a:r>
              <a:rPr lang="de-DE" dirty="0" err="1"/>
              <a:t>study</a:t>
            </a:r>
            <a:r>
              <a:rPr lang="de-DE" dirty="0"/>
              <a:t> </a:t>
            </a:r>
            <a:r>
              <a:rPr lang="de-DE" dirty="0" err="1"/>
              <a:t>the</a:t>
            </a:r>
            <a:r>
              <a:rPr lang="de-DE" dirty="0"/>
              <a:t> </a:t>
            </a:r>
            <a:r>
              <a:rPr lang="de-DE" dirty="0" err="1"/>
              <a:t>genesis</a:t>
            </a:r>
            <a:r>
              <a:rPr lang="de-DE" dirty="0"/>
              <a:t> </a:t>
            </a:r>
            <a:r>
              <a:rPr lang="de-DE" dirty="0" err="1"/>
              <a:t>of</a:t>
            </a:r>
            <a:r>
              <a:rPr lang="de-DE" dirty="0"/>
              <a:t> social </a:t>
            </a:r>
            <a:r>
              <a:rPr lang="de-DE" dirty="0" err="1"/>
              <a:t>categories</a:t>
            </a:r>
            <a:r>
              <a:rPr lang="de-DE" dirty="0"/>
              <a:t> - </a:t>
            </a:r>
            <a:r>
              <a:rPr lang="de-DE" dirty="0" err="1"/>
              <a:t>inspired</a:t>
            </a:r>
            <a:r>
              <a:rPr lang="de-DE" dirty="0"/>
              <a:t> </a:t>
            </a:r>
            <a:r>
              <a:rPr lang="de-DE" dirty="0" err="1"/>
              <a:t>by</a:t>
            </a:r>
            <a:r>
              <a:rPr lang="de-DE" dirty="0"/>
              <a:t> </a:t>
            </a:r>
            <a:r>
              <a:rPr lang="de-DE" dirty="0" err="1"/>
              <a:t>Austin's</a:t>
            </a:r>
            <a:r>
              <a:rPr lang="de-DE" dirty="0"/>
              <a:t> ‘Speech Act </a:t>
            </a:r>
            <a:r>
              <a:rPr lang="de-DE" dirty="0" err="1"/>
              <a:t>theory</a:t>
            </a:r>
            <a:r>
              <a:rPr lang="de-DE" dirty="0"/>
              <a:t>’, </a:t>
            </a:r>
            <a:r>
              <a:rPr lang="de-DE" dirty="0" err="1"/>
              <a:t>which</a:t>
            </a:r>
            <a:r>
              <a:rPr lang="de-DE" dirty="0"/>
              <a:t> </a:t>
            </a:r>
            <a:r>
              <a:rPr lang="de-DE" dirty="0" err="1"/>
              <a:t>distinguishes</a:t>
            </a:r>
            <a:r>
              <a:rPr lang="de-DE" dirty="0"/>
              <a:t> </a:t>
            </a:r>
            <a:r>
              <a:rPr lang="de-DE" dirty="0" err="1"/>
              <a:t>between</a:t>
            </a:r>
            <a:r>
              <a:rPr lang="de-DE" dirty="0"/>
              <a:t> </a:t>
            </a:r>
            <a:r>
              <a:rPr lang="de-DE" dirty="0" err="1"/>
              <a:t>two</a:t>
            </a:r>
            <a:r>
              <a:rPr lang="de-DE" dirty="0"/>
              <a:t> </a:t>
            </a:r>
            <a:r>
              <a:rPr lang="de-DE" dirty="0" err="1"/>
              <a:t>types</a:t>
            </a:r>
            <a:r>
              <a:rPr lang="de-DE" dirty="0"/>
              <a:t> </a:t>
            </a:r>
            <a:r>
              <a:rPr lang="de-DE" dirty="0" err="1"/>
              <a:t>of</a:t>
            </a:r>
            <a:r>
              <a:rPr lang="de-DE" dirty="0"/>
              <a:t> </a:t>
            </a:r>
            <a:r>
              <a:rPr lang="de-DE" dirty="0" err="1"/>
              <a:t>statements</a:t>
            </a:r>
            <a:r>
              <a:rPr lang="de-DE" dirty="0"/>
              <a:t>: </a:t>
            </a:r>
            <a:r>
              <a:rPr lang="de-DE" dirty="0" err="1"/>
              <a:t>descriptive</a:t>
            </a:r>
            <a:r>
              <a:rPr lang="de-DE" dirty="0"/>
              <a:t> (</a:t>
            </a:r>
            <a:r>
              <a:rPr lang="de-DE" dirty="0" err="1"/>
              <a:t>being</a:t>
            </a:r>
            <a:r>
              <a:rPr lang="de-DE" dirty="0"/>
              <a:t>) vs. performative (</a:t>
            </a:r>
            <a:r>
              <a:rPr lang="de-DE" dirty="0" err="1"/>
              <a:t>action</a:t>
            </a:r>
            <a:r>
              <a:rPr lang="de-DE" dirty="0"/>
              <a:t>): </a:t>
            </a:r>
            <a:r>
              <a:rPr lang="de-DE" dirty="0" err="1"/>
              <a:t>condition</a:t>
            </a:r>
            <a:r>
              <a:rPr lang="de-DE" dirty="0"/>
              <a:t> </a:t>
            </a:r>
            <a:r>
              <a:rPr lang="de-DE" dirty="0" err="1"/>
              <a:t>of</a:t>
            </a:r>
            <a:r>
              <a:rPr lang="de-DE" dirty="0"/>
              <a:t> </a:t>
            </a:r>
            <a:r>
              <a:rPr lang="de-DE" dirty="0" err="1"/>
              <a:t>truth</a:t>
            </a:r>
            <a:r>
              <a:rPr lang="de-DE" dirty="0"/>
              <a:t> vs. </a:t>
            </a:r>
            <a:r>
              <a:rPr lang="de-DE" dirty="0" err="1"/>
              <a:t>conditions</a:t>
            </a:r>
            <a:r>
              <a:rPr lang="de-DE" dirty="0"/>
              <a:t> </a:t>
            </a:r>
            <a:r>
              <a:rPr lang="de-DE" dirty="0" err="1"/>
              <a:t>of</a:t>
            </a:r>
            <a:r>
              <a:rPr lang="de-DE" dirty="0"/>
              <a:t> </a:t>
            </a:r>
            <a:r>
              <a:rPr lang="de-DE" dirty="0" err="1"/>
              <a:t>felicity</a:t>
            </a:r>
            <a:r>
              <a:rPr lang="de-DE" dirty="0"/>
              <a:t>.</a:t>
            </a:r>
          </a:p>
        </p:txBody>
      </p:sp>
      <p:pic>
        <p:nvPicPr>
          <p:cNvPr id="4" name="Inhaltsplatzhalter 4">
            <a:extLst>
              <a:ext uri="{FF2B5EF4-FFF2-40B4-BE49-F238E27FC236}">
                <a16:creationId xmlns:a16="http://schemas.microsoft.com/office/drawing/2014/main" id="{0230B6BF-1715-4DDA-D1E7-1714F9BF6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52120" y="2039933"/>
            <a:ext cx="2110544" cy="34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74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52390-A751-4A40-817F-B018FA3B6A74}"/>
              </a:ext>
            </a:extLst>
          </p:cNvPr>
          <p:cNvSpPr>
            <a:spLocks noGrp="1"/>
          </p:cNvSpPr>
          <p:nvPr>
            <p:ph type="ctrTitle"/>
          </p:nvPr>
        </p:nvSpPr>
        <p:spPr>
          <a:xfrm>
            <a:off x="1381336" y="1340768"/>
            <a:ext cx="6381328" cy="782588"/>
          </a:xfrm>
        </p:spPr>
        <p:txBody>
          <a:bodyPr/>
          <a:lstStyle/>
          <a:p>
            <a:r>
              <a:rPr lang="de-DE" sz="3600" dirty="0" err="1">
                <a:latin typeface="Cambria" panose="02040503050406030204" pitchFamily="18" charset="0"/>
                <a:ea typeface="Cambria" panose="02040503050406030204" pitchFamily="18" charset="0"/>
              </a:rPr>
              <a:t>Decolonial</a:t>
            </a:r>
            <a:r>
              <a:rPr lang="de-DE" sz="3600" dirty="0">
                <a:latin typeface="Cambria" panose="02040503050406030204" pitchFamily="18" charset="0"/>
                <a:ea typeface="Cambria" panose="02040503050406030204" pitchFamily="18" charset="0"/>
              </a:rPr>
              <a:t> </a:t>
            </a:r>
            <a:r>
              <a:rPr lang="de-DE" sz="3600" dirty="0" err="1">
                <a:latin typeface="Cambria" panose="02040503050406030204" pitchFamily="18" charset="0"/>
                <a:ea typeface="Cambria" panose="02040503050406030204" pitchFamily="18" charset="0"/>
              </a:rPr>
              <a:t>perspective</a:t>
            </a:r>
            <a:endParaRPr lang="de-DE" sz="3600" dirty="0">
              <a:latin typeface="Cambria" panose="02040503050406030204" pitchFamily="18" charset="0"/>
              <a:ea typeface="Cambria" panose="02040503050406030204" pitchFamily="18" charset="0"/>
            </a:endParaRPr>
          </a:p>
        </p:txBody>
      </p:sp>
      <p:pic>
        <p:nvPicPr>
          <p:cNvPr id="5" name="Inhaltsplatzhalter 3">
            <a:extLst>
              <a:ext uri="{FF2B5EF4-FFF2-40B4-BE49-F238E27FC236}">
                <a16:creationId xmlns:a16="http://schemas.microsoft.com/office/drawing/2014/main" id="{88AA58A8-5EC2-5094-2C40-CD9A7110A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30" y="1992889"/>
            <a:ext cx="1752100" cy="3204607"/>
          </a:xfrm>
          <a:prstGeom prst="rect">
            <a:avLst/>
          </a:prstGeom>
        </p:spPr>
      </p:pic>
      <p:pic>
        <p:nvPicPr>
          <p:cNvPr id="6" name="Inhaltsplatzhalter 3">
            <a:extLst>
              <a:ext uri="{FF2B5EF4-FFF2-40B4-BE49-F238E27FC236}">
                <a16:creationId xmlns:a16="http://schemas.microsoft.com/office/drawing/2014/main" id="{01856124-63FF-0AD4-A4FD-CBC1A474E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74094" y="2107333"/>
            <a:ext cx="1997906" cy="310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31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A2B654-6EE6-3959-A50D-0BC860A30A16}"/>
              </a:ext>
            </a:extLst>
          </p:cNvPr>
          <p:cNvSpPr>
            <a:spLocks noGrp="1"/>
          </p:cNvSpPr>
          <p:nvPr>
            <p:ph idx="1"/>
          </p:nvPr>
        </p:nvSpPr>
        <p:spPr>
          <a:xfrm>
            <a:off x="899592" y="889793"/>
            <a:ext cx="7714480" cy="5078413"/>
          </a:xfrm>
        </p:spPr>
        <p:txBody>
          <a:bodyPr/>
          <a:lstStyle/>
          <a:p>
            <a:r>
              <a:rPr lang="fr-FR" dirty="0" err="1"/>
              <a:t>Criticism</a:t>
            </a:r>
            <a:r>
              <a:rPr lang="fr-FR" dirty="0"/>
              <a:t> of modernisation </a:t>
            </a:r>
            <a:r>
              <a:rPr lang="fr-FR" dirty="0" err="1"/>
              <a:t>theory</a:t>
            </a:r>
            <a:r>
              <a:rPr lang="fr-FR" dirty="0"/>
              <a:t> and </a:t>
            </a:r>
            <a:r>
              <a:rPr lang="fr-FR" dirty="0" err="1"/>
              <a:t>dependency</a:t>
            </a:r>
            <a:r>
              <a:rPr lang="fr-FR" dirty="0"/>
              <a:t> </a:t>
            </a:r>
            <a:r>
              <a:rPr lang="fr-FR" dirty="0" err="1"/>
              <a:t>theories</a:t>
            </a:r>
            <a:r>
              <a:rPr lang="fr-FR" dirty="0"/>
              <a:t> (</a:t>
            </a:r>
            <a:r>
              <a:rPr lang="fr-FR" dirty="0" err="1"/>
              <a:t>same</a:t>
            </a:r>
            <a:r>
              <a:rPr lang="fr-FR" dirty="0"/>
              <a:t> dichotomies: </a:t>
            </a:r>
            <a:r>
              <a:rPr lang="fr-FR" dirty="0" err="1"/>
              <a:t>developed</a:t>
            </a:r>
            <a:r>
              <a:rPr lang="fr-FR" dirty="0"/>
              <a:t>/</a:t>
            </a:r>
            <a:r>
              <a:rPr lang="fr-FR" dirty="0" err="1"/>
              <a:t>underdeveloped</a:t>
            </a:r>
            <a:r>
              <a:rPr lang="fr-FR" dirty="0"/>
              <a:t>, modern/</a:t>
            </a:r>
            <a:r>
              <a:rPr lang="fr-FR" dirty="0" err="1"/>
              <a:t>traditional</a:t>
            </a:r>
            <a:r>
              <a:rPr lang="fr-FR" dirty="0"/>
              <a:t>, etc.) </a:t>
            </a:r>
            <a:r>
              <a:rPr lang="fr-FR" dirty="0" err="1"/>
              <a:t>Linearity</a:t>
            </a:r>
            <a:r>
              <a:rPr lang="fr-FR" dirty="0"/>
              <a:t> and </a:t>
            </a:r>
            <a:r>
              <a:rPr lang="fr-FR" dirty="0" err="1"/>
              <a:t>same</a:t>
            </a:r>
            <a:r>
              <a:rPr lang="fr-FR" dirty="0"/>
              <a:t> future </a:t>
            </a:r>
          </a:p>
          <a:p>
            <a:r>
              <a:rPr lang="fr-FR" dirty="0"/>
              <a:t>- Argument: </a:t>
            </a:r>
            <a:r>
              <a:rPr lang="fr-FR" dirty="0" err="1"/>
              <a:t>Africa</a:t>
            </a:r>
            <a:r>
              <a:rPr lang="fr-FR" dirty="0"/>
              <a:t> </a:t>
            </a:r>
            <a:r>
              <a:rPr lang="fr-FR" dirty="0" err="1"/>
              <a:t>did</a:t>
            </a:r>
            <a:r>
              <a:rPr lang="fr-FR" dirty="0"/>
              <a:t> not </a:t>
            </a:r>
            <a:r>
              <a:rPr lang="fr-FR" dirty="0" err="1"/>
              <a:t>exist</a:t>
            </a:r>
            <a:r>
              <a:rPr lang="fr-FR" dirty="0"/>
              <a:t> as an </a:t>
            </a:r>
            <a:r>
              <a:rPr lang="fr-FR" dirty="0" err="1"/>
              <a:t>identity</a:t>
            </a:r>
            <a:r>
              <a:rPr lang="fr-FR" dirty="0"/>
              <a:t> </a:t>
            </a:r>
            <a:r>
              <a:rPr lang="fr-FR" dirty="0" err="1"/>
              <a:t>before</a:t>
            </a:r>
            <a:r>
              <a:rPr lang="fr-FR" dirty="0"/>
              <a:t> </a:t>
            </a:r>
            <a:r>
              <a:rPr lang="fr-FR" dirty="0" err="1"/>
              <a:t>European</a:t>
            </a:r>
            <a:r>
              <a:rPr lang="fr-FR" dirty="0"/>
              <a:t> descriptions of ‘</a:t>
            </a:r>
            <a:r>
              <a:rPr lang="fr-FR" dirty="0" err="1"/>
              <a:t>Africa</a:t>
            </a:r>
            <a:r>
              <a:rPr lang="fr-FR" dirty="0"/>
              <a:t>’ Invention- 18th century: Hobbes: </a:t>
            </a:r>
            <a:r>
              <a:rPr lang="fr-FR" dirty="0" err="1"/>
              <a:t>Africa</a:t>
            </a:r>
            <a:r>
              <a:rPr lang="fr-FR" dirty="0"/>
              <a:t> = violence			</a:t>
            </a:r>
          </a:p>
          <a:p>
            <a:r>
              <a:rPr lang="fr-FR" dirty="0"/>
              <a:t>	 ‘Colonial Library’. ‘</a:t>
            </a:r>
            <a:r>
              <a:rPr lang="fr-FR" dirty="0" err="1"/>
              <a:t>Knowledge</a:t>
            </a:r>
            <a:r>
              <a:rPr lang="fr-FR" dirty="0"/>
              <a:t> of </a:t>
            </a:r>
            <a:r>
              <a:rPr lang="fr-FR" dirty="0" err="1"/>
              <a:t>otherness</a:t>
            </a:r>
            <a:r>
              <a:rPr lang="fr-FR" dirty="0"/>
              <a:t>’. </a:t>
            </a:r>
          </a:p>
          <a:p>
            <a:r>
              <a:rPr lang="fr-FR" dirty="0"/>
              <a:t>- </a:t>
            </a:r>
            <a:r>
              <a:rPr lang="fr-FR" dirty="0" err="1"/>
              <a:t>Africa</a:t>
            </a:r>
            <a:r>
              <a:rPr lang="fr-FR" dirty="0"/>
              <a:t> as </a:t>
            </a:r>
            <a:r>
              <a:rPr lang="fr-FR" dirty="0" err="1"/>
              <a:t>Europe's</a:t>
            </a:r>
            <a:r>
              <a:rPr lang="fr-FR" dirty="0"/>
              <a:t> </a:t>
            </a:r>
            <a:r>
              <a:rPr lang="fr-FR" dirty="0" err="1"/>
              <a:t>other</a:t>
            </a:r>
            <a:r>
              <a:rPr lang="fr-FR" dirty="0"/>
              <a:t> (Opposition: </a:t>
            </a:r>
            <a:r>
              <a:rPr lang="fr-FR" dirty="0" err="1"/>
              <a:t>darkness</a:t>
            </a:r>
            <a:r>
              <a:rPr lang="fr-FR" dirty="0"/>
              <a:t>/light, </a:t>
            </a:r>
            <a:r>
              <a:rPr lang="fr-FR" dirty="0" err="1"/>
              <a:t>emotion</a:t>
            </a:r>
            <a:r>
              <a:rPr lang="fr-FR" dirty="0"/>
              <a:t>/</a:t>
            </a:r>
            <a:r>
              <a:rPr lang="fr-FR" dirty="0" err="1"/>
              <a:t>reason</a:t>
            </a:r>
            <a:r>
              <a:rPr lang="fr-FR" dirty="0"/>
              <a:t>, etc.). </a:t>
            </a:r>
          </a:p>
          <a:p>
            <a:endParaRPr lang="fr-US" dirty="0"/>
          </a:p>
        </p:txBody>
      </p:sp>
    </p:spTree>
    <p:extLst>
      <p:ext uri="{BB962C8B-B14F-4D97-AF65-F5344CB8AC3E}">
        <p14:creationId xmlns:p14="http://schemas.microsoft.com/office/powerpoint/2010/main" val="324196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3C08A83C-75B8-4157-3215-E55D842A32D4}"/>
              </a:ext>
            </a:extLst>
          </p:cNvPr>
          <p:cNvSpPr>
            <a:spLocks noGrp="1"/>
          </p:cNvSpPr>
          <p:nvPr>
            <p:ph type="title"/>
          </p:nvPr>
        </p:nvSpPr>
        <p:spPr>
          <a:xfrm>
            <a:off x="500063" y="0"/>
            <a:ext cx="8229600" cy="620713"/>
          </a:xfrm>
        </p:spPr>
        <p:txBody>
          <a:bodyPr rtlCol="0">
            <a:normAutofit fontScale="90000"/>
          </a:bodyPr>
          <a:lstStyle/>
          <a:p>
            <a:pPr eaLnBrk="1" fontAlgn="auto" hangingPunct="1">
              <a:spcAft>
                <a:spcPts val="0"/>
              </a:spcAft>
              <a:defRPr/>
            </a:pPr>
            <a:r>
              <a:rPr lang="fr-FR" dirty="0">
                <a:solidFill>
                  <a:schemeClr val="tx1">
                    <a:lumMod val="85000"/>
                    <a:lumOff val="15000"/>
                  </a:schemeClr>
                </a:solidFill>
              </a:rPr>
              <a:t>Pictural </a:t>
            </a:r>
            <a:r>
              <a:rPr lang="fr-FR" dirty="0" err="1">
                <a:solidFill>
                  <a:schemeClr val="tx1">
                    <a:lumMod val="85000"/>
                    <a:lumOff val="15000"/>
                  </a:schemeClr>
                </a:solidFill>
              </a:rPr>
              <a:t>evocations</a:t>
            </a:r>
            <a:endParaRPr lang="fr-FR" dirty="0">
              <a:solidFill>
                <a:schemeClr val="tx1">
                  <a:lumMod val="85000"/>
                  <a:lumOff val="15000"/>
                </a:schemeClr>
              </a:solidFill>
            </a:endParaRPr>
          </a:p>
        </p:txBody>
      </p:sp>
      <p:sp>
        <p:nvSpPr>
          <p:cNvPr id="24578" name="Espace réservé du contenu 2">
            <a:extLst>
              <a:ext uri="{FF2B5EF4-FFF2-40B4-BE49-F238E27FC236}">
                <a16:creationId xmlns:a16="http://schemas.microsoft.com/office/drawing/2014/main" id="{0D3840A0-CE0B-2813-A3C6-6DD2779A37E5}"/>
              </a:ext>
            </a:extLst>
          </p:cNvPr>
          <p:cNvSpPr>
            <a:spLocks noGrp="1"/>
          </p:cNvSpPr>
          <p:nvPr>
            <p:ph idx="1"/>
          </p:nvPr>
        </p:nvSpPr>
        <p:spPr/>
        <p:txBody>
          <a:bodyPr/>
          <a:lstStyle/>
          <a:p>
            <a:pPr eaLnBrk="1" hangingPunct="1"/>
            <a:endParaRPr lang="fr-US" altLang="fr-US"/>
          </a:p>
        </p:txBody>
      </p:sp>
      <p:sp>
        <p:nvSpPr>
          <p:cNvPr id="24579" name="ZoneTexte 1">
            <a:extLst>
              <a:ext uri="{FF2B5EF4-FFF2-40B4-BE49-F238E27FC236}">
                <a16:creationId xmlns:a16="http://schemas.microsoft.com/office/drawing/2014/main" id="{7879EC4F-F5EB-E704-6EE8-F087A5BFFCE0}"/>
              </a:ext>
            </a:extLst>
          </p:cNvPr>
          <p:cNvSpPr txBox="1">
            <a:spLocks noChangeArrowheads="1"/>
          </p:cNvSpPr>
          <p:nvPr/>
        </p:nvSpPr>
        <p:spPr bwMode="auto">
          <a:xfrm>
            <a:off x="250825" y="6858000"/>
            <a:ext cx="889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US"/>
              <a:t>‘‘Kinshasa” Houston Malodi  </a:t>
            </a:r>
            <a:endParaRPr lang="fr-FR" altLang="fr-US"/>
          </a:p>
        </p:txBody>
      </p:sp>
      <p:pic>
        <p:nvPicPr>
          <p:cNvPr id="24580" name="Image 6">
            <a:extLst>
              <a:ext uri="{FF2B5EF4-FFF2-40B4-BE49-F238E27FC236}">
                <a16:creationId xmlns:a16="http://schemas.microsoft.com/office/drawing/2014/main" id="{ADFC6EDF-62BC-DA9C-00BB-BBB6EEA78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8964613"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CDCFF-F1D9-4670-AA71-C40D26CA29C0}"/>
              </a:ext>
            </a:extLst>
          </p:cNvPr>
          <p:cNvSpPr>
            <a:spLocks noGrp="1"/>
          </p:cNvSpPr>
          <p:nvPr>
            <p:ph type="title"/>
          </p:nvPr>
        </p:nvSpPr>
        <p:spPr>
          <a:xfrm>
            <a:off x="628650" y="339809"/>
            <a:ext cx="7886700" cy="1075086"/>
          </a:xfrm>
        </p:spPr>
        <p:txBody>
          <a:bodyPr/>
          <a:lstStyle/>
          <a:p>
            <a:r>
              <a:rPr lang="de-DE" sz="3600" dirty="0" err="1"/>
              <a:t>Rethinking</a:t>
            </a:r>
            <a:r>
              <a:rPr lang="de-DE" sz="3600" dirty="0"/>
              <a:t> </a:t>
            </a:r>
            <a:r>
              <a:rPr lang="de-DE" sz="3600" dirty="0" err="1"/>
              <a:t>compassionnate</a:t>
            </a:r>
            <a:r>
              <a:rPr lang="de-DE" sz="3600" dirty="0"/>
              <a:t> </a:t>
            </a:r>
            <a:r>
              <a:rPr lang="de-DE" sz="3600" dirty="0" err="1"/>
              <a:t>relationnality</a:t>
            </a:r>
            <a:r>
              <a:rPr lang="de-DE" sz="3600" dirty="0"/>
              <a:t> </a:t>
            </a:r>
            <a:r>
              <a:rPr lang="de-DE" sz="3600" dirty="0" err="1"/>
              <a:t>through</a:t>
            </a:r>
            <a:r>
              <a:rPr lang="de-DE" sz="3600" dirty="0"/>
              <a:t> </a:t>
            </a:r>
            <a:r>
              <a:rPr lang="de-DE" sz="3600" dirty="0" err="1"/>
              <a:t>epistemic</a:t>
            </a:r>
            <a:r>
              <a:rPr lang="de-DE" sz="3600" dirty="0"/>
              <a:t> </a:t>
            </a:r>
            <a:r>
              <a:rPr lang="de-DE" sz="3600" dirty="0" err="1"/>
              <a:t>freedom</a:t>
            </a:r>
            <a:endParaRPr lang="de-DE" sz="3600" dirty="0"/>
          </a:p>
        </p:txBody>
      </p:sp>
      <p:pic>
        <p:nvPicPr>
          <p:cNvPr id="5" name="Inhaltsplatzhalter 4">
            <a:extLst>
              <a:ext uri="{FF2B5EF4-FFF2-40B4-BE49-F238E27FC236}">
                <a16:creationId xmlns:a16="http://schemas.microsoft.com/office/drawing/2014/main" id="{8DAA6AD1-3394-4EA1-B467-CC03981EE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8229" y="1414896"/>
            <a:ext cx="2483089" cy="4884098"/>
          </a:xfrm>
        </p:spPr>
      </p:pic>
      <p:sp>
        <p:nvSpPr>
          <p:cNvPr id="10" name="Inhaltsplatzhalter 2">
            <a:extLst>
              <a:ext uri="{FF2B5EF4-FFF2-40B4-BE49-F238E27FC236}">
                <a16:creationId xmlns:a16="http://schemas.microsoft.com/office/drawing/2014/main" id="{894B585B-7410-4A80-8064-12BC36A6EC82}"/>
              </a:ext>
            </a:extLst>
          </p:cNvPr>
          <p:cNvSpPr txBox="1">
            <a:spLocks/>
          </p:cNvSpPr>
          <p:nvPr/>
        </p:nvSpPr>
        <p:spPr>
          <a:xfrm>
            <a:off x="508907" y="1986982"/>
            <a:ext cx="5462402" cy="38024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100" dirty="0"/>
              <a:t>- "</a:t>
            </a:r>
            <a:r>
              <a:rPr lang="de-DE" sz="2100" dirty="0" err="1"/>
              <a:t>seek</a:t>
            </a:r>
            <a:r>
              <a:rPr lang="de-DE" sz="2100" dirty="0"/>
              <a:t> </a:t>
            </a:r>
            <a:r>
              <a:rPr lang="de-DE" sz="2100" dirty="0" err="1"/>
              <a:t>ye</a:t>
            </a:r>
            <a:r>
              <a:rPr lang="de-DE" sz="2100" dirty="0"/>
              <a:t> </a:t>
            </a:r>
            <a:r>
              <a:rPr lang="de-DE" sz="2100" dirty="0" err="1"/>
              <a:t>epistemic</a:t>
            </a:r>
            <a:r>
              <a:rPr lang="de-DE" sz="2100" dirty="0"/>
              <a:t> </a:t>
            </a:r>
            <a:r>
              <a:rPr lang="de-DE" sz="2100" dirty="0" err="1"/>
              <a:t>freedom</a:t>
            </a:r>
            <a:r>
              <a:rPr lang="de-DE" sz="2100" dirty="0"/>
              <a:t> </a:t>
            </a:r>
            <a:r>
              <a:rPr lang="de-DE" sz="2100" dirty="0" err="1"/>
              <a:t>first</a:t>
            </a:r>
            <a:r>
              <a:rPr lang="de-DE" sz="2100" dirty="0"/>
              <a:t>" </a:t>
            </a:r>
          </a:p>
          <a:p>
            <a:pPr marL="0" indent="0">
              <a:buNone/>
            </a:pPr>
            <a:r>
              <a:rPr lang="en-US" sz="1800" dirty="0"/>
              <a:t>"the urgent need for epistemic freedom, which restores African people a central position within human history as independent actors. This epistemological concern is fundamentally decolonial"</a:t>
            </a:r>
          </a:p>
          <a:p>
            <a:pPr marL="0" indent="0">
              <a:buNone/>
            </a:pPr>
            <a:r>
              <a:rPr lang="en-US" sz="1800" dirty="0"/>
              <a:t>"Africans always had their own valid, legitimate and useful knowledge systems and education systems. This is the decolonial tale at the </a:t>
            </a:r>
            <a:r>
              <a:rPr lang="en-US" sz="1800" dirty="0" err="1"/>
              <a:t>centre</a:t>
            </a:r>
            <a:r>
              <a:rPr lang="en-US" sz="1800" dirty="0"/>
              <a:t> of this book"</a:t>
            </a:r>
          </a:p>
          <a:p>
            <a:pPr marL="0" indent="0">
              <a:buNone/>
            </a:pPr>
            <a:r>
              <a:rPr lang="en-US" sz="1800" dirty="0"/>
              <a:t>concepts: "epistemic line" "epistemic justice", </a:t>
            </a:r>
          </a:p>
          <a:p>
            <a:pPr marL="0" indent="0">
              <a:buNone/>
            </a:pPr>
            <a:r>
              <a:rPr lang="en-US" sz="1800" dirty="0"/>
              <a:t>"</a:t>
            </a:r>
            <a:r>
              <a:rPr lang="en-US" sz="1800" dirty="0" err="1"/>
              <a:t>epistemicides</a:t>
            </a:r>
            <a:r>
              <a:rPr lang="en-US" sz="1800" dirty="0"/>
              <a:t>", "rethinking thinking"  </a:t>
            </a:r>
          </a:p>
          <a:p>
            <a:pPr marL="0" indent="0">
              <a:buNone/>
            </a:pPr>
            <a:endParaRPr lang="en-US" sz="1800" dirty="0"/>
          </a:p>
        </p:txBody>
      </p:sp>
    </p:spTree>
    <p:extLst>
      <p:ext uri="{BB962C8B-B14F-4D97-AF65-F5344CB8AC3E}">
        <p14:creationId xmlns:p14="http://schemas.microsoft.com/office/powerpoint/2010/main" val="274517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CDCFF-F1D9-4670-AA71-C40D26CA29C0}"/>
              </a:ext>
            </a:extLst>
          </p:cNvPr>
          <p:cNvSpPr>
            <a:spLocks noGrp="1"/>
          </p:cNvSpPr>
          <p:nvPr>
            <p:ph type="title"/>
          </p:nvPr>
        </p:nvSpPr>
        <p:spPr>
          <a:xfrm>
            <a:off x="628650" y="339809"/>
            <a:ext cx="7886700" cy="1075086"/>
          </a:xfrm>
        </p:spPr>
        <p:txBody>
          <a:bodyPr/>
          <a:lstStyle/>
          <a:p>
            <a:r>
              <a:rPr lang="de-DE" sz="2800" b="1" dirty="0"/>
              <a:t>The </a:t>
            </a:r>
            <a:r>
              <a:rPr lang="de-DE" sz="2800" b="1" dirty="0" err="1"/>
              <a:t>conceptual</a:t>
            </a:r>
            <a:r>
              <a:rPr lang="de-DE" sz="2800" b="1" dirty="0"/>
              <a:t> </a:t>
            </a:r>
            <a:r>
              <a:rPr lang="de-DE" sz="2800" b="1" dirty="0" err="1"/>
              <a:t>tool</a:t>
            </a:r>
            <a:r>
              <a:rPr lang="de-DE" sz="2800" b="1" dirty="0"/>
              <a:t> </a:t>
            </a:r>
            <a:r>
              <a:rPr lang="de-DE" sz="2800" b="1" dirty="0" err="1"/>
              <a:t>of</a:t>
            </a:r>
            <a:r>
              <a:rPr lang="de-DE" sz="2800" b="1" dirty="0"/>
              <a:t> </a:t>
            </a:r>
            <a:r>
              <a:rPr lang="de-DE" sz="2800" b="1" dirty="0" err="1"/>
              <a:t>the</a:t>
            </a:r>
            <a:r>
              <a:rPr lang="de-DE" sz="2800" b="1" dirty="0"/>
              <a:t> </a:t>
            </a:r>
            <a:r>
              <a:rPr lang="de-DE" sz="2800" b="1" dirty="0" err="1"/>
              <a:t>colonial</a:t>
            </a:r>
            <a:r>
              <a:rPr lang="de-DE" sz="2800" b="1" dirty="0"/>
              <a:t> </a:t>
            </a:r>
            <a:r>
              <a:rPr lang="de-DE" sz="2800" b="1" dirty="0" err="1"/>
              <a:t>library</a:t>
            </a:r>
            <a:r>
              <a:rPr lang="de-DE" sz="2800" b="1" dirty="0"/>
              <a:t> : </a:t>
            </a:r>
            <a:r>
              <a:rPr lang="fr-US" sz="2800" b="1" dirty="0"/>
              <a:t>discourses of Otherness and ideologies of alterity. </a:t>
            </a:r>
            <a:br>
              <a:rPr lang="fr-US" sz="1200" b="1" dirty="0">
                <a:effectLst/>
              </a:rPr>
            </a:br>
            <a:endParaRPr lang="de-DE" sz="2800" b="1" dirty="0"/>
          </a:p>
        </p:txBody>
      </p:sp>
      <p:sp>
        <p:nvSpPr>
          <p:cNvPr id="10" name="Inhaltsplatzhalter 2">
            <a:extLst>
              <a:ext uri="{FF2B5EF4-FFF2-40B4-BE49-F238E27FC236}">
                <a16:creationId xmlns:a16="http://schemas.microsoft.com/office/drawing/2014/main" id="{894B585B-7410-4A80-8064-12BC36A6EC82}"/>
              </a:ext>
            </a:extLst>
          </p:cNvPr>
          <p:cNvSpPr txBox="1">
            <a:spLocks/>
          </p:cNvSpPr>
          <p:nvPr/>
        </p:nvSpPr>
        <p:spPr>
          <a:xfrm>
            <a:off x="452221" y="1268761"/>
            <a:ext cx="8239558" cy="48245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spcBef>
                <a:spcPts val="0"/>
              </a:spcBef>
              <a:spcAft>
                <a:spcPts val="0"/>
              </a:spcAft>
            </a:pPr>
            <a:r>
              <a:rPr lang="fr-US" sz="2000" kern="1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The colonial library based on a Eurocentric systems of illustration of Africa lack, suffering, despair and need, framing it’s image and it’s destiny</a:t>
            </a:r>
          </a:p>
          <a:p>
            <a:pPr marL="0" marR="0" algn="just">
              <a:spcBef>
                <a:spcPts val="0"/>
              </a:spcBef>
              <a:spcAft>
                <a:spcPts val="0"/>
              </a:spcAft>
            </a:pP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US" sz="1800" kern="100" dirty="0">
                <a:solidFill>
                  <a:srgbClr val="282828"/>
                </a:solidFill>
                <a:effectLst/>
                <a:latin typeface="Oxygen" panose="02000503000000000000" pitchFamily="2" charset="77"/>
                <a:ea typeface="Calibri" panose="020F0502020204030204" pitchFamily="34" charset="0"/>
                <a:cs typeface="Times New Roman" panose="02020603050405020304" pitchFamily="18" charset="0"/>
              </a:rPr>
              <a:t>enormous body of written material and framework of illustrations that have over generations jointly developed and keeps going to invent Africa as an example of variations and alterity. </a:t>
            </a: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US" sz="1800" b="1" kern="100" dirty="0">
                <a:solidFill>
                  <a:srgbClr val="C00000"/>
                </a:solidFill>
                <a:effectLst/>
                <a:latin typeface="Oxygen" panose="02000503000000000000" pitchFamily="2" charset="77"/>
                <a:ea typeface="Calibri" panose="020F0502020204030204" pitchFamily="34" charset="0"/>
                <a:cs typeface="Times New Roman" panose="02020603050405020304" pitchFamily="18" charset="0"/>
              </a:rPr>
              <a:t>They are traces of how Africa has existed and is being invented within the archive of colonial contemporary life</a:t>
            </a:r>
            <a:r>
              <a:rPr lang="fr-US" sz="1800" kern="100" dirty="0">
                <a:solidFill>
                  <a:srgbClr val="282828"/>
                </a:solidFill>
                <a:effectLst/>
                <a:latin typeface="Oxygen" panose="02000503000000000000" pitchFamily="2" charset="77"/>
                <a:ea typeface="Calibri" panose="020F0502020204030204" pitchFamily="34" charset="0"/>
                <a:cs typeface="Times New Roman" panose="02020603050405020304" pitchFamily="18" charset="0"/>
              </a:rPr>
              <a:t>, with far-reaching political, philosophical, substance, epistemic, and fundamental implications for not only the African continent and its inhabitants but also for the international governance supported by the fundamental reasoning of such concepts.</a:t>
            </a:r>
            <a:r>
              <a:rPr lang="fr-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endParaRPr lang="fr-US" sz="1800" kern="100" dirty="0">
              <a:latin typeface="Calibri" panose="020F0502020204030204" pitchFamily="34" charset="0"/>
              <a:ea typeface="Calibri" panose="020F0502020204030204" pitchFamily="34" charset="0"/>
              <a:cs typeface="Times New Roman" panose="02020603050405020304" pitchFamily="18" charset="0"/>
            </a:endParaRPr>
          </a:p>
          <a:p>
            <a:pPr marL="0" algn="just">
              <a:spcBef>
                <a:spcPts val="0"/>
              </a:spcBef>
              <a:spcAft>
                <a:spcPts val="0"/>
              </a:spcAft>
            </a:pPr>
            <a:r>
              <a:rPr lang="fr-US" sz="1800" b="1" dirty="0">
                <a:effectLst/>
                <a:latin typeface="Times New Roman" panose="02020603050405020304" pitchFamily="18" charset="0"/>
                <a:ea typeface="Times New Roman" panose="02020603050405020304" pitchFamily="18" charset="0"/>
              </a:rPr>
              <a:t>Africa's misery is the product of a porous concatenation of systems of representation and discourse by both the colonisers and the colonised.</a:t>
            </a:r>
            <a:r>
              <a:rPr lang="fr-US" sz="1800" dirty="0">
                <a:solidFill>
                  <a:srgbClr val="212427"/>
                </a:solidFill>
                <a:effectLst/>
                <a:latin typeface="Alegreya"/>
                <a:ea typeface="Times New Roman" panose="02020603050405020304" pitchFamily="18" charset="0"/>
              </a:rPr>
              <a:t>The term ‘</a:t>
            </a:r>
            <a:r>
              <a:rPr lang="fr-US" sz="1800" b="1" dirty="0">
                <a:solidFill>
                  <a:srgbClr val="212427"/>
                </a:solidFill>
                <a:effectLst/>
                <a:latin typeface="Alegreya"/>
                <a:ea typeface="Times New Roman" panose="02020603050405020304" pitchFamily="18" charset="0"/>
              </a:rPr>
              <a:t>colonial library’</a:t>
            </a:r>
            <a:r>
              <a:rPr lang="fr-US" sz="1800" dirty="0">
                <a:solidFill>
                  <a:srgbClr val="212427"/>
                </a:solidFill>
                <a:effectLst/>
                <a:latin typeface="Alegreya"/>
                <a:ea typeface="Times New Roman" panose="02020603050405020304" pitchFamily="18" charset="0"/>
              </a:rPr>
              <a:t> refers to the body of texts and epistemological order which construct Africa as a symbol of otherness and inferiority.</a:t>
            </a:r>
            <a:r>
              <a:rPr lang="fr-US" sz="1800" dirty="0">
                <a:effectLst/>
                <a:latin typeface="Times New Roman" panose="02020603050405020304" pitchFamily="18" charset="0"/>
                <a:ea typeface="Times New Roman" panose="02020603050405020304" pitchFamily="18" charset="0"/>
              </a:rPr>
              <a:t> They are archive of knowledge on Africa that is inevitably drawn from when any person speaks, writes or thinks about Africa today</a:t>
            </a:r>
          </a:p>
          <a:p>
            <a:pPr marL="0" marR="0" algn="just">
              <a:spcBef>
                <a:spcPts val="0"/>
              </a:spcBef>
              <a:spcAft>
                <a:spcPts val="0"/>
              </a:spcAft>
            </a:pP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91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C743F629-1A45-1EEE-7E1C-14CB4C97FADF}"/>
              </a:ext>
            </a:extLst>
          </p:cNvPr>
          <p:cNvSpPr>
            <a:spLocks noGrp="1"/>
          </p:cNvSpPr>
          <p:nvPr>
            <p:ph type="title"/>
          </p:nvPr>
        </p:nvSpPr>
        <p:spPr>
          <a:xfrm>
            <a:off x="500063" y="908050"/>
            <a:ext cx="8229600" cy="909638"/>
          </a:xfrm>
        </p:spPr>
        <p:txBody>
          <a:bodyPr rtlCol="0">
            <a:normAutofit fontScale="90000"/>
          </a:bodyPr>
          <a:lstStyle/>
          <a:p>
            <a:pPr eaLnBrk="1" fontAlgn="auto" hangingPunct="1">
              <a:spcAft>
                <a:spcPts val="0"/>
              </a:spcAft>
              <a:defRPr/>
            </a:pPr>
            <a:r>
              <a:rPr lang="fr-FR" b="1" dirty="0">
                <a:solidFill>
                  <a:schemeClr val="tx1">
                    <a:lumMod val="85000"/>
                    <a:lumOff val="15000"/>
                  </a:schemeClr>
                </a:solidFill>
              </a:rPr>
              <a:t>I. </a:t>
            </a:r>
            <a:r>
              <a:rPr lang="fr-FR" b="1" dirty="0" err="1">
                <a:solidFill>
                  <a:schemeClr val="tx1">
                    <a:lumMod val="85000"/>
                    <a:lumOff val="15000"/>
                  </a:schemeClr>
                </a:solidFill>
              </a:rPr>
              <a:t>Three</a:t>
            </a:r>
            <a:r>
              <a:rPr lang="fr-FR" b="1" dirty="0">
                <a:solidFill>
                  <a:schemeClr val="tx1">
                    <a:lumMod val="85000"/>
                    <a:lumOff val="15000"/>
                  </a:schemeClr>
                </a:solidFill>
              </a:rPr>
              <a:t> main </a:t>
            </a:r>
            <a:r>
              <a:rPr lang="fr-FR" b="1" dirty="0" err="1">
                <a:solidFill>
                  <a:schemeClr val="tx1">
                    <a:lumMod val="85000"/>
                    <a:lumOff val="15000"/>
                  </a:schemeClr>
                </a:solidFill>
              </a:rPr>
              <a:t>territories</a:t>
            </a:r>
            <a:r>
              <a:rPr lang="fr-FR" b="1" dirty="0">
                <a:solidFill>
                  <a:schemeClr val="tx1">
                    <a:lumMod val="85000"/>
                    <a:lumOff val="15000"/>
                  </a:schemeClr>
                </a:solidFill>
              </a:rPr>
              <a:t> of </a:t>
            </a:r>
            <a:r>
              <a:rPr lang="fr-FR" b="1" dirty="0" err="1">
                <a:solidFill>
                  <a:schemeClr val="tx1">
                    <a:lumMod val="85000"/>
                    <a:lumOff val="15000"/>
                  </a:schemeClr>
                </a:solidFill>
              </a:rPr>
              <a:t>imperial</a:t>
            </a:r>
            <a:r>
              <a:rPr lang="fr-FR" b="1" dirty="0">
                <a:solidFill>
                  <a:schemeClr val="tx1">
                    <a:lumMod val="85000"/>
                    <a:lumOff val="15000"/>
                  </a:schemeClr>
                </a:solidFill>
              </a:rPr>
              <a:t> compassion :</a:t>
            </a:r>
            <a:endParaRPr lang="fr-FR" dirty="0">
              <a:solidFill>
                <a:schemeClr val="tx1">
                  <a:lumMod val="85000"/>
                  <a:lumOff val="15000"/>
                </a:schemeClr>
              </a:solidFill>
            </a:endParaRPr>
          </a:p>
        </p:txBody>
      </p:sp>
      <p:sp>
        <p:nvSpPr>
          <p:cNvPr id="32770" name="Espace réservé du contenu 2">
            <a:extLst>
              <a:ext uri="{FF2B5EF4-FFF2-40B4-BE49-F238E27FC236}">
                <a16:creationId xmlns:a16="http://schemas.microsoft.com/office/drawing/2014/main" id="{F6B4ABD9-1180-6852-3DF8-3DCC4E6F4726}"/>
              </a:ext>
            </a:extLst>
          </p:cNvPr>
          <p:cNvSpPr>
            <a:spLocks noGrp="1"/>
          </p:cNvSpPr>
          <p:nvPr>
            <p:ph idx="1"/>
          </p:nvPr>
        </p:nvSpPr>
        <p:spPr>
          <a:xfrm>
            <a:off x="956694" y="1916832"/>
            <a:ext cx="7758113" cy="3816424"/>
          </a:xfrm>
        </p:spPr>
        <p:txBody>
          <a:bodyPr/>
          <a:lstStyle/>
          <a:p>
            <a:pPr marL="0" marR="0" indent="450215" algn="just">
              <a:lnSpc>
                <a:spcPct val="150000"/>
              </a:lnSpc>
              <a:spcBef>
                <a:spcPts val="0"/>
              </a:spcBef>
              <a:spcAft>
                <a:spcPts val="0"/>
              </a:spcAft>
              <a:tabLst>
                <a:tab pos="2878455" algn="ctr"/>
              </a:tabLs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ctr">
              <a:lnSpc>
                <a:spcPct val="150000"/>
              </a:lnSpc>
              <a:spcBef>
                <a:spcPts val="0"/>
              </a:spcBef>
              <a:spcAft>
                <a:spcPts val="0"/>
              </a:spcAft>
              <a:tabLst>
                <a:tab pos="2878455" algn="ctr"/>
              </a:tabLst>
            </a:pPr>
            <a:r>
              <a:rPr lang="fr-FR" sz="3200" b="1" dirty="0" err="1">
                <a:solidFill>
                  <a:srgbClr val="C00000"/>
                </a:solidFill>
              </a:rPr>
              <a:t>Civilization</a:t>
            </a:r>
            <a:r>
              <a:rPr lang="fr-FR" sz="3200" b="1" dirty="0">
                <a:solidFill>
                  <a:srgbClr val="C00000"/>
                </a:solidFill>
              </a:rPr>
              <a:t>, </a:t>
            </a:r>
            <a:r>
              <a:rPr lang="fr-FR" sz="3200" b="1" dirty="0" err="1">
                <a:solidFill>
                  <a:srgbClr val="C00000"/>
                </a:solidFill>
              </a:rPr>
              <a:t>developmentalist</a:t>
            </a:r>
            <a:r>
              <a:rPr lang="fr-FR" sz="3200" b="1" dirty="0">
                <a:solidFill>
                  <a:srgbClr val="C00000"/>
                </a:solidFill>
              </a:rPr>
              <a:t> and </a:t>
            </a:r>
            <a:r>
              <a:rPr lang="fr-FR" sz="3200" b="1" dirty="0" err="1">
                <a:solidFill>
                  <a:srgbClr val="C00000"/>
                </a:solidFill>
              </a:rPr>
              <a:t>humanitarian</a:t>
            </a:r>
            <a:r>
              <a:rPr lang="fr-FR" sz="3200" b="1" dirty="0">
                <a:solidFill>
                  <a:srgbClr val="C00000"/>
                </a:solidFill>
              </a:rPr>
              <a:t> </a:t>
            </a:r>
            <a:r>
              <a:rPr lang="fr-FR" sz="3200" b="1" dirty="0" err="1">
                <a:solidFill>
                  <a:srgbClr val="C00000"/>
                </a:solidFill>
              </a:rPr>
              <a:t>reason</a:t>
            </a:r>
            <a:endParaRPr lang="en-US" sz="1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2878455" algn="ctr"/>
              </a:tabLs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2878455" algn="ctr"/>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salvation and civilization colonial goods </a:t>
            </a:r>
          </a:p>
          <a:p>
            <a:pPr marL="0" marR="0" indent="450215" algn="just">
              <a:lnSpc>
                <a:spcPct val="150000"/>
              </a:lnSpc>
              <a:spcBef>
                <a:spcPts val="0"/>
              </a:spcBef>
              <a:spcAft>
                <a:spcPts val="0"/>
              </a:spcAft>
              <a:tabLst>
                <a:tab pos="2878455" algn="ctr"/>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development and aid </a:t>
            </a:r>
          </a:p>
          <a:p>
            <a:pPr marL="0" marR="0" indent="450215" algn="just">
              <a:lnSpc>
                <a:spcPct val="150000"/>
              </a:lnSpc>
              <a:spcBef>
                <a:spcPts val="0"/>
              </a:spcBef>
              <a:spcAft>
                <a:spcPts val="0"/>
              </a:spcAft>
              <a:tabLst>
                <a:tab pos="2878455" algn="ctr"/>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humanitarian interventions.</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58706" y="162384"/>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1. </a:t>
            </a:r>
            <a:r>
              <a:rPr lang="fr-FR" dirty="0">
                <a:solidFill>
                  <a:schemeClr val="tx1">
                    <a:lumMod val="85000"/>
                    <a:lumOff val="15000"/>
                  </a:schemeClr>
                </a:solidFill>
              </a:rPr>
              <a:t>The </a:t>
            </a:r>
            <a:r>
              <a:rPr lang="fr-FR" dirty="0" err="1">
                <a:solidFill>
                  <a:schemeClr val="tx1">
                    <a:lumMod val="85000"/>
                    <a:lumOff val="15000"/>
                  </a:schemeClr>
                </a:solidFill>
              </a:rPr>
              <a:t>civilization</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3BD4AA2-47C6-78DC-8F89-704115E9808F}"/>
              </a:ext>
            </a:extLst>
          </p:cNvPr>
          <p:cNvSpPr>
            <a:spLocks noGrp="1"/>
          </p:cNvSpPr>
          <p:nvPr>
            <p:ph idx="1"/>
          </p:nvPr>
        </p:nvSpPr>
        <p:spPr>
          <a:xfrm>
            <a:off x="582613" y="980728"/>
            <a:ext cx="4997499" cy="5401022"/>
          </a:xfrm>
        </p:spPr>
        <p:txBody>
          <a:bodyPr rtlCol="0">
            <a:normAutofit fontScale="70000" lnSpcReduction="20000"/>
          </a:bodyPr>
          <a:lstStyle/>
          <a:p>
            <a:pPr marL="0" marR="0" algn="just">
              <a:spcBef>
                <a:spcPts val="0"/>
              </a:spcBef>
              <a:spcAft>
                <a:spcPts val="0"/>
              </a:spcAft>
            </a:pPr>
            <a:r>
              <a:rPr lang="fr-US" sz="1800" b="1" i="0" kern="1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Framing imperialistic compassion: the “</a:t>
            </a:r>
            <a:r>
              <a:rPr lang="fr-US" sz="1800" b="1" i="1" kern="1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standard of civilization” as an attempt to create a global order confronting </a:t>
            </a:r>
            <a:r>
              <a:rPr lang="fr-US" sz="1800" b="1" kern="100" dirty="0">
                <a:solidFill>
                  <a:srgbClr val="C00000"/>
                </a:solidFill>
                <a:effectLst/>
                <a:latin typeface="Footlight MT Light" panose="0204060206030A020304" pitchFamily="18" charset="77"/>
                <a:ea typeface="Calibri" panose="020F0502020204030204" pitchFamily="34" charset="0"/>
                <a:cs typeface="Arial" panose="020B0604020202020204" pitchFamily="34" charset="0"/>
              </a:rPr>
              <a:t>'civilised' versus 'barbarian’.</a:t>
            </a:r>
          </a:p>
          <a:p>
            <a:pPr marL="0" marR="0" algn="just">
              <a:spcBef>
                <a:spcPts val="0"/>
              </a:spcBef>
              <a:spcAft>
                <a:spcPts val="0"/>
              </a:spcAft>
            </a:pPr>
            <a:endParaRPr lang="fr-US" sz="1800" b="1" kern="100" dirty="0">
              <a:solidFill>
                <a:srgbClr val="C00000"/>
              </a:solidFill>
              <a:effectLst/>
              <a:latin typeface="Footlight MT Light" panose="0204060206030A020304" pitchFamily="18" charset="77"/>
              <a:ea typeface="Calibri" panose="020F0502020204030204" pitchFamily="34" charset="0"/>
              <a:cs typeface="Arial" panose="020B0604020202020204" pitchFamily="34" charset="0"/>
            </a:endParaRPr>
          </a:p>
          <a:p>
            <a:pPr marL="0" algn="just">
              <a:spcBef>
                <a:spcPts val="0"/>
              </a:spcBef>
              <a:spcAft>
                <a:spcPts val="0"/>
              </a:spcAft>
            </a:pPr>
            <a:r>
              <a:rPr lang="fr-US" sz="1800" kern="100" dirty="0">
                <a:solidFill>
                  <a:srgbClr val="282828"/>
                </a:solidFill>
                <a:effectLst/>
                <a:latin typeface="Footlight MT Light" panose="0204060206030A020304" pitchFamily="18" charset="77"/>
                <a:ea typeface="Calibri" panose="020F0502020204030204" pitchFamily="34" charset="0"/>
                <a:cs typeface="Times New Roman" panose="02020603050405020304" pitchFamily="18" charset="0"/>
              </a:rPr>
              <a:t>Routinized </a:t>
            </a:r>
            <a:r>
              <a:rPr lang="fr-US" sz="1800" kern="1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“caricatural dramatisation” of the African continent</a:t>
            </a:r>
            <a:r>
              <a:rPr lang="fr-US" sz="1800" kern="100" dirty="0">
                <a:effectLst/>
                <a:latin typeface="Calibri" panose="020F0502020204030204" pitchFamily="34" charset="0"/>
                <a:ea typeface="Calibri" panose="020F0502020204030204" pitchFamily="34" charset="0"/>
                <a:cs typeface="Times New Roman" panose="02020603050405020304" pitchFamily="18" charset="0"/>
              </a:rPr>
              <a:t> (Achille Mbembe) with a morbid attraction to violence echoing the justification for conquest and colonial domination</a:t>
            </a:r>
          </a:p>
          <a:p>
            <a:pPr marL="0" marR="0" algn="just">
              <a:spcBef>
                <a:spcPts val="0"/>
              </a:spcBef>
              <a:spcAft>
                <a:spcPts val="0"/>
              </a:spcAft>
            </a:pPr>
            <a:endParaRPr lang="fr-US" sz="1800" b="1" kern="100" dirty="0">
              <a:solidFill>
                <a:srgbClr val="C00000"/>
              </a:solidFill>
              <a:effectLst/>
              <a:latin typeface="Footlight MT Light" panose="0204060206030A020304" pitchFamily="18" charset="77"/>
              <a:ea typeface="Calibri" panose="020F0502020204030204" pitchFamily="34" charset="0"/>
              <a:cs typeface="Arial" panose="020B0604020202020204" pitchFamily="34" charset="0"/>
            </a:endParaRPr>
          </a:p>
          <a:p>
            <a:pPr marL="0" marR="0" algn="just">
              <a:spcBef>
                <a:spcPts val="0"/>
              </a:spcBef>
              <a:spcAft>
                <a:spcPts val="0"/>
              </a:spcAft>
            </a:pPr>
            <a:endParaRPr lang="fr-US"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US" sz="1800" b="1" i="1" kern="100" dirty="0">
                <a:solidFill>
                  <a:srgbClr val="1B1B1B"/>
                </a:solidFill>
                <a:effectLst/>
                <a:latin typeface="Footlight MT Light" panose="0204060206030A020304" pitchFamily="18" charset="77"/>
                <a:ea typeface="Calibri" panose="020F0502020204030204" pitchFamily="34" charset="0"/>
                <a:cs typeface="Times New Roman" panose="02020603050405020304" pitchFamily="18" charset="0"/>
              </a:rPr>
              <a:t>a method to measure, put in hierarchies and manage </a:t>
            </a:r>
            <a:r>
              <a:rPr lang="fr-US" sz="1800" kern="100" dirty="0">
                <a:solidFill>
                  <a:srgbClr val="2A2A2A"/>
                </a:solidFill>
                <a:effectLst/>
                <a:latin typeface="Footlight MT Light" panose="0204060206030A020304" pitchFamily="18" charset="77"/>
                <a:ea typeface="Calibri" panose="020F0502020204030204" pitchFamily="34" charset="0"/>
                <a:cs typeface="Times New Roman" panose="02020603050405020304" pitchFamily="18" charset="0"/>
              </a:rPr>
              <a:t>between civilized, semi-civilized and savage peoples.</a:t>
            </a: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US" sz="1800" i="0" kern="100" dirty="0">
                <a:solidFill>
                  <a:srgbClr val="1B1B1B"/>
                </a:solidFill>
                <a:effectLst/>
                <a:latin typeface="Footlight MT Light" panose="0204060206030A020304" pitchFamily="18" charset="77"/>
                <a:ea typeface="Calibri" panose="020F0502020204030204" pitchFamily="34" charset="0"/>
                <a:cs typeface="Times New Roman" panose="02020603050405020304" pitchFamily="18" charset="0"/>
              </a:rPr>
              <a:t>For centuries, compassion is associated with European expansion and domination of the rest of the world, and becomes even more obvious within imperialism become more pronounced and far more effective.</a:t>
            </a: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US" sz="1800" i="0" kern="100" dirty="0">
                <a:solidFill>
                  <a:srgbClr val="1B1B1B"/>
                </a:solidFill>
                <a:effectLst/>
                <a:latin typeface="Footlight MT Light" panose="0204060206030A020304" pitchFamily="18" charset="77"/>
                <a:ea typeface="Calibri" panose="020F0502020204030204" pitchFamily="34" charset="0"/>
                <a:cs typeface="Times New Roman" panose="02020603050405020304" pitchFamily="18" charset="0"/>
              </a:rPr>
              <a:t>In the universalizing project, the logic of lack and improvement is strong: </a:t>
            </a:r>
            <a:r>
              <a:rPr lang="fr-US" sz="1800" kern="100" dirty="0">
                <a:solidFill>
                  <a:srgbClr val="333333"/>
                </a:solidFill>
                <a:effectLst/>
                <a:latin typeface="Footlight MT Light" panose="0204060206030A020304" pitchFamily="18" charset="77"/>
                <a:ea typeface="Calibri" panose="020F0502020204030204" pitchFamily="34" charset="0"/>
                <a:cs typeface="Noto Sans" panose="020B0502040504020204" pitchFamily="34" charset="0"/>
              </a:rPr>
              <a:t>the constant presence of racialised, gendered and infantilising bodies in the writings of the discipline’s ‘fathers’ and their insistence that capitalist modernity was the only path to civilisation and, by implication, to equal rights and duties under international law. </a:t>
            </a: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US" sz="1800" kern="100" dirty="0">
                <a:solidFill>
                  <a:srgbClr val="333333"/>
                </a:solidFill>
                <a:effectLst/>
                <a:latin typeface="Footlight MT Light" panose="0204060206030A020304" pitchFamily="18" charset="77"/>
                <a:ea typeface="Calibri" panose="020F0502020204030204" pitchFamily="34" charset="0"/>
                <a:cs typeface="Noto Sans" panose="020B0502040504020204" pitchFamily="34" charset="0"/>
              </a:rPr>
              <a:t>Civilizing initiatives to provide ‘progress’ to backward societies.</a:t>
            </a: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fr-US" sz="1800" b="1" i="0" kern="100" dirty="0">
              <a:solidFill>
                <a:srgbClr val="1B1B1B"/>
              </a:solidFill>
              <a:effectLst/>
              <a:latin typeface="Cambria" panose="020405030504060302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fr-US" sz="1800" b="1" kern="100" dirty="0">
              <a:solidFill>
                <a:srgbClr val="1B1B1B"/>
              </a:solidFill>
              <a:latin typeface="Cambria" panose="020405030504060302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fr-US" sz="1800" b="1" i="0" kern="100" dirty="0">
              <a:solidFill>
                <a:srgbClr val="1B1B1B"/>
              </a:solidFill>
              <a:effectLst/>
              <a:latin typeface="Cambria" panose="020405030504060302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fr-US" sz="1800" b="1" i="0" kern="100" dirty="0">
                <a:solidFill>
                  <a:srgbClr val="1B1B1B"/>
                </a:solidFill>
                <a:effectLst/>
                <a:latin typeface="Cambria" panose="02040503050406030204" pitchFamily="18" charset="0"/>
                <a:ea typeface="Calibri" panose="020F0502020204030204" pitchFamily="34" charset="0"/>
                <a:cs typeface="Times New Roman" panose="02020603050405020304" pitchFamily="18" charset="0"/>
              </a:rPr>
              <a:t>Le grand blanc de Lambaréné</a:t>
            </a: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US" sz="1800" b="1" i="0" u="sng" kern="100" dirty="0">
                <a:solidFill>
                  <a:srgbClr val="1B1B1B"/>
                </a:solidFill>
                <a:effectLst/>
                <a:latin typeface="Cambria" panose="02040503050406030204" pitchFamily="18" charset="0"/>
                <a:ea typeface="Calibri" panose="020F0502020204030204" pitchFamily="34" charset="0"/>
                <a:cs typeface="Times New Roman" panose="02020603050405020304" pitchFamily="18" charset="0"/>
                <a:hlinkClick r:id="rId2"/>
              </a:rPr>
              <a:t>https://www.ina.fr/ina-eclaire-actu/video/caf91066704/docteur-schweitzer</a:t>
            </a:r>
            <a:r>
              <a:rPr lang="fr-US" sz="1800" b="1" i="0" kern="100" dirty="0">
                <a:solidFill>
                  <a:srgbClr val="1B1B1B"/>
                </a:solidFill>
                <a:effectLst/>
                <a:latin typeface="Cambria" panose="02040503050406030204" pitchFamily="18" charset="0"/>
                <a:ea typeface="Calibri" panose="020F0502020204030204" pitchFamily="34" charset="0"/>
                <a:cs typeface="Times New Roman" panose="02020603050405020304" pitchFamily="18" charset="0"/>
              </a:rPr>
              <a:t> </a:t>
            </a:r>
          </a:p>
          <a:p>
            <a:pPr marL="0" marR="0" algn="just">
              <a:spcBef>
                <a:spcPts val="0"/>
              </a:spcBef>
              <a:spcAft>
                <a:spcPts val="0"/>
              </a:spcAft>
            </a:pP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fr-US" sz="1800" b="1" i="0" kern="100" dirty="0">
                <a:solidFill>
                  <a:srgbClr val="1B1B1B"/>
                </a:solidFill>
                <a:effectLst/>
                <a:latin typeface="Cambria" panose="02040503050406030204" pitchFamily="18" charset="0"/>
                <a:ea typeface="Calibri" panose="020F0502020204030204" pitchFamily="34" charset="0"/>
                <a:cs typeface="Times New Roman" panose="02020603050405020304" pitchFamily="18" charset="0"/>
              </a:rPr>
              <a:t>Jamot un grand “docteur (</a:t>
            </a:r>
            <a:r>
              <a:rPr lang="fr-US" sz="1800" b="1" i="0" u="sng" kern="100" dirty="0">
                <a:solidFill>
                  <a:srgbClr val="1B1B1B"/>
                </a:solidFill>
                <a:effectLst/>
                <a:latin typeface="Cambria" panose="02040503050406030204" pitchFamily="18" charset="0"/>
                <a:ea typeface="Calibri" panose="020F0502020204030204" pitchFamily="34" charset="0"/>
                <a:cs typeface="Times New Roman" panose="02020603050405020304" pitchFamily="18" charset="0"/>
                <a:hlinkClick r:id="rId3"/>
              </a:rPr>
              <a:t>https://www.ina.fr/ina-eclaire-actu/video/cpc81051693/jamot-un-grand-docteur</a:t>
            </a: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contenu 2">
            <a:extLst>
              <a:ext uri="{FF2B5EF4-FFF2-40B4-BE49-F238E27FC236}">
                <a16:creationId xmlns:a16="http://schemas.microsoft.com/office/drawing/2014/main" id="{2684FA1C-C006-F99A-1041-9E80FF294991}"/>
              </a:ext>
            </a:extLst>
          </p:cNvPr>
          <p:cNvSpPr txBox="1">
            <a:spLocks/>
          </p:cNvSpPr>
          <p:nvPr/>
        </p:nvSpPr>
        <p:spPr bwMode="auto">
          <a:xfrm>
            <a:off x="5742573" y="823268"/>
            <a:ext cx="2549227" cy="521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a:spcBef>
                <a:spcPts val="0"/>
              </a:spcBef>
              <a:spcAft>
                <a:spcPts val="0"/>
              </a:spcAft>
            </a:pPr>
            <a:r>
              <a:rPr lang="fr-US" sz="1800" kern="100" dirty="0">
                <a:solidFill>
                  <a:srgbClr val="000000"/>
                </a:solidFill>
                <a:effectLst/>
                <a:latin typeface="Footlight MT Light" panose="0204060206030A020304" pitchFamily="18" charset="77"/>
                <a:ea typeface="Calibri" panose="020F0502020204030204" pitchFamily="34" charset="0"/>
                <a:cs typeface="Noto Sans" panose="020B0502040504020204" pitchFamily="34" charset="0"/>
              </a:rPr>
              <a:t>Andrew Linklater, </a:t>
            </a:r>
            <a:r>
              <a:rPr lang="fr-US" sz="1800" i="1" kern="100" dirty="0">
                <a:solidFill>
                  <a:srgbClr val="000000"/>
                </a:solidFill>
                <a:effectLst/>
                <a:latin typeface="Footlight MT Light" panose="0204060206030A020304" pitchFamily="18" charset="77"/>
                <a:ea typeface="Calibri" panose="020F0502020204030204" pitchFamily="34" charset="0"/>
                <a:cs typeface="Noto Sans" panose="020B0502040504020204" pitchFamily="34" charset="0"/>
              </a:rPr>
              <a:t>The Idea of Civilization and the Making of the Global Order</a:t>
            </a:r>
            <a:r>
              <a:rPr lang="fr-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US" sz="1800" kern="100" dirty="0">
                <a:solidFill>
                  <a:srgbClr val="333333"/>
                </a:solidFill>
                <a:effectLst/>
                <a:latin typeface="Footlight MT Light" panose="0204060206030A020304" pitchFamily="18" charset="77"/>
                <a:ea typeface="Calibri" panose="020F0502020204030204" pitchFamily="34" charset="0"/>
                <a:cs typeface="Noto Sans" panose="020B0502040504020204" pitchFamily="34" charset="0"/>
              </a:rPr>
              <a:t>, </a:t>
            </a:r>
            <a:r>
              <a:rPr lang="fr-US" sz="1800" kern="0" dirty="0">
                <a:solidFill>
                  <a:srgbClr val="333333"/>
                </a:solidFill>
                <a:effectLst/>
                <a:latin typeface="Footlight MT Light" panose="0204060206030A020304" pitchFamily="18" charset="77"/>
                <a:ea typeface="Times New Roman" panose="02020603050405020304" pitchFamily="18" charset="0"/>
                <a:cs typeface="Noto Sans" panose="020B0502040504020204" pitchFamily="34" charset="0"/>
              </a:rPr>
              <a:t>Bristol University Press, 2020</a:t>
            </a:r>
            <a:endParaRPr lang="fr-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1. </a:t>
            </a:r>
            <a:r>
              <a:rPr lang="fr-FR" dirty="0">
                <a:solidFill>
                  <a:schemeClr val="tx1">
                    <a:lumMod val="85000"/>
                    <a:lumOff val="15000"/>
                  </a:schemeClr>
                </a:solidFill>
              </a:rPr>
              <a:t>The </a:t>
            </a:r>
            <a:r>
              <a:rPr lang="fr-FR" dirty="0" err="1">
                <a:solidFill>
                  <a:schemeClr val="tx1">
                    <a:lumMod val="85000"/>
                    <a:lumOff val="15000"/>
                  </a:schemeClr>
                </a:solidFill>
              </a:rPr>
              <a:t>civilization</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sp>
        <p:nvSpPr>
          <p:cNvPr id="2" name="Espace réservé du contenu 1">
            <a:extLst>
              <a:ext uri="{FF2B5EF4-FFF2-40B4-BE49-F238E27FC236}">
                <a16:creationId xmlns:a16="http://schemas.microsoft.com/office/drawing/2014/main" id="{AD8EA3E5-627F-1183-135B-5077E2CDD13D}"/>
              </a:ext>
            </a:extLst>
          </p:cNvPr>
          <p:cNvSpPr>
            <a:spLocks noGrp="1"/>
          </p:cNvSpPr>
          <p:nvPr>
            <p:ph idx="1"/>
          </p:nvPr>
        </p:nvSpPr>
        <p:spPr/>
        <p:txBody>
          <a:bodyPr/>
          <a:lstStyle/>
          <a:p>
            <a:endParaRPr lang="fr-US"/>
          </a:p>
        </p:txBody>
      </p:sp>
      <p:sp>
        <p:nvSpPr>
          <p:cNvPr id="3" name="Rectangle 2">
            <a:extLst>
              <a:ext uri="{FF2B5EF4-FFF2-40B4-BE49-F238E27FC236}">
                <a16:creationId xmlns:a16="http://schemas.microsoft.com/office/drawing/2014/main" id="{D3F10BE4-613F-587B-CEBF-820FEE009AE0}"/>
              </a:ext>
            </a:extLst>
          </p:cNvPr>
          <p:cNvSpPr>
            <a:spLocks noChangeArrowheads="1"/>
          </p:cNvSpPr>
          <p:nvPr/>
        </p:nvSpPr>
        <p:spPr bwMode="auto">
          <a:xfrm>
            <a:off x="683568" y="1988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pic>
        <p:nvPicPr>
          <p:cNvPr id="117761" name="Image 15" descr="The White Man's Burden by Rudyard Kipling | Goodreads">
            <a:extLst>
              <a:ext uri="{FF2B5EF4-FFF2-40B4-BE49-F238E27FC236}">
                <a16:creationId xmlns:a16="http://schemas.microsoft.com/office/drawing/2014/main" id="{D7EE7E6F-2B9C-7946-468B-752C59F2431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3568" y="1170286"/>
            <a:ext cx="2324100" cy="43237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E74820A6-0F04-CB43-2720-70EE11CF8108}"/>
              </a:ext>
            </a:extLst>
          </p:cNvPr>
          <p:cNvSpPr>
            <a:spLocks noChangeArrowheads="1"/>
          </p:cNvSpPr>
          <p:nvPr/>
        </p:nvSpPr>
        <p:spPr bwMode="auto">
          <a:xfrm>
            <a:off x="3026718" y="1143287"/>
            <a:ext cx="146527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US"/>
          </a:p>
        </p:txBody>
      </p:sp>
      <p:pic>
        <p:nvPicPr>
          <p:cNvPr id="117763" name="Image 16" descr="Le Fardeau de l'homme blanc — Wikipédia">
            <a:extLst>
              <a:ext uri="{FF2B5EF4-FFF2-40B4-BE49-F238E27FC236}">
                <a16:creationId xmlns:a16="http://schemas.microsoft.com/office/drawing/2014/main" id="{42753C7B-AAD8-5E16-F400-C3A7408C0901}"/>
              </a:ext>
            </a:extLst>
          </p:cNvPr>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3026718" y="1143287"/>
            <a:ext cx="5433714" cy="545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449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1. </a:t>
            </a:r>
            <a:r>
              <a:rPr lang="fr-FR" dirty="0">
                <a:solidFill>
                  <a:schemeClr val="tx1">
                    <a:lumMod val="85000"/>
                    <a:lumOff val="15000"/>
                  </a:schemeClr>
                </a:solidFill>
              </a:rPr>
              <a:t>The </a:t>
            </a:r>
            <a:r>
              <a:rPr lang="fr-FR" dirty="0" err="1">
                <a:solidFill>
                  <a:schemeClr val="tx1">
                    <a:lumMod val="85000"/>
                    <a:lumOff val="15000"/>
                  </a:schemeClr>
                </a:solidFill>
              </a:rPr>
              <a:t>civilization</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3BD4AA2-47C6-78DC-8F89-704115E9808F}"/>
              </a:ext>
            </a:extLst>
          </p:cNvPr>
          <p:cNvSpPr>
            <a:spLocks noGrp="1"/>
          </p:cNvSpPr>
          <p:nvPr>
            <p:ph idx="1"/>
          </p:nvPr>
        </p:nvSpPr>
        <p:spPr>
          <a:xfrm>
            <a:off x="582613" y="980728"/>
            <a:ext cx="7877819" cy="5401022"/>
          </a:xfrm>
        </p:spPr>
        <p:txBody>
          <a:bodyPr rtlCol="0">
            <a:normAutofit/>
          </a:bodyPr>
          <a:lstStyle/>
          <a:p>
            <a:pPr algn="just" eaLnBrk="1" fontAlgn="auto" hangingPunct="1">
              <a:buFont typeface="Arial"/>
              <a:buChar char="•"/>
              <a:defRPr/>
            </a:pPr>
            <a:r>
              <a:rPr lang="en-US" sz="1800" dirty="0">
                <a:solidFill>
                  <a:srgbClr val="181818"/>
                </a:solidFill>
                <a:effectLst/>
                <a:latin typeface="Times New Roman" panose="02020603050405020304" pitchFamily="18" charset="0"/>
                <a:ea typeface="Calibri" panose="020F0502020204030204" pitchFamily="34" charset="0"/>
              </a:rPr>
              <a:t>In a poem originally published in February 1899 in Mc </a:t>
            </a:r>
            <a:r>
              <a:rPr lang="en-US" sz="1800" dirty="0" err="1">
                <a:solidFill>
                  <a:srgbClr val="181818"/>
                </a:solidFill>
                <a:effectLst/>
                <a:latin typeface="Times New Roman" panose="02020603050405020304" pitchFamily="18" charset="0"/>
                <a:ea typeface="Calibri" panose="020F0502020204030204" pitchFamily="34" charset="0"/>
              </a:rPr>
              <a:t>Clure's</a:t>
            </a:r>
            <a:r>
              <a:rPr lang="en-US" sz="1800" dirty="0">
                <a:solidFill>
                  <a:srgbClr val="181818"/>
                </a:solidFill>
                <a:effectLst/>
                <a:latin typeface="Times New Roman" panose="02020603050405020304" pitchFamily="18" charset="0"/>
                <a:ea typeface="Calibri" panose="020F0502020204030204" pitchFamily="34" charset="0"/>
              </a:rPr>
              <a:t> magazine under the title </a:t>
            </a:r>
            <a:r>
              <a:rPr lang="en-US" sz="1800" dirty="0">
                <a:solidFill>
                  <a:srgbClr val="C00000"/>
                </a:solidFill>
                <a:effectLst/>
                <a:latin typeface="Times New Roman" panose="02020603050405020304" pitchFamily="18" charset="0"/>
                <a:ea typeface="Calibri" panose="020F0502020204030204" pitchFamily="34" charset="0"/>
              </a:rPr>
              <a:t>The White Man's Burden</a:t>
            </a:r>
            <a:r>
              <a:rPr lang="en-US" sz="1800" dirty="0">
                <a:solidFill>
                  <a:srgbClr val="181818"/>
                </a:solidFill>
                <a:effectLst/>
                <a:latin typeface="Times New Roman" panose="02020603050405020304" pitchFamily="18" charset="0"/>
                <a:ea typeface="Calibri" panose="020F0502020204030204" pitchFamily="34" charset="0"/>
              </a:rPr>
              <a:t>, the Nobel Prize-winning author Rudyard Kipling, a fervent defender of </a:t>
            </a:r>
            <a:r>
              <a:rPr lang="en-US" sz="1800" dirty="0" err="1">
                <a:solidFill>
                  <a:srgbClr val="181818"/>
                </a:solidFill>
                <a:effectLst/>
                <a:latin typeface="Times New Roman" panose="02020603050405020304" pitchFamily="18" charset="0"/>
                <a:ea typeface="Calibri" panose="020F0502020204030204" pitchFamily="34" charset="0"/>
              </a:rPr>
              <a:t>colonisation</a:t>
            </a:r>
            <a:r>
              <a:rPr lang="en-US" sz="1800" dirty="0">
                <a:solidFill>
                  <a:srgbClr val="181818"/>
                </a:solidFill>
                <a:effectLst/>
                <a:latin typeface="Times New Roman" panose="02020603050405020304" pitchFamily="18" charset="0"/>
                <a:ea typeface="Calibri" panose="020F0502020204030204" pitchFamily="34" charset="0"/>
              </a:rPr>
              <a:t>, </a:t>
            </a:r>
            <a:r>
              <a:rPr lang="en-US" sz="1800" dirty="0">
                <a:solidFill>
                  <a:srgbClr val="C00000"/>
                </a:solidFill>
                <a:effectLst/>
                <a:latin typeface="Times New Roman" panose="02020603050405020304" pitchFamily="18" charset="0"/>
                <a:ea typeface="Calibri" panose="020F0502020204030204" pitchFamily="34" charset="0"/>
              </a:rPr>
              <a:t>enjoins the white man to </a:t>
            </a:r>
            <a:r>
              <a:rPr lang="en-US" sz="1800" dirty="0" err="1">
                <a:solidFill>
                  <a:srgbClr val="C00000"/>
                </a:solidFill>
                <a:effectLst/>
                <a:latin typeface="Times New Roman" panose="02020603050405020304" pitchFamily="18" charset="0"/>
                <a:ea typeface="Calibri" panose="020F0502020204030204" pitchFamily="34" charset="0"/>
              </a:rPr>
              <a:t>civilise</a:t>
            </a:r>
            <a:r>
              <a:rPr lang="en-US" sz="1800" dirty="0">
                <a:solidFill>
                  <a:srgbClr val="C00000"/>
                </a:solidFill>
                <a:effectLst/>
                <a:latin typeface="Times New Roman" panose="02020603050405020304" pitchFamily="18" charset="0"/>
                <a:ea typeface="Calibri" panose="020F0502020204030204" pitchFamily="34" charset="0"/>
              </a:rPr>
              <a:t>, provide for and administer the </a:t>
            </a:r>
            <a:r>
              <a:rPr lang="en-US" sz="1800" dirty="0" err="1">
                <a:solidFill>
                  <a:srgbClr val="C00000"/>
                </a:solidFill>
                <a:effectLst/>
                <a:latin typeface="Times New Roman" panose="02020603050405020304" pitchFamily="18" charset="0"/>
                <a:ea typeface="Calibri" panose="020F0502020204030204" pitchFamily="34" charset="0"/>
              </a:rPr>
              <a:t>colonised</a:t>
            </a:r>
            <a:r>
              <a:rPr lang="en-US" sz="1800" dirty="0">
                <a:solidFill>
                  <a:srgbClr val="C00000"/>
                </a:solidFill>
                <a:effectLst/>
                <a:latin typeface="Times New Roman" panose="02020603050405020304" pitchFamily="18" charset="0"/>
                <a:ea typeface="Calibri" panose="020F0502020204030204" pitchFamily="34" charset="0"/>
              </a:rPr>
              <a:t> populations in the name of a 'burden' and a duty based on his superiority and progressive </a:t>
            </a:r>
            <a:r>
              <a:rPr lang="en-US" sz="1800" dirty="0" err="1">
                <a:solidFill>
                  <a:srgbClr val="C00000"/>
                </a:solidFill>
                <a:effectLst/>
                <a:latin typeface="Times New Roman" panose="02020603050405020304" pitchFamily="18" charset="0"/>
                <a:ea typeface="Calibri" panose="020F0502020204030204" pitchFamily="34" charset="0"/>
              </a:rPr>
              <a:t>civilisation</a:t>
            </a:r>
            <a:r>
              <a:rPr lang="en-US" sz="1800" dirty="0">
                <a:solidFill>
                  <a:srgbClr val="C00000"/>
                </a:solidFill>
                <a:effectLst/>
                <a:latin typeface="Times New Roman" panose="02020603050405020304" pitchFamily="18" charset="0"/>
                <a:ea typeface="Calibri" panose="020F0502020204030204" pitchFamily="34" charset="0"/>
              </a:rPr>
              <a:t>. He will say "Take on the White Man's burden / Cruel wars to impose peace / Feed the hungry / Stop the disease".</a:t>
            </a:r>
            <a:r>
              <a:rPr lang="fr-US" dirty="0">
                <a:solidFill>
                  <a:srgbClr val="C00000"/>
                </a:solidFill>
                <a:effectLst/>
              </a:rPr>
              <a:t> </a:t>
            </a:r>
          </a:p>
          <a:p>
            <a:pPr algn="just" eaLnBrk="1" fontAlgn="auto" hangingPunct="1">
              <a:buFont typeface="Arial"/>
              <a:buChar char="•"/>
              <a:defRPr/>
            </a:pPr>
            <a:r>
              <a:rPr lang="en-US" sz="1800" dirty="0">
                <a:solidFill>
                  <a:srgbClr val="181818"/>
                </a:solidFill>
                <a:effectLst/>
                <a:latin typeface="Times New Roman" panose="02020603050405020304" pitchFamily="18" charset="0"/>
                <a:ea typeface="Calibri" panose="020F0502020204030204" pitchFamily="34" charset="0"/>
              </a:rPr>
              <a:t>Faced with ungrateful </a:t>
            </a:r>
            <a:r>
              <a:rPr lang="en-US" sz="1800" dirty="0" err="1">
                <a:solidFill>
                  <a:srgbClr val="181818"/>
                </a:solidFill>
                <a:effectLst/>
                <a:latin typeface="Times New Roman" panose="02020603050405020304" pitchFamily="18" charset="0"/>
                <a:ea typeface="Calibri" panose="020F0502020204030204" pitchFamily="34" charset="0"/>
              </a:rPr>
              <a:t>colonised</a:t>
            </a:r>
            <a:r>
              <a:rPr lang="en-US" sz="1800" dirty="0">
                <a:solidFill>
                  <a:srgbClr val="181818"/>
                </a:solidFill>
                <a:effectLst/>
                <a:latin typeface="Times New Roman" panose="02020603050405020304" pitchFamily="18" charset="0"/>
                <a:ea typeface="Calibri" panose="020F0502020204030204" pitchFamily="34" charset="0"/>
              </a:rPr>
              <a:t> people who are 'restless and savage', 'half-children, half-demons', the white man is invited to hide his fatigue and accept 'the blame of those whose lot you have improved/ the hatred of those you have protected'.) This sacrificial invitation is rooted in 'the great contemporary colonial period, at a time when all the actors - military, missionaries, civil servants and merchants - </a:t>
            </a:r>
            <a:r>
              <a:rPr lang="en-US" sz="1800" dirty="0">
                <a:solidFill>
                  <a:srgbClr val="C00000"/>
                </a:solidFill>
                <a:effectLst/>
                <a:latin typeface="Times New Roman" panose="02020603050405020304" pitchFamily="18" charset="0"/>
                <a:ea typeface="Calibri" panose="020F0502020204030204" pitchFamily="34" charset="0"/>
              </a:rPr>
              <a:t>are deeply persuaded of the superiority of Western </a:t>
            </a:r>
            <a:r>
              <a:rPr lang="en-US" sz="1800" dirty="0" err="1">
                <a:solidFill>
                  <a:srgbClr val="C00000"/>
                </a:solidFill>
                <a:effectLst/>
                <a:latin typeface="Times New Roman" panose="02020603050405020304" pitchFamily="18" charset="0"/>
                <a:ea typeface="Calibri" panose="020F0502020204030204" pitchFamily="34" charset="0"/>
              </a:rPr>
              <a:t>civilisation</a:t>
            </a:r>
            <a:r>
              <a:rPr lang="en-US" sz="1800" dirty="0">
                <a:solidFill>
                  <a:srgbClr val="C00000"/>
                </a:solidFill>
                <a:effectLst/>
                <a:latin typeface="Times New Roman" panose="02020603050405020304" pitchFamily="18" charset="0"/>
                <a:ea typeface="Calibri" panose="020F0502020204030204" pitchFamily="34" charset="0"/>
              </a:rPr>
              <a:t> and convinced of their duty to spread progress to the ends of the world'. </a:t>
            </a:r>
            <a:endParaRPr lang="fr-FR" dirty="0">
              <a:solidFill>
                <a:srgbClr val="C00000"/>
              </a:solidFill>
            </a:endParaRPr>
          </a:p>
        </p:txBody>
      </p:sp>
    </p:spTree>
    <p:extLst>
      <p:ext uri="{BB962C8B-B14F-4D97-AF65-F5344CB8AC3E}">
        <p14:creationId xmlns:p14="http://schemas.microsoft.com/office/powerpoint/2010/main" val="746209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1. </a:t>
            </a:r>
            <a:r>
              <a:rPr lang="fr-FR" dirty="0">
                <a:solidFill>
                  <a:schemeClr val="tx1">
                    <a:lumMod val="85000"/>
                    <a:lumOff val="15000"/>
                  </a:schemeClr>
                </a:solidFill>
              </a:rPr>
              <a:t>The </a:t>
            </a:r>
            <a:r>
              <a:rPr lang="fr-FR" dirty="0" err="1">
                <a:solidFill>
                  <a:schemeClr val="tx1">
                    <a:lumMod val="85000"/>
                    <a:lumOff val="15000"/>
                  </a:schemeClr>
                </a:solidFill>
              </a:rPr>
              <a:t>civilization</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3BD4AA2-47C6-78DC-8F89-704115E9808F}"/>
              </a:ext>
            </a:extLst>
          </p:cNvPr>
          <p:cNvSpPr>
            <a:spLocks noGrp="1"/>
          </p:cNvSpPr>
          <p:nvPr>
            <p:ph idx="1"/>
          </p:nvPr>
        </p:nvSpPr>
        <p:spPr>
          <a:xfrm>
            <a:off x="582613" y="980728"/>
            <a:ext cx="7733803" cy="5401022"/>
          </a:xfrm>
        </p:spPr>
        <p:txBody>
          <a:bodyPr rtlCol="0">
            <a:normAutofit fontScale="77500" lnSpcReduction="20000"/>
          </a:bodyPr>
          <a:lstStyle/>
          <a:p>
            <a:pPr marL="0" marR="0" indent="450215" algn="just">
              <a:lnSpc>
                <a:spcPct val="150000"/>
              </a:lnSpc>
              <a:spcBef>
                <a:spcPts val="0"/>
              </a:spcBef>
              <a:spcAft>
                <a:spcPts val="0"/>
              </a:spcAft>
              <a:tabLst>
                <a:tab pos="2878455" algn="ctr"/>
              </a:tabLst>
            </a:pPr>
            <a:r>
              <a:rPr lang="en-US" sz="1800" dirty="0">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This aspiration had been expressed four years earlier by </a:t>
            </a:r>
            <a:r>
              <a:rPr lang="en-US" sz="1800" b="1" dirty="0">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Jules Ferry </a:t>
            </a:r>
            <a:r>
              <a:rPr lang="en-US" sz="1800" dirty="0">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who, in his speech to the Chamber of Deputies on 28 July 1885, praised the work of </a:t>
            </a:r>
            <a:r>
              <a:rPr lang="en-US" sz="1800" dirty="0" err="1">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Savorgnan</a:t>
            </a:r>
            <a:r>
              <a:rPr lang="en-US" sz="1800" dirty="0">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 de Brazza ("</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he is an apostle; he pays with his own hands, he is walking towards a goal that is very high and very far away; he has conquered a personal influence on these populations of equatorial Africa that is unparalleled; but who can say that one day, in the settlements he has formed, which have just been consecrated by the European Areopagus and which are now the domain of France, who can say that at some point the black populations, sometimes corrupted, perverted by adventurers, by other </a:t>
            </a:r>
            <a:r>
              <a:rPr lang="en-US" sz="1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travellers</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by other explorers less scrupulous, less paternal, less fond of the means of persuasion than our illustrious Brazza, who can say that at some point the populations will not attack our settlements</a:t>
            </a:r>
            <a:r>
              <a:rPr lang="en-US" sz="1800" dirty="0">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2878455" algn="ctr"/>
              </a:tabLst>
            </a:pPr>
            <a:r>
              <a:rPr lang="en-US" sz="1800" dirty="0">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Western help is essential to "</a:t>
            </a:r>
            <a:r>
              <a:rPr lang="en-US" sz="1800" dirty="0" err="1">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civilise</a:t>
            </a:r>
            <a:r>
              <a:rPr lang="en-US" sz="1800" dirty="0">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 the inferior races". Compassion as a duty of </a:t>
            </a:r>
            <a:r>
              <a:rPr lang="en-US" sz="1800" dirty="0" err="1">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civilisation</a:t>
            </a:r>
            <a:r>
              <a:rPr lang="en-US" sz="1800" dirty="0">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 poorly conceals France's desire for greatness in the face of its European competitors: "To shine without taking action, without getting involved in world affairs, by keeping out of all European combinations, by looking upon the East as a trap, as an adventure, to live in this way, for a great nation, believe it or not, is to abdicate, and in a shorter time than you might think; it is to fall from the first rank to the third and the fourth. Compassion fuels a doctrine of </a:t>
            </a:r>
            <a:r>
              <a:rPr lang="en-US" sz="1800" dirty="0" err="1">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colonisation</a:t>
            </a:r>
            <a:r>
              <a:rPr lang="en-US" sz="1800" dirty="0">
                <a:solidFill>
                  <a:srgbClr val="181818"/>
                </a:solidFill>
                <a:effectLst/>
                <a:latin typeface="Times New Roman" panose="02020603050405020304" pitchFamily="18" charset="0"/>
                <a:ea typeface="Calibri" panose="020F0502020204030204" pitchFamily="34" charset="0"/>
                <a:cs typeface="Times New Roman" panose="02020603050405020304" pitchFamily="18" charset="0"/>
              </a:rPr>
              <a:t> whose trajectory is one of brutality, inhumanity and racism despite schools, hospitals and bridges.</a:t>
            </a:r>
          </a:p>
          <a:p>
            <a:pPr marL="0" marR="0" indent="450215" algn="just">
              <a:lnSpc>
                <a:spcPct val="150000"/>
              </a:lnSpc>
              <a:spcBef>
                <a:spcPts val="0"/>
              </a:spcBef>
              <a:spcAft>
                <a:spcPts val="0"/>
              </a:spcAft>
              <a:tabLst>
                <a:tab pos="2878455" algn="ctr"/>
              </a:tabLst>
            </a:pPr>
            <a:r>
              <a:rPr lang="en-US" sz="23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Discuss the idea of positive aspects/legacy of colonization </a:t>
            </a:r>
            <a:endParaRPr lang="fr-US" sz="2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008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1. </a:t>
            </a:r>
            <a:r>
              <a:rPr lang="fr-FR" dirty="0">
                <a:solidFill>
                  <a:schemeClr val="tx1">
                    <a:lumMod val="85000"/>
                    <a:lumOff val="15000"/>
                  </a:schemeClr>
                </a:solidFill>
              </a:rPr>
              <a:t>The </a:t>
            </a:r>
            <a:r>
              <a:rPr lang="fr-FR" dirty="0" err="1">
                <a:solidFill>
                  <a:schemeClr val="tx1">
                    <a:lumMod val="85000"/>
                    <a:lumOff val="15000"/>
                  </a:schemeClr>
                </a:solidFill>
              </a:rPr>
              <a:t>civilization</a:t>
            </a:r>
            <a:r>
              <a:rPr lang="fr-FR" dirty="0">
                <a:solidFill>
                  <a:schemeClr val="tx1">
                    <a:lumMod val="85000"/>
                    <a:lumOff val="15000"/>
                  </a:schemeClr>
                </a:solidFill>
              </a:rPr>
              <a:t> </a:t>
            </a:r>
            <a:r>
              <a:rPr lang="fr-FR" dirty="0" err="1">
                <a:solidFill>
                  <a:schemeClr val="tx1">
                    <a:lumMod val="85000"/>
                    <a:lumOff val="15000"/>
                  </a:schemeClr>
                </a:solidFill>
              </a:rPr>
              <a:t>reason</a:t>
            </a:r>
            <a:r>
              <a:rPr lang="fr-FR" dirty="0">
                <a:solidFill>
                  <a:schemeClr val="tx1">
                    <a:lumMod val="85000"/>
                    <a:lumOff val="15000"/>
                  </a:schemeClr>
                </a:solidFill>
              </a:rPr>
              <a:t> archives </a:t>
            </a:r>
          </a:p>
        </p:txBody>
      </p:sp>
      <p:sp>
        <p:nvSpPr>
          <p:cNvPr id="6" name="Espace réservé du contenu 2">
            <a:extLst>
              <a:ext uri="{FF2B5EF4-FFF2-40B4-BE49-F238E27FC236}">
                <a16:creationId xmlns:a16="http://schemas.microsoft.com/office/drawing/2014/main" id="{E3BD4AA2-47C6-78DC-8F89-704115E9808F}"/>
              </a:ext>
            </a:extLst>
          </p:cNvPr>
          <p:cNvSpPr>
            <a:spLocks noGrp="1"/>
          </p:cNvSpPr>
          <p:nvPr>
            <p:ph idx="1"/>
          </p:nvPr>
        </p:nvSpPr>
        <p:spPr>
          <a:xfrm>
            <a:off x="582613" y="980728"/>
            <a:ext cx="7733803" cy="5401022"/>
          </a:xfrm>
        </p:spPr>
        <p:txBody>
          <a:bodyPr rtlCol="0">
            <a:normAutofit/>
          </a:bodyPr>
          <a:lstStyle/>
          <a:p>
            <a:pPr marL="0" marR="0"/>
            <a:r>
              <a:rPr lang="fr-US" sz="1800" dirty="0">
                <a:effectLst/>
                <a:latin typeface="Times New Roman" panose="02020603050405020304" pitchFamily="18" charset="0"/>
                <a:ea typeface="Times New Roman" panose="02020603050405020304" pitchFamily="18" charset="0"/>
              </a:rPr>
              <a:t>“Congo -Océan: Retour glaçant sur une page oublié de notre histoire coloniale”</a:t>
            </a:r>
          </a:p>
          <a:p>
            <a:pPr marL="0" marR="0"/>
            <a:r>
              <a:rPr lang="fr-US" sz="1800" u="sng" dirty="0">
                <a:solidFill>
                  <a:srgbClr val="0000FF"/>
                </a:solidFill>
                <a:effectLst/>
                <a:latin typeface="Times New Roman" panose="02020603050405020304" pitchFamily="18" charset="0"/>
                <a:ea typeface="Times New Roman" panose="02020603050405020304" pitchFamily="18" charset="0"/>
                <a:hlinkClick r:id="rId2"/>
              </a:rPr>
              <a:t>https://www.youtube.com/watch?v=lHXTcTMPP5g</a:t>
            </a:r>
            <a:r>
              <a:rPr lang="fr-US" sz="1800" dirty="0">
                <a:effectLst/>
                <a:latin typeface="Times New Roman" panose="02020603050405020304" pitchFamily="18" charset="0"/>
                <a:ea typeface="Times New Roman" panose="02020603050405020304" pitchFamily="18" charset="0"/>
              </a:rPr>
              <a:t> (5.36 mn)</a:t>
            </a:r>
          </a:p>
          <a:p>
            <a:pPr marL="0" marR="0"/>
            <a:r>
              <a:rPr lang="fr-US" sz="1800" dirty="0">
                <a:effectLst/>
                <a:latin typeface="Times New Roman" panose="02020603050405020304" pitchFamily="18" charset="0"/>
                <a:ea typeface="Times New Roman" panose="02020603050405020304" pitchFamily="18" charset="0"/>
              </a:rPr>
              <a:t>Mission chrétienne au CongoBelge</a:t>
            </a:r>
          </a:p>
          <a:p>
            <a:pPr marL="0" marR="0"/>
            <a:r>
              <a:rPr lang="fr-US" sz="1800" u="sng" dirty="0">
                <a:solidFill>
                  <a:srgbClr val="0000FF"/>
                </a:solidFill>
                <a:effectLst/>
                <a:latin typeface="Times New Roman" panose="02020603050405020304" pitchFamily="18" charset="0"/>
                <a:ea typeface="Times New Roman" panose="02020603050405020304" pitchFamily="18" charset="0"/>
                <a:hlinkClick r:id="rId3"/>
              </a:rPr>
              <a:t>https://www.youtube.com/watch?v=y0S-Qcn9B64</a:t>
            </a:r>
            <a:r>
              <a:rPr lang="fr-US" sz="1800" dirty="0">
                <a:effectLst/>
                <a:latin typeface="Times New Roman" panose="02020603050405020304" pitchFamily="18" charset="0"/>
                <a:ea typeface="Times New Roman" panose="02020603050405020304" pitchFamily="18" charset="0"/>
              </a:rPr>
              <a:t> (9.43mn)</a:t>
            </a:r>
          </a:p>
          <a:p>
            <a:pPr marL="0" marR="0"/>
            <a:r>
              <a:rPr lang="fr-US" sz="1800" dirty="0">
                <a:effectLst/>
                <a:latin typeface="Times New Roman" panose="02020603050405020304" pitchFamily="18" charset="0"/>
                <a:ea typeface="Times New Roman" panose="02020603050405020304" pitchFamily="18" charset="0"/>
              </a:rPr>
              <a:t>The Berlin Conference of 1884-1885. Africa’s great civilizations</a:t>
            </a:r>
          </a:p>
          <a:p>
            <a:pPr marL="0" marR="0"/>
            <a:r>
              <a:rPr lang="fr-US" sz="1800" u="sng" dirty="0">
                <a:solidFill>
                  <a:srgbClr val="0000FF"/>
                </a:solidFill>
                <a:effectLst/>
                <a:latin typeface="Times New Roman" panose="02020603050405020304" pitchFamily="18" charset="0"/>
                <a:ea typeface="Times New Roman" panose="02020603050405020304" pitchFamily="18" charset="0"/>
                <a:hlinkClick r:id="rId4"/>
              </a:rPr>
              <a:t>https://www.pbslearningmedia.org/resource/6031c3a2-ada9-42b4-8045-52006e2a2b07/the-berlin-conference-of-1884-1885/</a:t>
            </a:r>
            <a:r>
              <a:rPr lang="fr-US" sz="1800" dirty="0">
                <a:effectLst/>
                <a:latin typeface="Times New Roman" panose="02020603050405020304" pitchFamily="18" charset="0"/>
                <a:ea typeface="Times New Roman" panose="02020603050405020304" pitchFamily="18" charset="0"/>
              </a:rPr>
              <a:t> (6.57mn)</a:t>
            </a:r>
          </a:p>
          <a:p>
            <a:pPr marL="0" marR="0"/>
            <a:r>
              <a:rPr lang="fr-US" sz="1800" dirty="0">
                <a:effectLst/>
                <a:latin typeface="Times New Roman" panose="02020603050405020304" pitchFamily="18" charset="0"/>
                <a:ea typeface="Times New Roman" panose="02020603050405020304" pitchFamily="18" charset="0"/>
              </a:rPr>
              <a:t>The records the British Empire didn’t want you to see- Audra A. Diptée </a:t>
            </a:r>
            <a:r>
              <a:rPr lang="fr-US" sz="1800" u="sng" dirty="0">
                <a:solidFill>
                  <a:srgbClr val="0000FF"/>
                </a:solidFill>
                <a:effectLst/>
                <a:latin typeface="Times New Roman" panose="02020603050405020304" pitchFamily="18" charset="0"/>
                <a:ea typeface="Times New Roman" panose="02020603050405020304" pitchFamily="18" charset="0"/>
                <a:hlinkClick r:id="rId5"/>
              </a:rPr>
              <a:t>https://www.youtube.com/watch?v=oPGVGckn7kQ</a:t>
            </a:r>
            <a:r>
              <a:rPr lang="fr-US" sz="1800" dirty="0">
                <a:effectLst/>
                <a:latin typeface="Times New Roman" panose="02020603050405020304" pitchFamily="18" charset="0"/>
                <a:ea typeface="Times New Roman" panose="02020603050405020304" pitchFamily="18" charset="0"/>
              </a:rPr>
              <a:t> (4.58)</a:t>
            </a:r>
          </a:p>
          <a:p>
            <a:pPr marL="0" marR="0"/>
            <a:r>
              <a:rPr lang="fr-US" sz="1800" dirty="0">
                <a:effectLst/>
                <a:latin typeface="Times New Roman" panose="02020603050405020304" pitchFamily="18" charset="0"/>
                <a:ea typeface="Times New Roman" panose="02020603050405020304" pitchFamily="18" charset="0"/>
              </a:rPr>
              <a:t>Chinua Achebe critic of the civilization enterprize in Africa in </a:t>
            </a:r>
            <a:r>
              <a:rPr lang="fr-US" sz="1800" i="1" dirty="0">
                <a:effectLst/>
                <a:latin typeface="Times New Roman" panose="02020603050405020304" pitchFamily="18" charset="0"/>
                <a:ea typeface="Times New Roman" panose="02020603050405020304" pitchFamily="18" charset="0"/>
              </a:rPr>
              <a:t>Things Fall Apart, </a:t>
            </a:r>
            <a:endParaRPr lang="fr-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2566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2. </a:t>
            </a:r>
            <a:r>
              <a:rPr lang="fr-FR" dirty="0">
                <a:solidFill>
                  <a:schemeClr val="tx1">
                    <a:lumMod val="85000"/>
                    <a:lumOff val="15000"/>
                  </a:schemeClr>
                </a:solidFill>
              </a:rPr>
              <a:t>The </a:t>
            </a:r>
            <a:r>
              <a:rPr lang="fr-FR" dirty="0" err="1">
                <a:solidFill>
                  <a:schemeClr val="tx1">
                    <a:lumMod val="85000"/>
                    <a:lumOff val="15000"/>
                  </a:schemeClr>
                </a:solidFill>
              </a:rPr>
              <a:t>developmentalist</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pic>
        <p:nvPicPr>
          <p:cNvPr id="104450" name="Picture 2" descr="Aid as imperialism (Pelican books): Hayter, Teresa: 9780140212952:  Amazon.com: Books">
            <a:extLst>
              <a:ext uri="{FF2B5EF4-FFF2-40B4-BE49-F238E27FC236}">
                <a16:creationId xmlns:a16="http://schemas.microsoft.com/office/drawing/2014/main" id="{7E987A57-B55C-1EB7-9700-BE32B0060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950880"/>
            <a:ext cx="3312368" cy="5902506"/>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The Great Escape Health, Wealth, and the Origins of Inequality - ebook  (ePub) - Angus Deaton - Achat ebook | fnac">
            <a:extLst>
              <a:ext uri="{FF2B5EF4-FFF2-40B4-BE49-F238E27FC236}">
                <a16:creationId xmlns:a16="http://schemas.microsoft.com/office/drawing/2014/main" id="{7C5F802A-0ECC-441E-A095-C2F54C0F5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44" y="1170286"/>
            <a:ext cx="3481899" cy="53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43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2. </a:t>
            </a:r>
            <a:r>
              <a:rPr lang="fr-FR" dirty="0">
                <a:solidFill>
                  <a:schemeClr val="tx1">
                    <a:lumMod val="85000"/>
                    <a:lumOff val="15000"/>
                  </a:schemeClr>
                </a:solidFill>
              </a:rPr>
              <a:t>The </a:t>
            </a:r>
            <a:r>
              <a:rPr lang="fr-FR" dirty="0" err="1">
                <a:solidFill>
                  <a:schemeClr val="tx1">
                    <a:lumMod val="85000"/>
                    <a:lumOff val="15000"/>
                  </a:schemeClr>
                </a:solidFill>
              </a:rPr>
              <a:t>developmentalist</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3BD4AA2-47C6-78DC-8F89-704115E9808F}"/>
              </a:ext>
            </a:extLst>
          </p:cNvPr>
          <p:cNvSpPr>
            <a:spLocks noGrp="1"/>
          </p:cNvSpPr>
          <p:nvPr>
            <p:ph idx="1"/>
          </p:nvPr>
        </p:nvSpPr>
        <p:spPr>
          <a:xfrm>
            <a:off x="582613" y="1170286"/>
            <a:ext cx="5285531" cy="5211464"/>
          </a:xfrm>
        </p:spPr>
        <p:txBody>
          <a:bodyPr rtlCol="0">
            <a:normAutofit lnSpcReduction="10000"/>
          </a:bodyPr>
          <a:lstStyle/>
          <a:p>
            <a:pPr marL="0" marR="0" indent="450215" algn="just">
              <a:spcBef>
                <a:spcPts val="0"/>
              </a:spcBef>
              <a:spcAft>
                <a:spcPts val="0"/>
              </a:spcAft>
            </a:pPr>
            <a:r>
              <a:rPr lang="en-US" sz="20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Development as growth, progress or empowerment, a failed project ? : </a:t>
            </a:r>
            <a:r>
              <a:rPr lang="fr-FR" sz="1600" b="0" i="0" u="none" strike="noStrike" dirty="0" err="1">
                <a:solidFill>
                  <a:srgbClr val="333333"/>
                </a:solidFill>
                <a:effectLst/>
                <a:latin typeface="Footlight MT Light" panose="0204060206030A020304" pitchFamily="18" charset="77"/>
              </a:rPr>
              <a:t>extractivism</a:t>
            </a:r>
            <a:r>
              <a:rPr lang="fr-FR" sz="1600" b="0" i="0" u="none" strike="noStrike" dirty="0">
                <a:solidFill>
                  <a:srgbClr val="333333"/>
                </a:solidFill>
                <a:effectLst/>
                <a:latin typeface="Footlight MT Light" panose="0204060206030A020304" pitchFamily="18" charset="77"/>
              </a:rPr>
              <a:t>, </a:t>
            </a:r>
            <a:r>
              <a:rPr lang="fr-FR" sz="1600" b="0" i="0" u="none" strike="noStrike" dirty="0" err="1">
                <a:solidFill>
                  <a:srgbClr val="333333"/>
                </a:solidFill>
                <a:effectLst/>
                <a:latin typeface="Footlight MT Light" panose="0204060206030A020304" pitchFamily="18" charset="77"/>
              </a:rPr>
              <a:t>fetishism</a:t>
            </a:r>
            <a:r>
              <a:rPr lang="fr-FR" sz="1600" b="0" i="0" u="none" strike="noStrike" dirty="0">
                <a:solidFill>
                  <a:srgbClr val="333333"/>
                </a:solidFill>
                <a:effectLst/>
                <a:latin typeface="Footlight MT Light" panose="0204060206030A020304" pitchFamily="18" charset="77"/>
              </a:rPr>
              <a:t> of </a:t>
            </a:r>
            <a:r>
              <a:rPr lang="fr-FR" sz="1600" b="0" i="0" u="none" strike="noStrike" dirty="0" err="1">
                <a:solidFill>
                  <a:srgbClr val="333333"/>
                </a:solidFill>
                <a:effectLst/>
                <a:latin typeface="Footlight MT Light" panose="0204060206030A020304" pitchFamily="18" charset="77"/>
              </a:rPr>
              <a:t>economic</a:t>
            </a:r>
            <a:r>
              <a:rPr lang="fr-FR" sz="1600" b="0" i="0" u="none" strike="noStrike" dirty="0">
                <a:solidFill>
                  <a:srgbClr val="333333"/>
                </a:solidFill>
                <a:effectLst/>
                <a:latin typeface="Footlight MT Light" panose="0204060206030A020304" pitchFamily="18" charset="77"/>
              </a:rPr>
              <a:t> </a:t>
            </a:r>
            <a:r>
              <a:rPr lang="fr-FR" sz="1600" b="0" i="0" u="none" strike="noStrike" dirty="0" err="1">
                <a:solidFill>
                  <a:srgbClr val="333333"/>
                </a:solidFill>
                <a:effectLst/>
                <a:latin typeface="Footlight MT Light" panose="0204060206030A020304" pitchFamily="18" charset="77"/>
              </a:rPr>
              <a:t>growth</a:t>
            </a:r>
            <a:r>
              <a:rPr lang="fr-FR" sz="1600" b="0" i="0" u="none" strike="noStrike" dirty="0">
                <a:solidFill>
                  <a:srgbClr val="333333"/>
                </a:solidFill>
                <a:effectLst/>
                <a:latin typeface="Footlight MT Light" panose="0204060206030A020304" pitchFamily="18" charset="77"/>
              </a:rPr>
              <a:t>, the invention of the </a:t>
            </a:r>
            <a:r>
              <a:rPr lang="fr-FR" sz="1600" b="0" i="0" u="none" strike="noStrike" dirty="0" err="1">
                <a:solidFill>
                  <a:srgbClr val="333333"/>
                </a:solidFill>
                <a:effectLst/>
                <a:latin typeface="Footlight MT Light" panose="0204060206030A020304" pitchFamily="18" charset="77"/>
              </a:rPr>
              <a:t>third</a:t>
            </a:r>
            <a:r>
              <a:rPr lang="fr-FR" sz="1600" b="0" i="0" u="none" strike="noStrike" dirty="0">
                <a:solidFill>
                  <a:srgbClr val="333333"/>
                </a:solidFill>
                <a:effectLst/>
                <a:latin typeface="Footlight MT Light" panose="0204060206030A020304" pitchFamily="18" charset="77"/>
              </a:rPr>
              <a:t> world </a:t>
            </a:r>
            <a:r>
              <a:rPr lang="fr-FR" sz="1600" b="0" i="0" u="none" strike="noStrike" dirty="0" err="1">
                <a:solidFill>
                  <a:srgbClr val="333333"/>
                </a:solidFill>
                <a:effectLst/>
                <a:latin typeface="Footlight MT Light" panose="0204060206030A020304" pitchFamily="18" charset="77"/>
              </a:rPr>
              <a:t>through</a:t>
            </a:r>
            <a:r>
              <a:rPr lang="fr-FR" sz="1600" b="0" i="0" u="none" strike="noStrike" dirty="0">
                <a:solidFill>
                  <a:srgbClr val="333333"/>
                </a:solidFill>
                <a:effectLst/>
                <a:latin typeface="Footlight MT Light" panose="0204060206030A020304" pitchFamily="18" charset="77"/>
              </a:rPr>
              <a:t> </a:t>
            </a:r>
            <a:r>
              <a:rPr lang="fr-FR" sz="1600" b="0" i="0" u="none" strike="noStrike" dirty="0" err="1">
                <a:solidFill>
                  <a:srgbClr val="333333"/>
                </a:solidFill>
                <a:effectLst/>
                <a:latin typeface="Footlight MT Light" panose="0204060206030A020304" pitchFamily="18" charset="77"/>
              </a:rPr>
              <a:t>discourses</a:t>
            </a:r>
            <a:r>
              <a:rPr lang="fr-FR" sz="1600" b="0" i="0" u="none" strike="noStrike" dirty="0">
                <a:solidFill>
                  <a:srgbClr val="333333"/>
                </a:solidFill>
                <a:effectLst/>
                <a:latin typeface="Footlight MT Light" panose="0204060206030A020304" pitchFamily="18" charset="77"/>
              </a:rPr>
              <a:t> and </a:t>
            </a:r>
            <a:r>
              <a:rPr lang="fr-FR" sz="1600" dirty="0">
                <a:solidFill>
                  <a:srgbClr val="333333"/>
                </a:solidFill>
                <a:latin typeface="Footlight MT Light" panose="0204060206030A020304" pitchFamily="18" charset="77"/>
              </a:rPr>
              <a:t>practices, </a:t>
            </a:r>
            <a:r>
              <a:rPr lang="fr-FR" sz="1600" b="0" i="0" u="none" strike="noStrike" dirty="0">
                <a:solidFill>
                  <a:srgbClr val="333333"/>
                </a:solidFill>
                <a:effectLst/>
                <a:latin typeface="Footlight MT Light" panose="0204060206030A020304" pitchFamily="18" charset="77"/>
              </a:rPr>
              <a:t>the global division of labour and the marginalisation of non-Western </a:t>
            </a:r>
            <a:r>
              <a:rPr lang="fr-FR" sz="1600" b="0" i="0" u="none" strike="noStrike" dirty="0" err="1">
                <a:solidFill>
                  <a:srgbClr val="333333"/>
                </a:solidFill>
                <a:effectLst/>
                <a:latin typeface="Footlight MT Light" panose="0204060206030A020304" pitchFamily="18" charset="77"/>
              </a:rPr>
              <a:t>worldviews</a:t>
            </a:r>
            <a:r>
              <a:rPr lang="fr-FR" sz="1600" b="0" i="0" u="none" strike="noStrike" dirty="0">
                <a:solidFill>
                  <a:srgbClr val="333333"/>
                </a:solidFill>
                <a:effectLst/>
                <a:latin typeface="Footlight MT Light" panose="0204060206030A020304" pitchFamily="18" charset="77"/>
              </a:rPr>
              <a:t>, </a:t>
            </a:r>
            <a:r>
              <a:rPr lang="fr-FR" sz="1200" b="0" i="0" u="none" strike="noStrike" dirty="0">
                <a:solidFill>
                  <a:srgbClr val="333333"/>
                </a:solidFill>
                <a:effectLst/>
                <a:latin typeface="Montserrat" pitchFamily="2" charset="77"/>
              </a:rPr>
              <a:t>persistent and </a:t>
            </a:r>
            <a:r>
              <a:rPr lang="fr-FR" sz="1600" dirty="0" err="1">
                <a:solidFill>
                  <a:srgbClr val="333333"/>
                </a:solidFill>
                <a:latin typeface="Footlight MT Light" panose="0204060206030A020304" pitchFamily="18" charset="77"/>
              </a:rPr>
              <a:t>increasing</a:t>
            </a:r>
            <a:r>
              <a:rPr lang="fr-FR" sz="1600" dirty="0">
                <a:solidFill>
                  <a:srgbClr val="333333"/>
                </a:solidFill>
                <a:latin typeface="Footlight MT Light" panose="0204060206030A020304" pitchFamily="18" charset="77"/>
              </a:rPr>
              <a:t> global </a:t>
            </a:r>
            <a:r>
              <a:rPr lang="fr-FR" sz="1600" dirty="0" err="1">
                <a:solidFill>
                  <a:srgbClr val="333333"/>
                </a:solidFill>
                <a:latin typeface="Footlight MT Light" panose="0204060206030A020304" pitchFamily="18" charset="77"/>
              </a:rPr>
              <a:t>inequalities</a:t>
            </a:r>
            <a:r>
              <a:rPr lang="fr-FR" sz="1600" dirty="0">
                <a:solidFill>
                  <a:srgbClr val="333333"/>
                </a:solidFill>
                <a:latin typeface="Footlight MT Light" panose="0204060206030A020304" pitchFamily="18" charset="77"/>
              </a:rPr>
              <a:t>, cosmovisions, </a:t>
            </a:r>
            <a:r>
              <a:rPr lang="fr-FR" sz="1600" dirty="0" err="1">
                <a:solidFill>
                  <a:srgbClr val="333333"/>
                </a:solidFill>
                <a:latin typeface="Footlight MT Light" panose="0204060206030A020304" pitchFamily="18" charset="77"/>
              </a:rPr>
              <a:t>imaginaries</a:t>
            </a:r>
            <a:r>
              <a:rPr lang="fr-FR" sz="1600" dirty="0">
                <a:solidFill>
                  <a:srgbClr val="333333"/>
                </a:solidFill>
                <a:latin typeface="Footlight MT Light" panose="0204060206030A020304" pitchFamily="18" charset="77"/>
              </a:rPr>
              <a:t>. </a:t>
            </a:r>
          </a:p>
          <a:p>
            <a:pPr marL="0" marR="0" indent="450215" algn="just">
              <a:lnSpc>
                <a:spcPct val="150000"/>
              </a:lnSpc>
              <a:spcBef>
                <a:spcPts val="0"/>
              </a:spcBef>
              <a:spcAft>
                <a:spcPts val="0"/>
              </a:spcAft>
            </a:pPr>
            <a:endParaRPr lang="en-US" sz="20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endParaRPr>
          </a:p>
          <a:p>
            <a:pPr algn="just"/>
            <a:r>
              <a:rPr lang="fr-FR" sz="1400" b="0" i="1" u="none" strike="noStrike" dirty="0">
                <a:solidFill>
                  <a:srgbClr val="333333"/>
                </a:solidFill>
                <a:effectLst/>
                <a:latin typeface="Footlight MT Light" panose="0204060206030A020304" pitchFamily="18" charset="77"/>
              </a:rPr>
              <a:t>“</a:t>
            </a:r>
            <a:r>
              <a:rPr lang="fr-FR" sz="1400" b="0" i="1" u="none" strike="noStrike" dirty="0" err="1">
                <a:solidFill>
                  <a:srgbClr val="333333"/>
                </a:solidFill>
                <a:effectLst/>
                <a:latin typeface="Footlight MT Light" panose="0204060206030A020304" pitchFamily="18" charset="77"/>
              </a:rPr>
              <a:t>They</a:t>
            </a:r>
            <a:r>
              <a:rPr lang="fr-FR" sz="1400" b="0" i="1" u="none" strike="noStrike" dirty="0">
                <a:solidFill>
                  <a:srgbClr val="333333"/>
                </a:solidFill>
                <a:effectLst/>
                <a:latin typeface="Footlight MT Light" panose="0204060206030A020304" pitchFamily="18" charset="77"/>
              </a:rPr>
              <a:t> talk to me about </a:t>
            </a:r>
            <a:r>
              <a:rPr lang="fr-FR" sz="1400" b="0" i="1" u="none" strike="noStrike" dirty="0" err="1">
                <a:solidFill>
                  <a:srgbClr val="333333"/>
                </a:solidFill>
                <a:effectLst/>
                <a:latin typeface="Footlight MT Light" panose="0204060206030A020304" pitchFamily="18" charset="77"/>
              </a:rPr>
              <a:t>progress</a:t>
            </a:r>
            <a:r>
              <a:rPr lang="fr-FR" sz="1400" b="0" i="1" u="none" strike="noStrike" dirty="0">
                <a:solidFill>
                  <a:srgbClr val="333333"/>
                </a:solidFill>
                <a:effectLst/>
                <a:latin typeface="Footlight MT Light" panose="0204060206030A020304" pitchFamily="18" charset="77"/>
              </a:rPr>
              <a:t>, about ‘</a:t>
            </a:r>
            <a:r>
              <a:rPr lang="fr-FR" sz="1400" b="0" i="1" u="none" strike="noStrike" dirty="0" err="1">
                <a:solidFill>
                  <a:srgbClr val="333333"/>
                </a:solidFill>
                <a:effectLst/>
                <a:latin typeface="Footlight MT Light" panose="0204060206030A020304" pitchFamily="18" charset="77"/>
              </a:rPr>
              <a:t>achievements</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diseases</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cured</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improved</a:t>
            </a:r>
            <a:r>
              <a:rPr lang="fr-FR" sz="1400" b="0" i="1" u="none" strike="noStrike" dirty="0">
                <a:solidFill>
                  <a:srgbClr val="333333"/>
                </a:solidFill>
                <a:effectLst/>
                <a:latin typeface="Footlight MT Light" panose="0204060206030A020304" pitchFamily="18" charset="77"/>
              </a:rPr>
              <a:t> standards of living. I </a:t>
            </a:r>
            <a:r>
              <a:rPr lang="fr-FR" sz="1400" b="0" i="1" u="none" strike="noStrike" dirty="0" err="1">
                <a:solidFill>
                  <a:srgbClr val="333333"/>
                </a:solidFill>
                <a:effectLst/>
                <a:latin typeface="Footlight MT Light" panose="0204060206030A020304" pitchFamily="18" charset="77"/>
              </a:rPr>
              <a:t>am</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talking</a:t>
            </a:r>
            <a:r>
              <a:rPr lang="fr-FR" sz="1400" b="0" i="1" u="none" strike="noStrike" dirty="0">
                <a:solidFill>
                  <a:srgbClr val="333333"/>
                </a:solidFill>
                <a:effectLst/>
                <a:latin typeface="Footlight MT Light" panose="0204060206030A020304" pitchFamily="18" charset="77"/>
              </a:rPr>
              <a:t> about </a:t>
            </a:r>
            <a:r>
              <a:rPr lang="fr-FR" sz="1400" b="0" i="1" u="none" strike="noStrike" dirty="0" err="1">
                <a:solidFill>
                  <a:srgbClr val="333333"/>
                </a:solidFill>
                <a:effectLst/>
                <a:latin typeface="Footlight MT Light" panose="0204060206030A020304" pitchFamily="18" charset="77"/>
              </a:rPr>
              <a:t>societies</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drained</a:t>
            </a:r>
            <a:r>
              <a:rPr lang="fr-FR" sz="1400" b="0" i="1" u="none" strike="noStrike" dirty="0">
                <a:solidFill>
                  <a:srgbClr val="333333"/>
                </a:solidFill>
                <a:effectLst/>
                <a:latin typeface="Footlight MT Light" panose="0204060206030A020304" pitchFamily="18" charset="77"/>
              </a:rPr>
              <a:t> of </a:t>
            </a:r>
            <a:r>
              <a:rPr lang="fr-FR" sz="1400" b="0" i="1" u="none" strike="noStrike" dirty="0" err="1">
                <a:solidFill>
                  <a:srgbClr val="333333"/>
                </a:solidFill>
                <a:effectLst/>
                <a:latin typeface="Footlight MT Light" panose="0204060206030A020304" pitchFamily="18" charset="77"/>
              </a:rPr>
              <a:t>their</a:t>
            </a:r>
            <a:r>
              <a:rPr lang="fr-FR" sz="1400" b="0" i="1" u="none" strike="noStrike" dirty="0">
                <a:solidFill>
                  <a:srgbClr val="333333"/>
                </a:solidFill>
                <a:effectLst/>
                <a:latin typeface="Footlight MT Light" panose="0204060206030A020304" pitchFamily="18" charset="77"/>
              </a:rPr>
              <a:t> essence, cultures </a:t>
            </a:r>
            <a:r>
              <a:rPr lang="fr-FR" sz="1400" b="0" i="1" u="none" strike="noStrike" dirty="0" err="1">
                <a:solidFill>
                  <a:srgbClr val="333333"/>
                </a:solidFill>
                <a:effectLst/>
                <a:latin typeface="Footlight MT Light" panose="0204060206030A020304" pitchFamily="18" charset="77"/>
              </a:rPr>
              <a:t>trampled</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underfoot</a:t>
            </a:r>
            <a:r>
              <a:rPr lang="fr-FR" sz="1400" b="0" i="1" u="none" strike="noStrike" dirty="0">
                <a:solidFill>
                  <a:srgbClr val="333333"/>
                </a:solidFill>
                <a:effectLst/>
                <a:latin typeface="Footlight MT Light" panose="0204060206030A020304" pitchFamily="18" charset="77"/>
              </a:rPr>
              <a:t>, institutions </a:t>
            </a:r>
            <a:r>
              <a:rPr lang="fr-FR" sz="1400" b="0" i="1" u="none" strike="noStrike" dirty="0" err="1">
                <a:solidFill>
                  <a:srgbClr val="333333"/>
                </a:solidFill>
                <a:effectLst/>
                <a:latin typeface="Footlight MT Light" panose="0204060206030A020304" pitchFamily="18" charset="77"/>
              </a:rPr>
              <a:t>undermined</a:t>
            </a:r>
            <a:r>
              <a:rPr lang="fr-FR" sz="1400" b="0" i="1" u="none" strike="noStrike" dirty="0">
                <a:solidFill>
                  <a:srgbClr val="333333"/>
                </a:solidFill>
                <a:effectLst/>
                <a:latin typeface="Footlight MT Light" panose="0204060206030A020304" pitchFamily="18" charset="77"/>
              </a:rPr>
              <a:t>, lands </a:t>
            </a:r>
            <a:r>
              <a:rPr lang="fr-FR" sz="1400" b="0" i="1" u="none" strike="noStrike" dirty="0" err="1">
                <a:solidFill>
                  <a:srgbClr val="333333"/>
                </a:solidFill>
                <a:effectLst/>
                <a:latin typeface="Footlight MT Light" panose="0204060206030A020304" pitchFamily="18" charset="77"/>
              </a:rPr>
              <a:t>confiscated</a:t>
            </a:r>
            <a:r>
              <a:rPr lang="fr-FR" sz="1400" b="0" i="1" u="none" strike="noStrike" dirty="0">
                <a:solidFill>
                  <a:srgbClr val="333333"/>
                </a:solidFill>
                <a:effectLst/>
                <a:latin typeface="Footlight MT Light" panose="0204060206030A020304" pitchFamily="18" charset="77"/>
              </a:rPr>
              <a:t>, religions </a:t>
            </a:r>
            <a:r>
              <a:rPr lang="fr-FR" sz="1400" b="0" i="1" u="none" strike="noStrike" dirty="0" err="1">
                <a:solidFill>
                  <a:srgbClr val="333333"/>
                </a:solidFill>
                <a:effectLst/>
                <a:latin typeface="Footlight MT Light" panose="0204060206030A020304" pitchFamily="18" charset="77"/>
              </a:rPr>
              <a:t>smashed</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magnificent</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artistic</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creations</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destroyed</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extraordinary</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possibilities</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wiped</a:t>
            </a:r>
            <a:r>
              <a:rPr lang="fr-FR" sz="1400" b="0" i="1" u="none" strike="noStrike" dirty="0">
                <a:solidFill>
                  <a:srgbClr val="333333"/>
                </a:solidFill>
                <a:effectLst/>
                <a:latin typeface="Footlight MT Light" panose="0204060206030A020304" pitchFamily="18" charset="77"/>
              </a:rPr>
              <a:t> out. </a:t>
            </a:r>
            <a:r>
              <a:rPr lang="fr-FR" sz="1400" b="0" i="1" u="none" strike="noStrike" dirty="0" err="1">
                <a:solidFill>
                  <a:srgbClr val="333333"/>
                </a:solidFill>
                <a:effectLst/>
                <a:latin typeface="Footlight MT Light" panose="0204060206030A020304" pitchFamily="18" charset="77"/>
              </a:rPr>
              <a:t>They</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throw</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facts</a:t>
            </a:r>
            <a:r>
              <a:rPr lang="fr-FR" sz="1400" b="0" i="1" u="none" strike="noStrike" dirty="0">
                <a:solidFill>
                  <a:srgbClr val="333333"/>
                </a:solidFill>
                <a:effectLst/>
                <a:latin typeface="Footlight MT Light" panose="0204060206030A020304" pitchFamily="18" charset="77"/>
              </a:rPr>
              <a:t> at </a:t>
            </a:r>
            <a:r>
              <a:rPr lang="fr-FR" sz="1400" b="0" i="1" u="none" strike="noStrike" dirty="0" err="1">
                <a:solidFill>
                  <a:srgbClr val="333333"/>
                </a:solidFill>
                <a:effectLst/>
                <a:latin typeface="Footlight MT Light" panose="0204060206030A020304" pitchFamily="18" charset="77"/>
              </a:rPr>
              <a:t>my</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head</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statistics</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mileages</a:t>
            </a:r>
            <a:r>
              <a:rPr lang="fr-FR" sz="1400" b="0" i="1" u="none" strike="noStrike" dirty="0">
                <a:solidFill>
                  <a:srgbClr val="333333"/>
                </a:solidFill>
                <a:effectLst/>
                <a:latin typeface="Footlight MT Light" panose="0204060206030A020304" pitchFamily="18" charset="77"/>
              </a:rPr>
              <a:t> of </a:t>
            </a:r>
            <a:r>
              <a:rPr lang="fr-FR" sz="1400" b="0" i="1" u="none" strike="noStrike" dirty="0" err="1">
                <a:solidFill>
                  <a:srgbClr val="333333"/>
                </a:solidFill>
                <a:effectLst/>
                <a:latin typeface="Footlight MT Light" panose="0204060206030A020304" pitchFamily="18" charset="77"/>
              </a:rPr>
              <a:t>roads</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canals</a:t>
            </a:r>
            <a:r>
              <a:rPr lang="fr-FR" sz="1400" b="0" i="1" u="none" strike="noStrike" dirty="0">
                <a:solidFill>
                  <a:srgbClr val="333333"/>
                </a:solidFill>
                <a:effectLst/>
                <a:latin typeface="Footlight MT Light" panose="0204060206030A020304" pitchFamily="18" charset="77"/>
              </a:rPr>
              <a:t>, and </a:t>
            </a:r>
            <a:r>
              <a:rPr lang="fr-FR" sz="1400" b="0" i="1" u="none" strike="noStrike" dirty="0" err="1">
                <a:solidFill>
                  <a:srgbClr val="333333"/>
                </a:solidFill>
                <a:effectLst/>
                <a:latin typeface="Footlight MT Light" panose="0204060206030A020304" pitchFamily="18" charset="77"/>
              </a:rPr>
              <a:t>railroad</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tracks</a:t>
            </a:r>
            <a:r>
              <a:rPr lang="fr-FR" sz="1400" b="0" i="1" u="none" strike="noStrike" dirty="0">
                <a:solidFill>
                  <a:srgbClr val="333333"/>
                </a:solidFill>
                <a:effectLst/>
                <a:latin typeface="Footlight MT Light" panose="0204060206030A020304" pitchFamily="18" charset="77"/>
              </a:rPr>
              <a:t>. […] I </a:t>
            </a:r>
            <a:r>
              <a:rPr lang="fr-FR" sz="1400" b="0" i="1" u="none" strike="noStrike" dirty="0" err="1">
                <a:solidFill>
                  <a:srgbClr val="333333"/>
                </a:solidFill>
                <a:effectLst/>
                <a:latin typeface="Footlight MT Light" panose="0204060206030A020304" pitchFamily="18" charset="77"/>
              </a:rPr>
              <a:t>am</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talking</a:t>
            </a:r>
            <a:r>
              <a:rPr lang="fr-FR" sz="1400" b="0" i="1" u="none" strike="noStrike" dirty="0">
                <a:solidFill>
                  <a:srgbClr val="333333"/>
                </a:solidFill>
                <a:effectLst/>
                <a:latin typeface="Footlight MT Light" panose="0204060206030A020304" pitchFamily="18" charset="77"/>
              </a:rPr>
              <a:t> about </a:t>
            </a:r>
            <a:r>
              <a:rPr lang="fr-FR" sz="1400" b="0" i="1" u="none" strike="noStrike" dirty="0" err="1">
                <a:solidFill>
                  <a:srgbClr val="333333"/>
                </a:solidFill>
                <a:effectLst/>
                <a:latin typeface="Footlight MT Light" panose="0204060206030A020304" pitchFamily="18" charset="77"/>
              </a:rPr>
              <a:t>natural</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economies</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that</a:t>
            </a:r>
            <a:r>
              <a:rPr lang="fr-FR" sz="1400" b="0" i="1" u="none" strike="noStrike" dirty="0">
                <a:solidFill>
                  <a:srgbClr val="333333"/>
                </a:solidFill>
                <a:effectLst/>
                <a:latin typeface="Footlight MT Light" panose="0204060206030A020304" pitchFamily="18" charset="77"/>
              </a:rPr>
              <a:t> have been </a:t>
            </a:r>
            <a:r>
              <a:rPr lang="fr-FR" sz="1400" b="0" i="1" u="none" strike="noStrike" dirty="0" err="1">
                <a:solidFill>
                  <a:srgbClr val="333333"/>
                </a:solidFill>
                <a:effectLst/>
                <a:latin typeface="Footlight MT Light" panose="0204060206030A020304" pitchFamily="18" charset="77"/>
              </a:rPr>
              <a:t>disrupted</a:t>
            </a:r>
            <a:r>
              <a:rPr lang="fr-FR" sz="1400" b="0" i="1" u="none" strike="noStrike" dirty="0">
                <a:solidFill>
                  <a:srgbClr val="333333"/>
                </a:solidFill>
                <a:effectLst/>
                <a:latin typeface="Footlight MT Light" panose="0204060206030A020304" pitchFamily="18" charset="77"/>
              </a:rPr>
              <a:t> – </a:t>
            </a:r>
            <a:r>
              <a:rPr lang="fr-FR" sz="1400" b="0" i="1" u="none" strike="noStrike" dirty="0" err="1">
                <a:solidFill>
                  <a:srgbClr val="333333"/>
                </a:solidFill>
                <a:effectLst/>
                <a:latin typeface="Footlight MT Light" panose="0204060206030A020304" pitchFamily="18" charset="77"/>
              </a:rPr>
              <a:t>harmonious</a:t>
            </a:r>
            <a:r>
              <a:rPr lang="fr-FR" sz="1400" b="0" i="1" u="none" strike="noStrike" dirty="0">
                <a:solidFill>
                  <a:srgbClr val="333333"/>
                </a:solidFill>
                <a:effectLst/>
                <a:latin typeface="Footlight MT Light" panose="0204060206030A020304" pitchFamily="18" charset="77"/>
              </a:rPr>
              <a:t> and viable </a:t>
            </a:r>
            <a:r>
              <a:rPr lang="fr-FR" sz="1400" b="0" i="1" u="none" strike="noStrike" dirty="0" err="1">
                <a:solidFill>
                  <a:srgbClr val="333333"/>
                </a:solidFill>
                <a:effectLst/>
                <a:latin typeface="Footlight MT Light" panose="0204060206030A020304" pitchFamily="18" charset="77"/>
              </a:rPr>
              <a:t>economies</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adapted</a:t>
            </a:r>
            <a:r>
              <a:rPr lang="fr-FR" sz="1400" b="0" i="1" u="none" strike="noStrike" dirty="0">
                <a:solidFill>
                  <a:srgbClr val="333333"/>
                </a:solidFill>
                <a:effectLst/>
                <a:latin typeface="Footlight MT Light" panose="0204060206030A020304" pitchFamily="18" charset="77"/>
              </a:rPr>
              <a:t> to the </a:t>
            </a:r>
            <a:r>
              <a:rPr lang="fr-FR" sz="1400" b="0" i="1" u="none" strike="noStrike" dirty="0" err="1">
                <a:solidFill>
                  <a:srgbClr val="333333"/>
                </a:solidFill>
                <a:effectLst/>
                <a:latin typeface="Footlight MT Light" panose="0204060206030A020304" pitchFamily="18" charset="77"/>
              </a:rPr>
              <a:t>indigenous</a:t>
            </a:r>
            <a:r>
              <a:rPr lang="fr-FR" sz="1400" b="0" i="1" u="none" strike="noStrike" dirty="0">
                <a:solidFill>
                  <a:srgbClr val="333333"/>
                </a:solidFill>
                <a:effectLst/>
                <a:latin typeface="Footlight MT Light" panose="0204060206030A020304" pitchFamily="18" charset="77"/>
              </a:rPr>
              <a:t> population – about </a:t>
            </a:r>
            <a:r>
              <a:rPr lang="fr-FR" sz="1400" b="0" i="1" u="none" strike="noStrike" dirty="0" err="1">
                <a:solidFill>
                  <a:srgbClr val="333333"/>
                </a:solidFill>
                <a:effectLst/>
                <a:latin typeface="Footlight MT Light" panose="0204060206030A020304" pitchFamily="18" charset="77"/>
              </a:rPr>
              <a:t>food</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crops</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destroyed</a:t>
            </a:r>
            <a:r>
              <a:rPr lang="fr-FR" sz="1400" b="0" i="1" u="none" strike="noStrike" dirty="0">
                <a:solidFill>
                  <a:srgbClr val="333333"/>
                </a:solidFill>
                <a:effectLst/>
                <a:latin typeface="Footlight MT Light" panose="0204060206030A020304" pitchFamily="18" charset="77"/>
              </a:rPr>
              <a:t>, malnutrition </a:t>
            </a:r>
            <a:r>
              <a:rPr lang="fr-FR" sz="1400" b="0" i="1" u="none" strike="noStrike" dirty="0" err="1">
                <a:solidFill>
                  <a:srgbClr val="333333"/>
                </a:solidFill>
                <a:effectLst/>
                <a:latin typeface="Footlight MT Light" panose="0204060206030A020304" pitchFamily="18" charset="77"/>
              </a:rPr>
              <a:t>permanently</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introduced</a:t>
            </a:r>
            <a:r>
              <a:rPr lang="fr-FR" sz="1400" b="0" i="1" u="none" strike="noStrike" dirty="0">
                <a:solidFill>
                  <a:srgbClr val="333333"/>
                </a:solidFill>
                <a:effectLst/>
                <a:latin typeface="Footlight MT Light" panose="0204060206030A020304" pitchFamily="18" charset="77"/>
              </a:rPr>
              <a:t>, agricultural </a:t>
            </a:r>
            <a:r>
              <a:rPr lang="fr-FR" sz="1400" b="0" i="1" u="none" strike="noStrike" dirty="0" err="1">
                <a:solidFill>
                  <a:srgbClr val="333333"/>
                </a:solidFill>
                <a:effectLst/>
                <a:latin typeface="Footlight MT Light" panose="0204060206030A020304" pitchFamily="18" charset="77"/>
              </a:rPr>
              <a:t>development</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oriented</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solely</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toward</a:t>
            </a:r>
            <a:r>
              <a:rPr lang="fr-FR" sz="1400" b="0" i="1" u="none" strike="noStrike" dirty="0">
                <a:solidFill>
                  <a:srgbClr val="333333"/>
                </a:solidFill>
                <a:effectLst/>
                <a:latin typeface="Footlight MT Light" panose="0204060206030A020304" pitchFamily="18" charset="77"/>
              </a:rPr>
              <a:t> the </a:t>
            </a:r>
            <a:r>
              <a:rPr lang="fr-FR" sz="1400" b="0" i="1" u="none" strike="noStrike" dirty="0" err="1">
                <a:solidFill>
                  <a:srgbClr val="333333"/>
                </a:solidFill>
                <a:effectLst/>
                <a:latin typeface="Footlight MT Light" panose="0204060206030A020304" pitchFamily="18" charset="77"/>
              </a:rPr>
              <a:t>benefit</a:t>
            </a:r>
            <a:r>
              <a:rPr lang="fr-FR" sz="1400" b="0" i="1" u="none" strike="noStrike" dirty="0">
                <a:solidFill>
                  <a:srgbClr val="333333"/>
                </a:solidFill>
                <a:effectLst/>
                <a:latin typeface="Footlight MT Light" panose="0204060206030A020304" pitchFamily="18" charset="77"/>
              </a:rPr>
              <a:t> of the </a:t>
            </a:r>
            <a:r>
              <a:rPr lang="fr-FR" sz="1400" b="0" i="1" u="none" strike="noStrike" dirty="0" err="1">
                <a:solidFill>
                  <a:srgbClr val="333333"/>
                </a:solidFill>
                <a:effectLst/>
                <a:latin typeface="Footlight MT Light" panose="0204060206030A020304" pitchFamily="18" charset="77"/>
              </a:rPr>
              <a:t>metropolitan</a:t>
            </a:r>
            <a:r>
              <a:rPr lang="fr-FR" sz="1400" b="0" i="1" u="none" strike="noStrike" dirty="0">
                <a:solidFill>
                  <a:srgbClr val="333333"/>
                </a:solidFill>
                <a:effectLst/>
                <a:latin typeface="Footlight MT Light" panose="0204060206030A020304" pitchFamily="18" charset="77"/>
              </a:rPr>
              <a:t> countries, about the </a:t>
            </a:r>
            <a:r>
              <a:rPr lang="fr-FR" sz="1400" b="0" i="1" u="none" strike="noStrike" dirty="0" err="1">
                <a:solidFill>
                  <a:srgbClr val="333333"/>
                </a:solidFill>
                <a:effectLst/>
                <a:latin typeface="Footlight MT Light" panose="0204060206030A020304" pitchFamily="18" charset="77"/>
              </a:rPr>
              <a:t>looting</a:t>
            </a:r>
            <a:r>
              <a:rPr lang="fr-FR" sz="1400" b="0" i="1" u="none" strike="noStrike" dirty="0">
                <a:solidFill>
                  <a:srgbClr val="333333"/>
                </a:solidFill>
                <a:effectLst/>
                <a:latin typeface="Footlight MT Light" panose="0204060206030A020304" pitchFamily="18" charset="77"/>
              </a:rPr>
              <a:t> of </a:t>
            </a:r>
            <a:r>
              <a:rPr lang="fr-FR" sz="1400" b="0" i="1" u="none" strike="noStrike" dirty="0" err="1">
                <a:solidFill>
                  <a:srgbClr val="333333"/>
                </a:solidFill>
                <a:effectLst/>
                <a:latin typeface="Footlight MT Light" panose="0204060206030A020304" pitchFamily="18" charset="77"/>
              </a:rPr>
              <a:t>products</a:t>
            </a:r>
            <a:r>
              <a:rPr lang="fr-FR" sz="1400" b="0" i="1" u="none" strike="noStrike" dirty="0">
                <a:solidFill>
                  <a:srgbClr val="333333"/>
                </a:solidFill>
                <a:effectLst/>
                <a:latin typeface="Footlight MT Light" panose="0204060206030A020304" pitchFamily="18" charset="77"/>
              </a:rPr>
              <a:t>, the </a:t>
            </a:r>
            <a:r>
              <a:rPr lang="fr-FR" sz="1400" b="0" i="1" u="none" strike="noStrike" dirty="0" err="1">
                <a:solidFill>
                  <a:srgbClr val="333333"/>
                </a:solidFill>
                <a:effectLst/>
                <a:latin typeface="Footlight MT Light" panose="0204060206030A020304" pitchFamily="18" charset="77"/>
              </a:rPr>
              <a:t>looting</a:t>
            </a:r>
            <a:r>
              <a:rPr lang="fr-FR" sz="1400" b="0" i="1" u="none" strike="noStrike" dirty="0">
                <a:solidFill>
                  <a:srgbClr val="333333"/>
                </a:solidFill>
                <a:effectLst/>
                <a:latin typeface="Footlight MT Light" panose="0204060206030A020304" pitchFamily="18" charset="77"/>
              </a:rPr>
              <a:t> of </a:t>
            </a:r>
            <a:r>
              <a:rPr lang="fr-FR" sz="1400" b="0" i="1" u="none" strike="noStrike" dirty="0" err="1">
                <a:solidFill>
                  <a:srgbClr val="333333"/>
                </a:solidFill>
                <a:effectLst/>
                <a:latin typeface="Footlight MT Light" panose="0204060206030A020304" pitchFamily="18" charset="77"/>
              </a:rPr>
              <a:t>raw</a:t>
            </a:r>
            <a:r>
              <a:rPr lang="fr-FR" sz="1400" b="0" i="1" u="none" strike="noStrike" dirty="0">
                <a:solidFill>
                  <a:srgbClr val="333333"/>
                </a:solidFill>
                <a:effectLst/>
                <a:latin typeface="Footlight MT Light" panose="0204060206030A020304" pitchFamily="18" charset="77"/>
              </a:rPr>
              <a:t> </a:t>
            </a:r>
            <a:r>
              <a:rPr lang="fr-FR" sz="1400" b="0" i="1" u="none" strike="noStrike" dirty="0" err="1">
                <a:solidFill>
                  <a:srgbClr val="333333"/>
                </a:solidFill>
                <a:effectLst/>
                <a:latin typeface="Footlight MT Light" panose="0204060206030A020304" pitchFamily="18" charset="77"/>
              </a:rPr>
              <a:t>materials</a:t>
            </a:r>
            <a:r>
              <a:rPr lang="fr-FR" sz="1400" b="0" i="1" u="none" strike="noStrike" dirty="0">
                <a:solidFill>
                  <a:srgbClr val="333333"/>
                </a:solidFill>
                <a:effectLst/>
                <a:latin typeface="Footlight MT Light" panose="0204060206030A020304" pitchFamily="18" charset="77"/>
              </a:rPr>
              <a:t>.”</a:t>
            </a:r>
          </a:p>
          <a:p>
            <a:pPr algn="r"/>
            <a:r>
              <a:rPr lang="fr-FR" sz="1400" b="0" i="1" u="none" strike="noStrike" dirty="0">
                <a:solidFill>
                  <a:srgbClr val="333333"/>
                </a:solidFill>
                <a:effectLst/>
                <a:latin typeface="Footlight MT Light" panose="0204060206030A020304" pitchFamily="18" charset="77"/>
              </a:rPr>
              <a:t>– Aime Césaire (1950): ‘</a:t>
            </a:r>
            <a:r>
              <a:rPr lang="fr-FR" sz="1400" b="0" i="1" u="none" strike="noStrike" dirty="0" err="1">
                <a:solidFill>
                  <a:srgbClr val="333333"/>
                </a:solidFill>
                <a:effectLst/>
                <a:latin typeface="Footlight MT Light" panose="0204060206030A020304" pitchFamily="18" charset="77"/>
              </a:rPr>
              <a:t>Discourse</a:t>
            </a:r>
            <a:r>
              <a:rPr lang="fr-FR" sz="1400" b="0" i="1" u="none" strike="noStrike" dirty="0">
                <a:solidFill>
                  <a:srgbClr val="333333"/>
                </a:solidFill>
                <a:effectLst/>
                <a:latin typeface="Footlight MT Light" panose="0204060206030A020304" pitchFamily="18" charset="77"/>
              </a:rPr>
              <a:t> on </a:t>
            </a:r>
            <a:r>
              <a:rPr lang="fr-FR" sz="1400" b="0" i="1" u="none" strike="noStrike" dirty="0" err="1">
                <a:solidFill>
                  <a:srgbClr val="333333"/>
                </a:solidFill>
                <a:effectLst/>
                <a:latin typeface="Footlight MT Light" panose="0204060206030A020304" pitchFamily="18" charset="77"/>
              </a:rPr>
              <a:t>Colonialism</a:t>
            </a:r>
            <a:r>
              <a:rPr lang="fr-FR" sz="1400" b="0" i="1" u="none" strike="noStrike" dirty="0">
                <a:solidFill>
                  <a:srgbClr val="333333"/>
                </a:solidFill>
                <a:effectLst/>
                <a:latin typeface="Footlight MT Light" panose="0204060206030A020304" pitchFamily="18" charset="77"/>
              </a:rPr>
              <a:t>’</a:t>
            </a:r>
          </a:p>
          <a:p>
            <a:pPr marL="0" marR="0" indent="450215" algn="just">
              <a:lnSpc>
                <a:spcPct val="150000"/>
              </a:lnSpc>
              <a:spcBef>
                <a:spcPts val="0"/>
              </a:spcBef>
              <a:spcAft>
                <a:spcPts val="0"/>
              </a:spcAft>
            </a:pPr>
            <a:endParaRPr lang="fr-US" sz="1800" dirty="0">
              <a:effectLst/>
              <a:latin typeface="Footlight MT Light" panose="0204060206030A020304" pitchFamily="18" charset="77"/>
              <a:ea typeface="Calibri" panose="020F0502020204030204" pitchFamily="34" charset="0"/>
              <a:cs typeface="Times New Roman" panose="02020603050405020304" pitchFamily="18" charset="0"/>
            </a:endParaRPr>
          </a:p>
        </p:txBody>
      </p:sp>
      <p:pic>
        <p:nvPicPr>
          <p:cNvPr id="106500" name="Picture 4" descr="Discourse on Colonialism by Aimé Césaire | Goodreads">
            <a:extLst>
              <a:ext uri="{FF2B5EF4-FFF2-40B4-BE49-F238E27FC236}">
                <a16:creationId xmlns:a16="http://schemas.microsoft.com/office/drawing/2014/main" id="{28449B1B-61E3-9AE9-629F-16B2B9190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170286"/>
            <a:ext cx="2831092" cy="420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64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F08DC0B7-294E-E71E-CE7A-0C78590C2EB1}"/>
              </a:ext>
            </a:extLst>
          </p:cNvPr>
          <p:cNvSpPr>
            <a:spLocks noGrp="1"/>
          </p:cNvSpPr>
          <p:nvPr>
            <p:ph type="title"/>
          </p:nvPr>
        </p:nvSpPr>
        <p:spPr>
          <a:xfrm>
            <a:off x="500063" y="0"/>
            <a:ext cx="8229600" cy="504825"/>
          </a:xfrm>
        </p:spPr>
        <p:txBody>
          <a:bodyPr rtlCol="0">
            <a:normAutofit fontScale="90000"/>
          </a:bodyPr>
          <a:lstStyle/>
          <a:p>
            <a:pPr eaLnBrk="1" fontAlgn="auto" hangingPunct="1">
              <a:spcAft>
                <a:spcPts val="0"/>
              </a:spcAft>
              <a:defRPr/>
            </a:pPr>
            <a:endParaRPr lang="fr-FR" dirty="0">
              <a:solidFill>
                <a:schemeClr val="tx1">
                  <a:lumMod val="85000"/>
                  <a:lumOff val="15000"/>
                </a:schemeClr>
              </a:solidFill>
            </a:endParaRPr>
          </a:p>
        </p:txBody>
      </p:sp>
      <p:sp>
        <p:nvSpPr>
          <p:cNvPr id="25602" name="Espace réservé du contenu 2">
            <a:extLst>
              <a:ext uri="{FF2B5EF4-FFF2-40B4-BE49-F238E27FC236}">
                <a16:creationId xmlns:a16="http://schemas.microsoft.com/office/drawing/2014/main" id="{8B082167-47FD-21F8-6E35-B5688E3AA008}"/>
              </a:ext>
            </a:extLst>
          </p:cNvPr>
          <p:cNvSpPr>
            <a:spLocks noGrp="1"/>
          </p:cNvSpPr>
          <p:nvPr>
            <p:ph idx="1"/>
          </p:nvPr>
        </p:nvSpPr>
        <p:spPr/>
        <p:txBody>
          <a:bodyPr/>
          <a:lstStyle/>
          <a:p>
            <a:pPr eaLnBrk="1" hangingPunct="1"/>
            <a:endParaRPr lang="fr-US" altLang="fr-US"/>
          </a:p>
        </p:txBody>
      </p:sp>
      <p:sp>
        <p:nvSpPr>
          <p:cNvPr id="25603" name="ZoneTexte 1">
            <a:extLst>
              <a:ext uri="{FF2B5EF4-FFF2-40B4-BE49-F238E27FC236}">
                <a16:creationId xmlns:a16="http://schemas.microsoft.com/office/drawing/2014/main" id="{3351F560-094E-6366-869D-30B06BAFBB91}"/>
              </a:ext>
            </a:extLst>
          </p:cNvPr>
          <p:cNvSpPr txBox="1">
            <a:spLocks noChangeArrowheads="1"/>
          </p:cNvSpPr>
          <p:nvPr/>
        </p:nvSpPr>
        <p:spPr bwMode="auto">
          <a:xfrm>
            <a:off x="250825" y="6858000"/>
            <a:ext cx="889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r-US"/>
              <a:t>« Malodi detail : bread moteki » by FredR is marked with CC BY-NC-ND 2.0 </a:t>
            </a:r>
            <a:endParaRPr lang="fr-FR" altLang="fr-US"/>
          </a:p>
        </p:txBody>
      </p:sp>
      <p:pic>
        <p:nvPicPr>
          <p:cNvPr id="25604" name="Image 5">
            <a:extLst>
              <a:ext uri="{FF2B5EF4-FFF2-40B4-BE49-F238E27FC236}">
                <a16:creationId xmlns:a16="http://schemas.microsoft.com/office/drawing/2014/main" id="{D1462E11-9796-A2B8-90E2-E6D0AB57C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2. </a:t>
            </a:r>
            <a:r>
              <a:rPr lang="fr-FR" dirty="0">
                <a:solidFill>
                  <a:schemeClr val="tx1">
                    <a:lumMod val="85000"/>
                    <a:lumOff val="15000"/>
                  </a:schemeClr>
                </a:solidFill>
              </a:rPr>
              <a:t>The </a:t>
            </a:r>
            <a:r>
              <a:rPr lang="fr-FR" dirty="0" err="1">
                <a:solidFill>
                  <a:schemeClr val="tx1">
                    <a:lumMod val="85000"/>
                    <a:lumOff val="15000"/>
                  </a:schemeClr>
                </a:solidFill>
              </a:rPr>
              <a:t>developmentalist</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3BD4AA2-47C6-78DC-8F89-704115E9808F}"/>
              </a:ext>
            </a:extLst>
          </p:cNvPr>
          <p:cNvSpPr>
            <a:spLocks noGrp="1"/>
          </p:cNvSpPr>
          <p:nvPr>
            <p:ph idx="1"/>
          </p:nvPr>
        </p:nvSpPr>
        <p:spPr>
          <a:xfrm>
            <a:off x="582613" y="1170286"/>
            <a:ext cx="5285531" cy="5211464"/>
          </a:xfrm>
        </p:spPr>
        <p:txBody>
          <a:bodyPr rtlCol="0">
            <a:normAutofit fontScale="77500" lnSpcReduction="20000"/>
          </a:bodyPr>
          <a:lstStyle/>
          <a:p>
            <a:pPr marL="0" marR="0" indent="450215" algn="just">
              <a:lnSpc>
                <a:spcPct val="150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After independence, development aid was deployed to support numerous public investments, technical cooperation and sometimes, secondarily, the payment of salaries to public officials in many states in crisis or bankruptcy due to export and import price setbacks, an inability to cover public deficits with tax revenues or, more broadly, poor governance.</a:t>
            </a:r>
          </a:p>
          <a:p>
            <a:pPr marL="0" marR="0" indent="450215" algn="just">
              <a:lnSpc>
                <a:spcPct val="150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paradigm of catching up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 countries that do not belong to the first circle of prosperity and sometimes translates into a form of reparation for the colonial fault.</a:t>
            </a:r>
          </a:p>
          <a:p>
            <a:pPr marL="0" indent="450215" algn="just">
              <a:lnSpc>
                <a:spcPct val="150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International development cooperation has provided grants, loans and other technical assistance as important catalysts of this solicitude.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many cases, recipient countries have little room for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manoeuvre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express preferences about the forms and sectors targeted by development assistance. </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They sometimes end up with support that is irrelevant to their development priorities.</a:t>
            </a:r>
          </a:p>
          <a:p>
            <a:pPr marL="0" indent="450215" algn="just">
              <a:lnSpc>
                <a:spcPct val="150000"/>
              </a:lnSpc>
              <a:spcBef>
                <a:spcPts val="0"/>
              </a:spcBef>
              <a:spcAft>
                <a:spcPts val="0"/>
              </a:spcAft>
            </a:pPr>
            <a:r>
              <a:rPr lang="en-US" sz="1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 pluriverse (A. Escobar) : </a:t>
            </a:r>
            <a:r>
              <a:rPr lang="fr-FR" sz="1400" b="0" i="0" u="none" strike="noStrike" dirty="0" err="1">
                <a:solidFill>
                  <a:srgbClr val="333333"/>
                </a:solidFill>
                <a:effectLst/>
                <a:latin typeface="Montserrat" pitchFamily="2" charset="77"/>
              </a:rPr>
              <a:t>other</a:t>
            </a:r>
            <a:r>
              <a:rPr lang="fr-FR" sz="1400" b="0" i="0" u="none" strike="noStrike" dirty="0">
                <a:solidFill>
                  <a:srgbClr val="333333"/>
                </a:solidFill>
                <a:effectLst/>
                <a:latin typeface="Montserrat" pitchFamily="2" charset="77"/>
              </a:rPr>
              <a:t> </a:t>
            </a:r>
            <a:r>
              <a:rPr lang="fr-FR" sz="1400" b="0" i="0" u="none" strike="noStrike" dirty="0" err="1">
                <a:solidFill>
                  <a:srgbClr val="333333"/>
                </a:solidFill>
                <a:effectLst/>
                <a:latin typeface="Montserrat" pitchFamily="2" charset="77"/>
              </a:rPr>
              <a:t>ways</a:t>
            </a:r>
            <a:r>
              <a:rPr lang="fr-FR" sz="1400" b="0" i="0" u="none" strike="noStrike" dirty="0">
                <a:solidFill>
                  <a:srgbClr val="333333"/>
                </a:solidFill>
                <a:effectLst/>
                <a:latin typeface="Montserrat" pitchFamily="2" charset="77"/>
              </a:rPr>
              <a:t> of seeing the world and to </a:t>
            </a:r>
            <a:r>
              <a:rPr lang="fr-FR" sz="1400" b="0" i="0" u="none" strike="noStrike" dirty="0" err="1">
                <a:solidFill>
                  <a:srgbClr val="333333"/>
                </a:solidFill>
                <a:effectLst/>
                <a:latin typeface="Montserrat" pitchFamily="2" charset="77"/>
              </a:rPr>
              <a:t>acknowledge</a:t>
            </a:r>
            <a:r>
              <a:rPr lang="fr-FR" sz="1400" b="0" i="0" u="none" strike="noStrike" dirty="0">
                <a:solidFill>
                  <a:srgbClr val="333333"/>
                </a:solidFill>
                <a:effectLst/>
                <a:latin typeface="Montserrat" pitchFamily="2" charset="77"/>
              </a:rPr>
              <a:t> a </a:t>
            </a:r>
            <a:r>
              <a:rPr lang="fr-FR" sz="1400" b="0" i="0" u="none" strike="noStrike" dirty="0" err="1">
                <a:solidFill>
                  <a:srgbClr val="333333"/>
                </a:solidFill>
                <a:effectLst/>
                <a:latin typeface="Montserrat" pitchFamily="2" charset="77"/>
              </a:rPr>
              <a:t>multiplicity</a:t>
            </a:r>
            <a:r>
              <a:rPr lang="fr-FR" sz="1400" b="0" i="0" u="none" strike="noStrike" dirty="0">
                <a:solidFill>
                  <a:srgbClr val="333333"/>
                </a:solidFill>
                <a:effectLst/>
                <a:latin typeface="Montserrat" pitchFamily="2" charset="77"/>
              </a:rPr>
              <a:t> of </a:t>
            </a:r>
            <a:r>
              <a:rPr lang="fr-FR" sz="1400" b="0" i="0" u="none" strike="noStrike" dirty="0" err="1">
                <a:solidFill>
                  <a:srgbClr val="333333"/>
                </a:solidFill>
                <a:effectLst/>
                <a:latin typeface="Montserrat" pitchFamily="2" charset="77"/>
              </a:rPr>
              <a:t>ways</a:t>
            </a:r>
            <a:r>
              <a:rPr lang="fr-FR" sz="1400" b="0" i="0" u="none" strike="noStrike" dirty="0">
                <a:solidFill>
                  <a:srgbClr val="333333"/>
                </a:solidFill>
                <a:effectLst/>
                <a:latin typeface="Montserrat" pitchFamily="2" charset="77"/>
              </a:rPr>
              <a:t> of living, </a:t>
            </a:r>
            <a:r>
              <a:rPr lang="fr-FR" sz="1400" b="0" i="0" u="none" strike="noStrike" dirty="0" err="1">
                <a:solidFill>
                  <a:srgbClr val="333333"/>
                </a:solidFill>
                <a:effectLst/>
                <a:latin typeface="Montserrat" pitchFamily="2" charset="77"/>
              </a:rPr>
              <a:t>well-being</a:t>
            </a:r>
            <a:r>
              <a:rPr lang="fr-FR" sz="1400" b="0" i="0" u="none" strike="noStrike" dirty="0">
                <a:solidFill>
                  <a:srgbClr val="333333"/>
                </a:solidFill>
                <a:effectLst/>
                <a:latin typeface="Montserrat" pitchFamily="2" charset="77"/>
              </a:rPr>
              <a:t>, good life, </a:t>
            </a:r>
            <a:r>
              <a:rPr lang="fr-FR" sz="1400" b="0" i="0" u="none" strike="noStrike" dirty="0" err="1">
                <a:solidFill>
                  <a:srgbClr val="333333"/>
                </a:solidFill>
                <a:effectLst/>
                <a:latin typeface="Montserrat" pitchFamily="2" charset="77"/>
              </a:rPr>
              <a:t>which</a:t>
            </a:r>
            <a:r>
              <a:rPr lang="fr-FR" sz="1400" b="0" i="0" u="none" strike="noStrike" dirty="0">
                <a:solidFill>
                  <a:srgbClr val="333333"/>
                </a:solidFill>
                <a:effectLst/>
                <a:latin typeface="Montserrat" pitchFamily="2" charset="77"/>
              </a:rPr>
              <a:t> </a:t>
            </a:r>
            <a:r>
              <a:rPr lang="fr-FR" sz="1400" b="0" i="0" u="none" strike="noStrike" dirty="0" err="1">
                <a:solidFill>
                  <a:srgbClr val="333333"/>
                </a:solidFill>
                <a:effectLst/>
                <a:latin typeface="Montserrat" pitchFamily="2" charset="77"/>
              </a:rPr>
              <a:t>does</a:t>
            </a:r>
            <a:r>
              <a:rPr lang="fr-FR" sz="1400" b="0" i="0" u="none" strike="noStrike" dirty="0">
                <a:solidFill>
                  <a:srgbClr val="333333"/>
                </a:solidFill>
                <a:effectLst/>
                <a:latin typeface="Montserrat" pitchFamily="2" charset="77"/>
              </a:rPr>
              <a:t> not </a:t>
            </a:r>
            <a:r>
              <a:rPr lang="fr-FR" sz="1400" b="0" i="0" u="none" strike="noStrike" dirty="0" err="1">
                <a:solidFill>
                  <a:srgbClr val="333333"/>
                </a:solidFill>
                <a:effectLst/>
                <a:latin typeface="Montserrat" pitchFamily="2" charset="77"/>
              </a:rPr>
              <a:t>take</a:t>
            </a:r>
            <a:r>
              <a:rPr lang="fr-FR" sz="1400" b="0" i="0" u="none" strike="noStrike" dirty="0">
                <a:solidFill>
                  <a:srgbClr val="333333"/>
                </a:solidFill>
                <a:effectLst/>
                <a:latin typeface="Montserrat" pitchFamily="2" charset="77"/>
              </a:rPr>
              <a:t> the West as the standard.</a:t>
            </a:r>
            <a:endParaRPr lang="fr-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7522" name="Picture 2" descr="Pluriversal Politics">
            <a:extLst>
              <a:ext uri="{FF2B5EF4-FFF2-40B4-BE49-F238E27FC236}">
                <a16:creationId xmlns:a16="http://schemas.microsoft.com/office/drawing/2014/main" id="{A111B18E-A78D-D55F-CC5D-CCBF418F0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340768"/>
            <a:ext cx="23241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146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2. </a:t>
            </a:r>
            <a:r>
              <a:rPr lang="fr-FR" dirty="0">
                <a:solidFill>
                  <a:schemeClr val="tx1">
                    <a:lumMod val="85000"/>
                    <a:lumOff val="15000"/>
                  </a:schemeClr>
                </a:solidFill>
              </a:rPr>
              <a:t>The </a:t>
            </a:r>
            <a:r>
              <a:rPr lang="fr-FR" dirty="0" err="1">
                <a:solidFill>
                  <a:schemeClr val="tx1">
                    <a:lumMod val="85000"/>
                    <a:lumOff val="15000"/>
                  </a:schemeClr>
                </a:solidFill>
              </a:rPr>
              <a:t>developmentalist</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3BD4AA2-47C6-78DC-8F89-704115E9808F}"/>
              </a:ext>
            </a:extLst>
          </p:cNvPr>
          <p:cNvSpPr>
            <a:spLocks noGrp="1"/>
          </p:cNvSpPr>
          <p:nvPr>
            <p:ph idx="1"/>
          </p:nvPr>
        </p:nvSpPr>
        <p:spPr>
          <a:xfrm>
            <a:off x="582613" y="980728"/>
            <a:ext cx="7733803" cy="5401022"/>
          </a:xfrm>
        </p:spPr>
        <p:txBody>
          <a:bodyPr rtlCol="0">
            <a:normAutofit lnSpcReduction="10000"/>
          </a:bodyPr>
          <a:lstStyle/>
          <a:p>
            <a:pPr marL="0" marR="0" indent="450215" algn="just">
              <a:lnSpc>
                <a:spcPct val="150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According to some, sub-Saharan Africa has been the region where official development assistance has played the most decisive role (unlike the Maghreb, Asia or Latin America). </a:t>
            </a:r>
          </a:p>
          <a:p>
            <a:pPr marL="0" marR="0" indent="450215" algn="just">
              <a:lnSpc>
                <a:spcPct val="150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World Bank's catechism, the ideal of the "donor", is built "between the economic theory of partial equilibrium welfare in the framework of dependent economy models and liberal political economy". It is based on three more or less implicit principles, namely "the introduction of the liberal norm of the minimum state and in particular the free-trade norm; the search for simplicity at all costs; and the desire to circumscribe the political". </a:t>
            </a:r>
          </a:p>
          <a:p>
            <a:pPr marL="0" marR="0" algn="just" fontAlgn="base">
              <a:spcBef>
                <a:spcPts val="0"/>
              </a:spcBef>
              <a:spcAft>
                <a:spcPts val="0"/>
              </a:spcAft>
            </a:pPr>
            <a:r>
              <a:rPr lang="fr-US" sz="1800" dirty="0">
                <a:solidFill>
                  <a:srgbClr val="C00000"/>
                </a:solidFill>
                <a:latin typeface="Times New Roman" panose="02020603050405020304" pitchFamily="18" charset="0"/>
                <a:cs typeface="Times New Roman" panose="02020603050405020304" pitchFamily="18" charset="0"/>
              </a:rPr>
              <a:t>This generated: socio-historical and political processes of dehumanisation of non-Europeans, exploitation, genocide and epistemicide and seemingly permanent subordination to the socio-cultural and political interests of the West/Europe/the”Global North”.</a:t>
            </a:r>
          </a:p>
          <a:p>
            <a:pPr algn="just"/>
            <a:r>
              <a:rPr lang="fr-US" sz="1800" dirty="0">
                <a:solidFill>
                  <a:srgbClr val="000000"/>
                </a:solidFill>
                <a:latin typeface="Times New Roman" panose="02020603050405020304" pitchFamily="18" charset="0"/>
                <a:cs typeface="Times New Roman" panose="02020603050405020304" pitchFamily="18" charset="0"/>
              </a:rPr>
              <a:t>The legitimacy, credibility and value of African societies, their epistemic products and social relations have been consistently and systematically delegitimised, discredited and devalued</a:t>
            </a:r>
            <a:r>
              <a:rPr lang="fr-US" sz="1800" kern="0" dirty="0">
                <a:solidFill>
                  <a:srgbClr val="666666"/>
                </a:solidFill>
                <a:effectLst/>
                <a:latin typeface="Open Sans" panose="020B0606030504020204" pitchFamily="34" charset="0"/>
                <a:ea typeface="Times New Roman" panose="02020603050405020304" pitchFamily="18" charset="0"/>
              </a:rPr>
              <a:t>.</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1144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3. </a:t>
            </a:r>
            <a:r>
              <a:rPr lang="fr-FR" dirty="0">
                <a:solidFill>
                  <a:schemeClr val="tx1">
                    <a:lumMod val="85000"/>
                    <a:lumOff val="15000"/>
                  </a:schemeClr>
                </a:solidFill>
              </a:rPr>
              <a:t>The </a:t>
            </a:r>
            <a:r>
              <a:rPr lang="fr-FR" dirty="0" err="1">
                <a:solidFill>
                  <a:schemeClr val="tx1">
                    <a:lumMod val="85000"/>
                    <a:lumOff val="15000"/>
                  </a:schemeClr>
                </a:solidFill>
              </a:rPr>
              <a:t>humanitarianism</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3BD4AA2-47C6-78DC-8F89-704115E9808F}"/>
              </a:ext>
            </a:extLst>
          </p:cNvPr>
          <p:cNvSpPr>
            <a:spLocks noGrp="1"/>
          </p:cNvSpPr>
          <p:nvPr>
            <p:ph idx="1"/>
          </p:nvPr>
        </p:nvSpPr>
        <p:spPr>
          <a:xfrm>
            <a:off x="582613" y="980728"/>
            <a:ext cx="7805811" cy="5401022"/>
          </a:xfrm>
        </p:spPr>
        <p:txBody>
          <a:bodyPr rtlCol="0">
            <a:normAutofit fontScale="92500" lnSpcReduction="10000"/>
          </a:bodyPr>
          <a:lstStyle/>
          <a:p>
            <a:pPr marL="0" marR="0" indent="450215" algn="just">
              <a:lnSpc>
                <a:spcPct val="150000"/>
              </a:lnSpc>
              <a:spcBef>
                <a:spcPts val="0"/>
              </a:spcBef>
              <a:spcAft>
                <a:spcPts val="0"/>
              </a:spcAft>
            </a:pPr>
            <a:r>
              <a:rPr lang="fr-FR" sz="1800" b="0" i="0" u="none" strike="noStrike" dirty="0">
                <a:solidFill>
                  <a:srgbClr val="000000"/>
                </a:solidFill>
                <a:effectLst/>
                <a:latin typeface="Footlight MT Light" panose="0204060206030A020304" pitchFamily="18" charset="77"/>
              </a:rPr>
              <a:t>Critical </a:t>
            </a:r>
            <a:r>
              <a:rPr lang="fr-FR" sz="1800" b="0" i="0" u="none" strike="noStrike" dirty="0" err="1">
                <a:solidFill>
                  <a:srgbClr val="000000"/>
                </a:solidFill>
                <a:effectLst/>
                <a:latin typeface="Footlight MT Light" panose="0204060206030A020304" pitchFamily="18" charset="77"/>
              </a:rPr>
              <a:t>studies</a:t>
            </a:r>
            <a:r>
              <a:rPr lang="fr-FR" sz="1800" b="0" i="0" u="none" strike="noStrike" dirty="0">
                <a:solidFill>
                  <a:srgbClr val="000000"/>
                </a:solidFill>
                <a:effectLst/>
                <a:latin typeface="Footlight MT Light" panose="0204060206030A020304" pitchFamily="18" charset="77"/>
              </a:rPr>
              <a:t> of </a:t>
            </a:r>
            <a:r>
              <a:rPr lang="fr-FR" sz="1800" b="0" i="0" u="none" strike="noStrike" dirty="0" err="1">
                <a:solidFill>
                  <a:srgbClr val="000000"/>
                </a:solidFill>
                <a:effectLst/>
                <a:latin typeface="Footlight MT Light" panose="0204060206030A020304" pitchFamily="18" charset="77"/>
              </a:rPr>
              <a:t>humanitarianism</a:t>
            </a:r>
            <a:r>
              <a:rPr lang="fr-FR" sz="1800" b="0" i="0" u="none" strike="noStrike" dirty="0">
                <a:solidFill>
                  <a:srgbClr val="000000"/>
                </a:solidFill>
                <a:effectLst/>
                <a:latin typeface="Footlight MT Light" panose="0204060206030A020304" pitchFamily="18" charset="77"/>
              </a:rPr>
              <a:t> </a:t>
            </a:r>
            <a:r>
              <a:rPr lang="fr-FR" sz="1800" b="0" i="0" u="none" strike="noStrike" dirty="0" err="1">
                <a:solidFill>
                  <a:srgbClr val="000000"/>
                </a:solidFill>
                <a:effectLst/>
                <a:latin typeface="Footlight MT Light" panose="0204060206030A020304" pitchFamily="18" charset="77"/>
              </a:rPr>
              <a:t>definition</a:t>
            </a:r>
            <a:r>
              <a:rPr lang="fr-FR" sz="1800" b="0" i="0" u="none" strike="noStrike" dirty="0">
                <a:solidFill>
                  <a:srgbClr val="000000"/>
                </a:solidFill>
                <a:effectLst/>
                <a:latin typeface="Footlight MT Light" panose="0204060206030A020304" pitchFamily="18" charset="77"/>
              </a:rPr>
              <a:t> as </a:t>
            </a:r>
            <a:r>
              <a:rPr lang="fr-FR" sz="1800" b="0" i="0" u="none" strike="noStrike" dirty="0">
                <a:solidFill>
                  <a:srgbClr val="C00000"/>
                </a:solidFill>
                <a:effectLst/>
                <a:latin typeface="Footlight MT Light" panose="0204060206030A020304" pitchFamily="18" charset="77"/>
              </a:rPr>
              <a:t>a “passion for compassion”</a:t>
            </a:r>
            <a:r>
              <a:rPr lang="fr-FR" sz="1800" b="0" i="0" u="none" strike="noStrike" dirty="0">
                <a:solidFill>
                  <a:srgbClr val="000000"/>
                </a:solidFill>
                <a:effectLst/>
                <a:latin typeface="Footlight MT Light" panose="0204060206030A020304" pitchFamily="18" charset="77"/>
              </a:rPr>
              <a:t> ̶ to use the </a:t>
            </a:r>
            <a:r>
              <a:rPr lang="fr-FR" sz="1800" b="0" i="0" u="none" strike="noStrike" dirty="0" err="1">
                <a:solidFill>
                  <a:srgbClr val="000000"/>
                </a:solidFill>
                <a:effectLst/>
                <a:latin typeface="Footlight MT Light" panose="0204060206030A020304" pitchFamily="18" charset="77"/>
              </a:rPr>
              <a:t>classic</a:t>
            </a:r>
            <a:r>
              <a:rPr lang="fr-FR" sz="1800" b="0" i="0" u="none" strike="noStrike" dirty="0">
                <a:solidFill>
                  <a:srgbClr val="000000"/>
                </a:solidFill>
                <a:effectLst/>
                <a:latin typeface="Footlight MT Light" panose="0204060206030A020304" pitchFamily="18" charset="77"/>
              </a:rPr>
              <a:t> </a:t>
            </a:r>
            <a:r>
              <a:rPr lang="fr-FR" sz="1800" b="0" i="0" u="none" strike="noStrike" dirty="0" err="1">
                <a:solidFill>
                  <a:srgbClr val="000000"/>
                </a:solidFill>
                <a:effectLst/>
                <a:latin typeface="Footlight MT Light" panose="0204060206030A020304" pitchFamily="18" charset="77"/>
              </a:rPr>
              <a:t>Arendtian</a:t>
            </a:r>
            <a:r>
              <a:rPr lang="fr-FR" sz="1800" b="0" i="0" u="none" strike="noStrike" dirty="0">
                <a:solidFill>
                  <a:srgbClr val="000000"/>
                </a:solidFill>
                <a:effectLst/>
                <a:latin typeface="Footlight MT Light" panose="0204060206030A020304" pitchFamily="18" charset="77"/>
              </a:rPr>
              <a:t> formulation ̶ </a:t>
            </a:r>
            <a:r>
              <a:rPr lang="fr-FR" sz="1800" b="0" i="0" u="none" strike="noStrike" dirty="0" err="1">
                <a:solidFill>
                  <a:srgbClr val="000000"/>
                </a:solidFill>
                <a:effectLst/>
                <a:latin typeface="Footlight MT Light" panose="0204060206030A020304" pitchFamily="18" charset="77"/>
              </a:rPr>
              <a:t>that</a:t>
            </a:r>
            <a:r>
              <a:rPr lang="fr-FR" sz="1800" b="0" i="0" u="none" strike="noStrike" dirty="0">
                <a:solidFill>
                  <a:srgbClr val="000000"/>
                </a:solidFill>
                <a:effectLst/>
                <a:latin typeface="Footlight MT Light" panose="0204060206030A020304" pitchFamily="18" charset="77"/>
              </a:rPr>
              <a:t> </a:t>
            </a:r>
            <a:r>
              <a:rPr lang="fr-FR" sz="1800" b="0" i="0" u="none" strike="noStrike" dirty="0" err="1">
                <a:solidFill>
                  <a:srgbClr val="000000"/>
                </a:solidFill>
                <a:effectLst/>
                <a:latin typeface="Footlight MT Light" panose="0204060206030A020304" pitchFamily="18" charset="77"/>
              </a:rPr>
              <a:t>is</a:t>
            </a:r>
            <a:r>
              <a:rPr lang="fr-FR" sz="1800" b="0" i="0" u="none" strike="noStrike" dirty="0">
                <a:solidFill>
                  <a:srgbClr val="000000"/>
                </a:solidFill>
                <a:effectLst/>
                <a:latin typeface="Footlight MT Light" panose="0204060206030A020304" pitchFamily="18" charset="77"/>
              </a:rPr>
              <a:t> </a:t>
            </a:r>
            <a:r>
              <a:rPr lang="fr-FR" sz="1800" b="0" i="0" u="none" strike="noStrike" dirty="0" err="1">
                <a:solidFill>
                  <a:srgbClr val="000000"/>
                </a:solidFill>
                <a:effectLst/>
                <a:latin typeface="Footlight MT Light" panose="0204060206030A020304" pitchFamily="18" charset="77"/>
              </a:rPr>
              <a:t>embodied</a:t>
            </a:r>
            <a:r>
              <a:rPr lang="fr-FR" sz="1800" b="0" i="0" u="none" strike="noStrike" dirty="0">
                <a:solidFill>
                  <a:srgbClr val="000000"/>
                </a:solidFill>
                <a:effectLst/>
                <a:latin typeface="Footlight MT Light" panose="0204060206030A020304" pitchFamily="18" charset="77"/>
              </a:rPr>
              <a:t> in </a:t>
            </a:r>
            <a:r>
              <a:rPr lang="fr-FR" sz="1800" b="0" i="0" u="none" strike="noStrike" dirty="0" err="1">
                <a:solidFill>
                  <a:srgbClr val="000000"/>
                </a:solidFill>
                <a:effectLst/>
                <a:latin typeface="Footlight MT Light" panose="0204060206030A020304" pitchFamily="18" charset="77"/>
              </a:rPr>
              <a:t>specific</a:t>
            </a:r>
            <a:r>
              <a:rPr lang="fr-FR" sz="1800" b="0" i="0" u="none" strike="noStrike" dirty="0">
                <a:solidFill>
                  <a:srgbClr val="000000"/>
                </a:solidFill>
                <a:effectLst/>
                <a:latin typeface="Footlight MT Light" panose="0204060206030A020304" pitchFamily="18" charset="77"/>
              </a:rPr>
              <a:t> programs and </a:t>
            </a:r>
            <a:r>
              <a:rPr lang="fr-FR" sz="1800" b="0" i="0" u="none" strike="noStrike" dirty="0" err="1">
                <a:solidFill>
                  <a:srgbClr val="000000"/>
                </a:solidFill>
                <a:effectLst/>
                <a:latin typeface="Footlight MT Light" panose="0204060206030A020304" pitchFamily="18" charset="77"/>
              </a:rPr>
              <a:t>organizations</a:t>
            </a:r>
            <a:r>
              <a:rPr lang="fr-FR" sz="1800" b="0" i="0" u="none" strike="noStrike" dirty="0">
                <a:solidFill>
                  <a:srgbClr val="000000"/>
                </a:solidFill>
                <a:effectLst/>
                <a:latin typeface="Footlight MT Light" panose="0204060206030A020304" pitchFamily="18" charset="77"/>
              </a:rPr>
              <a:t>. </a:t>
            </a:r>
            <a:r>
              <a:rPr lang="fr-FR" sz="1800" b="0" i="0" u="none" strike="noStrike" dirty="0" err="1">
                <a:solidFill>
                  <a:srgbClr val="000000"/>
                </a:solidFill>
                <a:effectLst/>
                <a:latin typeface="Footlight MT Light" panose="0204060206030A020304" pitchFamily="18" charset="77"/>
              </a:rPr>
              <a:t>These</a:t>
            </a:r>
            <a:r>
              <a:rPr lang="fr-FR" sz="1800" b="0" i="0" u="none" strike="noStrike" dirty="0">
                <a:solidFill>
                  <a:srgbClr val="000000"/>
                </a:solidFill>
                <a:effectLst/>
                <a:latin typeface="Footlight MT Light" panose="0204060206030A020304" pitchFamily="18" charset="77"/>
              </a:rPr>
              <a:t> are </a:t>
            </a:r>
            <a:r>
              <a:rPr lang="fr-FR" sz="1800" b="0" i="0" u="none" strike="noStrike" dirty="0" err="1">
                <a:solidFill>
                  <a:srgbClr val="000000"/>
                </a:solidFill>
                <a:effectLst/>
                <a:latin typeface="Footlight MT Light" panose="0204060206030A020304" pitchFamily="18" charset="77"/>
              </a:rPr>
              <a:t>characterized</a:t>
            </a:r>
            <a:r>
              <a:rPr lang="fr-FR" sz="1800" b="0" i="0" u="none" strike="noStrike" dirty="0">
                <a:solidFill>
                  <a:srgbClr val="000000"/>
                </a:solidFill>
                <a:effectLst/>
                <a:latin typeface="Footlight MT Light" panose="0204060206030A020304" pitchFamily="18" charset="77"/>
              </a:rPr>
              <a:t> by the </a:t>
            </a:r>
            <a:r>
              <a:rPr lang="fr-FR" sz="1800" b="0" i="0" u="none" strike="noStrike" dirty="0" err="1">
                <a:solidFill>
                  <a:srgbClr val="000000"/>
                </a:solidFill>
                <a:effectLst/>
                <a:latin typeface="Footlight MT Light" panose="0204060206030A020304" pitchFamily="18" charset="77"/>
              </a:rPr>
              <a:t>desire</a:t>
            </a:r>
            <a:r>
              <a:rPr lang="fr-FR" sz="1800" b="0" i="0" u="none" strike="noStrike" dirty="0">
                <a:solidFill>
                  <a:srgbClr val="000000"/>
                </a:solidFill>
                <a:effectLst/>
                <a:latin typeface="Footlight MT Light" panose="0204060206030A020304" pitchFamily="18" charset="77"/>
              </a:rPr>
              <a:t> to </a:t>
            </a:r>
            <a:r>
              <a:rPr lang="fr-FR" sz="1800" b="0" i="0" u="none" strike="noStrike" dirty="0" err="1">
                <a:solidFill>
                  <a:srgbClr val="000000"/>
                </a:solidFill>
                <a:effectLst/>
                <a:latin typeface="Footlight MT Light" panose="0204060206030A020304" pitchFamily="18" charset="77"/>
              </a:rPr>
              <a:t>alleviate</a:t>
            </a:r>
            <a:r>
              <a:rPr lang="fr-FR" sz="1800" b="0" i="0" u="none" strike="noStrike" dirty="0">
                <a:solidFill>
                  <a:srgbClr val="000000"/>
                </a:solidFill>
                <a:effectLst/>
                <a:latin typeface="Footlight MT Light" panose="0204060206030A020304" pitchFamily="18" charset="77"/>
              </a:rPr>
              <a:t> </a:t>
            </a:r>
            <a:r>
              <a:rPr lang="fr-FR" sz="1800" b="0" i="0" u="none" strike="noStrike" dirty="0" err="1">
                <a:solidFill>
                  <a:srgbClr val="000000"/>
                </a:solidFill>
                <a:effectLst/>
                <a:latin typeface="Footlight MT Light" panose="0204060206030A020304" pitchFamily="18" charset="77"/>
              </a:rPr>
              <a:t>suffering</a:t>
            </a:r>
            <a:r>
              <a:rPr lang="fr-FR" sz="1800" b="0" i="0" u="none" strike="noStrike" dirty="0">
                <a:solidFill>
                  <a:srgbClr val="000000"/>
                </a:solidFill>
                <a:effectLst/>
                <a:latin typeface="Footlight MT Light" panose="0204060206030A020304" pitchFamily="18" charset="77"/>
              </a:rPr>
              <a:t> and </a:t>
            </a:r>
            <a:r>
              <a:rPr lang="fr-FR" sz="1800" b="0" i="0" u="none" strike="noStrike" dirty="0" err="1">
                <a:solidFill>
                  <a:srgbClr val="000000"/>
                </a:solidFill>
                <a:effectLst/>
                <a:latin typeface="Footlight MT Light" panose="0204060206030A020304" pitchFamily="18" charset="77"/>
              </a:rPr>
              <a:t>preserve</a:t>
            </a:r>
            <a:r>
              <a:rPr lang="fr-FR" sz="1800" b="0" i="0" u="none" strike="noStrike" dirty="0">
                <a:solidFill>
                  <a:srgbClr val="000000"/>
                </a:solidFill>
                <a:effectLst/>
                <a:latin typeface="Footlight MT Light" panose="0204060206030A020304" pitchFamily="18" charset="77"/>
              </a:rPr>
              <a:t> </a:t>
            </a:r>
            <a:r>
              <a:rPr lang="fr-FR" sz="1800" b="0" i="0" u="none" strike="noStrike" dirty="0" err="1">
                <a:solidFill>
                  <a:srgbClr val="000000"/>
                </a:solidFill>
                <a:effectLst/>
                <a:latin typeface="Footlight MT Light" panose="0204060206030A020304" pitchFamily="18" charset="77"/>
              </a:rPr>
              <a:t>human</a:t>
            </a:r>
            <a:r>
              <a:rPr lang="fr-FR" sz="1800" b="0" i="0" u="none" strike="noStrike" dirty="0">
                <a:solidFill>
                  <a:srgbClr val="000000"/>
                </a:solidFill>
                <a:effectLst/>
                <a:latin typeface="Footlight MT Light" panose="0204060206030A020304" pitchFamily="18" charset="77"/>
              </a:rPr>
              <a:t> </a:t>
            </a:r>
            <a:r>
              <a:rPr lang="fr-FR" sz="1800" b="0" i="0" u="none" strike="noStrike" dirty="0" err="1">
                <a:solidFill>
                  <a:srgbClr val="000000"/>
                </a:solidFill>
                <a:effectLst/>
                <a:latin typeface="Footlight MT Light" panose="0204060206030A020304" pitchFamily="18" charset="77"/>
              </a:rPr>
              <a:t>lives</a:t>
            </a:r>
            <a:r>
              <a:rPr lang="fr-FR" sz="1800" b="0" i="0" u="none" strike="noStrike" dirty="0">
                <a:solidFill>
                  <a:srgbClr val="000000"/>
                </a:solidFill>
                <a:effectLst/>
                <a:latin typeface="Footlight MT Light" panose="0204060206030A020304" pitchFamily="18" charset="77"/>
              </a:rPr>
              <a:t>, acting in situations </a:t>
            </a:r>
            <a:r>
              <a:rPr lang="fr-FR" sz="1800" b="0" i="0" u="none" strike="noStrike" dirty="0" err="1">
                <a:solidFill>
                  <a:srgbClr val="000000"/>
                </a:solidFill>
                <a:effectLst/>
                <a:latin typeface="Footlight MT Light" panose="0204060206030A020304" pitchFamily="18" charset="77"/>
              </a:rPr>
              <a:t>defined</a:t>
            </a:r>
            <a:r>
              <a:rPr lang="fr-FR" sz="1800" b="0" i="0" u="none" strike="noStrike" dirty="0">
                <a:solidFill>
                  <a:srgbClr val="000000"/>
                </a:solidFill>
                <a:effectLst/>
                <a:latin typeface="Footlight MT Light" panose="0204060206030A020304" pitchFamily="18" charset="77"/>
              </a:rPr>
              <a:t> as </a:t>
            </a:r>
            <a:r>
              <a:rPr lang="fr-FR" sz="1800" b="0" i="0" u="none" strike="noStrike" dirty="0" err="1">
                <a:solidFill>
                  <a:srgbClr val="000000"/>
                </a:solidFill>
                <a:effectLst/>
                <a:latin typeface="Footlight MT Light" panose="0204060206030A020304" pitchFamily="18" charset="77"/>
              </a:rPr>
              <a:t>crisis</a:t>
            </a:r>
            <a:r>
              <a:rPr lang="fr-FR" sz="1800" b="0" i="0" u="none" strike="noStrike" dirty="0">
                <a:solidFill>
                  <a:srgbClr val="000000"/>
                </a:solidFill>
                <a:effectLst/>
                <a:latin typeface="Footlight MT Light" panose="0204060206030A020304" pitchFamily="18" charset="77"/>
              </a:rPr>
              <a:t> and </a:t>
            </a:r>
            <a:r>
              <a:rPr lang="fr-FR" sz="1800" b="0" i="0" u="none" strike="noStrike" dirty="0" err="1">
                <a:solidFill>
                  <a:srgbClr val="000000"/>
                </a:solidFill>
                <a:effectLst/>
                <a:latin typeface="Footlight MT Light" panose="0204060206030A020304" pitchFamily="18" charset="77"/>
              </a:rPr>
              <a:t>according</a:t>
            </a:r>
            <a:r>
              <a:rPr lang="fr-FR" sz="1800" b="0" i="0" u="none" strike="noStrike" dirty="0">
                <a:solidFill>
                  <a:srgbClr val="000000"/>
                </a:solidFill>
                <a:effectLst/>
                <a:latin typeface="Footlight MT Light" panose="0204060206030A020304" pitchFamily="18" charset="77"/>
              </a:rPr>
              <a:t> to the </a:t>
            </a:r>
            <a:r>
              <a:rPr lang="fr-FR" sz="1800" b="0" i="0" u="none" strike="noStrike" dirty="0" err="1">
                <a:solidFill>
                  <a:srgbClr val="000000"/>
                </a:solidFill>
                <a:effectLst/>
                <a:latin typeface="Footlight MT Light" panose="0204060206030A020304" pitchFamily="18" charset="77"/>
              </a:rPr>
              <a:t>temporalities</a:t>
            </a:r>
            <a:r>
              <a:rPr lang="fr-FR" sz="1800" b="0" i="0" u="none" strike="noStrike" dirty="0">
                <a:solidFill>
                  <a:srgbClr val="000000"/>
                </a:solidFill>
                <a:effectLst/>
                <a:latin typeface="Footlight MT Light" panose="0204060206030A020304" pitchFamily="18" charset="77"/>
              </a:rPr>
              <a:t> of emergency</a:t>
            </a:r>
            <a:endParaRPr lang="en-US" sz="1800" dirty="0">
              <a:solidFill>
                <a:srgbClr val="000000"/>
              </a:solidFill>
              <a:effectLst/>
              <a:latin typeface="Footlight MT Light" panose="0204060206030A020304" pitchFamily="18" charset="77"/>
              <a:ea typeface="Calibri" panose="020F0502020204030204" pitchFamily="34" charset="0"/>
            </a:endParaRPr>
          </a:p>
          <a:p>
            <a:pPr marL="0" marR="0" indent="450215" algn="just">
              <a:lnSpc>
                <a:spcPct val="150000"/>
              </a:lnSpc>
              <a:spcBef>
                <a:spcPts val="0"/>
              </a:spcBef>
              <a:spcAft>
                <a:spcPts val="0"/>
              </a:spcAft>
            </a:pPr>
            <a:endParaRPr lang="en-US" sz="1800" dirty="0">
              <a:solidFill>
                <a:srgbClr val="000000"/>
              </a:solidFill>
              <a:effectLst/>
              <a:latin typeface="Footlight MT Light" panose="0204060206030A020304" pitchFamily="18" charset="77"/>
              <a:ea typeface="Calibri" panose="020F0502020204030204" pitchFamily="34" charset="0"/>
            </a:endParaRPr>
          </a:p>
          <a:p>
            <a:pPr marL="0" marR="0" indent="450215" algn="just">
              <a:lnSpc>
                <a:spcPct val="150000"/>
              </a:lnSpc>
              <a:spcBef>
                <a:spcPts val="0"/>
              </a:spcBef>
              <a:spcAft>
                <a:spcPts val="0"/>
              </a:spcAft>
            </a:pPr>
            <a:r>
              <a:rPr lang="en-US" sz="1800" dirty="0">
                <a:solidFill>
                  <a:srgbClr val="C00000"/>
                </a:solidFill>
                <a:effectLst/>
                <a:latin typeface="Footlight MT Light" panose="0204060206030A020304" pitchFamily="18" charset="77"/>
                <a:ea typeface="Calibri" panose="020F0502020204030204" pitchFamily="34" charset="0"/>
              </a:rPr>
              <a:t>Embodiment of universal compassion as a tool of global governance of world disorders</a:t>
            </a:r>
            <a:r>
              <a:rPr lang="en-US" sz="1800" dirty="0">
                <a:solidFill>
                  <a:srgbClr val="000000"/>
                </a:solidFill>
                <a:effectLst/>
                <a:latin typeface="Footlight MT Light" panose="0204060206030A020304" pitchFamily="18" charset="77"/>
                <a:ea typeface="Calibri" panose="020F0502020204030204" pitchFamily="34" charset="0"/>
              </a:rPr>
              <a:t> . </a:t>
            </a:r>
            <a:r>
              <a:rPr lang="en-US" sz="1800" dirty="0">
                <a:solidFill>
                  <a:srgbClr val="000000"/>
                </a:solidFill>
                <a:effectLst/>
                <a:latin typeface="Footlight MT Light" panose="0204060206030A020304" pitchFamily="18" charset="77"/>
                <a:ea typeface="Calibri" panose="020F0502020204030204" pitchFamily="34" charset="0"/>
                <a:cs typeface="Times New Roman" panose="02020603050405020304" pitchFamily="18" charset="0"/>
              </a:rPr>
              <a:t>Africa has largely been the target of all kinds of assistance ‘at various levels of an international aid system, governed by a certain number of principles and implemented (in the name of values considered to be universal) for the benefit of populations whose living conditions have been disrupted by nature (disasters) or by the actions of other people (internal or international armed conflicts), and whose physical integrity has been damaged, or even whose very survival has been compromised’.</a:t>
            </a:r>
            <a:endParaRPr lang="fr-US" sz="18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endParaRPr lang="fr-US" sz="1800" dirty="0">
              <a:effectLst/>
              <a:latin typeface="Footlight MT Light" panose="0204060206030A020304" pitchFamily="18"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431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3. </a:t>
            </a:r>
            <a:r>
              <a:rPr lang="fr-FR" dirty="0">
                <a:solidFill>
                  <a:schemeClr val="tx1">
                    <a:lumMod val="85000"/>
                    <a:lumOff val="15000"/>
                  </a:schemeClr>
                </a:solidFill>
              </a:rPr>
              <a:t>The </a:t>
            </a:r>
            <a:r>
              <a:rPr lang="fr-FR" dirty="0" err="1">
                <a:solidFill>
                  <a:schemeClr val="tx1">
                    <a:lumMod val="85000"/>
                    <a:lumOff val="15000"/>
                  </a:schemeClr>
                </a:solidFill>
              </a:rPr>
              <a:t>humanitarianism</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3BD4AA2-47C6-78DC-8F89-704115E9808F}"/>
              </a:ext>
            </a:extLst>
          </p:cNvPr>
          <p:cNvSpPr>
            <a:spLocks noGrp="1"/>
          </p:cNvSpPr>
          <p:nvPr>
            <p:ph idx="1"/>
          </p:nvPr>
        </p:nvSpPr>
        <p:spPr>
          <a:xfrm>
            <a:off x="582613" y="1988840"/>
            <a:ext cx="4925491" cy="4392910"/>
          </a:xfrm>
        </p:spPr>
        <p:txBody>
          <a:bodyPr rtlCol="0">
            <a:normAutofit/>
          </a:bodyPr>
          <a:lstStyle/>
          <a:p>
            <a:pPr marL="0" marR="0" indent="450215" algn="just">
              <a:lnSpc>
                <a:spcPct val="150000"/>
              </a:lnSpc>
              <a:spcBef>
                <a:spcPts val="0"/>
              </a:spcBef>
              <a:spcAft>
                <a:spcPts val="0"/>
              </a:spcAft>
            </a:pPr>
            <a:r>
              <a:rPr lang="fr-FR" sz="1200" b="0" i="0" u="none" strike="noStrike" dirty="0">
                <a:solidFill>
                  <a:srgbClr val="2A2A2A"/>
                </a:solidFill>
                <a:effectLst/>
                <a:latin typeface="Merriweather" pitchFamily="2" charset="77"/>
              </a:rPr>
              <a:t>Didier </a:t>
            </a:r>
            <a:r>
              <a:rPr lang="fr-FR" sz="1200" b="0" i="0" u="none" strike="noStrike" dirty="0" err="1">
                <a:solidFill>
                  <a:srgbClr val="2A2A2A"/>
                </a:solidFill>
                <a:effectLst/>
                <a:latin typeface="Merriweather" pitchFamily="2" charset="77"/>
              </a:rPr>
              <a:t>Fassin</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takes</a:t>
            </a:r>
            <a:r>
              <a:rPr lang="fr-FR" sz="1200" b="0" i="0" u="none" strike="noStrike" dirty="0">
                <a:solidFill>
                  <a:srgbClr val="2A2A2A"/>
                </a:solidFill>
                <a:effectLst/>
                <a:latin typeface="Merriweather" pitchFamily="2" charset="77"/>
              </a:rPr>
              <a:t> the case </a:t>
            </a:r>
            <a:r>
              <a:rPr lang="fr-FR" sz="1200" b="0" i="0" u="none" strike="noStrike" dirty="0" err="1">
                <a:solidFill>
                  <a:srgbClr val="2A2A2A"/>
                </a:solidFill>
                <a:effectLst/>
                <a:latin typeface="Merriweather" pitchFamily="2" charset="77"/>
              </a:rPr>
              <a:t>materials</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from</a:t>
            </a:r>
            <a:r>
              <a:rPr lang="fr-FR" sz="1200" b="0" i="0" u="none" strike="noStrike" dirty="0">
                <a:solidFill>
                  <a:srgbClr val="2A2A2A"/>
                </a:solidFill>
                <a:effectLst/>
                <a:latin typeface="Merriweather" pitchFamily="2" charset="77"/>
              </a:rPr>
              <a:t> France, South </a:t>
            </a:r>
            <a:r>
              <a:rPr lang="fr-FR" sz="1200" b="0" i="0" u="none" strike="noStrike" dirty="0" err="1">
                <a:solidFill>
                  <a:srgbClr val="2A2A2A"/>
                </a:solidFill>
                <a:effectLst/>
                <a:latin typeface="Merriweather" pitchFamily="2" charset="77"/>
              </a:rPr>
              <a:t>Africa</a:t>
            </a:r>
            <a:r>
              <a:rPr lang="fr-FR" sz="1200" b="0" i="0" u="none" strike="noStrike" dirty="0">
                <a:solidFill>
                  <a:srgbClr val="2A2A2A"/>
                </a:solidFill>
                <a:effectLst/>
                <a:latin typeface="Merriweather" pitchFamily="2" charset="77"/>
              </a:rPr>
              <a:t>, Venezuela, and Palestine to explore the </a:t>
            </a:r>
            <a:r>
              <a:rPr lang="fr-FR" sz="1200" b="0" i="0" u="none" strike="noStrike" dirty="0" err="1">
                <a:solidFill>
                  <a:srgbClr val="2A2A2A"/>
                </a:solidFill>
                <a:effectLst/>
                <a:latin typeface="Merriweather" pitchFamily="2" charset="77"/>
              </a:rPr>
              <a:t>meaning</a:t>
            </a:r>
            <a:r>
              <a:rPr lang="fr-FR" sz="1200" b="0" i="0" u="none" strike="noStrike" dirty="0">
                <a:solidFill>
                  <a:srgbClr val="2A2A2A"/>
                </a:solidFill>
                <a:effectLst/>
                <a:latin typeface="Merriweather" pitchFamily="2" charset="77"/>
              </a:rPr>
              <a:t> of </a:t>
            </a:r>
            <a:r>
              <a:rPr lang="fr-FR" sz="1200" b="0" i="0" u="none" strike="noStrike" dirty="0" err="1">
                <a:solidFill>
                  <a:srgbClr val="2A2A2A"/>
                </a:solidFill>
                <a:effectLst/>
                <a:latin typeface="Merriweather" pitchFamily="2" charset="77"/>
              </a:rPr>
              <a:t>humanitarianism</a:t>
            </a:r>
            <a:r>
              <a:rPr lang="fr-FR" sz="1200" b="0" i="0" u="none" strike="noStrike" dirty="0">
                <a:solidFill>
                  <a:srgbClr val="2A2A2A"/>
                </a:solidFill>
                <a:effectLst/>
                <a:latin typeface="Merriweather" pitchFamily="2" charset="77"/>
              </a:rPr>
              <a:t> in the </a:t>
            </a:r>
            <a:r>
              <a:rPr lang="fr-FR" sz="1200" b="0" i="0" u="none" strike="noStrike" dirty="0" err="1">
                <a:solidFill>
                  <a:srgbClr val="2A2A2A"/>
                </a:solidFill>
                <a:effectLst/>
                <a:latin typeface="Merriweather" pitchFamily="2" charset="77"/>
              </a:rPr>
              <a:t>contexts</a:t>
            </a:r>
            <a:r>
              <a:rPr lang="fr-FR" sz="1200" b="0" i="0" u="none" strike="noStrike" dirty="0">
                <a:solidFill>
                  <a:srgbClr val="2A2A2A"/>
                </a:solidFill>
                <a:effectLst/>
                <a:latin typeface="Merriweather" pitchFamily="2" charset="77"/>
              </a:rPr>
              <a:t> of immigration and </a:t>
            </a:r>
            <a:r>
              <a:rPr lang="fr-FR" sz="1200" b="0" i="0" u="none" strike="noStrike" dirty="0" err="1">
                <a:solidFill>
                  <a:srgbClr val="2A2A2A"/>
                </a:solidFill>
                <a:effectLst/>
                <a:latin typeface="Merriweather" pitchFamily="2" charset="77"/>
              </a:rPr>
              <a:t>asylum</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disease</a:t>
            </a:r>
            <a:r>
              <a:rPr lang="fr-FR" sz="1200" b="0" i="0" u="none" strike="noStrike" dirty="0">
                <a:solidFill>
                  <a:srgbClr val="2A2A2A"/>
                </a:solidFill>
                <a:effectLst/>
                <a:latin typeface="Merriweather" pitchFamily="2" charset="77"/>
              </a:rPr>
              <a:t> and </a:t>
            </a:r>
            <a:r>
              <a:rPr lang="fr-FR" sz="1200" b="0" i="0" u="none" strike="noStrike" dirty="0" err="1">
                <a:solidFill>
                  <a:srgbClr val="2A2A2A"/>
                </a:solidFill>
                <a:effectLst/>
                <a:latin typeface="Merriweather" pitchFamily="2" charset="77"/>
              </a:rPr>
              <a:t>poverty</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disaster</a:t>
            </a:r>
            <a:r>
              <a:rPr lang="fr-FR" sz="1200" b="0" i="0" u="none" strike="noStrike" dirty="0">
                <a:solidFill>
                  <a:srgbClr val="2A2A2A"/>
                </a:solidFill>
                <a:effectLst/>
                <a:latin typeface="Merriweather" pitchFamily="2" charset="77"/>
              </a:rPr>
              <a:t> and </a:t>
            </a:r>
            <a:r>
              <a:rPr lang="fr-FR" sz="1200" b="0" i="0" u="none" strike="noStrike" dirty="0" err="1">
                <a:solidFill>
                  <a:srgbClr val="2A2A2A"/>
                </a:solidFill>
                <a:effectLst/>
                <a:latin typeface="Merriweather" pitchFamily="2" charset="77"/>
              </a:rPr>
              <a:t>war</a:t>
            </a:r>
            <a:r>
              <a:rPr lang="fr-FR" sz="1200" b="0" i="0" u="none" strike="noStrike" dirty="0">
                <a:solidFill>
                  <a:srgbClr val="2A2A2A"/>
                </a:solidFill>
                <a:effectLst/>
                <a:latin typeface="Merriweather" pitchFamily="2" charset="77"/>
              </a:rPr>
              <a:t>. It traces and </a:t>
            </a:r>
            <a:r>
              <a:rPr lang="fr-FR" sz="1200" b="0" i="0" u="none" strike="noStrike" dirty="0" err="1">
                <a:solidFill>
                  <a:srgbClr val="2A2A2A"/>
                </a:solidFill>
                <a:effectLst/>
                <a:latin typeface="Merriweather" pitchFamily="2" charset="77"/>
              </a:rPr>
              <a:t>analyzes</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recent</a:t>
            </a:r>
            <a:r>
              <a:rPr lang="fr-FR" sz="1200" b="0" i="0" u="none" strike="noStrike" dirty="0">
                <a:solidFill>
                  <a:srgbClr val="2A2A2A"/>
                </a:solidFill>
                <a:effectLst/>
                <a:latin typeface="Merriweather" pitchFamily="2" charset="77"/>
              </a:rPr>
              <a:t> shifts in moral and </a:t>
            </a:r>
            <a:r>
              <a:rPr lang="fr-FR" sz="1200" b="0" i="0" u="none" strike="noStrike" dirty="0" err="1">
                <a:solidFill>
                  <a:srgbClr val="2A2A2A"/>
                </a:solidFill>
                <a:effectLst/>
                <a:latin typeface="Merriweather" pitchFamily="2" charset="77"/>
              </a:rPr>
              <a:t>political</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discourse</a:t>
            </a:r>
            <a:r>
              <a:rPr lang="fr-FR" sz="1200" b="0" i="0" u="none" strike="noStrike" dirty="0">
                <a:solidFill>
                  <a:srgbClr val="2A2A2A"/>
                </a:solidFill>
                <a:effectLst/>
                <a:latin typeface="Merriweather" pitchFamily="2" charset="77"/>
              </a:rPr>
              <a:t> and practices—</a:t>
            </a:r>
            <a:r>
              <a:rPr lang="fr-FR" sz="1200" b="0" i="0" u="none" strike="noStrike" dirty="0" err="1">
                <a:solidFill>
                  <a:srgbClr val="2A2A2A"/>
                </a:solidFill>
                <a:effectLst/>
                <a:latin typeface="Merriweather" pitchFamily="2" charset="77"/>
              </a:rPr>
              <a:t>what</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it</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terms</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humanitarian</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reason</a:t>
            </a:r>
            <a:r>
              <a:rPr lang="fr-FR" sz="1200" b="0" i="0" u="none" strike="noStrike" dirty="0">
                <a:solidFill>
                  <a:srgbClr val="2A2A2A"/>
                </a:solidFill>
                <a:effectLst/>
                <a:latin typeface="Merriweather" pitchFamily="2" charset="77"/>
              </a:rPr>
              <a:t>”—and shows how </a:t>
            </a:r>
            <a:r>
              <a:rPr lang="fr-FR" sz="1200" b="0" i="0" u="none" strike="noStrike" dirty="0" err="1">
                <a:solidFill>
                  <a:srgbClr val="2A2A2A"/>
                </a:solidFill>
                <a:effectLst/>
                <a:latin typeface="Merriweather" pitchFamily="2" charset="77"/>
              </a:rPr>
              <a:t>humanitarianism</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is</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confronted</a:t>
            </a:r>
            <a:r>
              <a:rPr lang="fr-FR" sz="1200" b="0" i="0" u="none" strike="noStrike" dirty="0">
                <a:solidFill>
                  <a:srgbClr val="2A2A2A"/>
                </a:solidFill>
                <a:effectLst/>
                <a:latin typeface="Merriweather" pitchFamily="2" charset="77"/>
              </a:rPr>
              <a:t> by </a:t>
            </a:r>
            <a:r>
              <a:rPr lang="fr-FR" sz="1200" b="0" i="0" u="none" strike="noStrike" dirty="0" err="1">
                <a:solidFill>
                  <a:srgbClr val="2A2A2A"/>
                </a:solidFill>
                <a:effectLst/>
                <a:latin typeface="Merriweather" pitchFamily="2" charset="77"/>
              </a:rPr>
              <a:t>inequality</a:t>
            </a:r>
            <a:r>
              <a:rPr lang="fr-FR" sz="1200" b="0" i="0" u="none" strike="noStrike" dirty="0">
                <a:solidFill>
                  <a:srgbClr val="2A2A2A"/>
                </a:solidFill>
                <a:effectLst/>
                <a:latin typeface="Merriweather" pitchFamily="2" charset="77"/>
              </a:rPr>
              <a:t> and violence. </a:t>
            </a:r>
            <a:r>
              <a:rPr lang="fr-FR" sz="1200" b="0" i="0" u="none" strike="noStrike" dirty="0" err="1">
                <a:solidFill>
                  <a:srgbClr val="2A2A2A"/>
                </a:solidFill>
                <a:effectLst/>
                <a:latin typeface="Merriweather" pitchFamily="2" charset="77"/>
              </a:rPr>
              <a:t>Illuminating</a:t>
            </a:r>
            <a:r>
              <a:rPr lang="fr-FR" sz="1200" b="0" i="0" u="none" strike="noStrike" dirty="0">
                <a:solidFill>
                  <a:srgbClr val="2A2A2A"/>
                </a:solidFill>
                <a:effectLst/>
                <a:latin typeface="Merriweather" pitchFamily="2" charset="77"/>
              </a:rPr>
              <a:t> the tensions and contradictions in </a:t>
            </a:r>
            <a:r>
              <a:rPr lang="fr-FR" sz="1200" b="0" i="0" u="none" strike="noStrike" dirty="0" err="1">
                <a:solidFill>
                  <a:srgbClr val="2A2A2A"/>
                </a:solidFill>
                <a:effectLst/>
                <a:latin typeface="Merriweather" pitchFamily="2" charset="77"/>
              </a:rPr>
              <a:t>humanitarian</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government</a:t>
            </a:r>
            <a:r>
              <a:rPr lang="fr-FR" sz="1200" b="0" i="0" u="none" strike="noStrike" dirty="0">
                <a:solidFill>
                  <a:srgbClr val="2A2A2A"/>
                </a:solidFill>
                <a:effectLst/>
                <a:latin typeface="Merriweather" pitchFamily="2" charset="77"/>
              </a:rPr>
              <a:t>, the book </a:t>
            </a:r>
            <a:r>
              <a:rPr lang="fr-FR" sz="1200" b="0" i="0" u="none" strike="noStrike" dirty="0" err="1">
                <a:solidFill>
                  <a:srgbClr val="2A2A2A"/>
                </a:solidFill>
                <a:effectLst/>
                <a:latin typeface="Merriweather" pitchFamily="2" charset="77"/>
              </a:rPr>
              <a:t>reveals</a:t>
            </a:r>
            <a:r>
              <a:rPr lang="fr-FR" sz="1200" b="0" i="0" u="none" strike="noStrike" dirty="0">
                <a:solidFill>
                  <a:srgbClr val="2A2A2A"/>
                </a:solidFill>
                <a:effectLst/>
                <a:latin typeface="Merriweather" pitchFamily="2" charset="77"/>
              </a:rPr>
              <a:t> the </a:t>
            </a:r>
            <a:r>
              <a:rPr lang="fr-FR" sz="1200" b="0" i="0" u="none" strike="noStrike" dirty="0" err="1">
                <a:solidFill>
                  <a:srgbClr val="2A2A2A"/>
                </a:solidFill>
                <a:effectLst/>
                <a:latin typeface="Merriweather" pitchFamily="2" charset="77"/>
              </a:rPr>
              <a:t>ambiguities</a:t>
            </a:r>
            <a:r>
              <a:rPr lang="fr-FR" sz="1200" b="0" i="0" u="none" strike="noStrike" dirty="0">
                <a:solidFill>
                  <a:srgbClr val="2A2A2A"/>
                </a:solidFill>
                <a:effectLst/>
                <a:latin typeface="Merriweather" pitchFamily="2" charset="77"/>
              </a:rPr>
              <a:t> </a:t>
            </a:r>
            <a:r>
              <a:rPr lang="fr-FR" sz="1200" b="0" i="0" u="none" strike="noStrike" dirty="0" err="1">
                <a:solidFill>
                  <a:srgbClr val="2A2A2A"/>
                </a:solidFill>
                <a:effectLst/>
                <a:latin typeface="Merriweather" pitchFamily="2" charset="77"/>
              </a:rPr>
              <a:t>confronting</a:t>
            </a:r>
            <a:r>
              <a:rPr lang="fr-FR" sz="1200" b="0" i="0" u="none" strike="noStrike" dirty="0">
                <a:solidFill>
                  <a:srgbClr val="2A2A2A"/>
                </a:solidFill>
                <a:effectLst/>
                <a:latin typeface="Merriweather" pitchFamily="2" charset="77"/>
              </a:rPr>
              <a:t> states and </a:t>
            </a:r>
            <a:r>
              <a:rPr lang="fr-FR" sz="1200" b="0" i="0" u="none" strike="noStrike" dirty="0" err="1">
                <a:solidFill>
                  <a:srgbClr val="2A2A2A"/>
                </a:solidFill>
                <a:effectLst/>
                <a:latin typeface="Merriweather" pitchFamily="2" charset="77"/>
              </a:rPr>
              <a:t>organizations</a:t>
            </a:r>
            <a:r>
              <a:rPr lang="fr-FR" sz="1200" b="0" i="0" u="none" strike="noStrike" dirty="0">
                <a:solidFill>
                  <a:srgbClr val="2A2A2A"/>
                </a:solidFill>
                <a:effectLst/>
                <a:latin typeface="Merriweather" pitchFamily="2" charset="77"/>
              </a:rPr>
              <a:t> as </a:t>
            </a:r>
            <a:r>
              <a:rPr lang="fr-FR" sz="1200" b="0" i="0" u="none" strike="noStrike" dirty="0" err="1">
                <a:solidFill>
                  <a:srgbClr val="2A2A2A"/>
                </a:solidFill>
                <a:effectLst/>
                <a:latin typeface="Merriweather" pitchFamily="2" charset="77"/>
              </a:rPr>
              <a:t>they</a:t>
            </a:r>
            <a:r>
              <a:rPr lang="fr-FR" sz="1200" b="0" i="0" u="none" strike="noStrike" dirty="0">
                <a:solidFill>
                  <a:srgbClr val="2A2A2A"/>
                </a:solidFill>
                <a:effectLst/>
                <a:latin typeface="Merriweather" pitchFamily="2" charset="77"/>
              </a:rPr>
              <a:t> struggle to deal </a:t>
            </a:r>
            <a:r>
              <a:rPr lang="fr-FR" sz="1200" b="0" i="0" u="none" strike="noStrike" dirty="0" err="1">
                <a:solidFill>
                  <a:srgbClr val="2A2A2A"/>
                </a:solidFill>
                <a:effectLst/>
                <a:latin typeface="Merriweather" pitchFamily="2" charset="77"/>
              </a:rPr>
              <a:t>with</a:t>
            </a:r>
            <a:r>
              <a:rPr lang="fr-FR" sz="1200" b="0" i="0" u="none" strike="noStrike" dirty="0">
                <a:solidFill>
                  <a:srgbClr val="2A2A2A"/>
                </a:solidFill>
                <a:effectLst/>
                <a:latin typeface="Merriweather" pitchFamily="2" charset="77"/>
              </a:rPr>
              <a:t> the </a:t>
            </a:r>
            <a:r>
              <a:rPr lang="fr-FR" sz="1200" b="0" i="0" u="none" strike="noStrike" dirty="0" err="1">
                <a:solidFill>
                  <a:srgbClr val="2A2A2A"/>
                </a:solidFill>
                <a:effectLst/>
                <a:latin typeface="Merriweather" pitchFamily="2" charset="77"/>
              </a:rPr>
              <a:t>intolerable</a:t>
            </a:r>
            <a:r>
              <a:rPr lang="fr-FR" sz="1200" b="0" i="0" u="none" strike="noStrike" dirty="0">
                <a:solidFill>
                  <a:srgbClr val="2A2A2A"/>
                </a:solidFill>
                <a:effectLst/>
                <a:latin typeface="Merriweather" pitchFamily="2" charset="77"/>
              </a:rPr>
              <a:t>. </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8546" name="Picture 2" descr="Amazon.fr - Humanitarian Reason: A Moral History of the Present - Fassin,  Didier - Livres">
            <a:extLst>
              <a:ext uri="{FF2B5EF4-FFF2-40B4-BE49-F238E27FC236}">
                <a16:creationId xmlns:a16="http://schemas.microsoft.com/office/drawing/2014/main" id="{8087C9B6-0018-F6CF-A4E6-A3E47181A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3" y="1412776"/>
            <a:ext cx="2621234" cy="422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973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F576A9-81D4-10B9-C2C8-3626A2E2A4BF}"/>
              </a:ext>
            </a:extLst>
          </p:cNvPr>
          <p:cNvSpPr>
            <a:spLocks noGrp="1"/>
          </p:cNvSpPr>
          <p:nvPr>
            <p:ph type="title"/>
          </p:nvPr>
        </p:nvSpPr>
        <p:spPr>
          <a:xfrm>
            <a:off x="215516" y="260648"/>
            <a:ext cx="8712968" cy="909638"/>
          </a:xfrm>
        </p:spPr>
        <p:txBody>
          <a:bodyPr rtlCol="0">
            <a:normAutofit/>
          </a:bodyPr>
          <a:lstStyle/>
          <a:p>
            <a:pPr eaLnBrk="1" fontAlgn="auto" hangingPunct="1">
              <a:spcAft>
                <a:spcPts val="0"/>
              </a:spcAft>
              <a:defRPr/>
            </a:pPr>
            <a:r>
              <a:rPr lang="fr-FR" b="1" dirty="0">
                <a:solidFill>
                  <a:schemeClr val="tx1">
                    <a:lumMod val="85000"/>
                    <a:lumOff val="15000"/>
                  </a:schemeClr>
                </a:solidFill>
              </a:rPr>
              <a:t>3. </a:t>
            </a:r>
            <a:r>
              <a:rPr lang="fr-FR" dirty="0">
                <a:solidFill>
                  <a:schemeClr val="tx1">
                    <a:lumMod val="85000"/>
                    <a:lumOff val="15000"/>
                  </a:schemeClr>
                </a:solidFill>
              </a:rPr>
              <a:t>The </a:t>
            </a:r>
            <a:r>
              <a:rPr lang="fr-FR" dirty="0" err="1">
                <a:solidFill>
                  <a:schemeClr val="tx1">
                    <a:lumMod val="85000"/>
                    <a:lumOff val="15000"/>
                  </a:schemeClr>
                </a:solidFill>
              </a:rPr>
              <a:t>humanitarianism</a:t>
            </a:r>
            <a:r>
              <a:rPr lang="fr-FR" dirty="0">
                <a:solidFill>
                  <a:schemeClr val="tx1">
                    <a:lumMod val="85000"/>
                    <a:lumOff val="15000"/>
                  </a:schemeClr>
                </a:solidFill>
              </a:rPr>
              <a:t> </a:t>
            </a:r>
            <a:r>
              <a:rPr lang="fr-FR" dirty="0" err="1">
                <a:solidFill>
                  <a:schemeClr val="tx1">
                    <a:lumMod val="85000"/>
                    <a:lumOff val="15000"/>
                  </a:schemeClr>
                </a:solidFill>
              </a:rPr>
              <a:t>reason</a:t>
            </a:r>
            <a:endParaRPr lang="fr-FR"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3BD4AA2-47C6-78DC-8F89-704115E9808F}"/>
              </a:ext>
            </a:extLst>
          </p:cNvPr>
          <p:cNvSpPr>
            <a:spLocks noGrp="1"/>
          </p:cNvSpPr>
          <p:nvPr>
            <p:ph idx="1"/>
          </p:nvPr>
        </p:nvSpPr>
        <p:spPr>
          <a:xfrm>
            <a:off x="582613" y="980728"/>
            <a:ext cx="7733803" cy="5401022"/>
          </a:xfrm>
        </p:spPr>
        <p:txBody>
          <a:bodyPr rtlCol="0">
            <a:normAutofit/>
          </a:bodyPr>
          <a:lstStyle/>
          <a:p>
            <a:pPr marL="0" marR="0" indent="450215" algn="just">
              <a:lnSpc>
                <a:spcPct val="150000"/>
              </a:lnSpc>
              <a:spcBef>
                <a:spcPts val="0"/>
              </a:spcBef>
              <a:spcAft>
                <a:spcPts val="0"/>
              </a:spcAft>
            </a:pPr>
            <a:r>
              <a:rPr lang="en-US" sz="1800" dirty="0">
                <a:solidFill>
                  <a:srgbClr val="C00000"/>
                </a:solidFill>
                <a:latin typeface="Times New Roman" panose="02020603050405020304" pitchFamily="18" charset="0"/>
                <a:ea typeface="Calibri" panose="020F0502020204030204" pitchFamily="34" charset="0"/>
              </a:rPr>
              <a:t>Humanitarian aesthetics: </a:t>
            </a:r>
            <a:r>
              <a:rPr lang="en-US" sz="1800" dirty="0">
                <a:solidFill>
                  <a:schemeClr val="tx1"/>
                </a:solidFill>
                <a:latin typeface="Times New Roman" panose="02020603050405020304" pitchFamily="18" charset="0"/>
                <a:ea typeface="Calibri" panose="020F0502020204030204" pitchFamily="34" charset="0"/>
              </a:rPr>
              <a:t>T</a:t>
            </a:r>
            <a:r>
              <a:rPr lang="en-US" sz="1800" dirty="0">
                <a:solidFill>
                  <a:schemeClr val="tx1"/>
                </a:solidFill>
                <a:effectLst/>
                <a:latin typeface="Times New Roman" panose="02020603050405020304" pitchFamily="18" charset="0"/>
                <a:ea typeface="Calibri" panose="020F0502020204030204" pitchFamily="34" charset="0"/>
              </a:rPr>
              <a:t>he face of the humanitarian target is the essential black child on the cover of many books or as an illustrative accompaniment to many articles and other work guides. </a:t>
            </a:r>
            <a:r>
              <a:rPr lang="en-US" sz="1800" dirty="0">
                <a:solidFill>
                  <a:srgbClr val="000000"/>
                </a:solidFill>
                <a:effectLst/>
                <a:latin typeface="Times New Roman" panose="02020603050405020304" pitchFamily="18" charset="0"/>
                <a:ea typeface="Calibri" panose="020F0502020204030204" pitchFamily="34" charset="0"/>
              </a:rPr>
              <a:t>Whether driven by governments, international </a:t>
            </a:r>
            <a:r>
              <a:rPr lang="en-US" sz="1800" dirty="0" err="1">
                <a:solidFill>
                  <a:srgbClr val="000000"/>
                </a:solidFill>
                <a:effectLst/>
                <a:latin typeface="Times New Roman" panose="02020603050405020304" pitchFamily="18" charset="0"/>
                <a:ea typeface="Calibri" panose="020F0502020204030204" pitchFamily="34" charset="0"/>
              </a:rPr>
              <a:t>organisations</a:t>
            </a:r>
            <a:r>
              <a:rPr lang="en-US" sz="1800" dirty="0">
                <a:solidFill>
                  <a:srgbClr val="000000"/>
                </a:solidFill>
                <a:effectLst/>
                <a:latin typeface="Times New Roman" panose="02020603050405020304" pitchFamily="18" charset="0"/>
                <a:ea typeface="Calibri" panose="020F0502020204030204" pitchFamily="34" charset="0"/>
              </a:rPr>
              <a:t>, agencies or collective or individual players, humanitarian action is carried out by a wide range of agents, including doctors, nurses, first-aiders and the military. </a:t>
            </a:r>
          </a:p>
          <a:p>
            <a:pPr marL="0" marR="0" indent="450215" algn="just">
              <a:lnSpc>
                <a:spcPct val="150000"/>
              </a:lnSpc>
              <a:spcBef>
                <a:spcPts val="0"/>
              </a:spcBef>
              <a:spcAft>
                <a:spcPts val="0"/>
              </a:spcAft>
            </a:pPr>
            <a:r>
              <a:rPr lang="en-US" sz="1800" dirty="0">
                <a:solidFill>
                  <a:srgbClr val="C00000"/>
                </a:solidFill>
                <a:latin typeface="Times New Roman" panose="02020603050405020304" pitchFamily="18" charset="0"/>
                <a:ea typeface="Calibri" panose="020F0502020204030204" pitchFamily="34" charset="0"/>
              </a:rPr>
              <a:t>Humanitarian power imbalance : </a:t>
            </a:r>
            <a:r>
              <a:rPr lang="en-US" sz="1800" dirty="0">
                <a:solidFill>
                  <a:srgbClr val="000000"/>
                </a:solidFill>
                <a:effectLst/>
                <a:latin typeface="Times New Roman" panose="02020603050405020304" pitchFamily="18" charset="0"/>
                <a:ea typeface="Calibri" panose="020F0502020204030204" pitchFamily="34" charset="0"/>
              </a:rPr>
              <a:t>In war zones, this equipment has become a symbol of power, wealth and superiority. It separates aid workers from aid recipients in terms of wealth and opportunity’</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8377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B9E7D35D-83C9-1BF9-AA46-9EFDFE750AA5}"/>
              </a:ext>
            </a:extLst>
          </p:cNvPr>
          <p:cNvSpPr>
            <a:spLocks noGrp="1"/>
          </p:cNvSpPr>
          <p:nvPr>
            <p:ph type="title"/>
          </p:nvPr>
        </p:nvSpPr>
        <p:spPr>
          <a:xfrm>
            <a:off x="0" y="260648"/>
            <a:ext cx="8895485" cy="909638"/>
          </a:xfrm>
        </p:spPr>
        <p:txBody>
          <a:bodyPr rtlCol="0">
            <a:noAutofit/>
          </a:bodyPr>
          <a:lstStyle/>
          <a:p>
            <a:pPr eaLnBrk="1" fontAlgn="auto" hangingPunct="1">
              <a:spcAft>
                <a:spcPts val="0"/>
              </a:spcAft>
              <a:defRPr/>
            </a:pPr>
            <a:r>
              <a:rPr lang="fr-FR" sz="3200" b="1" dirty="0">
                <a:solidFill>
                  <a:schemeClr val="tx1">
                    <a:lumMod val="85000"/>
                    <a:lumOff val="15000"/>
                  </a:schemeClr>
                </a:solidFill>
              </a:rPr>
              <a:t>II. Compassion an </a:t>
            </a:r>
            <a:r>
              <a:rPr lang="en-US" sz="3200" b="1" dirty="0">
                <a:solidFill>
                  <a:schemeClr val="tx1">
                    <a:lumMod val="85000"/>
                    <a:lumOff val="15000"/>
                  </a:schemeClr>
                </a:solidFill>
              </a:rPr>
              <a:t>a legitimacy of victimhood : 1.Africa, “continent of victims”</a:t>
            </a:r>
            <a:endParaRPr lang="fr-FR" sz="3200" b="1"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B3EAA19-CB16-07CC-B7FF-4FF3C4649279}"/>
              </a:ext>
            </a:extLst>
          </p:cNvPr>
          <p:cNvSpPr>
            <a:spLocks noGrp="1"/>
          </p:cNvSpPr>
          <p:nvPr>
            <p:ph idx="1"/>
          </p:nvPr>
        </p:nvSpPr>
        <p:spPr>
          <a:xfrm>
            <a:off x="582613" y="1170286"/>
            <a:ext cx="7974012" cy="5211464"/>
          </a:xfrm>
        </p:spPr>
        <p:txBody>
          <a:bodyPr rtlCol="0">
            <a:normAutofit/>
          </a:bodyPr>
          <a:lstStyle/>
          <a:p>
            <a:pPr marL="0" marR="0" algn="just">
              <a:spcBef>
                <a:spcPts val="0"/>
              </a:spcBef>
              <a:spcAft>
                <a:spcPts val="0"/>
              </a:spcAft>
            </a:pP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dissatisfaction with Africa's condition and an establishment of responsibility (finger pointing).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Sometimes bipolar, it articulates the exaltation of the qualities, merits, wealth and assets of Africa and the injustice of its situation </a:t>
            </a:r>
          </a:p>
          <a:p>
            <a:pPr marL="0" marR="0" algn="just">
              <a:spcBef>
                <a:spcPts val="0"/>
              </a:spcBef>
              <a:spcAft>
                <a:spcPts val="0"/>
              </a:spcAft>
            </a:pPr>
            <a:r>
              <a:rPr lang="en-US" sz="1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hree canonical meanings (Achille </a:t>
            </a:r>
            <a:r>
              <a:rPr lang="en-US" sz="1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Mbembe</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first is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separation from the self</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which ‘would have led to a loss of familiarity with the self to the point where the subject, rendered a stranger to himself, would have been relegated to a form of alienated and lifeless identity: the spectacle of being torn apart’.</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second is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disappropriation</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which is expropriation and material dispossession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(between subjugation through the falsification of the self by others and ontological impoverishment). </a:t>
            </a:r>
          </a:p>
          <a:p>
            <a:pPr marL="0" marR="0" algn="just">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final meaning is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debasement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that ‘the servile condition not only plunged the African subject into humiliation, debasement and nameless suffering. </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injunction to come to the aid of the suffering continent has essentially turned Africa into a ‘continent of victims’, where it is considered that the world has duties towards Africa while it has rights towards the world. This has given rise to a series of struggles and demands for the recognition of suffering and the advent of reparative policies.</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B9E7D35D-83C9-1BF9-AA46-9EFDFE750AA5}"/>
              </a:ext>
            </a:extLst>
          </p:cNvPr>
          <p:cNvSpPr>
            <a:spLocks noGrp="1"/>
          </p:cNvSpPr>
          <p:nvPr>
            <p:ph type="title"/>
          </p:nvPr>
        </p:nvSpPr>
        <p:spPr>
          <a:xfrm>
            <a:off x="0" y="260648"/>
            <a:ext cx="8895485" cy="909638"/>
          </a:xfrm>
        </p:spPr>
        <p:txBody>
          <a:bodyPr rtlCol="0">
            <a:noAutofit/>
          </a:bodyPr>
          <a:lstStyle/>
          <a:p>
            <a:pPr eaLnBrk="1" fontAlgn="auto" hangingPunct="1">
              <a:spcAft>
                <a:spcPts val="0"/>
              </a:spcAft>
              <a:defRPr/>
            </a:pPr>
            <a:r>
              <a:rPr lang="fr-FR" sz="3200" b="1" dirty="0">
                <a:solidFill>
                  <a:schemeClr val="tx1">
                    <a:lumMod val="85000"/>
                    <a:lumOff val="15000"/>
                  </a:schemeClr>
                </a:solidFill>
              </a:rPr>
              <a:t>II. Compassion an </a:t>
            </a:r>
            <a:r>
              <a:rPr lang="en-US" sz="3200" b="1" dirty="0">
                <a:solidFill>
                  <a:schemeClr val="tx1">
                    <a:lumMod val="85000"/>
                    <a:lumOff val="15000"/>
                  </a:schemeClr>
                </a:solidFill>
              </a:rPr>
              <a:t>a legitimacy of victimhood : 2.the injunction to repair</a:t>
            </a:r>
            <a:endParaRPr lang="fr-FR" sz="3200" b="1" dirty="0">
              <a:solidFill>
                <a:schemeClr val="tx1">
                  <a:lumMod val="85000"/>
                  <a:lumOff val="15000"/>
                </a:schemeClr>
              </a:solidFill>
            </a:endParaRPr>
          </a:p>
        </p:txBody>
      </p:sp>
      <p:sp>
        <p:nvSpPr>
          <p:cNvPr id="6" name="Espace réservé du contenu 2">
            <a:extLst>
              <a:ext uri="{FF2B5EF4-FFF2-40B4-BE49-F238E27FC236}">
                <a16:creationId xmlns:a16="http://schemas.microsoft.com/office/drawing/2014/main" id="{EB3EAA19-CB16-07CC-B7FF-4FF3C4649279}"/>
              </a:ext>
            </a:extLst>
          </p:cNvPr>
          <p:cNvSpPr>
            <a:spLocks noGrp="1"/>
          </p:cNvSpPr>
          <p:nvPr>
            <p:ph idx="1"/>
          </p:nvPr>
        </p:nvSpPr>
        <p:spPr>
          <a:xfrm>
            <a:off x="582613" y="1170286"/>
            <a:ext cx="4395943" cy="5211464"/>
          </a:xfrm>
        </p:spPr>
        <p:txBody>
          <a:bodyPr rtlCol="0">
            <a:normAutofit/>
          </a:bodyPr>
          <a:lstStyle/>
          <a:p>
            <a:pPr marL="0" marR="0" algn="just">
              <a:spcBef>
                <a:spcPts val="0"/>
              </a:spcBef>
              <a:spcAft>
                <a:spcPts val="0"/>
              </a:spcAft>
            </a:pPr>
            <a:r>
              <a:rPr lang="en-US" sz="1500" dirty="0">
                <a:solidFill>
                  <a:schemeClr val="tx1"/>
                </a:solidFill>
                <a:effectLst/>
                <a:latin typeface="Footlight MT Light" panose="0204060206030A020304" pitchFamily="18" charset="77"/>
                <a:ea typeface="Times New Roman" panose="02020603050405020304" pitchFamily="18" charset="0"/>
                <a:cs typeface="Times New Roman" panose="02020603050405020304" pitchFamily="18" charset="0"/>
              </a:rPr>
              <a:t>The world is presented as bearer of duties towards Africa while it has rights towards the world. </a:t>
            </a:r>
          </a:p>
          <a:p>
            <a:pPr marL="0" marR="0" algn="just">
              <a:spcBef>
                <a:spcPts val="0"/>
              </a:spcBef>
              <a:spcAft>
                <a:spcPts val="0"/>
              </a:spcAft>
            </a:pPr>
            <a:endParaRPr lang="en-US" sz="1500" dirty="0">
              <a:solidFill>
                <a:schemeClr val="tx1"/>
              </a:solidFill>
              <a:latin typeface="Footlight MT Light" panose="0204060206030A020304" pitchFamily="18" charset="77"/>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500" dirty="0">
                <a:solidFill>
                  <a:schemeClr val="tx1"/>
                </a:solidFill>
                <a:effectLst/>
                <a:latin typeface="Footlight MT Light" panose="0204060206030A020304" pitchFamily="18" charset="77"/>
                <a:ea typeface="Times New Roman" panose="02020603050405020304" pitchFamily="18" charset="0"/>
                <a:cs typeface="Times New Roman" panose="02020603050405020304" pitchFamily="18" charset="0"/>
              </a:rPr>
              <a:t>This has led to a series of struggles and demands for the recognition of suffering and the development of reparative policies with </a:t>
            </a:r>
            <a:r>
              <a:rPr lang="fr-FR" sz="1500" b="0" i="0" u="none" strike="noStrike" dirty="0" err="1">
                <a:solidFill>
                  <a:schemeClr val="tx1"/>
                </a:solidFill>
                <a:effectLst/>
                <a:latin typeface="Footlight MT Light" panose="0204060206030A020304" pitchFamily="18" charset="77"/>
              </a:rPr>
              <a:t>three</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interconnected</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pillars</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community</a:t>
            </a:r>
            <a:r>
              <a:rPr lang="fr-FR" sz="1500" b="0" i="0" u="none" strike="noStrike" dirty="0">
                <a:solidFill>
                  <a:schemeClr val="tx1"/>
                </a:solidFill>
                <a:effectLst/>
                <a:latin typeface="Footlight MT Light" panose="0204060206030A020304" pitchFamily="18" charset="77"/>
              </a:rPr>
              <a:t> power-building, </a:t>
            </a:r>
            <a:r>
              <a:rPr lang="fr-FR" sz="1500" b="0" i="0" u="none" strike="noStrike" dirty="0" err="1">
                <a:solidFill>
                  <a:schemeClr val="tx1"/>
                </a:solidFill>
                <a:effectLst/>
                <a:latin typeface="Footlight MT Light" panose="0204060206030A020304" pitchFamily="18" charset="77"/>
              </a:rPr>
              <a:t>advancing</a:t>
            </a:r>
            <a:r>
              <a:rPr lang="fr-FR" sz="1500" b="0" i="0" u="none" strike="noStrike" dirty="0">
                <a:solidFill>
                  <a:schemeClr val="tx1"/>
                </a:solidFill>
                <a:effectLst/>
                <a:latin typeface="Footlight MT Light" panose="0204060206030A020304" pitchFamily="18" charset="77"/>
              </a:rPr>
              <a:t> jurisprudence on </a:t>
            </a:r>
            <a:r>
              <a:rPr lang="fr-FR" sz="1500" b="0" i="0" u="none" strike="noStrike" dirty="0" err="1">
                <a:solidFill>
                  <a:schemeClr val="tx1"/>
                </a:solidFill>
                <a:effectLst/>
                <a:latin typeface="Footlight MT Light" panose="0204060206030A020304" pitchFamily="18" charset="77"/>
              </a:rPr>
              <a:t>reparations</a:t>
            </a:r>
            <a:r>
              <a:rPr lang="fr-FR" sz="1500" b="0" i="0" u="none" strike="noStrike" dirty="0">
                <a:solidFill>
                  <a:schemeClr val="tx1"/>
                </a:solidFill>
                <a:effectLst/>
                <a:latin typeface="Footlight MT Light" panose="0204060206030A020304" pitchFamily="18" charset="77"/>
              </a:rPr>
              <a:t>, and </a:t>
            </a:r>
            <a:r>
              <a:rPr lang="fr-FR" sz="1500" b="0" i="0" u="none" strike="noStrike" dirty="0" err="1">
                <a:solidFill>
                  <a:schemeClr val="tx1"/>
                </a:solidFill>
                <a:effectLst/>
                <a:latin typeface="Footlight MT Light" panose="0204060206030A020304" pitchFamily="18" charset="77"/>
              </a:rPr>
              <a:t>strengthening</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academic</a:t>
            </a:r>
            <a:r>
              <a:rPr lang="fr-FR" sz="1500" b="0" i="0" u="none" strike="noStrike" dirty="0">
                <a:solidFill>
                  <a:schemeClr val="tx1"/>
                </a:solidFill>
                <a:effectLst/>
                <a:latin typeface="Footlight MT Light" panose="0204060206030A020304" pitchFamily="18" charset="77"/>
              </a:rPr>
              <a:t> collaboration.</a:t>
            </a:r>
            <a:endParaRPr lang="en-US" sz="1500" dirty="0">
              <a:solidFill>
                <a:schemeClr val="tx1"/>
              </a:solidFill>
              <a:effectLst/>
              <a:latin typeface="Footlight MT Light" panose="0204060206030A020304" pitchFamily="18" charset="77"/>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500" dirty="0">
              <a:solidFill>
                <a:schemeClr val="tx1"/>
              </a:solidFill>
              <a:latin typeface="Footlight MT Light" panose="0204060206030A020304" pitchFamily="18" charset="77"/>
              <a:ea typeface="Calibri" panose="020F0502020204030204" pitchFamily="34" charset="0"/>
              <a:cs typeface="Times New Roman" panose="02020603050405020304" pitchFamily="18" charset="0"/>
            </a:endParaRPr>
          </a:p>
          <a:p>
            <a:pPr marL="0" marR="0" algn="just">
              <a:spcBef>
                <a:spcPts val="0"/>
              </a:spcBef>
              <a:spcAft>
                <a:spcPts val="0"/>
              </a:spcAft>
            </a:pPr>
            <a:r>
              <a:rPr lang="fr-FR" sz="1500" b="0" i="0" u="none" strike="noStrike" dirty="0">
                <a:solidFill>
                  <a:schemeClr val="tx1"/>
                </a:solidFill>
                <a:effectLst/>
                <a:latin typeface="Footlight MT Light" panose="0204060206030A020304" pitchFamily="18" charset="77"/>
              </a:rPr>
              <a:t>The move </a:t>
            </a:r>
            <a:r>
              <a:rPr lang="fr-FR" sz="1500" b="0" i="0" u="none" strike="noStrike" dirty="0" err="1">
                <a:solidFill>
                  <a:schemeClr val="tx1"/>
                </a:solidFill>
                <a:effectLst/>
                <a:latin typeface="Footlight MT Light" panose="0204060206030A020304" pitchFamily="18" charset="77"/>
              </a:rPr>
              <a:t>underlined</a:t>
            </a:r>
            <a:r>
              <a:rPr lang="fr-FR" sz="1500" b="0" i="0" u="none" strike="noStrike" dirty="0">
                <a:solidFill>
                  <a:schemeClr val="tx1"/>
                </a:solidFill>
                <a:effectLst/>
                <a:latin typeface="Footlight MT Light" panose="0204060206030A020304" pitchFamily="18" charset="77"/>
              </a:rPr>
              <a:t> a </a:t>
            </a:r>
            <a:r>
              <a:rPr lang="fr-FR" sz="1500" b="0" i="0" u="none" strike="noStrike" dirty="0" err="1">
                <a:solidFill>
                  <a:schemeClr val="tx1"/>
                </a:solidFill>
                <a:effectLst/>
                <a:latin typeface="Footlight MT Light" panose="0204060206030A020304" pitchFamily="18" charset="77"/>
              </a:rPr>
              <a:t>historic</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commitment</a:t>
            </a:r>
            <a:r>
              <a:rPr lang="fr-FR" sz="1500" b="0" i="0" u="none" strike="noStrike" dirty="0">
                <a:solidFill>
                  <a:schemeClr val="tx1"/>
                </a:solidFill>
                <a:effectLst/>
                <a:latin typeface="Footlight MT Light" panose="0204060206030A020304" pitchFamily="18" charset="77"/>
              </a:rPr>
              <a:t> to </a:t>
            </a:r>
            <a:r>
              <a:rPr lang="fr-FR" sz="1500" b="0" i="0" u="none" strike="noStrike" dirty="0" err="1">
                <a:solidFill>
                  <a:schemeClr val="tx1"/>
                </a:solidFill>
                <a:effectLst/>
                <a:latin typeface="Footlight MT Light" panose="0204060206030A020304" pitchFamily="18" charset="77"/>
              </a:rPr>
              <a:t>pursuing</a:t>
            </a:r>
            <a:r>
              <a:rPr lang="fr-FR" sz="1500" b="0" i="0" u="none" strike="noStrike" dirty="0">
                <a:solidFill>
                  <a:schemeClr val="tx1"/>
                </a:solidFill>
                <a:effectLst/>
                <a:latin typeface="Footlight MT Light" panose="0204060206030A020304" pitchFamily="18" charset="77"/>
              </a:rPr>
              <a:t> the “</a:t>
            </a:r>
            <a:r>
              <a:rPr lang="fr-FR" sz="1500" b="0" i="0" u="none" strike="noStrike" dirty="0" err="1">
                <a:solidFill>
                  <a:schemeClr val="tx1"/>
                </a:solidFill>
                <a:effectLst/>
                <a:latin typeface="Footlight MT Light" panose="0204060206030A020304" pitchFamily="18" charset="77"/>
              </a:rPr>
              <a:t>reparations</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owed</a:t>
            </a:r>
            <a:r>
              <a:rPr lang="fr-FR" sz="1500" b="0" i="0" u="none" strike="noStrike" dirty="0">
                <a:solidFill>
                  <a:schemeClr val="tx1"/>
                </a:solidFill>
                <a:effectLst/>
                <a:latin typeface="Footlight MT Light" panose="0204060206030A020304" pitchFamily="18" charset="77"/>
              </a:rPr>
              <a:t> to </a:t>
            </a:r>
            <a:r>
              <a:rPr lang="fr-FR" sz="1500" b="0" i="0" u="none" strike="noStrike" dirty="0" err="1">
                <a:solidFill>
                  <a:schemeClr val="tx1"/>
                </a:solidFill>
                <a:effectLst/>
                <a:latin typeface="Footlight MT Light" panose="0204060206030A020304" pitchFamily="18" charset="77"/>
              </a:rPr>
              <a:t>Africans</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both</a:t>
            </a:r>
            <a:r>
              <a:rPr lang="fr-FR" sz="1500" b="0" i="0" u="none" strike="noStrike" dirty="0">
                <a:solidFill>
                  <a:schemeClr val="tx1"/>
                </a:solidFill>
                <a:effectLst/>
                <a:latin typeface="Footlight MT Light" panose="0204060206030A020304" pitchFamily="18" charset="77"/>
              </a:rPr>
              <a:t> on the continent and in the diaspora, </a:t>
            </a:r>
            <a:r>
              <a:rPr lang="fr-FR" sz="1500" b="0" i="0" u="none" strike="noStrike" dirty="0" err="1">
                <a:solidFill>
                  <a:schemeClr val="tx1"/>
                </a:solidFill>
                <a:effectLst/>
                <a:latin typeface="Footlight MT Light" panose="0204060206030A020304" pitchFamily="18" charset="77"/>
              </a:rPr>
              <a:t>acknowledging</a:t>
            </a:r>
            <a:r>
              <a:rPr lang="fr-FR" sz="1500" b="0" i="0" u="none" strike="noStrike" dirty="0">
                <a:solidFill>
                  <a:schemeClr val="tx1"/>
                </a:solidFill>
                <a:effectLst/>
                <a:latin typeface="Footlight MT Light" panose="0204060206030A020304" pitchFamily="18" charset="77"/>
              </a:rPr>
              <a:t> the </a:t>
            </a:r>
            <a:r>
              <a:rPr lang="fr-FR" sz="1500" b="0" i="0" u="none" strike="noStrike" dirty="0" err="1">
                <a:solidFill>
                  <a:schemeClr val="tx1"/>
                </a:solidFill>
                <a:effectLst/>
                <a:latin typeface="Footlight MT Light" panose="0204060206030A020304" pitchFamily="18" charset="77"/>
              </a:rPr>
              <a:t>profound</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harm</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caused</a:t>
            </a:r>
            <a:r>
              <a:rPr lang="fr-FR" sz="1500" b="0" i="0" u="none" strike="noStrike" dirty="0">
                <a:solidFill>
                  <a:schemeClr val="tx1"/>
                </a:solidFill>
                <a:effectLst/>
                <a:latin typeface="Footlight MT Light" panose="0204060206030A020304" pitchFamily="18" charset="77"/>
              </a:rPr>
              <a:t> by the </a:t>
            </a:r>
            <a:r>
              <a:rPr lang="fr-FR" sz="1500" b="0" i="0" u="none" strike="noStrike" dirty="0" err="1">
                <a:solidFill>
                  <a:schemeClr val="tx1"/>
                </a:solidFill>
                <a:effectLst/>
                <a:latin typeface="Footlight MT Light" panose="0204060206030A020304" pitchFamily="18" charset="77"/>
              </a:rPr>
              <a:t>transatlantic</a:t>
            </a:r>
            <a:r>
              <a:rPr lang="fr-FR" sz="1500" b="0" i="0" u="none" strike="noStrike" dirty="0">
                <a:solidFill>
                  <a:schemeClr val="tx1"/>
                </a:solidFill>
                <a:effectLst/>
                <a:latin typeface="Footlight MT Light" panose="0204060206030A020304" pitchFamily="18" charset="77"/>
              </a:rPr>
              <a:t> slave </a:t>
            </a:r>
            <a:r>
              <a:rPr lang="fr-FR" sz="1500" b="0" i="0" u="none" strike="noStrike" dirty="0" err="1">
                <a:solidFill>
                  <a:schemeClr val="tx1"/>
                </a:solidFill>
                <a:effectLst/>
                <a:latin typeface="Footlight MT Light" panose="0204060206030A020304" pitchFamily="18" charset="77"/>
              </a:rPr>
              <a:t>trade</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slavery</a:t>
            </a:r>
            <a:r>
              <a:rPr lang="fr-FR" sz="1500" b="0" i="0" u="none" strike="noStrike" dirty="0">
                <a:solidFill>
                  <a:schemeClr val="tx1"/>
                </a:solidFill>
                <a:effectLst/>
                <a:latin typeface="Footlight MT Light" panose="0204060206030A020304" pitchFamily="18" charset="77"/>
              </a:rPr>
              <a:t>, </a:t>
            </a:r>
            <a:r>
              <a:rPr lang="fr-FR" sz="1500" b="0" i="0" u="none" strike="noStrike" dirty="0" err="1">
                <a:solidFill>
                  <a:schemeClr val="tx1"/>
                </a:solidFill>
                <a:effectLst/>
                <a:latin typeface="Footlight MT Light" panose="0204060206030A020304" pitchFamily="18" charset="77"/>
              </a:rPr>
              <a:t>colonialism</a:t>
            </a:r>
            <a:r>
              <a:rPr lang="fr-FR" sz="1500" b="0" i="0" u="none" strike="noStrike" dirty="0">
                <a:solidFill>
                  <a:schemeClr val="tx1"/>
                </a:solidFill>
                <a:effectLst/>
                <a:latin typeface="Footlight MT Light" panose="0204060206030A020304" pitchFamily="18" charset="77"/>
              </a:rPr>
              <a:t>, and </a:t>
            </a:r>
            <a:r>
              <a:rPr lang="fr-FR" sz="1500" b="0" i="0" u="none" strike="noStrike" dirty="0" err="1">
                <a:solidFill>
                  <a:schemeClr val="tx1"/>
                </a:solidFill>
                <a:effectLst/>
                <a:latin typeface="Footlight MT Light" panose="0204060206030A020304" pitchFamily="18" charset="77"/>
              </a:rPr>
              <a:t>neo-colonialism</a:t>
            </a:r>
            <a:r>
              <a:rPr lang="fr-FR" sz="1500" b="0" i="0" u="none" strike="noStrike" dirty="0">
                <a:solidFill>
                  <a:schemeClr val="tx1"/>
                </a:solidFill>
                <a:effectLst/>
                <a:latin typeface="Footlight MT Light" panose="0204060206030A020304" pitchFamily="18" charset="77"/>
              </a:rPr>
              <a:t>.”</a:t>
            </a:r>
          </a:p>
          <a:p>
            <a:pPr marL="0" marR="0" algn="just">
              <a:spcBef>
                <a:spcPts val="0"/>
              </a:spcBef>
              <a:spcAft>
                <a:spcPts val="0"/>
              </a:spcAft>
            </a:pPr>
            <a:endParaRPr lang="fr-FR" sz="1500" b="0" i="0" u="none" strike="noStrike" dirty="0">
              <a:solidFill>
                <a:schemeClr val="tx1"/>
              </a:solidFill>
              <a:effectLst/>
              <a:latin typeface="Footlight MT Light" panose="0204060206030A020304" pitchFamily="18" charset="77"/>
            </a:endParaRPr>
          </a:p>
          <a:p>
            <a:pPr marL="0" marR="0" algn="just">
              <a:spcBef>
                <a:spcPts val="0"/>
              </a:spcBef>
              <a:spcAft>
                <a:spcPts val="0"/>
              </a:spcAft>
            </a:pPr>
            <a:r>
              <a:rPr lang="fr-FR" sz="1200" b="0" i="0" u="none" strike="noStrike" dirty="0">
                <a:solidFill>
                  <a:srgbClr val="C00000"/>
                </a:solidFill>
                <a:effectLst/>
                <a:latin typeface="Lyon"/>
              </a:rPr>
              <a:t>Case </a:t>
            </a:r>
            <a:r>
              <a:rPr lang="fr-FR" sz="1200" b="0" i="0" u="none" strike="noStrike" dirty="0" err="1">
                <a:solidFill>
                  <a:srgbClr val="C00000"/>
                </a:solidFill>
                <a:effectLst/>
                <a:latin typeface="Lyon"/>
              </a:rPr>
              <a:t>study</a:t>
            </a:r>
            <a:r>
              <a:rPr lang="fr-FR" sz="1200" b="0" i="0" u="none" strike="noStrike" dirty="0">
                <a:solidFill>
                  <a:srgbClr val="C00000"/>
                </a:solidFill>
                <a:effectLst/>
                <a:latin typeface="Lyon"/>
              </a:rPr>
              <a:t>: the </a:t>
            </a:r>
            <a:r>
              <a:rPr lang="fr-FR" sz="1200" b="0" i="0" u="none" strike="noStrike" dirty="0" err="1">
                <a:solidFill>
                  <a:srgbClr val="C00000"/>
                </a:solidFill>
                <a:effectLst/>
                <a:latin typeface="Lyon"/>
              </a:rPr>
              <a:t>ranscontinental</a:t>
            </a:r>
            <a:r>
              <a:rPr lang="fr-FR" sz="1200" b="0" i="0" u="none" strike="noStrike" dirty="0">
                <a:solidFill>
                  <a:srgbClr val="C00000"/>
                </a:solidFill>
                <a:effectLst/>
                <a:latin typeface="Lyon"/>
              </a:rPr>
              <a:t> alliance of five </a:t>
            </a:r>
            <a:r>
              <a:rPr lang="fr-FR" sz="1200" b="0" i="0" u="none" strike="noStrike" dirty="0" err="1">
                <a:solidFill>
                  <a:srgbClr val="C00000"/>
                </a:solidFill>
                <a:effectLst/>
                <a:latin typeface="Lyon"/>
              </a:rPr>
              <a:t>interlinked</a:t>
            </a:r>
            <a:r>
              <a:rPr lang="fr-FR" sz="1200" b="0" i="0" u="none" strike="noStrike" dirty="0">
                <a:solidFill>
                  <a:srgbClr val="C00000"/>
                </a:solidFill>
                <a:effectLst/>
                <a:latin typeface="Lyon"/>
              </a:rPr>
              <a:t> UWI </a:t>
            </a:r>
            <a:r>
              <a:rPr lang="fr-FR" sz="1200" b="0" i="0" u="none" strike="noStrike" dirty="0" err="1">
                <a:solidFill>
                  <a:srgbClr val="C00000"/>
                </a:solidFill>
                <a:effectLst/>
                <a:latin typeface="Lyon"/>
              </a:rPr>
              <a:t>entities</a:t>
            </a:r>
            <a:r>
              <a:rPr lang="fr-FR" sz="1200" b="0" i="0" u="none" strike="noStrike" dirty="0">
                <a:solidFill>
                  <a:srgbClr val="C00000"/>
                </a:solidFill>
                <a:effectLst/>
                <a:latin typeface="Lyon"/>
              </a:rPr>
              <a:t>: the Centre for </a:t>
            </a:r>
            <a:r>
              <a:rPr lang="fr-FR" sz="1200" b="0" i="0" u="none" strike="noStrike" dirty="0" err="1">
                <a:solidFill>
                  <a:srgbClr val="C00000"/>
                </a:solidFill>
                <a:effectLst/>
                <a:latin typeface="Lyon"/>
              </a:rPr>
              <a:t>Reparations</a:t>
            </a:r>
            <a:r>
              <a:rPr lang="fr-FR" sz="1200" b="0" i="0" u="none" strike="noStrike" dirty="0">
                <a:solidFill>
                  <a:srgbClr val="C00000"/>
                </a:solidFill>
                <a:effectLst/>
                <a:latin typeface="Lyon"/>
              </a:rPr>
              <a:t> </a:t>
            </a:r>
            <a:r>
              <a:rPr lang="fr-FR" sz="1200" b="0" i="0" u="none" strike="noStrike" dirty="0" err="1">
                <a:solidFill>
                  <a:srgbClr val="C00000"/>
                </a:solidFill>
                <a:effectLst/>
                <a:latin typeface="Lyon"/>
              </a:rPr>
              <a:t>Research</a:t>
            </a:r>
            <a:r>
              <a:rPr lang="fr-FR" sz="1200" b="0" i="0" u="none" strike="noStrike" dirty="0">
                <a:solidFill>
                  <a:srgbClr val="C00000"/>
                </a:solidFill>
                <a:effectLst/>
                <a:latin typeface="Lyon"/>
              </a:rPr>
              <a:t>, the PJ Patterson Institute for </a:t>
            </a:r>
            <a:r>
              <a:rPr lang="fr-FR" sz="1200" b="0" i="0" u="none" strike="noStrike" dirty="0" err="1">
                <a:solidFill>
                  <a:srgbClr val="C00000"/>
                </a:solidFill>
                <a:effectLst/>
                <a:latin typeface="Lyon"/>
              </a:rPr>
              <a:t>African</a:t>
            </a:r>
            <a:r>
              <a:rPr lang="fr-FR" sz="1200" b="0" i="0" u="none" strike="noStrike" dirty="0">
                <a:solidFill>
                  <a:srgbClr val="C00000"/>
                </a:solidFill>
                <a:effectLst/>
                <a:latin typeface="Lyon"/>
              </a:rPr>
              <a:t>-Caribbean </a:t>
            </a:r>
            <a:r>
              <a:rPr lang="fr-FR" sz="1200" b="0" i="0" u="none" strike="noStrike" dirty="0" err="1">
                <a:solidFill>
                  <a:srgbClr val="C00000"/>
                </a:solidFill>
                <a:effectLst/>
                <a:latin typeface="Lyon"/>
              </a:rPr>
              <a:t>Advocacy</a:t>
            </a:r>
            <a:r>
              <a:rPr lang="fr-FR" sz="1200" b="0" i="0" u="none" strike="noStrike" dirty="0">
                <a:solidFill>
                  <a:srgbClr val="C00000"/>
                </a:solidFill>
                <a:effectLst/>
                <a:latin typeface="Lyon"/>
              </a:rPr>
              <a:t>, the </a:t>
            </a:r>
            <a:r>
              <a:rPr lang="fr-FR" sz="1200" b="0" i="0" u="none" strike="noStrike" dirty="0" err="1">
                <a:solidFill>
                  <a:srgbClr val="C00000"/>
                </a:solidFill>
                <a:effectLst/>
                <a:latin typeface="Lyon"/>
              </a:rPr>
              <a:t>University</a:t>
            </a:r>
            <a:r>
              <a:rPr lang="fr-FR" sz="1200" b="0" i="0" u="none" strike="noStrike" dirty="0">
                <a:solidFill>
                  <a:srgbClr val="C00000"/>
                </a:solidFill>
                <a:effectLst/>
                <a:latin typeface="Lyon"/>
              </a:rPr>
              <a:t> of Lagos-UWI Institute of </a:t>
            </a:r>
            <a:r>
              <a:rPr lang="fr-FR" sz="1200" b="0" i="0" u="none" strike="noStrike" dirty="0" err="1">
                <a:solidFill>
                  <a:srgbClr val="C00000"/>
                </a:solidFill>
                <a:effectLst/>
                <a:latin typeface="Lyon"/>
              </a:rPr>
              <a:t>African</a:t>
            </a:r>
            <a:r>
              <a:rPr lang="fr-FR" sz="1200" b="0" i="0" u="none" strike="noStrike" dirty="0">
                <a:solidFill>
                  <a:srgbClr val="C00000"/>
                </a:solidFill>
                <a:effectLst/>
                <a:latin typeface="Lyon"/>
              </a:rPr>
              <a:t> and Diaspora </a:t>
            </a:r>
            <a:r>
              <a:rPr lang="fr-FR" sz="1200" b="0" i="0" u="none" strike="noStrike" dirty="0" err="1">
                <a:solidFill>
                  <a:srgbClr val="C00000"/>
                </a:solidFill>
                <a:effectLst/>
                <a:latin typeface="Lyon"/>
              </a:rPr>
              <a:t>Studies</a:t>
            </a:r>
            <a:r>
              <a:rPr lang="fr-FR" sz="1200" b="0" i="0" u="none" strike="noStrike" dirty="0">
                <a:solidFill>
                  <a:srgbClr val="C00000"/>
                </a:solidFill>
                <a:effectLst/>
                <a:latin typeface="Lyon"/>
              </a:rPr>
              <a:t>, the </a:t>
            </a:r>
            <a:r>
              <a:rPr lang="fr-FR" sz="1200" b="0" i="0" u="none" strike="noStrike" dirty="0" err="1">
                <a:solidFill>
                  <a:srgbClr val="C00000"/>
                </a:solidFill>
                <a:effectLst/>
                <a:latin typeface="Lyon"/>
              </a:rPr>
              <a:t>University</a:t>
            </a:r>
            <a:r>
              <a:rPr lang="fr-FR" sz="1200" b="0" i="0" u="none" strike="noStrike" dirty="0">
                <a:solidFill>
                  <a:srgbClr val="C00000"/>
                </a:solidFill>
                <a:effectLst/>
                <a:latin typeface="Lyon"/>
              </a:rPr>
              <a:t> of Johannesburg-UWI Centre for Global </a:t>
            </a:r>
            <a:r>
              <a:rPr lang="fr-FR" sz="1200" b="0" i="0" u="none" strike="noStrike" dirty="0" err="1">
                <a:solidFill>
                  <a:srgbClr val="C00000"/>
                </a:solidFill>
                <a:effectLst/>
                <a:latin typeface="Lyon"/>
              </a:rPr>
              <a:t>African</a:t>
            </a:r>
            <a:r>
              <a:rPr lang="fr-FR" sz="1200" b="0" i="0" u="none" strike="noStrike" dirty="0">
                <a:solidFill>
                  <a:srgbClr val="C00000"/>
                </a:solidFill>
                <a:effectLst/>
                <a:latin typeface="Lyon"/>
              </a:rPr>
              <a:t> </a:t>
            </a:r>
            <a:r>
              <a:rPr lang="fr-FR" sz="1200" b="0" i="0" u="none" strike="noStrike" dirty="0" err="1">
                <a:solidFill>
                  <a:srgbClr val="C00000"/>
                </a:solidFill>
                <a:effectLst/>
                <a:latin typeface="Lyon"/>
              </a:rPr>
              <a:t>Studies</a:t>
            </a:r>
            <a:r>
              <a:rPr lang="fr-FR" sz="1200" b="0" i="0" u="none" strike="noStrike" dirty="0">
                <a:solidFill>
                  <a:srgbClr val="C00000"/>
                </a:solidFill>
                <a:effectLst/>
                <a:latin typeface="Lyon"/>
              </a:rPr>
              <a:t>, and </a:t>
            </a:r>
            <a:r>
              <a:rPr lang="fr-FR" sz="1200" b="0" i="0" u="none" strike="noStrike" dirty="0" err="1">
                <a:solidFill>
                  <a:srgbClr val="C00000"/>
                </a:solidFill>
                <a:effectLst/>
                <a:latin typeface="Lyon"/>
              </a:rPr>
              <a:t>UWItv</a:t>
            </a:r>
            <a:r>
              <a:rPr lang="fr-FR" sz="1200" b="0" i="0" u="none" strike="noStrike" dirty="0">
                <a:solidFill>
                  <a:srgbClr val="C00000"/>
                </a:solidFill>
                <a:effectLst/>
                <a:latin typeface="Lyon"/>
              </a:rPr>
              <a:t>.</a:t>
            </a:r>
            <a:endParaRPr lang="fr-FR" sz="1500" dirty="0">
              <a:solidFill>
                <a:srgbClr val="C00000"/>
              </a:solidFill>
              <a:latin typeface="Footlight MT Light" panose="0204060206030A020304" pitchFamily="18" charset="77"/>
              <a:ea typeface="Calibri" panose="020F0502020204030204" pitchFamily="34" charset="0"/>
              <a:cs typeface="Times New Roman" panose="02020603050405020304" pitchFamily="18" charset="0"/>
            </a:endParaRPr>
          </a:p>
          <a:p>
            <a:pPr marL="0" marR="0" algn="just">
              <a:spcBef>
                <a:spcPts val="0"/>
              </a:spcBef>
              <a:spcAft>
                <a:spcPts val="0"/>
              </a:spcAft>
            </a:pPr>
            <a:endParaRPr lang="fr-US" sz="1500" dirty="0">
              <a:solidFill>
                <a:schemeClr val="tx1"/>
              </a:solidFill>
              <a:effectLst/>
              <a:latin typeface="Footlight MT Light" panose="0204060206030A020304" pitchFamily="18" charset="77"/>
              <a:ea typeface="Calibri" panose="020F0502020204030204" pitchFamily="34" charset="0"/>
              <a:cs typeface="Times New Roman" panose="02020603050405020304" pitchFamily="18" charset="0"/>
            </a:endParaRPr>
          </a:p>
        </p:txBody>
      </p:sp>
      <p:sp>
        <p:nvSpPr>
          <p:cNvPr id="2" name="Rectangle 6">
            <a:extLst>
              <a:ext uri="{FF2B5EF4-FFF2-40B4-BE49-F238E27FC236}">
                <a16:creationId xmlns:a16="http://schemas.microsoft.com/office/drawing/2014/main" id="{25AC9084-0D9A-3E59-1E4A-D027292DF612}"/>
              </a:ext>
            </a:extLst>
          </p:cNvPr>
          <p:cNvSpPr>
            <a:spLocks noChangeArrowheads="1"/>
          </p:cNvSpPr>
          <p:nvPr/>
        </p:nvSpPr>
        <p:spPr bwMode="auto">
          <a:xfrm>
            <a:off x="5696969" y="10879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pic>
        <p:nvPicPr>
          <p:cNvPr id="102405" name="Image 5" descr="People demonstrating in the street holding a banner">
            <a:extLst>
              <a:ext uri="{FF2B5EF4-FFF2-40B4-BE49-F238E27FC236}">
                <a16:creationId xmlns:a16="http://schemas.microsoft.com/office/drawing/2014/main" id="{7AFE85E0-07D3-A1D1-D93A-5388AB63510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96807" y="1188964"/>
            <a:ext cx="3441700" cy="258705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36F0F1D9-A145-4CFC-37CA-B914C3947416}"/>
              </a:ext>
            </a:extLst>
          </p:cNvPr>
          <p:cNvSpPr txBox="1">
            <a:spLocks/>
          </p:cNvSpPr>
          <p:nvPr/>
        </p:nvSpPr>
        <p:spPr bwMode="auto">
          <a:xfrm>
            <a:off x="4978556" y="3794696"/>
            <a:ext cx="3597351" cy="22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algn="just">
              <a:spcBef>
                <a:spcPts val="0"/>
              </a:spcBef>
              <a:spcAft>
                <a:spcPts val="0"/>
              </a:spcAft>
            </a:pPr>
            <a:r>
              <a:rPr lang="fr-FR" sz="1200" b="0" i="0" u="none" strike="noStrike" dirty="0">
                <a:solidFill>
                  <a:srgbClr val="000000"/>
                </a:solidFill>
                <a:effectLst/>
                <a:latin typeface="Amnesty Trade Gothic"/>
              </a:rPr>
              <a:t>Berlin, Germany, at the </a:t>
            </a:r>
            <a:r>
              <a:rPr lang="fr-FR" sz="1200" b="0" i="0" u="none" strike="noStrike" dirty="0" err="1">
                <a:solidFill>
                  <a:srgbClr val="000000"/>
                </a:solidFill>
                <a:effectLst/>
                <a:latin typeface="Amnesty Trade Gothic"/>
              </a:rPr>
              <a:t>Dekoloniale</a:t>
            </a:r>
            <a:r>
              <a:rPr lang="fr-FR" sz="1200" b="0" i="0" u="none" strike="noStrike" dirty="0">
                <a:solidFill>
                  <a:srgbClr val="000000"/>
                </a:solidFill>
                <a:effectLst/>
                <a:latin typeface="Amnesty Trade Gothic"/>
              </a:rPr>
              <a:t> Berlin </a:t>
            </a:r>
            <a:r>
              <a:rPr lang="fr-FR" sz="1200" b="0" i="0" u="none" strike="noStrike" dirty="0" err="1">
                <a:solidFill>
                  <a:srgbClr val="000000"/>
                </a:solidFill>
                <a:effectLst/>
                <a:latin typeface="Amnesty Trade Gothic"/>
              </a:rPr>
              <a:t>Conference</a:t>
            </a:r>
            <a:r>
              <a:rPr lang="fr-FR" sz="1200" b="0" i="0" u="none" strike="noStrike" dirty="0">
                <a:solidFill>
                  <a:srgbClr val="000000"/>
                </a:solidFill>
                <a:effectLst/>
                <a:latin typeface="Amnesty Trade Gothic"/>
              </a:rPr>
              <a:t> 2024, to mark the 140</a:t>
            </a:r>
            <a:r>
              <a:rPr lang="fr-FR" sz="1200" b="0" i="0" u="none" strike="noStrike" baseline="30000" dirty="0">
                <a:solidFill>
                  <a:srgbClr val="000000"/>
                </a:solidFill>
                <a:effectLst/>
                <a:latin typeface="Amnesty Trade Gothic"/>
              </a:rPr>
              <a:t>th</a:t>
            </a:r>
            <a:r>
              <a:rPr lang="fr-FR" sz="1200" b="0" i="0" u="none" strike="noStrike" dirty="0">
                <a:solidFill>
                  <a:srgbClr val="000000"/>
                </a:solidFill>
                <a:effectLst/>
                <a:latin typeface="Amnesty Trade Gothic"/>
              </a:rPr>
              <a:t> </a:t>
            </a:r>
            <a:r>
              <a:rPr lang="fr-FR" sz="1200" b="0" i="0" u="none" strike="noStrike" dirty="0" err="1">
                <a:solidFill>
                  <a:srgbClr val="000000"/>
                </a:solidFill>
                <a:effectLst/>
                <a:latin typeface="Amnesty Trade Gothic"/>
              </a:rPr>
              <a:t>anniversary</a:t>
            </a:r>
            <a:r>
              <a:rPr lang="fr-FR" sz="1200" b="0" i="0" u="none" strike="noStrike" dirty="0">
                <a:solidFill>
                  <a:srgbClr val="000000"/>
                </a:solidFill>
                <a:effectLst/>
                <a:latin typeface="Amnesty Trade Gothic"/>
              </a:rPr>
              <a:t> of the Berlin </a:t>
            </a:r>
            <a:r>
              <a:rPr lang="fr-FR" sz="1200" b="0" i="0" u="none" strike="noStrike" dirty="0" err="1">
                <a:solidFill>
                  <a:srgbClr val="000000"/>
                </a:solidFill>
                <a:effectLst/>
                <a:latin typeface="Amnesty Trade Gothic"/>
              </a:rPr>
              <a:t>Africa</a:t>
            </a:r>
            <a:r>
              <a:rPr lang="fr-FR" sz="1200" b="0" i="0" u="none" strike="noStrike" dirty="0">
                <a:solidFill>
                  <a:srgbClr val="000000"/>
                </a:solidFill>
                <a:effectLst/>
                <a:latin typeface="Amnesty Trade Gothic"/>
              </a:rPr>
              <a:t> </a:t>
            </a:r>
            <a:r>
              <a:rPr lang="fr-FR" sz="1200" b="0" i="0" u="none" strike="noStrike" dirty="0" err="1">
                <a:solidFill>
                  <a:srgbClr val="000000"/>
                </a:solidFill>
                <a:effectLst/>
                <a:latin typeface="Amnesty Trade Gothic"/>
              </a:rPr>
              <a:t>Conference</a:t>
            </a:r>
            <a:r>
              <a:rPr lang="fr-FR" sz="1200" b="0" i="0" u="none" strike="noStrike" dirty="0">
                <a:solidFill>
                  <a:srgbClr val="000000"/>
                </a:solidFill>
                <a:effectLst/>
                <a:latin typeface="Amnesty Trade Gothic"/>
              </a:rPr>
              <a:t> of 1884/5.</a:t>
            </a:r>
          </a:p>
          <a:p>
            <a:pPr marL="0" algn="just">
              <a:spcBef>
                <a:spcPts val="0"/>
              </a:spcBef>
              <a:spcAft>
                <a:spcPts val="0"/>
              </a:spcAft>
            </a:pPr>
            <a:endParaRPr lang="fr-FR" sz="1200" b="0" i="0" u="none" strike="noStrike" dirty="0">
              <a:solidFill>
                <a:srgbClr val="000000"/>
              </a:solidFill>
              <a:effectLst/>
              <a:latin typeface="Amnesty Trade Gothic"/>
            </a:endParaRPr>
          </a:p>
          <a:p>
            <a:pPr marL="0" algn="just">
              <a:spcBef>
                <a:spcPts val="0"/>
              </a:spcBef>
              <a:spcAft>
                <a:spcPts val="0"/>
              </a:spcAft>
            </a:pPr>
            <a:r>
              <a:rPr lang="fr-FR" sz="1200" b="0" i="0" u="none" strike="noStrike" dirty="0" err="1">
                <a:solidFill>
                  <a:schemeClr val="tx1"/>
                </a:solidFill>
                <a:effectLst/>
                <a:latin typeface="Footlight MT Light" panose="0204060206030A020304" pitchFamily="18" charset="77"/>
              </a:rPr>
              <a:t>African</a:t>
            </a:r>
            <a:r>
              <a:rPr lang="fr-FR" sz="1200" b="0" i="0" u="none" strike="noStrike" dirty="0">
                <a:solidFill>
                  <a:schemeClr val="tx1"/>
                </a:solidFill>
                <a:effectLst/>
                <a:latin typeface="Footlight MT Light" panose="0204060206030A020304" pitchFamily="18" charset="77"/>
              </a:rPr>
              <a:t> Union </a:t>
            </a:r>
            <a:r>
              <a:rPr lang="fr-FR" sz="1200" b="0" i="0" u="none" strike="noStrike" dirty="0" err="1">
                <a:solidFill>
                  <a:schemeClr val="tx1"/>
                </a:solidFill>
                <a:effectLst/>
                <a:latin typeface="Footlight MT Light" panose="0204060206030A020304" pitchFamily="18" charset="77"/>
              </a:rPr>
              <a:t>declared</a:t>
            </a:r>
            <a:r>
              <a:rPr lang="fr-FR" sz="1200" b="0" i="0" u="none" strike="noStrike" dirty="0">
                <a:solidFill>
                  <a:schemeClr val="tx1"/>
                </a:solidFill>
                <a:effectLst/>
                <a:latin typeface="Footlight MT Light" panose="0204060206030A020304" pitchFamily="18" charset="77"/>
              </a:rPr>
              <a:t> </a:t>
            </a:r>
            <a:r>
              <a:rPr lang="fr-FR" sz="1200" b="0" i="0" u="none" strike="noStrike" dirty="0" err="1">
                <a:solidFill>
                  <a:schemeClr val="tx1"/>
                </a:solidFill>
                <a:effectLst/>
                <a:latin typeface="Footlight MT Light" panose="0204060206030A020304" pitchFamily="18" charset="77"/>
              </a:rPr>
              <a:t>reparations</a:t>
            </a:r>
            <a:r>
              <a:rPr lang="fr-FR" sz="1200" b="0" i="0" u="none" strike="noStrike" dirty="0">
                <a:solidFill>
                  <a:schemeClr val="tx1"/>
                </a:solidFill>
                <a:effectLst/>
                <a:latin typeface="Footlight MT Light" panose="0204060206030A020304" pitchFamily="18" charset="77"/>
              </a:rPr>
              <a:t> as </a:t>
            </a:r>
            <a:r>
              <a:rPr lang="fr-FR" sz="1200" b="0" i="0" u="none" strike="noStrike" dirty="0" err="1">
                <a:solidFill>
                  <a:schemeClr val="tx1"/>
                </a:solidFill>
                <a:effectLst/>
                <a:latin typeface="Footlight MT Light" panose="0204060206030A020304" pitchFamily="18" charset="77"/>
              </a:rPr>
              <a:t>their</a:t>
            </a:r>
            <a:r>
              <a:rPr lang="fr-FR" sz="1200" b="0" i="0" u="none" strike="noStrike" dirty="0">
                <a:solidFill>
                  <a:schemeClr val="tx1"/>
                </a:solidFill>
                <a:effectLst/>
                <a:latin typeface="Footlight MT Light" panose="0204060206030A020304" pitchFamily="18" charset="77"/>
              </a:rPr>
              <a:t> </a:t>
            </a:r>
            <a:r>
              <a:rPr lang="fr-FR" sz="1200" b="0" i="0" u="none" strike="noStrike" dirty="0" err="1">
                <a:solidFill>
                  <a:schemeClr val="tx1"/>
                </a:solidFill>
                <a:effectLst/>
                <a:latin typeface="Footlight MT Light" panose="0204060206030A020304" pitchFamily="18" charset="77"/>
              </a:rPr>
              <a:t>newest</a:t>
            </a:r>
            <a:r>
              <a:rPr lang="fr-FR" sz="1200" b="0" i="0" u="none" strike="noStrike" dirty="0">
                <a:solidFill>
                  <a:schemeClr val="tx1"/>
                </a:solidFill>
                <a:effectLst/>
                <a:latin typeface="Footlight MT Light" panose="0204060206030A020304" pitchFamily="18" charset="77"/>
              </a:rPr>
              <a:t> flagship and the </a:t>
            </a:r>
            <a:r>
              <a:rPr lang="fr-FR" sz="1200" b="0" i="0" u="none" strike="noStrike" dirty="0" err="1">
                <a:solidFill>
                  <a:schemeClr val="tx1"/>
                </a:solidFill>
                <a:effectLst/>
                <a:latin typeface="Footlight MT Light" panose="0204060206030A020304" pitchFamily="18" charset="77"/>
              </a:rPr>
              <a:t>theme</a:t>
            </a:r>
            <a:r>
              <a:rPr lang="fr-FR" sz="1200" b="0" i="0" u="none" strike="noStrike" dirty="0">
                <a:solidFill>
                  <a:schemeClr val="tx1"/>
                </a:solidFill>
                <a:effectLst/>
                <a:latin typeface="Footlight MT Light" panose="0204060206030A020304" pitchFamily="18" charset="77"/>
              </a:rPr>
              <a:t> for 2025 as “Justice for </a:t>
            </a:r>
            <a:r>
              <a:rPr lang="fr-FR" sz="1200" b="0" i="0" u="none" strike="noStrike" dirty="0" err="1">
                <a:solidFill>
                  <a:schemeClr val="tx1"/>
                </a:solidFill>
                <a:effectLst/>
                <a:latin typeface="Footlight MT Light" panose="0204060206030A020304" pitchFamily="18" charset="77"/>
              </a:rPr>
              <a:t>Africans</a:t>
            </a:r>
            <a:r>
              <a:rPr lang="fr-FR" sz="1200" b="0" i="0" u="none" strike="noStrike" dirty="0">
                <a:solidFill>
                  <a:schemeClr val="tx1"/>
                </a:solidFill>
                <a:effectLst/>
                <a:latin typeface="Footlight MT Light" panose="0204060206030A020304" pitchFamily="18" charset="77"/>
              </a:rPr>
              <a:t> and people of </a:t>
            </a:r>
            <a:r>
              <a:rPr lang="fr-FR" sz="1200" b="0" i="0" u="none" strike="noStrike" dirty="0" err="1">
                <a:solidFill>
                  <a:schemeClr val="tx1"/>
                </a:solidFill>
                <a:effectLst/>
                <a:latin typeface="Footlight MT Light" panose="0204060206030A020304" pitchFamily="18" charset="77"/>
              </a:rPr>
              <a:t>African</a:t>
            </a:r>
            <a:r>
              <a:rPr lang="fr-FR" sz="1200" b="0" i="0" u="none" strike="noStrike" dirty="0">
                <a:solidFill>
                  <a:schemeClr val="tx1"/>
                </a:solidFill>
                <a:effectLst/>
                <a:latin typeface="Footlight MT Light" panose="0204060206030A020304" pitchFamily="18" charset="77"/>
              </a:rPr>
              <a:t> </a:t>
            </a:r>
            <a:r>
              <a:rPr lang="fr-FR" sz="1200" b="0" i="0" u="none" strike="noStrike" dirty="0" err="1">
                <a:solidFill>
                  <a:schemeClr val="tx1"/>
                </a:solidFill>
                <a:effectLst/>
                <a:latin typeface="Footlight MT Light" panose="0204060206030A020304" pitchFamily="18" charset="77"/>
              </a:rPr>
              <a:t>descent</a:t>
            </a:r>
            <a:r>
              <a:rPr lang="fr-FR" sz="1200" b="0" i="0" u="none" strike="noStrike" dirty="0">
                <a:solidFill>
                  <a:schemeClr val="tx1"/>
                </a:solidFill>
                <a:effectLst/>
                <a:latin typeface="Footlight MT Light" panose="0204060206030A020304" pitchFamily="18" charset="77"/>
              </a:rPr>
              <a:t> </a:t>
            </a:r>
            <a:r>
              <a:rPr lang="fr-FR" sz="1200" b="0" i="0" u="none" strike="noStrike" dirty="0" err="1">
                <a:solidFill>
                  <a:schemeClr val="tx1"/>
                </a:solidFill>
                <a:effectLst/>
                <a:latin typeface="Footlight MT Light" panose="0204060206030A020304" pitchFamily="18" charset="77"/>
              </a:rPr>
              <a:t>through</a:t>
            </a:r>
            <a:r>
              <a:rPr lang="fr-FR" sz="1200" b="0" i="0" u="none" strike="noStrike" dirty="0">
                <a:solidFill>
                  <a:schemeClr val="tx1"/>
                </a:solidFill>
                <a:effectLst/>
                <a:latin typeface="Footlight MT Light" panose="0204060206030A020304" pitchFamily="18" charset="77"/>
              </a:rPr>
              <a:t> </a:t>
            </a:r>
            <a:r>
              <a:rPr lang="fr-FR" sz="1200" b="0" i="0" u="none" strike="noStrike" dirty="0" err="1">
                <a:solidFill>
                  <a:schemeClr val="tx1"/>
                </a:solidFill>
                <a:effectLst/>
                <a:latin typeface="Footlight MT Light" panose="0204060206030A020304" pitchFamily="18" charset="77"/>
              </a:rPr>
              <a:t>reparations</a:t>
            </a:r>
            <a:r>
              <a:rPr lang="fr-FR" sz="1200" b="0" i="0" u="none" strike="noStrike" dirty="0">
                <a:solidFill>
                  <a:schemeClr val="tx1"/>
                </a:solidFill>
                <a:effectLst/>
                <a:latin typeface="Footlight MT Light" panose="0204060206030A020304" pitchFamily="18" charset="77"/>
              </a:rPr>
              <a:t>.”</a:t>
            </a:r>
          </a:p>
          <a:p>
            <a:pPr marL="0" algn="just">
              <a:spcBef>
                <a:spcPts val="0"/>
              </a:spcBef>
              <a:spcAft>
                <a:spcPts val="0"/>
              </a:spcAft>
            </a:pPr>
            <a:r>
              <a:rPr lang="fr-FR" sz="1200" dirty="0">
                <a:solidFill>
                  <a:schemeClr val="tx1"/>
                </a:solidFill>
                <a:latin typeface="Footlight MT Light" panose="0204060206030A020304" pitchFamily="18" charset="77"/>
              </a:rPr>
              <a:t>The issue of restitution. </a:t>
            </a:r>
            <a:r>
              <a:rPr lang="fr-FR" sz="1200" dirty="0" err="1">
                <a:solidFill>
                  <a:schemeClr val="tx1"/>
                </a:solidFill>
                <a:latin typeface="Footlight MT Light" panose="0204060206030A020304" pitchFamily="18" charset="77"/>
              </a:rPr>
              <a:t>Discuss</a:t>
            </a:r>
            <a:r>
              <a:rPr lang="fr-FR" sz="1200" dirty="0">
                <a:solidFill>
                  <a:schemeClr val="tx1"/>
                </a:solidFill>
                <a:latin typeface="Footlight MT Light" panose="0204060206030A020304" pitchFamily="18" charset="77"/>
              </a:rPr>
              <a:t> the Atlas of absence (</a:t>
            </a:r>
            <a:r>
              <a:rPr lang="fr-FR" sz="1200" dirty="0">
                <a:solidFill>
                  <a:schemeClr val="tx1"/>
                </a:solidFill>
                <a:latin typeface="Footlight MT Light" panose="0204060206030A020304" pitchFamily="18" charset="77"/>
                <a:hlinkClick r:id="rId4"/>
              </a:rPr>
              <a:t>https://www.tu.berlin/en/kuk/research/projects/current-research-projects/reversed-history-of-collections-cameroons-cultural-heritage-in-german-museums/atlas-der-abwesenheit</a:t>
            </a:r>
            <a:r>
              <a:rPr lang="fr-FR" sz="1200" dirty="0">
                <a:solidFill>
                  <a:schemeClr val="tx1"/>
                </a:solidFill>
                <a:latin typeface="Footlight MT Light" panose="0204060206030A020304" pitchFamily="18" charset="77"/>
              </a:rPr>
              <a:t>) </a:t>
            </a:r>
            <a:endParaRPr lang="fr-FR" sz="1200" b="0" i="0" u="none" strike="noStrike" dirty="0">
              <a:solidFill>
                <a:srgbClr val="000000"/>
              </a:solidFill>
              <a:effectLst/>
              <a:latin typeface="Amnesty Trade Gothic"/>
            </a:endParaRPr>
          </a:p>
          <a:p>
            <a:pPr marL="0" algn="just">
              <a:spcBef>
                <a:spcPts val="0"/>
              </a:spcBef>
              <a:spcAft>
                <a:spcPts val="0"/>
              </a:spcAft>
            </a:pPr>
            <a:endParaRPr lang="fr-US" sz="1500" dirty="0">
              <a:solidFill>
                <a:schemeClr val="tx1"/>
              </a:solidFill>
              <a:latin typeface="Footlight MT Light" panose="0204060206030A020304" pitchFamily="18"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7949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29104A-E8AC-14B8-56DC-7737E6578CB7}"/>
              </a:ext>
            </a:extLst>
          </p:cNvPr>
          <p:cNvSpPr>
            <a:spLocks noGrp="1"/>
          </p:cNvSpPr>
          <p:nvPr>
            <p:ph type="title"/>
          </p:nvPr>
        </p:nvSpPr>
        <p:spPr>
          <a:xfrm>
            <a:off x="582613" y="692150"/>
            <a:ext cx="8229600" cy="909638"/>
          </a:xfrm>
        </p:spPr>
        <p:txBody>
          <a:bodyPr rtlCol="0">
            <a:normAutofit fontScale="90000"/>
          </a:bodyPr>
          <a:lstStyle/>
          <a:p>
            <a:pPr eaLnBrk="1" fontAlgn="auto" hangingPunct="1">
              <a:spcAft>
                <a:spcPts val="0"/>
              </a:spcAft>
              <a:defRPr/>
            </a:pPr>
            <a:r>
              <a:rPr lang="fr-FR" b="1" dirty="0">
                <a:solidFill>
                  <a:schemeClr val="tx1">
                    <a:lumMod val="85000"/>
                    <a:lumOff val="15000"/>
                  </a:schemeClr>
                </a:solidFill>
              </a:rPr>
              <a:t>1. </a:t>
            </a:r>
            <a:r>
              <a:rPr lang="fr-FR" dirty="0" err="1">
                <a:solidFill>
                  <a:schemeClr val="tx1">
                    <a:lumMod val="85000"/>
                    <a:lumOff val="15000"/>
                  </a:schemeClr>
                </a:solidFill>
              </a:rPr>
              <a:t>Decolonizing</a:t>
            </a:r>
            <a:r>
              <a:rPr lang="fr-FR" dirty="0">
                <a:solidFill>
                  <a:schemeClr val="tx1">
                    <a:lumMod val="85000"/>
                    <a:lumOff val="15000"/>
                  </a:schemeClr>
                </a:solidFill>
              </a:rPr>
              <a:t> compassion by </a:t>
            </a:r>
            <a:r>
              <a:rPr lang="fr-FR" dirty="0" err="1">
                <a:solidFill>
                  <a:schemeClr val="tx1">
                    <a:lumMod val="85000"/>
                    <a:lumOff val="15000"/>
                  </a:schemeClr>
                </a:solidFill>
              </a:rPr>
              <a:t>decentralization</a:t>
            </a:r>
            <a:r>
              <a:rPr lang="fr-FR" dirty="0">
                <a:solidFill>
                  <a:schemeClr val="tx1">
                    <a:lumMod val="85000"/>
                    <a:lumOff val="15000"/>
                  </a:schemeClr>
                </a:solidFill>
              </a:rPr>
              <a:t> </a:t>
            </a:r>
          </a:p>
        </p:txBody>
      </p:sp>
      <p:sp>
        <p:nvSpPr>
          <p:cNvPr id="2" name="Rectangle 4">
            <a:extLst>
              <a:ext uri="{FF2B5EF4-FFF2-40B4-BE49-F238E27FC236}">
                <a16:creationId xmlns:a16="http://schemas.microsoft.com/office/drawing/2014/main" id="{3D5883A0-04A3-F46D-080B-BB706A31B38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pic>
        <p:nvPicPr>
          <p:cNvPr id="35843" name="Image 2" descr="Localized development and the future of aid">
            <a:extLst>
              <a:ext uri="{FF2B5EF4-FFF2-40B4-BE49-F238E27FC236}">
                <a16:creationId xmlns:a16="http://schemas.microsoft.com/office/drawing/2014/main" id="{F228B042-258F-9C68-451E-70032F31D02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71599" y="1844823"/>
            <a:ext cx="7585025" cy="3964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29104A-E8AC-14B8-56DC-7737E6578CB7}"/>
              </a:ext>
            </a:extLst>
          </p:cNvPr>
          <p:cNvSpPr>
            <a:spLocks noGrp="1"/>
          </p:cNvSpPr>
          <p:nvPr>
            <p:ph type="title"/>
          </p:nvPr>
        </p:nvSpPr>
        <p:spPr>
          <a:xfrm>
            <a:off x="582613" y="692150"/>
            <a:ext cx="8229600" cy="909638"/>
          </a:xfrm>
        </p:spPr>
        <p:txBody>
          <a:bodyPr rtlCol="0">
            <a:normAutofit fontScale="90000"/>
          </a:bodyPr>
          <a:lstStyle/>
          <a:p>
            <a:pPr eaLnBrk="1" fontAlgn="auto" hangingPunct="1">
              <a:spcAft>
                <a:spcPts val="0"/>
              </a:spcAft>
              <a:defRPr/>
            </a:pPr>
            <a:r>
              <a:rPr lang="fr-FR" b="1" dirty="0">
                <a:solidFill>
                  <a:schemeClr val="tx1">
                    <a:lumMod val="85000"/>
                    <a:lumOff val="15000"/>
                  </a:schemeClr>
                </a:solidFill>
              </a:rPr>
              <a:t>1. </a:t>
            </a:r>
            <a:r>
              <a:rPr lang="fr-FR" dirty="0" err="1">
                <a:solidFill>
                  <a:schemeClr val="tx1">
                    <a:lumMod val="85000"/>
                    <a:lumOff val="15000"/>
                  </a:schemeClr>
                </a:solidFill>
              </a:rPr>
              <a:t>Decolonizing</a:t>
            </a:r>
            <a:r>
              <a:rPr lang="fr-FR" dirty="0">
                <a:solidFill>
                  <a:schemeClr val="tx1">
                    <a:lumMod val="85000"/>
                    <a:lumOff val="15000"/>
                  </a:schemeClr>
                </a:solidFill>
              </a:rPr>
              <a:t> compassion by </a:t>
            </a:r>
            <a:r>
              <a:rPr lang="fr-FR" dirty="0" err="1">
                <a:solidFill>
                  <a:schemeClr val="tx1">
                    <a:lumMod val="85000"/>
                    <a:lumOff val="15000"/>
                  </a:schemeClr>
                </a:solidFill>
              </a:rPr>
              <a:t>decentralization</a:t>
            </a:r>
            <a:r>
              <a:rPr lang="fr-FR" dirty="0">
                <a:solidFill>
                  <a:schemeClr val="tx1">
                    <a:lumMod val="85000"/>
                    <a:lumOff val="15000"/>
                  </a:schemeClr>
                </a:solidFill>
              </a:rPr>
              <a:t> </a:t>
            </a:r>
          </a:p>
        </p:txBody>
      </p:sp>
      <p:sp>
        <p:nvSpPr>
          <p:cNvPr id="2" name="Rectangle 4">
            <a:extLst>
              <a:ext uri="{FF2B5EF4-FFF2-40B4-BE49-F238E27FC236}">
                <a16:creationId xmlns:a16="http://schemas.microsoft.com/office/drawing/2014/main" id="{3D5883A0-04A3-F46D-080B-BB706A31B38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4" name="ZoneTexte 3">
            <a:extLst>
              <a:ext uri="{FF2B5EF4-FFF2-40B4-BE49-F238E27FC236}">
                <a16:creationId xmlns:a16="http://schemas.microsoft.com/office/drawing/2014/main" id="{D6516286-1924-BF87-1906-6EFEB0050240}"/>
              </a:ext>
            </a:extLst>
          </p:cNvPr>
          <p:cNvSpPr txBox="1"/>
          <p:nvPr/>
        </p:nvSpPr>
        <p:spPr>
          <a:xfrm>
            <a:off x="582613" y="1616668"/>
            <a:ext cx="7805811" cy="5339923"/>
          </a:xfrm>
          <a:prstGeom prst="rect">
            <a:avLst/>
          </a:prstGeom>
          <a:noFill/>
        </p:spPr>
        <p:txBody>
          <a:bodyPr wrap="square">
            <a:spAutoFit/>
          </a:bodyPr>
          <a:lstStyle/>
          <a:p>
            <a:pPr algn="ctr">
              <a:spcBef>
                <a:spcPts val="0"/>
              </a:spcBef>
              <a:spcAft>
                <a:spcPts val="900"/>
              </a:spcAft>
            </a:pPr>
            <a:r>
              <a:rPr lang="fr-US" sz="2000" b="1" kern="1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The localization turn: another buzz word? </a:t>
            </a:r>
            <a:endParaRPr lang="fr-US" sz="2000" kern="1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endParaRPr>
          </a:p>
          <a:p>
            <a:pPr algn="just">
              <a:spcBef>
                <a:spcPts val="0"/>
              </a:spcBef>
              <a:spcAft>
                <a:spcPts val="900"/>
              </a:spcAft>
            </a:pPr>
            <a:r>
              <a:rPr lang="fr-US" sz="2000" dirty="0">
                <a:solidFill>
                  <a:srgbClr val="4A4A4A"/>
                </a:solidFill>
                <a:effectLst/>
                <a:latin typeface="Footlight MT Light" panose="0204060206030A020304" pitchFamily="18" charset="77"/>
                <a:ea typeface="Times New Roman" panose="02020603050405020304" pitchFamily="18" charset="0"/>
              </a:rPr>
              <a:t>Systems of humanitarian and development assistance that are dominated by actors from the Global North and lack participation from local communities affected by these policies.</a:t>
            </a:r>
          </a:p>
          <a:p>
            <a:pPr algn="just">
              <a:spcBef>
                <a:spcPts val="0"/>
              </a:spcBef>
              <a:spcAft>
                <a:spcPts val="900"/>
              </a:spcAft>
            </a:pPr>
            <a:endParaRPr lang="fr-US" sz="2000" dirty="0">
              <a:solidFill>
                <a:srgbClr val="4A4A4A"/>
              </a:solidFill>
              <a:latin typeface="Footlight MT Light" panose="0204060206030A020304" pitchFamily="18" charset="77"/>
              <a:ea typeface="Times New Roman" panose="02020603050405020304" pitchFamily="18" charset="0"/>
            </a:endParaRPr>
          </a:p>
          <a:p>
            <a:pPr marL="0" marR="0">
              <a:spcBef>
                <a:spcPts val="0"/>
              </a:spcBef>
              <a:spcAft>
                <a:spcPts val="900"/>
              </a:spcAft>
            </a:pPr>
            <a:r>
              <a:rPr lang="fr-US" sz="2000" kern="100" dirty="0">
                <a:solidFill>
                  <a:srgbClr val="333333"/>
                </a:solidFill>
                <a:effectLst/>
                <a:latin typeface="Footlight MT Light" panose="0204060206030A020304" pitchFamily="18" charset="77"/>
                <a:ea typeface="Calibri" panose="020F0502020204030204" pitchFamily="34" charset="0"/>
                <a:cs typeface="Times New Roman" panose="02020603050405020304" pitchFamily="18" charset="0"/>
              </a:rPr>
              <a:t>Since the World Humanitarian Summit of 2016</a:t>
            </a:r>
            <a:r>
              <a:rPr lang="fr-US" sz="2000" kern="100" dirty="0">
                <a:effectLst/>
                <a:latin typeface="Footlight MT Light" panose="0204060206030A020304" pitchFamily="18" charset="77"/>
                <a:ea typeface="Calibri" panose="020F0502020204030204" pitchFamily="34" charset="0"/>
                <a:cs typeface="Times New Roman" panose="02020603050405020304" pitchFamily="18" charset="0"/>
              </a:rPr>
              <a:t>, Localization is on the agenda of the development and humanitarian sector (</a:t>
            </a:r>
            <a:r>
              <a:rPr lang="fr-US" sz="2000" kern="100" dirty="0">
                <a:solidFill>
                  <a:srgbClr val="4A4A4A"/>
                </a:solidFill>
                <a:effectLst/>
                <a:latin typeface="Footlight MT Light" panose="0204060206030A020304" pitchFamily="18" charset="77"/>
                <a:ea typeface="Calibri" panose="020F0502020204030204" pitchFamily="34" charset="0"/>
                <a:cs typeface="Times New Roman" panose="02020603050405020304" pitchFamily="18" charset="0"/>
              </a:rPr>
              <a:t>“local as possible, as international as necessary”</a:t>
            </a:r>
            <a:r>
              <a:rPr lang="fr-US" sz="2000" kern="100" dirty="0">
                <a:effectLst/>
                <a:latin typeface="Footlight MT Light" panose="0204060206030A020304" pitchFamily="18" charset="77"/>
                <a:ea typeface="Calibri" panose="020F0502020204030204" pitchFamily="34" charset="0"/>
                <a:cs typeface="Times New Roman" panose="02020603050405020304" pitchFamily="18" charset="0"/>
              </a:rPr>
              <a:t>)</a:t>
            </a:r>
          </a:p>
          <a:p>
            <a:pPr marL="0" marR="0">
              <a:spcBef>
                <a:spcPts val="0"/>
              </a:spcBef>
              <a:spcAft>
                <a:spcPts val="900"/>
              </a:spcAft>
            </a:pPr>
            <a:r>
              <a:rPr lang="fr-US" sz="2000" kern="100" dirty="0">
                <a:solidFill>
                  <a:srgbClr val="4A4A4A"/>
                </a:solidFill>
                <a:effectLst/>
                <a:latin typeface="Footlight MT Light" panose="0204060206030A020304" pitchFamily="18" charset="77"/>
                <a:ea typeface="Calibri" panose="020F0502020204030204" pitchFamily="34" charset="0"/>
                <a:cs typeface="Times New Roman" panose="02020603050405020304" pitchFamily="18" charset="0"/>
              </a:rPr>
              <a:t>“Localization is a policy commitment and reform process with the goal of shifting power and resources to local and national actors and supporting and strengthening the existing leadership, capacity, and expertise of local and national first responders”.</a:t>
            </a:r>
            <a:endParaRPr lang="fr-US" kern="100" dirty="0">
              <a:solidFill>
                <a:srgbClr val="222222"/>
              </a:solidFill>
              <a:effectLst/>
              <a:latin typeface="Footlight MT Light" panose="0204060206030A020304" pitchFamily="18" charset="77"/>
              <a:ea typeface="Calibri" panose="020F0502020204030204" pitchFamily="34" charset="0"/>
              <a:cs typeface="Times New Roman" panose="02020603050405020304" pitchFamily="18" charset="0"/>
            </a:endParaRPr>
          </a:p>
          <a:p>
            <a:pPr marL="0" marR="0">
              <a:spcBef>
                <a:spcPts val="0"/>
              </a:spcBef>
              <a:spcAft>
                <a:spcPts val="900"/>
              </a:spcAft>
            </a:pPr>
            <a:r>
              <a:rPr lang="fr-US" kern="100" dirty="0">
                <a:solidFill>
                  <a:srgbClr val="222222"/>
                </a:solidFill>
                <a:effectLst/>
                <a:latin typeface="Footlight MT Light" panose="0204060206030A020304" pitchFamily="18" charset="77"/>
                <a:ea typeface="Calibri" panose="020F0502020204030204" pitchFamily="34" charset="0"/>
                <a:cs typeface="Times New Roman" panose="02020603050405020304" pitchFamily="18" charset="0"/>
              </a:rPr>
              <a:t>George Washington University, </a:t>
            </a:r>
            <a:r>
              <a:rPr lang="fr-US" sz="2000" i="1" kern="0" dirty="0">
                <a:solidFill>
                  <a:srgbClr val="003C5A"/>
                </a:solidFill>
                <a:effectLst/>
                <a:latin typeface="Footlight MT Light" panose="0204060206030A020304" pitchFamily="18" charset="77"/>
                <a:ea typeface="Times New Roman" panose="02020603050405020304" pitchFamily="18" charset="0"/>
                <a:cs typeface="Times New Roman" panose="02020603050405020304" pitchFamily="18" charset="0"/>
              </a:rPr>
              <a:t>Power and Inequality in the Humanitarian Sector, </a:t>
            </a:r>
            <a:r>
              <a:rPr lang="fr-US" sz="2000" kern="0" dirty="0">
                <a:solidFill>
                  <a:srgbClr val="003C5A"/>
                </a:solidFill>
                <a:effectLst/>
                <a:latin typeface="Footlight MT Light" panose="0204060206030A020304" pitchFamily="18" charset="77"/>
                <a:ea typeface="Times New Roman" panose="02020603050405020304" pitchFamily="18" charset="0"/>
                <a:cs typeface="Times New Roman" panose="02020603050405020304" pitchFamily="18" charset="0"/>
              </a:rPr>
              <a:t>May 2021</a:t>
            </a:r>
          </a:p>
          <a:p>
            <a:pPr marL="0" marR="0">
              <a:spcBef>
                <a:spcPts val="0"/>
              </a:spcBef>
              <a:spcAft>
                <a:spcPts val="900"/>
              </a:spcAft>
            </a:pPr>
            <a:endParaRPr lang="fr-US" kern="100" dirty="0">
              <a:effectLst/>
              <a:latin typeface="Footlight MT Light" panose="0204060206030A020304" pitchFamily="18"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2793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29104A-E8AC-14B8-56DC-7737E6578CB7}"/>
              </a:ext>
            </a:extLst>
          </p:cNvPr>
          <p:cNvSpPr>
            <a:spLocks noGrp="1"/>
          </p:cNvSpPr>
          <p:nvPr>
            <p:ph type="title"/>
          </p:nvPr>
        </p:nvSpPr>
        <p:spPr>
          <a:xfrm>
            <a:off x="582613" y="692150"/>
            <a:ext cx="8229600" cy="909638"/>
          </a:xfrm>
        </p:spPr>
        <p:txBody>
          <a:bodyPr rtlCol="0">
            <a:normAutofit fontScale="90000"/>
          </a:bodyPr>
          <a:lstStyle/>
          <a:p>
            <a:pPr algn="ctr">
              <a:spcBef>
                <a:spcPts val="0"/>
              </a:spcBef>
              <a:spcAft>
                <a:spcPts val="900"/>
              </a:spcAft>
            </a:pPr>
            <a:r>
              <a:rPr lang="fr-US" sz="4000" b="1" kern="100" dirty="0">
                <a:solidFill>
                  <a:srgbClr val="C00000"/>
                </a:solidFill>
                <a:effectLst/>
                <a:latin typeface="Avenir" panose="02000503020000020003" pitchFamily="2" charset="0"/>
                <a:ea typeface="Calibri" panose="020F0502020204030204" pitchFamily="34" charset="0"/>
                <a:cs typeface="Times New Roman" panose="02020603050405020304" pitchFamily="18" charset="0"/>
              </a:rPr>
              <a:t>The localization turn: another buzz word? </a:t>
            </a:r>
            <a:endParaRPr lang="fr-US" sz="4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4">
            <a:extLst>
              <a:ext uri="{FF2B5EF4-FFF2-40B4-BE49-F238E27FC236}">
                <a16:creationId xmlns:a16="http://schemas.microsoft.com/office/drawing/2014/main" id="{3D5883A0-04A3-F46D-080B-BB706A31B38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3" name="Rectangle 2">
            <a:extLst>
              <a:ext uri="{FF2B5EF4-FFF2-40B4-BE49-F238E27FC236}">
                <a16:creationId xmlns:a16="http://schemas.microsoft.com/office/drawing/2014/main" id="{689D59E1-B03D-50AC-ADD4-8F0ECA43DFB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pic>
        <p:nvPicPr>
          <p:cNvPr id="112641" name="Image 4" descr="Start Network launches new framework for localisation | Start Network">
            <a:extLst>
              <a:ext uri="{FF2B5EF4-FFF2-40B4-BE49-F238E27FC236}">
                <a16:creationId xmlns:a16="http://schemas.microsoft.com/office/drawing/2014/main" id="{75000D5C-7FF9-6D05-1006-9D35612C833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6554" t="14552" r="5566" b="16525"/>
          <a:stretch>
            <a:fillRect/>
          </a:stretch>
        </p:blipFill>
        <p:spPr bwMode="auto">
          <a:xfrm>
            <a:off x="357189" y="1987238"/>
            <a:ext cx="8429621" cy="404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9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ZoneTexte 4">
            <a:extLst>
              <a:ext uri="{FF2B5EF4-FFF2-40B4-BE49-F238E27FC236}">
                <a16:creationId xmlns:a16="http://schemas.microsoft.com/office/drawing/2014/main" id="{CE9ED280-A7C9-D548-185D-25CB7382435D}"/>
              </a:ext>
            </a:extLst>
          </p:cNvPr>
          <p:cNvSpPr txBox="1">
            <a:spLocks noChangeArrowheads="1"/>
          </p:cNvSpPr>
          <p:nvPr/>
        </p:nvSpPr>
        <p:spPr bwMode="auto">
          <a:xfrm>
            <a:off x="600075" y="344488"/>
            <a:ext cx="7716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US" sz="2000" dirty="0">
                <a:latin typeface="Footlight MT Light" panose="0204060206030A020304" pitchFamily="18" charset="77"/>
                <a:ea typeface="Footlight MT Light" panose="0204060206030A020304" pitchFamily="18" charset="77"/>
                <a:cs typeface="Footlight MT Light" panose="0204060206030A020304" pitchFamily="18" charset="77"/>
              </a:rPr>
              <a:t>Houston </a:t>
            </a:r>
            <a:r>
              <a:rPr lang="fr-FR" altLang="fr-US" sz="2000" dirty="0" err="1">
                <a:latin typeface="Footlight MT Light" panose="0204060206030A020304" pitchFamily="18" charset="77"/>
                <a:ea typeface="Footlight MT Light" panose="0204060206030A020304" pitchFamily="18" charset="77"/>
                <a:cs typeface="Footlight MT Light" panose="0204060206030A020304" pitchFamily="18" charset="77"/>
              </a:rPr>
              <a:t>Malodi</a:t>
            </a:r>
            <a:r>
              <a:rPr lang="fr-FR" altLang="fr-US" sz="2000" dirty="0">
                <a:latin typeface="Footlight MT Light" panose="0204060206030A020304" pitchFamily="18" charset="77"/>
                <a:ea typeface="Footlight MT Light" panose="0204060206030A020304" pitchFamily="18" charset="77"/>
                <a:cs typeface="Footlight MT Light" panose="0204060206030A020304" pitchFamily="18" charset="77"/>
              </a:rPr>
              <a:t>,  </a:t>
            </a:r>
            <a:r>
              <a:rPr lang="fr-FR" altLang="fr-US" sz="2000" i="1" dirty="0">
                <a:latin typeface="Footlight MT Light" panose="0204060206030A020304" pitchFamily="18" charset="77"/>
                <a:ea typeface="Footlight MT Light" panose="0204060206030A020304" pitchFamily="18" charset="77"/>
                <a:cs typeface="Footlight MT Light" panose="0204060206030A020304" pitchFamily="18" charset="77"/>
              </a:rPr>
              <a:t>This </a:t>
            </a:r>
            <a:r>
              <a:rPr lang="fr-FR" altLang="fr-US" sz="2000" i="1" dirty="0" err="1">
                <a:latin typeface="Footlight MT Light" panose="0204060206030A020304" pitchFamily="18" charset="77"/>
                <a:ea typeface="Footlight MT Light" panose="0204060206030A020304" pitchFamily="18" charset="77"/>
                <a:cs typeface="Footlight MT Light" panose="0204060206030A020304" pitchFamily="18" charset="77"/>
              </a:rPr>
              <a:t>detail</a:t>
            </a:r>
            <a:r>
              <a:rPr lang="fr-FR" altLang="fr-US" sz="2000" i="1" dirty="0">
                <a:latin typeface="Footlight MT Light" panose="0204060206030A020304" pitchFamily="18" charset="77"/>
                <a:ea typeface="Footlight MT Light" panose="0204060206030A020304" pitchFamily="18" charset="77"/>
                <a:cs typeface="Footlight MT Light" panose="0204060206030A020304" pitchFamily="18" charset="77"/>
              </a:rPr>
              <a:t> of a </a:t>
            </a:r>
            <a:r>
              <a:rPr lang="fr-FR" altLang="fr-US" sz="2000" i="1" dirty="0" err="1">
                <a:latin typeface="Footlight MT Light" panose="0204060206030A020304" pitchFamily="18" charset="77"/>
                <a:ea typeface="Footlight MT Light" panose="0204060206030A020304" pitchFamily="18" charset="77"/>
                <a:cs typeface="Footlight MT Light" panose="0204060206030A020304" pitchFamily="18" charset="77"/>
              </a:rPr>
              <a:t>cityscape</a:t>
            </a:r>
            <a:r>
              <a:rPr lang="fr-FR" altLang="fr-US" sz="2000" dirty="0">
                <a:latin typeface="Footlight MT Light" panose="0204060206030A020304" pitchFamily="18" charset="77"/>
                <a:ea typeface="Footlight MT Light" panose="0204060206030A020304" pitchFamily="18" charset="77"/>
                <a:cs typeface="Footlight MT Light" panose="0204060206030A020304" pitchFamily="18" charset="77"/>
              </a:rPr>
              <a:t> </a:t>
            </a:r>
          </a:p>
          <a:p>
            <a:pPr algn="ctr"/>
            <a:r>
              <a:rPr lang="fr-FR" altLang="fr-US" sz="2000" dirty="0">
                <a:latin typeface="Footlight MT Light" panose="0204060206030A020304" pitchFamily="18" charset="77"/>
                <a:ea typeface="Footlight MT Light" panose="0204060206030A020304" pitchFamily="18" charset="77"/>
                <a:cs typeface="Footlight MT Light" panose="0204060206030A020304" pitchFamily="18" charset="77"/>
              </a:rPr>
              <a:t>Photo Fred R, 2010. Creative Commons </a:t>
            </a:r>
            <a:r>
              <a:rPr lang="fr-FR" altLang="fr-US" sz="2000" u="sng" dirty="0">
                <a:latin typeface="Footlight MT Light" panose="0204060206030A020304" pitchFamily="18" charset="77"/>
                <a:ea typeface="Footlight MT Light" panose="0204060206030A020304" pitchFamily="18" charset="77"/>
                <a:cs typeface="Footlight MT Light" panose="0204060206030A020304" pitchFamily="18" charset="77"/>
                <a:hlinkClick r:id="rId2"/>
              </a:rPr>
              <a:t>CC BY-NC-ND 2.0</a:t>
            </a:r>
            <a:r>
              <a:rPr lang="fr-FR" altLang="fr-US" sz="2000" dirty="0">
                <a:latin typeface="Footlight MT Light" panose="0204060206030A020304" pitchFamily="18" charset="77"/>
                <a:ea typeface="Footlight MT Light" panose="0204060206030A020304" pitchFamily="18" charset="77"/>
                <a:cs typeface="Footlight MT Light" panose="0204060206030A020304" pitchFamily="18" charset="77"/>
              </a:rPr>
              <a:t>.</a:t>
            </a:r>
          </a:p>
        </p:txBody>
      </p:sp>
      <p:sp>
        <p:nvSpPr>
          <p:cNvPr id="2" name="Espace réservé du contenu 1">
            <a:extLst>
              <a:ext uri="{FF2B5EF4-FFF2-40B4-BE49-F238E27FC236}">
                <a16:creationId xmlns:a16="http://schemas.microsoft.com/office/drawing/2014/main" id="{A9E37F7E-E6FF-FDBF-7D61-E1C1B2FE59F8}"/>
              </a:ext>
            </a:extLst>
          </p:cNvPr>
          <p:cNvSpPr>
            <a:spLocks noGrp="1"/>
          </p:cNvSpPr>
          <p:nvPr>
            <p:ph idx="1"/>
          </p:nvPr>
        </p:nvSpPr>
        <p:spPr>
          <a:xfrm>
            <a:off x="827087" y="1484784"/>
            <a:ext cx="7489825" cy="4640262"/>
          </a:xfrm>
        </p:spPr>
        <p:txBody>
          <a:bodyPr rtlCol="0">
            <a:normAutofit lnSpcReduction="10000"/>
          </a:bodyPr>
          <a:lstStyle/>
          <a:p>
            <a:pPr marL="227013" indent="0" algn="just" eaLnBrk="1" fontAlgn="auto" hangingPunct="1">
              <a:buFont typeface="Arial"/>
              <a:buNone/>
              <a:defRPr/>
            </a:pPr>
            <a:r>
              <a:rPr lang="fr-FR" dirty="0" err="1">
                <a:solidFill>
                  <a:schemeClr val="tx1">
                    <a:lumMod val="85000"/>
                    <a:lumOff val="15000"/>
                  </a:schemeClr>
                </a:solidFill>
                <a:latin typeface="Footlight MT Light" charset="0"/>
                <a:ea typeface="Footlight MT Light" charset="0"/>
                <a:cs typeface="Footlight MT Light" charset="0"/>
              </a:rPr>
              <a:t>Thinking</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Africa</a:t>
            </a:r>
            <a:r>
              <a:rPr lang="fr-FR" dirty="0">
                <a:solidFill>
                  <a:schemeClr val="tx1">
                    <a:lumMod val="85000"/>
                    <a:lumOff val="15000"/>
                  </a:schemeClr>
                </a:solidFill>
                <a:latin typeface="Footlight MT Light" charset="0"/>
                <a:ea typeface="Footlight MT Light" charset="0"/>
                <a:cs typeface="Footlight MT Light" charset="0"/>
              </a:rPr>
              <a:t> in the grip of the </a:t>
            </a:r>
            <a:r>
              <a:rPr lang="fr-FR" dirty="0" err="1">
                <a:solidFill>
                  <a:schemeClr val="tx1">
                    <a:lumMod val="85000"/>
                    <a:lumOff val="15000"/>
                  </a:schemeClr>
                </a:solidFill>
                <a:latin typeface="Footlight MT Light" charset="0"/>
                <a:ea typeface="Footlight MT Light" charset="0"/>
                <a:cs typeface="Footlight MT Light" charset="0"/>
              </a:rPr>
              <a:t>world's</a:t>
            </a:r>
            <a:r>
              <a:rPr lang="fr-FR" dirty="0">
                <a:solidFill>
                  <a:schemeClr val="tx1">
                    <a:lumMod val="85000"/>
                    <a:lumOff val="15000"/>
                  </a:schemeClr>
                </a:solidFill>
                <a:latin typeface="Footlight MT Light" charset="0"/>
                <a:ea typeface="Footlight MT Light" charset="0"/>
                <a:cs typeface="Footlight MT Light" charset="0"/>
              </a:rPr>
              <a:t> compassion, in a </a:t>
            </a:r>
            <a:r>
              <a:rPr lang="fr-FR" dirty="0" err="1">
                <a:solidFill>
                  <a:schemeClr val="tx1">
                    <a:lumMod val="85000"/>
                    <a:lumOff val="15000"/>
                  </a:schemeClr>
                </a:solidFill>
                <a:latin typeface="Footlight MT Light" charset="0"/>
                <a:ea typeface="Footlight MT Light" charset="0"/>
                <a:cs typeface="Footlight MT Light" charset="0"/>
              </a:rPr>
              <a:t>systematic</a:t>
            </a:r>
            <a:r>
              <a:rPr lang="fr-FR" dirty="0">
                <a:solidFill>
                  <a:schemeClr val="tx1">
                    <a:lumMod val="85000"/>
                    <a:lumOff val="15000"/>
                  </a:schemeClr>
                </a:solidFill>
                <a:latin typeface="Footlight MT Light" charset="0"/>
                <a:ea typeface="Footlight MT Light" charset="0"/>
                <a:cs typeface="Footlight MT Light" charset="0"/>
              </a:rPr>
              <a:t> effort to </a:t>
            </a:r>
            <a:r>
              <a:rPr lang="fr-FR" dirty="0" err="1">
                <a:solidFill>
                  <a:schemeClr val="tx1">
                    <a:lumMod val="85000"/>
                    <a:lumOff val="15000"/>
                  </a:schemeClr>
                </a:solidFill>
                <a:latin typeface="Footlight MT Light" charset="0"/>
                <a:ea typeface="Footlight MT Light" charset="0"/>
                <a:cs typeface="Footlight MT Light" charset="0"/>
              </a:rPr>
              <a:t>reproduce</a:t>
            </a:r>
            <a:r>
              <a:rPr lang="fr-FR" dirty="0">
                <a:solidFill>
                  <a:schemeClr val="tx1">
                    <a:lumMod val="85000"/>
                    <a:lumOff val="15000"/>
                  </a:schemeClr>
                </a:solidFill>
                <a:latin typeface="Footlight MT Light" charset="0"/>
                <a:ea typeface="Footlight MT Light" charset="0"/>
                <a:cs typeface="Footlight MT Light" charset="0"/>
              </a:rPr>
              <a:t> on a flat surface the </a:t>
            </a:r>
            <a:r>
              <a:rPr lang="fr-FR" dirty="0" err="1">
                <a:solidFill>
                  <a:schemeClr val="tx1">
                    <a:lumMod val="85000"/>
                    <a:lumOff val="15000"/>
                  </a:schemeClr>
                </a:solidFill>
                <a:latin typeface="Footlight MT Light" charset="0"/>
                <a:ea typeface="Footlight MT Light" charset="0"/>
                <a:cs typeface="Footlight MT Light" charset="0"/>
              </a:rPr>
              <a:t>way</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objects</a:t>
            </a:r>
            <a:r>
              <a:rPr lang="fr-FR" dirty="0">
                <a:solidFill>
                  <a:schemeClr val="tx1">
                    <a:lumMod val="85000"/>
                    <a:lumOff val="15000"/>
                  </a:schemeClr>
                </a:solidFill>
                <a:latin typeface="Footlight MT Light" charset="0"/>
                <a:ea typeface="Footlight MT Light" charset="0"/>
                <a:cs typeface="Footlight MT Light" charset="0"/>
              </a:rPr>
              <a:t> are </a:t>
            </a:r>
            <a:r>
              <a:rPr lang="fr-FR" dirty="0" err="1">
                <a:solidFill>
                  <a:schemeClr val="tx1">
                    <a:lumMod val="85000"/>
                    <a:lumOff val="15000"/>
                  </a:schemeClr>
                </a:solidFill>
                <a:latin typeface="Footlight MT Light" charset="0"/>
                <a:ea typeface="Footlight MT Light" charset="0"/>
                <a:cs typeface="Footlight MT Light" charset="0"/>
              </a:rPr>
              <a:t>perceived</a:t>
            </a:r>
            <a:r>
              <a:rPr lang="fr-FR" dirty="0">
                <a:solidFill>
                  <a:schemeClr val="tx1">
                    <a:lumMod val="85000"/>
                    <a:lumOff val="15000"/>
                  </a:schemeClr>
                </a:solidFill>
                <a:latin typeface="Footlight MT Light" charset="0"/>
                <a:ea typeface="Footlight MT Light" charset="0"/>
                <a:cs typeface="Footlight MT Light" charset="0"/>
              </a:rPr>
              <a:t> by </a:t>
            </a:r>
            <a:r>
              <a:rPr lang="fr-FR" dirty="0" err="1">
                <a:solidFill>
                  <a:schemeClr val="tx1">
                    <a:lumMod val="85000"/>
                    <a:lumOff val="15000"/>
                  </a:schemeClr>
                </a:solidFill>
                <a:latin typeface="Footlight MT Light" charset="0"/>
                <a:ea typeface="Footlight MT Light" charset="0"/>
                <a:cs typeface="Footlight MT Light" charset="0"/>
              </a:rPr>
              <a:t>our</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eyes</a:t>
            </a:r>
            <a:r>
              <a:rPr lang="fr-FR" dirty="0">
                <a:solidFill>
                  <a:schemeClr val="tx1">
                    <a:lumMod val="85000"/>
                    <a:lumOff val="15000"/>
                  </a:schemeClr>
                </a:solidFill>
                <a:latin typeface="Footlight MT Light" charset="0"/>
                <a:ea typeface="Footlight MT Light" charset="0"/>
                <a:cs typeface="Footlight MT Light" charset="0"/>
              </a:rPr>
              <a:t> in reality: standing in the middle of </a:t>
            </a:r>
            <a:r>
              <a:rPr lang="fr-FR" dirty="0" err="1">
                <a:solidFill>
                  <a:schemeClr val="tx1">
                    <a:lumMod val="85000"/>
                    <a:lumOff val="15000"/>
                  </a:schemeClr>
                </a:solidFill>
                <a:latin typeface="Footlight MT Light" charset="0"/>
                <a:ea typeface="Footlight MT Light" charset="0"/>
                <a:cs typeface="Footlight MT Light" charset="0"/>
              </a:rPr>
              <a:t>railroad</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tracks</a:t>
            </a:r>
            <a:r>
              <a:rPr lang="fr-FR" dirty="0">
                <a:solidFill>
                  <a:schemeClr val="tx1">
                    <a:lumMod val="85000"/>
                    <a:lumOff val="15000"/>
                  </a:schemeClr>
                </a:solidFill>
                <a:latin typeface="Footlight MT Light" charset="0"/>
                <a:ea typeface="Footlight MT Light" charset="0"/>
                <a:cs typeface="Footlight MT Light" charset="0"/>
              </a:rPr>
              <a:t>, the </a:t>
            </a:r>
            <a:r>
              <a:rPr lang="fr-FR" dirty="0" err="1">
                <a:solidFill>
                  <a:schemeClr val="tx1">
                    <a:lumMod val="85000"/>
                    <a:lumOff val="15000"/>
                  </a:schemeClr>
                </a:solidFill>
                <a:latin typeface="Footlight MT Light" charset="0"/>
                <a:ea typeface="Footlight MT Light" charset="0"/>
                <a:cs typeface="Footlight MT Light" charset="0"/>
              </a:rPr>
              <a:t>parallel</a:t>
            </a:r>
            <a:r>
              <a:rPr lang="fr-FR" dirty="0">
                <a:solidFill>
                  <a:schemeClr val="tx1">
                    <a:lumMod val="85000"/>
                    <a:lumOff val="15000"/>
                  </a:schemeClr>
                </a:solidFill>
                <a:latin typeface="Footlight MT Light" charset="0"/>
                <a:ea typeface="Footlight MT Light" charset="0"/>
                <a:cs typeface="Footlight MT Light" charset="0"/>
              </a:rPr>
              <a:t> rails </a:t>
            </a:r>
            <a:r>
              <a:rPr lang="fr-FR" dirty="0" err="1">
                <a:solidFill>
                  <a:schemeClr val="tx1">
                    <a:lumMod val="85000"/>
                    <a:lumOff val="15000"/>
                  </a:schemeClr>
                </a:solidFill>
                <a:latin typeface="Footlight MT Light" charset="0"/>
                <a:ea typeface="Footlight MT Light" charset="0"/>
                <a:cs typeface="Footlight MT Light" charset="0"/>
              </a:rPr>
              <a:t>seem</a:t>
            </a:r>
            <a:r>
              <a:rPr lang="fr-FR" dirty="0">
                <a:solidFill>
                  <a:schemeClr val="tx1">
                    <a:lumMod val="85000"/>
                    <a:lumOff val="15000"/>
                  </a:schemeClr>
                </a:solidFill>
                <a:latin typeface="Footlight MT Light" charset="0"/>
                <a:ea typeface="Footlight MT Light" charset="0"/>
                <a:cs typeface="Footlight MT Light" charset="0"/>
              </a:rPr>
              <a:t> to converge on the horizon, </a:t>
            </a:r>
            <a:r>
              <a:rPr lang="fr-FR" dirty="0" err="1">
                <a:solidFill>
                  <a:schemeClr val="tx1">
                    <a:lumMod val="85000"/>
                    <a:lumOff val="15000"/>
                  </a:schemeClr>
                </a:solidFill>
                <a:latin typeface="Footlight MT Light" charset="0"/>
                <a:ea typeface="Footlight MT Light" charset="0"/>
                <a:cs typeface="Footlight MT Light" charset="0"/>
              </a:rPr>
              <a:t>even</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though</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we</a:t>
            </a:r>
            <a:r>
              <a:rPr lang="fr-FR" dirty="0">
                <a:solidFill>
                  <a:schemeClr val="tx1">
                    <a:lumMod val="85000"/>
                    <a:lumOff val="15000"/>
                  </a:schemeClr>
                </a:solidFill>
                <a:latin typeface="Footlight MT Light" charset="0"/>
                <a:ea typeface="Footlight MT Light" charset="0"/>
                <a:cs typeface="Footlight MT Light" charset="0"/>
              </a:rPr>
              <a:t> know </a:t>
            </a:r>
            <a:r>
              <a:rPr lang="fr-FR" dirty="0" err="1">
                <a:solidFill>
                  <a:schemeClr val="tx1">
                    <a:lumMod val="85000"/>
                    <a:lumOff val="15000"/>
                  </a:schemeClr>
                </a:solidFill>
                <a:latin typeface="Footlight MT Light" charset="0"/>
                <a:ea typeface="Footlight MT Light" charset="0"/>
                <a:cs typeface="Footlight MT Light" charset="0"/>
              </a:rPr>
              <a:t>they</a:t>
            </a:r>
            <a:r>
              <a:rPr lang="fr-FR" dirty="0">
                <a:solidFill>
                  <a:schemeClr val="tx1">
                    <a:lumMod val="85000"/>
                    <a:lumOff val="15000"/>
                  </a:schemeClr>
                </a:solidFill>
                <a:latin typeface="Footlight MT Light" charset="0"/>
                <a:ea typeface="Footlight MT Light" charset="0"/>
                <a:cs typeface="Footlight MT Light" charset="0"/>
              </a:rPr>
              <a:t> do not. </a:t>
            </a:r>
          </a:p>
          <a:p>
            <a:pPr marL="227013" indent="0" algn="just" eaLnBrk="1" fontAlgn="auto" hangingPunct="1">
              <a:buFont typeface="Arial"/>
              <a:buNone/>
              <a:defRPr/>
            </a:pPr>
            <a:r>
              <a:rPr lang="fr-FR" dirty="0">
                <a:solidFill>
                  <a:schemeClr val="tx1">
                    <a:lumMod val="85000"/>
                    <a:lumOff val="15000"/>
                  </a:schemeClr>
                </a:solidFill>
                <a:latin typeface="Footlight MT Light" charset="0"/>
                <a:ea typeface="Footlight MT Light" charset="0"/>
                <a:cs typeface="Footlight MT Light" charset="0"/>
              </a:rPr>
              <a:t>To </a:t>
            </a:r>
            <a:r>
              <a:rPr lang="fr-FR" dirty="0" err="1">
                <a:solidFill>
                  <a:schemeClr val="tx1">
                    <a:lumMod val="85000"/>
                    <a:lumOff val="15000"/>
                  </a:schemeClr>
                </a:solidFill>
                <a:latin typeface="Footlight MT Light" charset="0"/>
                <a:ea typeface="Footlight MT Light" charset="0"/>
                <a:cs typeface="Footlight MT Light" charset="0"/>
              </a:rPr>
              <a:t>see</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we</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need</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depth</a:t>
            </a:r>
            <a:r>
              <a:rPr lang="fr-FR" dirty="0">
                <a:solidFill>
                  <a:schemeClr val="tx1">
                    <a:lumMod val="85000"/>
                    <a:lumOff val="15000"/>
                  </a:schemeClr>
                </a:solidFill>
                <a:latin typeface="Footlight MT Light" charset="0"/>
                <a:ea typeface="Footlight MT Light" charset="0"/>
                <a:cs typeface="Footlight MT Light" charset="0"/>
              </a:rPr>
              <a:t> to </a:t>
            </a:r>
            <a:r>
              <a:rPr lang="fr-FR" dirty="0" err="1">
                <a:solidFill>
                  <a:schemeClr val="tx1">
                    <a:lumMod val="85000"/>
                    <a:lumOff val="15000"/>
                  </a:schemeClr>
                </a:solidFill>
                <a:latin typeface="Footlight MT Light" charset="0"/>
                <a:ea typeface="Footlight MT Light" charset="0"/>
                <a:cs typeface="Footlight MT Light" charset="0"/>
              </a:rPr>
              <a:t>see</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three-dimensional</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representations</a:t>
            </a:r>
            <a:r>
              <a:rPr lang="fr-FR" dirty="0">
                <a:solidFill>
                  <a:schemeClr val="tx1">
                    <a:lumMod val="85000"/>
                    <a:lumOff val="15000"/>
                  </a:schemeClr>
                </a:solidFill>
                <a:latin typeface="Footlight MT Light" charset="0"/>
                <a:ea typeface="Footlight MT Light" charset="0"/>
                <a:cs typeface="Footlight MT Light" charset="0"/>
              </a:rPr>
              <a:t>, not flat images or </a:t>
            </a:r>
            <a:r>
              <a:rPr lang="fr-FR" dirty="0" err="1">
                <a:solidFill>
                  <a:schemeClr val="tx1">
                    <a:lumMod val="85000"/>
                    <a:lumOff val="15000"/>
                  </a:schemeClr>
                </a:solidFill>
                <a:latin typeface="Footlight MT Light" charset="0"/>
                <a:ea typeface="Footlight MT Light" charset="0"/>
                <a:cs typeface="Footlight MT Light" charset="0"/>
              </a:rPr>
              <a:t>realities</a:t>
            </a:r>
            <a:r>
              <a:rPr lang="fr-FR" dirty="0">
                <a:solidFill>
                  <a:schemeClr val="tx1">
                    <a:lumMod val="85000"/>
                    <a:lumOff val="15000"/>
                  </a:schemeClr>
                </a:solidFill>
                <a:latin typeface="Footlight MT Light" charset="0"/>
                <a:ea typeface="Footlight MT Light" charset="0"/>
                <a:cs typeface="Footlight MT Light" charset="0"/>
              </a:rPr>
              <a:t>.</a:t>
            </a:r>
          </a:p>
          <a:p>
            <a:pPr marL="227013" indent="0" algn="just" eaLnBrk="1" fontAlgn="auto" hangingPunct="1">
              <a:buFont typeface="Arial"/>
              <a:buNone/>
              <a:defRPr/>
            </a:pPr>
            <a:r>
              <a:rPr lang="fr-FR" dirty="0">
                <a:solidFill>
                  <a:schemeClr val="tx1">
                    <a:lumMod val="85000"/>
                    <a:lumOff val="15000"/>
                  </a:schemeClr>
                </a:solidFill>
                <a:latin typeface="Footlight MT Light" charset="0"/>
                <a:ea typeface="Footlight MT Light" charset="0"/>
                <a:cs typeface="Footlight MT Light" charset="0"/>
              </a:rPr>
              <a:t>Reading </a:t>
            </a:r>
            <a:r>
              <a:rPr lang="fr-FR" dirty="0" err="1">
                <a:solidFill>
                  <a:schemeClr val="tx1">
                    <a:lumMod val="85000"/>
                    <a:lumOff val="15000"/>
                  </a:schemeClr>
                </a:solidFill>
                <a:latin typeface="Footlight MT Light" charset="0"/>
                <a:ea typeface="Footlight MT Light" charset="0"/>
                <a:cs typeface="Footlight MT Light" charset="0"/>
              </a:rPr>
              <a:t>Africa</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through</a:t>
            </a:r>
            <a:r>
              <a:rPr lang="fr-FR" dirty="0">
                <a:solidFill>
                  <a:schemeClr val="tx1">
                    <a:lumMod val="85000"/>
                    <a:lumOff val="15000"/>
                  </a:schemeClr>
                </a:solidFill>
                <a:latin typeface="Footlight MT Light" charset="0"/>
                <a:ea typeface="Footlight MT Light" charset="0"/>
                <a:cs typeface="Footlight MT Light" charset="0"/>
              </a:rPr>
              <a:t> a </a:t>
            </a:r>
            <a:r>
              <a:rPr lang="fr-FR" dirty="0" err="1">
                <a:solidFill>
                  <a:schemeClr val="tx1">
                    <a:lumMod val="85000"/>
                    <a:lumOff val="15000"/>
                  </a:schemeClr>
                </a:solidFill>
                <a:latin typeface="Footlight MT Light" charset="0"/>
                <a:ea typeface="Footlight MT Light" charset="0"/>
                <a:cs typeface="Footlight MT Light" charset="0"/>
              </a:rPr>
              <a:t>compassionate</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relational</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lens</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is</a:t>
            </a:r>
            <a:r>
              <a:rPr lang="fr-FR" dirty="0">
                <a:solidFill>
                  <a:schemeClr val="tx1">
                    <a:lumMod val="85000"/>
                    <a:lumOff val="15000"/>
                  </a:schemeClr>
                </a:solidFill>
                <a:latin typeface="Footlight MT Light" charset="0"/>
                <a:ea typeface="Footlight MT Light" charset="0"/>
                <a:cs typeface="Footlight MT Light" charset="0"/>
              </a:rPr>
              <a:t> an </a:t>
            </a:r>
            <a:r>
              <a:rPr lang="fr-FR" dirty="0" err="1">
                <a:solidFill>
                  <a:schemeClr val="tx1">
                    <a:lumMod val="85000"/>
                    <a:lumOff val="15000"/>
                  </a:schemeClr>
                </a:solidFill>
                <a:latin typeface="Footlight MT Light" charset="0"/>
                <a:ea typeface="Footlight MT Light" charset="0"/>
                <a:cs typeface="Footlight MT Light" charset="0"/>
              </a:rPr>
              <a:t>imperfect</a:t>
            </a:r>
            <a:r>
              <a:rPr lang="fr-FR" dirty="0">
                <a:solidFill>
                  <a:schemeClr val="tx1">
                    <a:lumMod val="85000"/>
                    <a:lumOff val="15000"/>
                  </a:schemeClr>
                </a:solidFill>
                <a:latin typeface="Footlight MT Light" charset="0"/>
                <a:ea typeface="Footlight MT Light" charset="0"/>
                <a:cs typeface="Footlight MT Light" charset="0"/>
              </a:rPr>
              <a:t> perspective, but </a:t>
            </a:r>
            <a:r>
              <a:rPr lang="fr-FR" dirty="0" err="1">
                <a:solidFill>
                  <a:schemeClr val="tx1">
                    <a:lumMod val="85000"/>
                    <a:lumOff val="15000"/>
                  </a:schemeClr>
                </a:solidFill>
                <a:latin typeface="Footlight MT Light" charset="0"/>
                <a:ea typeface="Footlight MT Light" charset="0"/>
                <a:cs typeface="Footlight MT Light" charset="0"/>
              </a:rPr>
              <a:t>we</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need</a:t>
            </a:r>
            <a:r>
              <a:rPr lang="fr-FR" dirty="0">
                <a:solidFill>
                  <a:schemeClr val="tx1">
                    <a:lumMod val="85000"/>
                    <a:lumOff val="15000"/>
                  </a:schemeClr>
                </a:solidFill>
                <a:latin typeface="Footlight MT Light" charset="0"/>
                <a:ea typeface="Footlight MT Light" charset="0"/>
                <a:cs typeface="Footlight MT Light" charset="0"/>
              </a:rPr>
              <a:t> to look at the </a:t>
            </a:r>
            <a:r>
              <a:rPr lang="fr-FR" dirty="0" err="1">
                <a:solidFill>
                  <a:schemeClr val="tx1">
                    <a:lumMod val="85000"/>
                    <a:lumOff val="15000"/>
                  </a:schemeClr>
                </a:solidFill>
                <a:latin typeface="Footlight MT Light" charset="0"/>
                <a:ea typeface="Footlight MT Light" charset="0"/>
                <a:cs typeface="Footlight MT Light" charset="0"/>
              </a:rPr>
              <a:t>fault</a:t>
            </a:r>
            <a:r>
              <a:rPr lang="fr-FR" dirty="0">
                <a:solidFill>
                  <a:schemeClr val="tx1">
                    <a:lumMod val="85000"/>
                    <a:lumOff val="15000"/>
                  </a:schemeClr>
                </a:solidFill>
                <a:latin typeface="Footlight MT Light" charset="0"/>
                <a:ea typeface="Footlight MT Light" charset="0"/>
                <a:cs typeface="Footlight MT Light" charset="0"/>
              </a:rPr>
              <a:t> </a:t>
            </a:r>
            <a:r>
              <a:rPr lang="fr-FR" dirty="0" err="1">
                <a:solidFill>
                  <a:schemeClr val="tx1">
                    <a:lumMod val="85000"/>
                    <a:lumOff val="15000"/>
                  </a:schemeClr>
                </a:solidFill>
                <a:latin typeface="Footlight MT Light" charset="0"/>
                <a:ea typeface="Footlight MT Light" charset="0"/>
                <a:cs typeface="Footlight MT Light" charset="0"/>
              </a:rPr>
              <a:t>lines</a:t>
            </a:r>
            <a:r>
              <a:rPr lang="fr-FR" dirty="0">
                <a:solidFill>
                  <a:schemeClr val="tx1">
                    <a:lumMod val="85000"/>
                    <a:lumOff val="15000"/>
                  </a:schemeClr>
                </a:solidFill>
                <a:latin typeface="Footlight MT Light" charset="0"/>
                <a:ea typeface="Footlight MT Light" charset="0"/>
                <a:cs typeface="Footlight MT Light" charset="0"/>
              </a:rPr>
              <a:t> (A. </a:t>
            </a:r>
            <a:r>
              <a:rPr lang="fr-FR" dirty="0" err="1">
                <a:solidFill>
                  <a:schemeClr val="tx1">
                    <a:lumMod val="85000"/>
                    <a:lumOff val="15000"/>
                  </a:schemeClr>
                </a:solidFill>
                <a:latin typeface="Footlight MT Light" charset="0"/>
                <a:ea typeface="Footlight MT Light" charset="0"/>
                <a:cs typeface="Footlight MT Light" charset="0"/>
              </a:rPr>
              <a:t>Mbembé</a:t>
            </a:r>
            <a:r>
              <a:rPr lang="fr-FR" dirty="0">
                <a:solidFill>
                  <a:schemeClr val="tx1">
                    <a:lumMod val="85000"/>
                    <a:lumOff val="15000"/>
                  </a:schemeClr>
                </a:solidFill>
                <a:latin typeface="Footlight MT Light" charset="0"/>
                <a:ea typeface="Footlight MT Light" charset="0"/>
                <a:cs typeface="Footlight MT Light" charset="0"/>
              </a:rPr>
              <a:t>, </a:t>
            </a:r>
            <a:r>
              <a:rPr lang="fr-FR" i="1" dirty="0">
                <a:solidFill>
                  <a:schemeClr val="tx1">
                    <a:lumMod val="85000"/>
                    <a:lumOff val="15000"/>
                  </a:schemeClr>
                </a:solidFill>
                <a:latin typeface="Footlight MT Light" charset="0"/>
                <a:ea typeface="Footlight MT Light" charset="0"/>
                <a:cs typeface="Footlight MT Light" charset="0"/>
              </a:rPr>
              <a:t>Lire l'Afrique à partir d'une faille</a:t>
            </a:r>
            <a:r>
              <a:rPr lang="fr-FR" dirty="0">
                <a:solidFill>
                  <a:schemeClr val="tx1">
                    <a:lumMod val="85000"/>
                    <a:lumOff val="15000"/>
                  </a:schemeClr>
                </a:solidFill>
                <a:latin typeface="Footlight MT Light" charset="0"/>
                <a:ea typeface="Footlight MT Light" charset="0"/>
                <a:cs typeface="Footlight MT Light" charset="0"/>
              </a:rPr>
              <a:t>).</a:t>
            </a:r>
          </a:p>
          <a:p>
            <a:pPr marL="227013" indent="0" algn="just" eaLnBrk="1" fontAlgn="auto" hangingPunct="1">
              <a:buFont typeface="Arial"/>
              <a:buNone/>
              <a:defRPr/>
            </a:pPr>
            <a:endParaRPr lang="fr-FR" dirty="0">
              <a:solidFill>
                <a:schemeClr val="tx1">
                  <a:lumMod val="85000"/>
                  <a:lumOff val="15000"/>
                </a:schemeClr>
              </a:solidFill>
              <a:latin typeface="Footlight MT Light" charset="0"/>
              <a:ea typeface="Footlight MT Light" charset="0"/>
              <a:cs typeface="Footlight MT Light"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29104A-E8AC-14B8-56DC-7737E6578CB7}"/>
              </a:ext>
            </a:extLst>
          </p:cNvPr>
          <p:cNvSpPr>
            <a:spLocks noGrp="1"/>
          </p:cNvSpPr>
          <p:nvPr>
            <p:ph type="title"/>
          </p:nvPr>
        </p:nvSpPr>
        <p:spPr>
          <a:xfrm>
            <a:off x="582613" y="692150"/>
            <a:ext cx="8229600" cy="909638"/>
          </a:xfrm>
        </p:spPr>
        <p:txBody>
          <a:bodyPr rtlCol="0">
            <a:normAutofit fontScale="90000"/>
          </a:bodyPr>
          <a:lstStyle/>
          <a:p>
            <a:pPr algn="ctr">
              <a:spcBef>
                <a:spcPts val="0"/>
              </a:spcBef>
              <a:spcAft>
                <a:spcPts val="900"/>
              </a:spcAft>
            </a:pPr>
            <a:r>
              <a:rPr lang="fr-US" sz="4000" b="1" kern="100" dirty="0">
                <a:solidFill>
                  <a:srgbClr val="C00000"/>
                </a:solidFill>
                <a:effectLst/>
                <a:latin typeface="Avenir" panose="02000503020000020003" pitchFamily="2" charset="0"/>
                <a:ea typeface="Calibri" panose="020F0502020204030204" pitchFamily="34" charset="0"/>
                <a:cs typeface="Times New Roman" panose="02020603050405020304" pitchFamily="18" charset="0"/>
              </a:rPr>
              <a:t>The localization turn: another buzz word? </a:t>
            </a:r>
            <a:endParaRPr lang="fr-US" sz="4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4">
            <a:extLst>
              <a:ext uri="{FF2B5EF4-FFF2-40B4-BE49-F238E27FC236}">
                <a16:creationId xmlns:a16="http://schemas.microsoft.com/office/drawing/2014/main" id="{3D5883A0-04A3-F46D-080B-BB706A31B38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4" name="ZoneTexte 3">
            <a:extLst>
              <a:ext uri="{FF2B5EF4-FFF2-40B4-BE49-F238E27FC236}">
                <a16:creationId xmlns:a16="http://schemas.microsoft.com/office/drawing/2014/main" id="{D6516286-1924-BF87-1906-6EFEB0050240}"/>
              </a:ext>
            </a:extLst>
          </p:cNvPr>
          <p:cNvSpPr txBox="1"/>
          <p:nvPr/>
        </p:nvSpPr>
        <p:spPr>
          <a:xfrm>
            <a:off x="582613" y="1616668"/>
            <a:ext cx="7805811" cy="338554"/>
          </a:xfrm>
          <a:prstGeom prst="rect">
            <a:avLst/>
          </a:prstGeom>
          <a:noFill/>
        </p:spPr>
        <p:txBody>
          <a:bodyPr wrap="square">
            <a:spAutoFit/>
          </a:bodyPr>
          <a:lstStyle/>
          <a:p>
            <a:pPr marL="0" marR="0">
              <a:spcBef>
                <a:spcPts val="0"/>
              </a:spcBef>
              <a:spcAft>
                <a:spcPts val="900"/>
              </a:spcAft>
            </a:pPr>
            <a:endParaRPr lang="fr-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89D59E1-B03D-50AC-ADD4-8F0ECA43DFB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6" name="ZoneTexte 5">
            <a:extLst>
              <a:ext uri="{FF2B5EF4-FFF2-40B4-BE49-F238E27FC236}">
                <a16:creationId xmlns:a16="http://schemas.microsoft.com/office/drawing/2014/main" id="{36DC13D0-6364-DEC0-0344-F571AEC4D64F}"/>
              </a:ext>
            </a:extLst>
          </p:cNvPr>
          <p:cNvSpPr txBox="1"/>
          <p:nvPr/>
        </p:nvSpPr>
        <p:spPr>
          <a:xfrm>
            <a:off x="794508" y="1628800"/>
            <a:ext cx="7805810" cy="4401205"/>
          </a:xfrm>
          <a:prstGeom prst="rect">
            <a:avLst/>
          </a:prstGeom>
          <a:noFill/>
        </p:spPr>
        <p:txBody>
          <a:bodyPr wrap="square">
            <a:spAutoFit/>
          </a:bodyPr>
          <a:lstStyle/>
          <a:p>
            <a:pPr marL="0" marR="0">
              <a:spcBef>
                <a:spcPts val="0"/>
              </a:spcBef>
              <a:spcAft>
                <a:spcPts val="0"/>
              </a:spcAft>
            </a:pPr>
            <a:r>
              <a:rPr lang="fr-US" sz="2000" b="1" kern="100" dirty="0">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(Re)localizing compassion</a:t>
            </a:r>
            <a:endParaRPr lang="fr-US" sz="2000" kern="1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uisse-works"/>
              <a:buChar char="-"/>
            </a:pPr>
            <a:r>
              <a:rPr lang="fr-US" sz="2000" kern="100" dirty="0">
                <a:solidFill>
                  <a:srgbClr val="333333"/>
                </a:solidFill>
                <a:effectLst/>
                <a:latin typeface="Footlight MT Light" panose="0204060206030A020304" pitchFamily="18" charset="77"/>
                <a:ea typeface="Calibri" panose="020F0502020204030204" pitchFamily="34" charset="0"/>
                <a:cs typeface="Times New Roman" panose="02020603050405020304" pitchFamily="18" charset="0"/>
              </a:rPr>
              <a:t>to enhance capacity exchange, increase direct funding, and empower local groups to lead initiatives. </a:t>
            </a:r>
            <a:r>
              <a:rPr lang="fr-US" sz="2000" kern="100" dirty="0">
                <a:effectLst/>
                <a:latin typeface="Footlight MT Light" panose="0204060206030A020304" pitchFamily="18" charset="77"/>
                <a:ea typeface="Calibri" panose="020F0502020204030204" pitchFamily="34" charset="0"/>
                <a:cs typeface="Times New Roman" panose="02020603050405020304" pitchFamily="18" charset="0"/>
              </a:rPr>
              <a:t>Quid of the structural and political economy of power imbalance with </a:t>
            </a:r>
            <a:r>
              <a:rPr lang="fr-US" sz="2000" kern="100" dirty="0">
                <a:solidFill>
                  <a:srgbClr val="4A4A4A"/>
                </a:solidFill>
                <a:effectLst/>
                <a:latin typeface="Footlight MT Light" panose="0204060206030A020304" pitchFamily="18" charset="77"/>
                <a:ea typeface="Calibri" panose="020F0502020204030204" pitchFamily="34" charset="0"/>
                <a:cs typeface="Times New Roman" panose="02020603050405020304" pitchFamily="18" charset="0"/>
              </a:rPr>
              <a:t>well-nourished northern sector and a resource-starved southern sector, which parallels the distribution of power and authority</a:t>
            </a:r>
            <a:endParaRPr lang="fr-US" sz="2000" kern="1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uisse-works"/>
              <a:buChar char="-"/>
            </a:pPr>
            <a:r>
              <a:rPr lang="fr-US" sz="2000" kern="100" dirty="0">
                <a:solidFill>
                  <a:srgbClr val="333333"/>
                </a:solidFill>
                <a:effectLst/>
                <a:latin typeface="Footlight MT Light" panose="0204060206030A020304" pitchFamily="18" charset="77"/>
                <a:ea typeface="Calibri" panose="020F0502020204030204" pitchFamily="34" charset="0"/>
                <a:cs typeface="Times New Roman" panose="02020603050405020304" pitchFamily="18" charset="0"/>
              </a:rPr>
              <a:t>Localizing knowledge generation (</a:t>
            </a:r>
            <a:r>
              <a:rPr lang="fr-US" sz="2000" kern="100" dirty="0">
                <a:solidFill>
                  <a:srgbClr val="4A4A4A"/>
                </a:solidFill>
                <a:effectLst/>
                <a:latin typeface="Footlight MT Light" panose="0204060206030A020304" pitchFamily="18" charset="77"/>
                <a:ea typeface="Calibri" panose="020F0502020204030204" pitchFamily="34" charset="0"/>
                <a:cs typeface="Times New Roman" panose="02020603050405020304" pitchFamily="18" charset="0"/>
              </a:rPr>
              <a:t>What do non-Western systems of humanitarian assistance look like and what norms, principles, and practices do they emphasize? How do local systems interact and intersect with global humanitarian assistance? </a:t>
            </a:r>
            <a:r>
              <a:rPr lang="fr-US" sz="2000" b="1" kern="100" dirty="0">
                <a:solidFill>
                  <a:srgbClr val="4A4A4A"/>
                </a:solidFill>
                <a:effectLst/>
                <a:latin typeface="Footlight MT Light" panose="0204060206030A020304" pitchFamily="18" charset="77"/>
                <a:ea typeface="Calibri" panose="020F0502020204030204" pitchFamily="34" charset="0"/>
                <a:cs typeface="Times New Roman" panose="02020603050405020304" pitchFamily="18" charset="0"/>
              </a:rPr>
              <a:t>Case of the Ubuntu Philosophy</a:t>
            </a:r>
            <a:endParaRPr lang="fr-US" sz="2000" kern="100" dirty="0">
              <a:effectLst/>
              <a:latin typeface="Footlight MT Light" panose="0204060206030A020304" pitchFamily="18" charset="77"/>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uisse-works"/>
              <a:buChar char="-"/>
            </a:pPr>
            <a:r>
              <a:rPr lang="fr-US" sz="2000" kern="100" dirty="0">
                <a:solidFill>
                  <a:srgbClr val="333333"/>
                </a:solidFill>
                <a:effectLst/>
                <a:latin typeface="Footlight MT Light" panose="0204060206030A020304" pitchFamily="18" charset="77"/>
                <a:ea typeface="Calibri" panose="020F0502020204030204" pitchFamily="34" charset="0"/>
                <a:cs typeface="Times New Roman" panose="02020603050405020304" pitchFamily="18" charset="0"/>
              </a:rPr>
              <a:t>the importance of language in maintaining power hierarchies in the aid system</a:t>
            </a:r>
            <a:r>
              <a:rPr lang="fr-US" sz="2000" kern="100" dirty="0">
                <a:effectLst/>
                <a:latin typeface="Footlight MT Light" panose="0204060206030A020304" pitchFamily="18" charset="77"/>
                <a:ea typeface="Calibri" panose="020F0502020204030204" pitchFamily="34" charset="0"/>
                <a:cs typeface="Times New Roman" panose="02020603050405020304" pitchFamily="18" charset="0"/>
              </a:rPr>
              <a:t> by the use of English, French of Spanish: shifting to local languages</a:t>
            </a:r>
          </a:p>
        </p:txBody>
      </p:sp>
    </p:spTree>
    <p:extLst>
      <p:ext uri="{BB962C8B-B14F-4D97-AF65-F5344CB8AC3E}">
        <p14:creationId xmlns:p14="http://schemas.microsoft.com/office/powerpoint/2010/main" val="2060144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B29104A-E8AC-14B8-56DC-7737E6578CB7}"/>
              </a:ext>
            </a:extLst>
          </p:cNvPr>
          <p:cNvSpPr>
            <a:spLocks noGrp="1"/>
          </p:cNvSpPr>
          <p:nvPr>
            <p:ph type="title"/>
          </p:nvPr>
        </p:nvSpPr>
        <p:spPr>
          <a:xfrm>
            <a:off x="582613" y="692150"/>
            <a:ext cx="8229600" cy="909638"/>
          </a:xfrm>
        </p:spPr>
        <p:txBody>
          <a:bodyPr rtlCol="0">
            <a:normAutofit fontScale="90000"/>
          </a:bodyPr>
          <a:lstStyle/>
          <a:p>
            <a:pPr>
              <a:spcBef>
                <a:spcPts val="0"/>
              </a:spcBef>
              <a:spcAft>
                <a:spcPts val="900"/>
              </a:spcAft>
            </a:pPr>
            <a:r>
              <a:rPr lang="fr-US" sz="4000" b="1" kern="100" dirty="0">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Re)localizing compassion</a:t>
            </a:r>
            <a:br>
              <a:rPr lang="fr-US" sz="4000" kern="100" dirty="0">
                <a:effectLst/>
                <a:latin typeface="Footlight MT Light" panose="0204060206030A020304" pitchFamily="18" charset="77"/>
                <a:ea typeface="Calibri" panose="020F0502020204030204" pitchFamily="34" charset="0"/>
                <a:cs typeface="Times New Roman" panose="02020603050405020304" pitchFamily="18" charset="0"/>
              </a:rPr>
            </a:br>
            <a:r>
              <a:rPr lang="fr-US" sz="4000" kern="100" dirty="0">
                <a:effectLst/>
                <a:latin typeface="Footlight MT Light" panose="0204060206030A020304" pitchFamily="18" charset="77"/>
                <a:ea typeface="Calibri" panose="020F0502020204030204" pitchFamily="34" charset="0"/>
                <a:cs typeface="Times New Roman" panose="02020603050405020304" pitchFamily="18" charset="0"/>
              </a:rPr>
              <a:t>The </a:t>
            </a:r>
            <a:r>
              <a:rPr lang="fr-US" sz="4000" b="1" kern="1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rPr>
              <a:t>African compassionnate relationnality</a:t>
            </a:r>
            <a:endParaRPr lang="fr-US" sz="4000" kern="100" dirty="0">
              <a:solidFill>
                <a:srgbClr val="C00000"/>
              </a:solidFill>
              <a:effectLst/>
              <a:latin typeface="Footlight MT Light" panose="0204060206030A020304" pitchFamily="18" charset="77"/>
              <a:ea typeface="Calibri" panose="020F0502020204030204" pitchFamily="34" charset="0"/>
              <a:cs typeface="Times New Roman" panose="02020603050405020304" pitchFamily="18" charset="0"/>
            </a:endParaRPr>
          </a:p>
        </p:txBody>
      </p:sp>
      <p:sp>
        <p:nvSpPr>
          <p:cNvPr id="2" name="Rectangle 4">
            <a:extLst>
              <a:ext uri="{FF2B5EF4-FFF2-40B4-BE49-F238E27FC236}">
                <a16:creationId xmlns:a16="http://schemas.microsoft.com/office/drawing/2014/main" id="{3D5883A0-04A3-F46D-080B-BB706A31B38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4" name="ZoneTexte 3">
            <a:extLst>
              <a:ext uri="{FF2B5EF4-FFF2-40B4-BE49-F238E27FC236}">
                <a16:creationId xmlns:a16="http://schemas.microsoft.com/office/drawing/2014/main" id="{D6516286-1924-BF87-1906-6EFEB0050240}"/>
              </a:ext>
            </a:extLst>
          </p:cNvPr>
          <p:cNvSpPr txBox="1"/>
          <p:nvPr/>
        </p:nvSpPr>
        <p:spPr>
          <a:xfrm>
            <a:off x="582613" y="1616668"/>
            <a:ext cx="7805811" cy="338554"/>
          </a:xfrm>
          <a:prstGeom prst="rect">
            <a:avLst/>
          </a:prstGeom>
          <a:noFill/>
        </p:spPr>
        <p:txBody>
          <a:bodyPr wrap="square">
            <a:spAutoFit/>
          </a:bodyPr>
          <a:lstStyle/>
          <a:p>
            <a:pPr marL="0" marR="0">
              <a:spcBef>
                <a:spcPts val="0"/>
              </a:spcBef>
              <a:spcAft>
                <a:spcPts val="900"/>
              </a:spcAft>
            </a:pPr>
            <a:endParaRPr lang="fr-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89D59E1-B03D-50AC-ADD4-8F0ECA43DFB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sp>
        <p:nvSpPr>
          <p:cNvPr id="6" name="ZoneTexte 5">
            <a:extLst>
              <a:ext uri="{FF2B5EF4-FFF2-40B4-BE49-F238E27FC236}">
                <a16:creationId xmlns:a16="http://schemas.microsoft.com/office/drawing/2014/main" id="{36DC13D0-6364-DEC0-0344-F571AEC4D64F}"/>
              </a:ext>
            </a:extLst>
          </p:cNvPr>
          <p:cNvSpPr txBox="1"/>
          <p:nvPr/>
        </p:nvSpPr>
        <p:spPr>
          <a:xfrm>
            <a:off x="582613" y="1970102"/>
            <a:ext cx="4853483" cy="3600986"/>
          </a:xfrm>
          <a:prstGeom prst="rect">
            <a:avLst/>
          </a:prstGeom>
          <a:noFill/>
        </p:spPr>
        <p:txBody>
          <a:bodyPr wrap="square">
            <a:spAutoFit/>
          </a:bodyPr>
          <a:lstStyle/>
          <a:p>
            <a:pPr marL="0" marR="0" algn="ctr">
              <a:spcBef>
                <a:spcPts val="0"/>
              </a:spcBef>
              <a:spcAft>
                <a:spcPts val="0"/>
              </a:spcAft>
            </a:pPr>
            <a:r>
              <a:rPr lang="en-US" sz="4400" dirty="0">
                <a:solidFill>
                  <a:srgbClr val="C00000"/>
                </a:solidFill>
              </a:rPr>
              <a:t>You are, therefore I am</a:t>
            </a:r>
            <a:endParaRPr lang="en-US" sz="4400" dirty="0"/>
          </a:p>
          <a:p>
            <a:pPr algn="ctr">
              <a:spcBef>
                <a:spcPts val="0"/>
              </a:spcBef>
              <a:spcAft>
                <a:spcPts val="0"/>
              </a:spcAft>
            </a:pPr>
            <a:r>
              <a:rPr lang="fr-FR" sz="2000" b="0" i="0" u="none" strike="noStrike" dirty="0">
                <a:solidFill>
                  <a:srgbClr val="3E3E3E"/>
                </a:solidFill>
                <a:effectLst/>
                <a:latin typeface="Libre Baskerville" panose="02000000000000000000" pitchFamily="2" charset="0"/>
              </a:rPr>
              <a:t>the </a:t>
            </a:r>
            <a:r>
              <a:rPr lang="fr-FR" sz="2000" b="0" i="0" u="none" strike="noStrike" dirty="0" err="1">
                <a:solidFill>
                  <a:srgbClr val="3E3E3E"/>
                </a:solidFill>
                <a:effectLst/>
                <a:latin typeface="Libre Baskerville" panose="02000000000000000000" pitchFamily="2" charset="0"/>
              </a:rPr>
              <a:t>definition</a:t>
            </a:r>
            <a:r>
              <a:rPr lang="fr-FR" sz="2000" b="0" i="0" u="none" strike="noStrike" dirty="0">
                <a:solidFill>
                  <a:srgbClr val="3E3E3E"/>
                </a:solidFill>
                <a:effectLst/>
                <a:latin typeface="Libre Baskerville" panose="02000000000000000000" pitchFamily="2" charset="0"/>
              </a:rPr>
              <a:t> of </a:t>
            </a:r>
            <a:r>
              <a:rPr lang="fr-FR" sz="2000" b="0" i="0" u="none" strike="noStrike" dirty="0" err="1">
                <a:solidFill>
                  <a:srgbClr val="3E3E3E"/>
                </a:solidFill>
                <a:effectLst/>
                <a:latin typeface="Libre Baskerville" panose="02000000000000000000" pitchFamily="2" charset="0"/>
              </a:rPr>
              <a:t>our</a:t>
            </a:r>
            <a:r>
              <a:rPr lang="fr-FR" sz="2000" b="0" i="0" u="none" strike="noStrike" dirty="0">
                <a:solidFill>
                  <a:srgbClr val="3E3E3E"/>
                </a:solidFill>
                <a:effectLst/>
                <a:latin typeface="Libre Baskerville" panose="02000000000000000000" pitchFamily="2" charset="0"/>
              </a:rPr>
              <a:t> </a:t>
            </a:r>
            <a:r>
              <a:rPr lang="fr-FR" sz="2000" b="0" i="0" u="none" strike="noStrike" dirty="0" err="1">
                <a:solidFill>
                  <a:srgbClr val="3E3E3E"/>
                </a:solidFill>
                <a:effectLst/>
                <a:latin typeface="Libre Baskerville" panose="02000000000000000000" pitchFamily="2" charset="0"/>
              </a:rPr>
              <a:t>humanity</a:t>
            </a:r>
            <a:r>
              <a:rPr lang="fr-FR" sz="2000" b="0" i="0" u="none" strike="noStrike" dirty="0">
                <a:solidFill>
                  <a:srgbClr val="3E3E3E"/>
                </a:solidFill>
                <a:effectLst/>
                <a:latin typeface="Libre Baskerville" panose="02000000000000000000" pitchFamily="2" charset="0"/>
              </a:rPr>
              <a:t> </a:t>
            </a:r>
            <a:r>
              <a:rPr lang="fr-FR" sz="2000" b="0" i="0" u="none" strike="noStrike" dirty="0" err="1">
                <a:solidFill>
                  <a:srgbClr val="3E3E3E"/>
                </a:solidFill>
                <a:effectLst/>
                <a:latin typeface="Libre Baskerville" panose="02000000000000000000" pitchFamily="2" charset="0"/>
              </a:rPr>
              <a:t>is</a:t>
            </a:r>
            <a:r>
              <a:rPr lang="fr-FR" sz="2000" b="0" i="0" u="none" strike="noStrike" dirty="0">
                <a:solidFill>
                  <a:srgbClr val="3E3E3E"/>
                </a:solidFill>
                <a:effectLst/>
                <a:latin typeface="Libre Baskerville" panose="02000000000000000000" pitchFamily="2" charset="0"/>
              </a:rPr>
              <a:t> in how </a:t>
            </a:r>
            <a:r>
              <a:rPr lang="fr-FR" sz="2000" b="0" i="0" u="none" strike="noStrike" dirty="0" err="1">
                <a:solidFill>
                  <a:srgbClr val="3E3E3E"/>
                </a:solidFill>
                <a:effectLst/>
                <a:latin typeface="Libre Baskerville" panose="02000000000000000000" pitchFamily="2" charset="0"/>
              </a:rPr>
              <a:t>we</a:t>
            </a:r>
            <a:r>
              <a:rPr lang="fr-FR" sz="2000" b="0" i="0" u="none" strike="noStrike" dirty="0">
                <a:solidFill>
                  <a:srgbClr val="3E3E3E"/>
                </a:solidFill>
                <a:effectLst/>
                <a:latin typeface="Libre Baskerville" panose="02000000000000000000" pitchFamily="2" charset="0"/>
              </a:rPr>
              <a:t> relate to </a:t>
            </a:r>
            <a:r>
              <a:rPr lang="fr-FR" sz="2000" b="0" i="0" u="none" strike="noStrike" dirty="0" err="1">
                <a:solidFill>
                  <a:srgbClr val="3E3E3E"/>
                </a:solidFill>
                <a:effectLst/>
                <a:latin typeface="Libre Baskerville" panose="02000000000000000000" pitchFamily="2" charset="0"/>
              </a:rPr>
              <a:t>others</a:t>
            </a:r>
            <a:endParaRPr lang="fr-FR" sz="2000" b="0" i="0" u="none" strike="noStrike" dirty="0">
              <a:solidFill>
                <a:srgbClr val="3E3E3E"/>
              </a:solidFill>
              <a:effectLst/>
              <a:latin typeface="Libre Baskerville" panose="02000000000000000000" pitchFamily="2" charset="0"/>
            </a:endParaRPr>
          </a:p>
          <a:p>
            <a:pPr algn="ctr">
              <a:spcBef>
                <a:spcPts val="0"/>
              </a:spcBef>
              <a:spcAft>
                <a:spcPts val="0"/>
              </a:spcAft>
            </a:pPr>
            <a:endParaRPr lang="fr-FR" sz="2000" b="0" i="0" u="none" strike="noStrike" dirty="0">
              <a:solidFill>
                <a:srgbClr val="3E3E3E"/>
              </a:solidFill>
              <a:effectLst/>
              <a:latin typeface="Libre Baskerville" panose="02000000000000000000" pitchFamily="2" charset="0"/>
            </a:endParaRPr>
          </a:p>
          <a:p>
            <a:pPr marL="0" marR="0" algn="ctr">
              <a:spcBef>
                <a:spcPts val="0"/>
              </a:spcBef>
              <a:spcAft>
                <a:spcPts val="0"/>
              </a:spcAft>
            </a:pPr>
            <a:r>
              <a:rPr lang="fr-FR" sz="2000" b="1" kern="100" dirty="0" err="1">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What</a:t>
            </a:r>
            <a:r>
              <a:rPr lang="fr-FR" sz="2000" b="1" kern="100" dirty="0">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 </a:t>
            </a:r>
            <a:r>
              <a:rPr lang="fr-FR" sz="2000" b="1" kern="100" dirty="0" err="1">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does</a:t>
            </a:r>
            <a:r>
              <a:rPr lang="fr-FR" sz="2000" b="1" kern="100" dirty="0">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 </a:t>
            </a:r>
            <a:r>
              <a:rPr lang="fr-FR" sz="2000" b="1" kern="100" dirty="0" err="1">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it</a:t>
            </a:r>
            <a:r>
              <a:rPr lang="fr-FR" sz="2000" b="1" kern="100" dirty="0">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 </a:t>
            </a:r>
            <a:r>
              <a:rPr lang="fr-FR" sz="2000" b="1" kern="100" dirty="0" err="1">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mean</a:t>
            </a:r>
            <a:r>
              <a:rPr lang="fr-FR" sz="2000" b="1" kern="100" dirty="0">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 in </a:t>
            </a:r>
            <a:r>
              <a:rPr lang="fr-FR" sz="2000" b="1" kern="100" dirty="0" err="1">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terms</a:t>
            </a:r>
            <a:r>
              <a:rPr lang="fr-FR" sz="2000" b="1" kern="100" dirty="0">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 of compassion? </a:t>
            </a:r>
          </a:p>
          <a:p>
            <a:pPr marL="0" marR="0">
              <a:spcBef>
                <a:spcPts val="0"/>
              </a:spcBef>
              <a:spcAft>
                <a:spcPts val="0"/>
              </a:spcAft>
            </a:pPr>
            <a:endParaRPr lang="fr-FR" sz="2000" b="1" kern="100" dirty="0">
              <a:solidFill>
                <a:srgbClr val="1D1C1C"/>
              </a:solidFill>
              <a:latin typeface="Footlight MT Light" panose="0204060206030A020304" pitchFamily="18" charset="77"/>
              <a:ea typeface="Calibri" panose="020F0502020204030204" pitchFamily="34" charset="0"/>
              <a:cs typeface="Times New Roman" panose="02020603050405020304" pitchFamily="18" charset="0"/>
            </a:endParaRPr>
          </a:p>
          <a:p>
            <a:pPr marL="0" marR="0">
              <a:spcBef>
                <a:spcPts val="0"/>
              </a:spcBef>
              <a:spcAft>
                <a:spcPts val="0"/>
              </a:spcAft>
            </a:pPr>
            <a:endParaRPr lang="fr-FR" sz="2000" b="1" kern="100" dirty="0">
              <a:solidFill>
                <a:srgbClr val="1D1C1C"/>
              </a:solidFill>
              <a:latin typeface="Footlight MT Light" panose="0204060206030A020304"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fr-FR" sz="2000" b="1" kern="100" dirty="0">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C</a:t>
            </a:r>
            <a:r>
              <a:rPr lang="fr-US" sz="2000" b="1" kern="100" dirty="0">
                <a:solidFill>
                  <a:srgbClr val="1D1C1C"/>
                </a:solidFill>
                <a:effectLst/>
                <a:latin typeface="Footlight MT Light" panose="0204060206030A020304" pitchFamily="18" charset="77"/>
                <a:ea typeface="Calibri" panose="020F0502020204030204" pitchFamily="34" charset="0"/>
                <a:cs typeface="Times New Roman" panose="02020603050405020304" pitchFamily="18" charset="0"/>
              </a:rPr>
              <a:t>ase study: the war in Gaza</a:t>
            </a:r>
            <a:endParaRPr lang="fr-US" sz="2000" kern="100" dirty="0">
              <a:effectLst/>
              <a:latin typeface="Footlight MT Light" panose="0204060206030A020304" pitchFamily="18" charset="77"/>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AD202F5C-7492-6AAD-1ADA-6026507E89B5}"/>
              </a:ext>
            </a:extLst>
          </p:cNvPr>
          <p:cNvSpPr>
            <a:spLocks noGrp="1"/>
          </p:cNvSpPr>
          <p:nvPr>
            <p:ph idx="1"/>
          </p:nvPr>
        </p:nvSpPr>
        <p:spPr>
          <a:xfrm>
            <a:off x="5646738" y="1939747"/>
            <a:ext cx="2914649" cy="3662541"/>
          </a:xfrm>
        </p:spPr>
        <p:txBody>
          <a:bodyPr rtlCol="0">
            <a:normAutofit fontScale="62500" lnSpcReduction="20000"/>
          </a:bodyPr>
          <a:lstStyle/>
          <a:p>
            <a:pPr eaLnBrk="1" fontAlgn="auto" hangingPunct="1">
              <a:buFont typeface="Arial"/>
              <a:buChar char="•"/>
              <a:defRPr/>
            </a:pPr>
            <a:endParaRPr lang="fr-FR" sz="2300" dirty="0">
              <a:solidFill>
                <a:schemeClr val="tx1">
                  <a:lumMod val="85000"/>
                  <a:lumOff val="15000"/>
                </a:schemeClr>
              </a:solidFill>
              <a:latin typeface="Footlight MT Light" charset="0"/>
              <a:ea typeface="Footlight MT Light" charset="0"/>
              <a:cs typeface="Footlight MT Light" charset="0"/>
            </a:endParaRPr>
          </a:p>
          <a:p>
            <a:pPr marL="0" indent="0" algn="just" eaLnBrk="1" fontAlgn="auto" hangingPunct="1">
              <a:buFont typeface="Arial" charset="0"/>
              <a:buNone/>
              <a:defRPr/>
            </a:pPr>
            <a:r>
              <a:rPr lang="fr-FR" sz="2300" dirty="0">
                <a:solidFill>
                  <a:schemeClr val="tx1">
                    <a:lumMod val="85000"/>
                    <a:lumOff val="15000"/>
                  </a:schemeClr>
                </a:solidFill>
                <a:latin typeface="Footlight MT Light" charset="0"/>
                <a:ea typeface="Footlight MT Light" charset="0"/>
                <a:cs typeface="Footlight MT Light" charset="0"/>
              </a:rPr>
              <a:t>Valentin-Yves </a:t>
            </a:r>
            <a:r>
              <a:rPr lang="fr-FR" sz="2300" dirty="0" err="1">
                <a:solidFill>
                  <a:schemeClr val="tx1">
                    <a:lumMod val="85000"/>
                    <a:lumOff val="15000"/>
                  </a:schemeClr>
                </a:solidFill>
                <a:latin typeface="Footlight MT Light" charset="0"/>
                <a:ea typeface="Footlight MT Light" charset="0"/>
                <a:cs typeface="Footlight MT Light" charset="0"/>
              </a:rPr>
              <a:t>Mudimbe</a:t>
            </a:r>
            <a:r>
              <a:rPr lang="fr-FR" sz="2300" dirty="0">
                <a:solidFill>
                  <a:schemeClr val="tx1">
                    <a:lumMod val="85000"/>
                    <a:lumOff val="15000"/>
                  </a:schemeClr>
                </a:solidFill>
                <a:latin typeface="Footlight MT Light" charset="0"/>
                <a:ea typeface="Footlight MT Light" charset="0"/>
                <a:cs typeface="Footlight MT Light" charset="0"/>
              </a:rPr>
              <a:t>, philosophe, poète, essayiste congolais, professeur à Duke </a:t>
            </a:r>
            <a:r>
              <a:rPr lang="fr-FR" sz="2300" dirty="0" err="1">
                <a:solidFill>
                  <a:schemeClr val="tx1">
                    <a:lumMod val="85000"/>
                    <a:lumOff val="15000"/>
                  </a:schemeClr>
                </a:solidFill>
                <a:latin typeface="Footlight MT Light" charset="0"/>
                <a:ea typeface="Footlight MT Light" charset="0"/>
                <a:cs typeface="Footlight MT Light" charset="0"/>
              </a:rPr>
              <a:t>University</a:t>
            </a:r>
            <a:r>
              <a:rPr lang="fr-FR" sz="2300" dirty="0">
                <a:solidFill>
                  <a:schemeClr val="tx1">
                    <a:lumMod val="85000"/>
                    <a:lumOff val="15000"/>
                  </a:schemeClr>
                </a:solidFill>
                <a:latin typeface="Footlight MT Light" charset="0"/>
                <a:ea typeface="Footlight MT Light" charset="0"/>
                <a:cs typeface="Footlight MT Light" charset="0"/>
              </a:rPr>
              <a:t> et </a:t>
            </a:r>
            <a:r>
              <a:rPr lang="fr-FR" sz="2300" dirty="0" err="1">
                <a:solidFill>
                  <a:schemeClr val="tx1">
                    <a:lumMod val="85000"/>
                    <a:lumOff val="15000"/>
                  </a:schemeClr>
                </a:solidFill>
                <a:latin typeface="Footlight MT Light" charset="0"/>
                <a:ea typeface="Footlight MT Light" charset="0"/>
                <a:cs typeface="Footlight MT Light" charset="0"/>
              </a:rPr>
              <a:t>Standford</a:t>
            </a:r>
            <a:r>
              <a:rPr lang="fr-FR" sz="2300" dirty="0">
                <a:solidFill>
                  <a:schemeClr val="tx1">
                    <a:lumMod val="85000"/>
                    <a:lumOff val="15000"/>
                  </a:schemeClr>
                </a:solidFill>
                <a:latin typeface="Footlight MT Light" charset="0"/>
                <a:ea typeface="Footlight MT Light" charset="0"/>
                <a:cs typeface="Footlight MT Light" charset="0"/>
              </a:rPr>
              <a:t> </a:t>
            </a:r>
            <a:r>
              <a:rPr lang="fr-FR" sz="2300" dirty="0" err="1">
                <a:solidFill>
                  <a:schemeClr val="tx1">
                    <a:lumMod val="85000"/>
                    <a:lumOff val="15000"/>
                  </a:schemeClr>
                </a:solidFill>
                <a:latin typeface="Footlight MT Light" charset="0"/>
                <a:ea typeface="Footlight MT Light" charset="0"/>
                <a:cs typeface="Footlight MT Light" charset="0"/>
              </a:rPr>
              <a:t>University</a:t>
            </a:r>
            <a:endParaRPr lang="fr-FR" sz="2300" dirty="0">
              <a:solidFill>
                <a:schemeClr val="tx1">
                  <a:lumMod val="85000"/>
                  <a:lumOff val="15000"/>
                </a:schemeClr>
              </a:solidFill>
              <a:latin typeface="Footlight MT Light" charset="0"/>
              <a:ea typeface="Footlight MT Light" charset="0"/>
              <a:cs typeface="Footlight MT Light" charset="0"/>
            </a:endParaRPr>
          </a:p>
          <a:p>
            <a:pPr marL="0" indent="0" algn="just" eaLnBrk="1" fontAlgn="auto" hangingPunct="1">
              <a:buFont typeface="Arial" charset="0"/>
              <a:buNone/>
              <a:defRPr/>
            </a:pPr>
            <a:r>
              <a:rPr lang="fr-FR" sz="2300" i="1" dirty="0">
                <a:solidFill>
                  <a:schemeClr val="tx1">
                    <a:lumMod val="85000"/>
                    <a:lumOff val="15000"/>
                  </a:schemeClr>
                </a:solidFill>
                <a:latin typeface="Footlight MT Light" charset="0"/>
                <a:ea typeface="Footlight MT Light" charset="0"/>
                <a:cs typeface="Footlight MT Light" charset="0"/>
              </a:rPr>
              <a:t>L’Invention de l’Afrique. Gnose, philosophie et ordre de la connaissance</a:t>
            </a:r>
            <a:r>
              <a:rPr lang="fr-FR" sz="2300" dirty="0">
                <a:solidFill>
                  <a:schemeClr val="tx1">
                    <a:lumMod val="85000"/>
                    <a:lumOff val="15000"/>
                  </a:schemeClr>
                </a:solidFill>
                <a:latin typeface="Footlight MT Light" charset="0"/>
                <a:ea typeface="Footlight MT Light" charset="0"/>
                <a:cs typeface="Footlight MT Light" charset="0"/>
              </a:rPr>
              <a:t>, Paris, Présence africaine, 2021, 520 p</a:t>
            </a:r>
          </a:p>
          <a:p>
            <a:pPr marL="0" indent="0" algn="just" eaLnBrk="1" fontAlgn="auto" hangingPunct="1">
              <a:buFont typeface="Arial"/>
              <a:buNone/>
              <a:defRPr/>
            </a:pPr>
            <a:r>
              <a:rPr lang="fr-FR" sz="2200" dirty="0">
                <a:solidFill>
                  <a:schemeClr val="tx1">
                    <a:lumMod val="85000"/>
                    <a:lumOff val="15000"/>
                  </a:schemeClr>
                </a:solidFill>
                <a:latin typeface="Footlight MT Light" charset="0"/>
                <a:ea typeface="Footlight MT Light" charset="0"/>
                <a:cs typeface="Footlight MT Light" charset="0"/>
              </a:rPr>
              <a:t>la possibilité d’un savoir «authentiquement africain» parce qu’absolu et sans médiation, en même temps qu’elle maintient – c’est l’hypothèse défendue ici – un modèle de connaissance typique des sociétés initiatiques africaines </a:t>
            </a:r>
          </a:p>
          <a:p>
            <a:pPr marL="0" indent="0" algn="just" eaLnBrk="1" fontAlgn="auto" hangingPunct="1">
              <a:buFont typeface="Arial" charset="0"/>
              <a:buNone/>
              <a:defRPr/>
            </a:pPr>
            <a:endParaRPr lang="fr-FR" sz="2200" dirty="0">
              <a:solidFill>
                <a:schemeClr val="tx1">
                  <a:lumMod val="85000"/>
                  <a:lumOff val="15000"/>
                </a:schemeClr>
              </a:solidFill>
              <a:latin typeface="Footlight MT Light" charset="0"/>
              <a:ea typeface="Footlight MT Light" charset="0"/>
              <a:cs typeface="Footlight MT Light" charset="0"/>
            </a:endParaRPr>
          </a:p>
          <a:p>
            <a:pPr marL="0" indent="0" algn="just" eaLnBrk="1" fontAlgn="auto" hangingPunct="1">
              <a:buFont typeface="Arial" charset="0"/>
              <a:buNone/>
              <a:defRPr/>
            </a:pPr>
            <a:endParaRPr lang="fr-FR" sz="2300" dirty="0">
              <a:solidFill>
                <a:schemeClr val="tx1">
                  <a:lumMod val="85000"/>
                  <a:lumOff val="15000"/>
                </a:schemeClr>
              </a:solidFill>
              <a:latin typeface="Footlight MT Light" charset="0"/>
              <a:ea typeface="Footlight MT Light" charset="0"/>
              <a:cs typeface="Footlight MT Light" charset="0"/>
            </a:endParaRPr>
          </a:p>
          <a:p>
            <a:pPr eaLnBrk="1" fontAlgn="auto" hangingPunct="1">
              <a:buFont typeface="Arial"/>
              <a:buChar char="•"/>
              <a:defRPr/>
            </a:pPr>
            <a:endParaRPr lang="fr-FR" sz="2300" dirty="0">
              <a:solidFill>
                <a:schemeClr val="tx1">
                  <a:lumMod val="85000"/>
                  <a:lumOff val="15000"/>
                </a:schemeClr>
              </a:solidFill>
              <a:latin typeface="Footlight MT Light" charset="0"/>
              <a:ea typeface="Footlight MT Light" charset="0"/>
              <a:cs typeface="Footlight MT Light" charset="0"/>
            </a:endParaRPr>
          </a:p>
          <a:p>
            <a:pPr marL="2846388" indent="-365125" algn="just" eaLnBrk="1" fontAlgn="auto" hangingPunct="1">
              <a:spcAft>
                <a:spcPts val="0"/>
              </a:spcAft>
              <a:buClr>
                <a:schemeClr val="accent3"/>
              </a:buClr>
              <a:buFont typeface="Arial" panose="020B0604020202020204" pitchFamily="34" charset="0"/>
              <a:buNone/>
              <a:defRPr/>
            </a:pPr>
            <a:endParaRPr lang="fr-FR" sz="2300" dirty="0">
              <a:solidFill>
                <a:schemeClr val="tx1">
                  <a:lumMod val="85000"/>
                  <a:lumOff val="15000"/>
                </a:schemeClr>
              </a:solidFill>
              <a:latin typeface="Footlight MT Light" charset="0"/>
              <a:ea typeface="Footlight MT Light" charset="0"/>
              <a:cs typeface="Footlight MT Light" charset="0"/>
            </a:endParaRPr>
          </a:p>
          <a:p>
            <a:pPr marL="730250" indent="-274320" algn="just" eaLnBrk="1" fontAlgn="auto" hangingPunct="1">
              <a:spcAft>
                <a:spcPts val="0"/>
              </a:spcAft>
              <a:buClr>
                <a:schemeClr val="accent3"/>
              </a:buClr>
              <a:buFont typeface="Wingdings 2" pitchFamily="18" charset="2"/>
              <a:buNone/>
              <a:defRPr/>
            </a:pPr>
            <a:endParaRPr lang="fr-FR" sz="3000" dirty="0">
              <a:solidFill>
                <a:schemeClr val="tx1">
                  <a:lumMod val="85000"/>
                  <a:lumOff val="15000"/>
                </a:schemeClr>
              </a:solidFill>
            </a:endParaRPr>
          </a:p>
          <a:p>
            <a:pPr marL="730250" indent="-274320" algn="just" eaLnBrk="1" fontAlgn="auto" hangingPunct="1">
              <a:spcAft>
                <a:spcPts val="0"/>
              </a:spcAft>
              <a:buClr>
                <a:schemeClr val="accent3"/>
              </a:buClr>
              <a:buFont typeface="Wingdings" pitchFamily="2" charset="2"/>
              <a:buChar char="Ø"/>
              <a:defRPr/>
            </a:pPr>
            <a:endParaRPr lang="fr-FR" sz="3000" dirty="0">
              <a:solidFill>
                <a:schemeClr val="tx1">
                  <a:lumMod val="85000"/>
                  <a:lumOff val="15000"/>
                </a:schemeClr>
              </a:solidFill>
            </a:endParaRPr>
          </a:p>
          <a:p>
            <a:pPr marL="274320" indent="-274320" eaLnBrk="1" fontAlgn="auto" hangingPunct="1">
              <a:spcAft>
                <a:spcPts val="0"/>
              </a:spcAft>
              <a:buClr>
                <a:schemeClr val="accent3"/>
              </a:buClr>
              <a:buFont typeface="Wingdings 2"/>
              <a:buNone/>
              <a:defRPr/>
            </a:pPr>
            <a:endParaRPr lang="fr-FR" dirty="0">
              <a:solidFill>
                <a:schemeClr val="tx1">
                  <a:lumMod val="85000"/>
                  <a:lumOff val="15000"/>
                </a:schemeClr>
              </a:solidFill>
            </a:endParaRPr>
          </a:p>
          <a:p>
            <a:pPr marL="274320" indent="-274320" eaLnBrk="1" fontAlgn="auto" hangingPunct="1">
              <a:spcAft>
                <a:spcPts val="0"/>
              </a:spcAft>
              <a:buClr>
                <a:schemeClr val="accent3"/>
              </a:buClr>
              <a:buFont typeface="Wingdings 2"/>
              <a:buChar char=""/>
              <a:defRPr/>
            </a:pPr>
            <a:endParaRPr lang="fr-FR" dirty="0">
              <a:solidFill>
                <a:schemeClr val="tx1">
                  <a:lumMod val="85000"/>
                  <a:lumOff val="15000"/>
                </a:schemeClr>
              </a:solidFill>
            </a:endParaRPr>
          </a:p>
        </p:txBody>
      </p:sp>
    </p:spTree>
    <p:extLst>
      <p:ext uri="{BB962C8B-B14F-4D97-AF65-F5344CB8AC3E}">
        <p14:creationId xmlns:p14="http://schemas.microsoft.com/office/powerpoint/2010/main" val="2213863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06E08-464D-BC42-3184-7A84EF7437D4}"/>
              </a:ext>
            </a:extLst>
          </p:cNvPr>
          <p:cNvSpPr>
            <a:spLocks noGrp="1"/>
          </p:cNvSpPr>
          <p:nvPr>
            <p:ph idx="1"/>
          </p:nvPr>
        </p:nvSpPr>
        <p:spPr>
          <a:xfrm>
            <a:off x="628649" y="548680"/>
            <a:ext cx="7886699" cy="5389725"/>
          </a:xfrm>
        </p:spPr>
        <p:txBody>
          <a:bodyPr>
            <a:normAutofit lnSpcReduction="10000"/>
          </a:bodyPr>
          <a:lstStyle/>
          <a:p>
            <a:pPr marL="2400300" lvl="7" indent="-234950"/>
            <a:endParaRPr lang="fr-FR" sz="1100" dirty="0">
              <a:solidFill>
                <a:srgbClr val="3E3E3E"/>
              </a:solidFill>
              <a:latin typeface="Libre Baskerville" panose="02000000000000000000" pitchFamily="2" charset="0"/>
            </a:endParaRPr>
          </a:p>
          <a:p>
            <a:pPr marL="2400300" lvl="7" indent="-234950" algn="just"/>
            <a:r>
              <a:rPr lang="fr-FR" sz="1600" dirty="0">
                <a:solidFill>
                  <a:srgbClr val="3E3E3E"/>
                </a:solidFill>
                <a:latin typeface="Libre Baskerville" panose="02000000000000000000" pitchFamily="2" charset="0"/>
              </a:rPr>
              <a:t>No future </a:t>
            </a:r>
            <a:r>
              <a:rPr lang="fr-FR" sz="1600" dirty="0" err="1">
                <a:solidFill>
                  <a:srgbClr val="3E3E3E"/>
                </a:solidFill>
                <a:latin typeface="Libre Baskerville" panose="02000000000000000000" pitchFamily="2" charset="0"/>
              </a:rPr>
              <a:t>without</a:t>
            </a:r>
            <a:r>
              <a:rPr lang="fr-FR" sz="1600" dirty="0">
                <a:solidFill>
                  <a:srgbClr val="3E3E3E"/>
                </a:solidFill>
                <a:latin typeface="Libre Baskerville" panose="02000000000000000000" pitchFamily="2" charset="0"/>
              </a:rPr>
              <a:t> </a:t>
            </a:r>
            <a:r>
              <a:rPr lang="fr-FR" sz="1600" dirty="0" err="1">
                <a:solidFill>
                  <a:srgbClr val="3E3E3E"/>
                </a:solidFill>
                <a:latin typeface="Libre Baskerville" panose="02000000000000000000" pitchFamily="2" charset="0"/>
              </a:rPr>
              <a:t>forgiveness</a:t>
            </a:r>
            <a:endParaRPr lang="fr-FR" sz="1600" dirty="0">
              <a:solidFill>
                <a:srgbClr val="3E3E3E"/>
              </a:solidFill>
              <a:latin typeface="Libre Baskerville" panose="02000000000000000000" pitchFamily="2" charset="0"/>
            </a:endParaRPr>
          </a:p>
          <a:p>
            <a:pPr marL="2400300" lvl="7" indent="-234950" algn="just">
              <a:buNone/>
            </a:pPr>
            <a:endParaRPr lang="fr-FR" sz="1600" dirty="0">
              <a:solidFill>
                <a:srgbClr val="3E3E3E"/>
              </a:solidFill>
              <a:latin typeface="Libre Baskerville" panose="02000000000000000000" pitchFamily="2" charset="0"/>
            </a:endParaRPr>
          </a:p>
          <a:p>
            <a:pPr marL="2400300" lvl="7" indent="-234950" algn="just"/>
            <a:r>
              <a:rPr lang="fr-FR" sz="1600" b="0" i="0" u="none" strike="noStrike" dirty="0">
                <a:solidFill>
                  <a:srgbClr val="181818"/>
                </a:solidFill>
                <a:effectLst/>
                <a:latin typeface="Merriweather" pitchFamily="2" charset="77"/>
              </a:rPr>
              <a:t>“Ubuntu [...] </a:t>
            </a:r>
            <a:r>
              <a:rPr lang="fr-FR" sz="1600" b="0" i="0" u="none" strike="noStrike" dirty="0" err="1">
                <a:solidFill>
                  <a:srgbClr val="181818"/>
                </a:solidFill>
                <a:effectLst/>
                <a:latin typeface="Merriweather" pitchFamily="2" charset="77"/>
              </a:rPr>
              <a:t>speaks</a:t>
            </a:r>
            <a:r>
              <a:rPr lang="fr-FR" sz="1600" b="0" i="0" u="none" strike="noStrike" dirty="0">
                <a:solidFill>
                  <a:srgbClr val="181818"/>
                </a:solidFill>
                <a:effectLst/>
                <a:latin typeface="Merriweather" pitchFamily="2" charset="77"/>
              </a:rPr>
              <a:t> of the </a:t>
            </a:r>
            <a:r>
              <a:rPr lang="fr-FR" sz="1600" b="0" i="0" u="none" strike="noStrike" dirty="0" err="1">
                <a:solidFill>
                  <a:srgbClr val="181818"/>
                </a:solidFill>
                <a:effectLst/>
                <a:latin typeface="Merriweather" pitchFamily="2" charset="77"/>
              </a:rPr>
              <a:t>very</a:t>
            </a:r>
            <a:r>
              <a:rPr lang="fr-FR" sz="1600" b="0" i="0" u="none" strike="noStrike" dirty="0">
                <a:solidFill>
                  <a:srgbClr val="181818"/>
                </a:solidFill>
                <a:effectLst/>
                <a:latin typeface="Merriweather" pitchFamily="2" charset="77"/>
              </a:rPr>
              <a:t> essence of </a:t>
            </a:r>
            <a:r>
              <a:rPr lang="fr-FR" sz="1600" b="0" i="0" u="none" strike="noStrike" dirty="0" err="1">
                <a:solidFill>
                  <a:srgbClr val="181818"/>
                </a:solidFill>
                <a:effectLst/>
                <a:latin typeface="Merriweather" pitchFamily="2" charset="77"/>
              </a:rPr>
              <a:t>being</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human</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We</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say</a:t>
            </a:r>
            <a:r>
              <a:rPr lang="fr-FR" sz="1600" b="0" i="0" u="none" strike="noStrike" dirty="0">
                <a:solidFill>
                  <a:srgbClr val="181818"/>
                </a:solidFill>
                <a:effectLst/>
                <a:latin typeface="Merriweather" pitchFamily="2" charset="77"/>
              </a:rPr>
              <a:t> [...] "Hey, </a:t>
            </a:r>
            <a:r>
              <a:rPr lang="fr-FR" sz="1600" b="0" i="0" u="none" strike="noStrike" dirty="0" err="1">
                <a:solidFill>
                  <a:srgbClr val="181818"/>
                </a:solidFill>
                <a:effectLst/>
                <a:latin typeface="Merriweather" pitchFamily="2" charset="77"/>
              </a:rPr>
              <a:t>so</a:t>
            </a:r>
            <a:r>
              <a:rPr lang="fr-FR" sz="1600" b="0" i="0" u="none" strike="noStrike" dirty="0">
                <a:solidFill>
                  <a:srgbClr val="181818"/>
                </a:solidFill>
                <a:effectLst/>
                <a:latin typeface="Merriweather" pitchFamily="2" charset="77"/>
              </a:rPr>
              <a:t>-and-</a:t>
            </a:r>
            <a:r>
              <a:rPr lang="fr-FR" sz="1600" b="0" i="0" u="none" strike="noStrike" dirty="0" err="1">
                <a:solidFill>
                  <a:srgbClr val="181818"/>
                </a:solidFill>
                <a:effectLst/>
                <a:latin typeface="Merriweather" pitchFamily="2" charset="77"/>
              </a:rPr>
              <a:t>so</a:t>
            </a:r>
            <a:r>
              <a:rPr lang="fr-FR" sz="1600" b="0" i="0" u="none" strike="noStrike" dirty="0">
                <a:solidFill>
                  <a:srgbClr val="181818"/>
                </a:solidFill>
                <a:effectLst/>
                <a:latin typeface="Merriweather" pitchFamily="2" charset="77"/>
              </a:rPr>
              <a:t> has </a:t>
            </a:r>
            <a:r>
              <a:rPr lang="fr-FR" sz="1600" b="0" i="0" u="none" strike="noStrike" dirty="0" err="1">
                <a:solidFill>
                  <a:srgbClr val="181818"/>
                </a:solidFill>
                <a:effectLst/>
                <a:latin typeface="Merriweather" pitchFamily="2" charset="77"/>
              </a:rPr>
              <a:t>ubuntu</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Then</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you</a:t>
            </a:r>
            <a:r>
              <a:rPr lang="fr-FR" sz="1600" b="0" i="0" u="none" strike="noStrike" dirty="0">
                <a:solidFill>
                  <a:srgbClr val="181818"/>
                </a:solidFill>
                <a:effectLst/>
                <a:latin typeface="Merriweather" pitchFamily="2" charset="77"/>
              </a:rPr>
              <a:t> are </a:t>
            </a:r>
            <a:r>
              <a:rPr lang="fr-FR" sz="1600" b="0" i="0" u="none" strike="noStrike" dirty="0" err="1">
                <a:solidFill>
                  <a:srgbClr val="181818"/>
                </a:solidFill>
                <a:effectLst/>
                <a:latin typeface="Merriweather" pitchFamily="2" charset="77"/>
              </a:rPr>
              <a:t>generous</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you</a:t>
            </a:r>
            <a:r>
              <a:rPr lang="fr-FR" sz="1600" b="0" i="0" u="none" strike="noStrike" dirty="0">
                <a:solidFill>
                  <a:srgbClr val="181818"/>
                </a:solidFill>
                <a:effectLst/>
                <a:latin typeface="Merriweather" pitchFamily="2" charset="77"/>
              </a:rPr>
              <a:t> are </a:t>
            </a:r>
            <a:r>
              <a:rPr lang="fr-FR" sz="1600" b="0" i="0" u="none" strike="noStrike" dirty="0" err="1">
                <a:solidFill>
                  <a:srgbClr val="181818"/>
                </a:solidFill>
                <a:effectLst/>
                <a:latin typeface="Merriweather" pitchFamily="2" charset="77"/>
              </a:rPr>
              <a:t>hospitable</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you</a:t>
            </a:r>
            <a:r>
              <a:rPr lang="fr-FR" sz="1600" b="0" i="0" u="none" strike="noStrike" dirty="0">
                <a:solidFill>
                  <a:srgbClr val="181818"/>
                </a:solidFill>
                <a:effectLst/>
                <a:latin typeface="Merriweather" pitchFamily="2" charset="77"/>
              </a:rPr>
              <a:t> are </a:t>
            </a:r>
            <a:r>
              <a:rPr lang="fr-FR" sz="1600" b="0" i="0" u="none" strike="noStrike" dirty="0" err="1">
                <a:solidFill>
                  <a:srgbClr val="181818"/>
                </a:solidFill>
                <a:effectLst/>
                <a:latin typeface="Merriweather" pitchFamily="2" charset="77"/>
              </a:rPr>
              <a:t>friendly</a:t>
            </a:r>
            <a:r>
              <a:rPr lang="fr-FR" sz="1600" b="0" i="0" u="none" strike="noStrike" dirty="0">
                <a:solidFill>
                  <a:srgbClr val="181818"/>
                </a:solidFill>
                <a:effectLst/>
                <a:latin typeface="Merriweather" pitchFamily="2" charset="77"/>
              </a:rPr>
              <a:t> and </a:t>
            </a:r>
            <a:r>
              <a:rPr lang="fr-FR" sz="1600" b="0" i="0" u="none" strike="noStrike" dirty="0" err="1">
                <a:solidFill>
                  <a:srgbClr val="181818"/>
                </a:solidFill>
                <a:effectLst/>
                <a:latin typeface="Merriweather" pitchFamily="2" charset="77"/>
              </a:rPr>
              <a:t>caring</a:t>
            </a:r>
            <a:r>
              <a:rPr lang="fr-FR" sz="1600" b="0" i="0" u="none" strike="noStrike" dirty="0">
                <a:solidFill>
                  <a:srgbClr val="181818"/>
                </a:solidFill>
                <a:effectLst/>
                <a:latin typeface="Merriweather" pitchFamily="2" charset="77"/>
              </a:rPr>
              <a:t> and </a:t>
            </a:r>
            <a:r>
              <a:rPr lang="fr-FR" sz="1600" b="0" i="0" u="none" strike="noStrike" dirty="0" err="1">
                <a:solidFill>
                  <a:srgbClr val="181818"/>
                </a:solidFill>
                <a:effectLst/>
                <a:latin typeface="Merriweather" pitchFamily="2" charset="77"/>
              </a:rPr>
              <a:t>compassionate</a:t>
            </a:r>
            <a:r>
              <a:rPr lang="fr-FR" sz="1600" b="0" i="0" u="none" strike="noStrike" dirty="0">
                <a:solidFill>
                  <a:srgbClr val="181818"/>
                </a:solidFill>
                <a:effectLst/>
                <a:latin typeface="Merriweather" pitchFamily="2" charset="77"/>
              </a:rPr>
              <a:t>. You </a:t>
            </a:r>
            <a:r>
              <a:rPr lang="fr-FR" sz="1600" b="0" i="0" u="none" strike="noStrike" dirty="0" err="1">
                <a:solidFill>
                  <a:srgbClr val="181818"/>
                </a:solidFill>
                <a:effectLst/>
                <a:latin typeface="Merriweather" pitchFamily="2" charset="77"/>
              </a:rPr>
              <a:t>share</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what</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you</a:t>
            </a:r>
            <a:r>
              <a:rPr lang="fr-FR" sz="1600" b="0" i="0" u="none" strike="noStrike" dirty="0">
                <a:solidFill>
                  <a:srgbClr val="181818"/>
                </a:solidFill>
                <a:effectLst/>
                <a:latin typeface="Merriweather" pitchFamily="2" charset="77"/>
              </a:rPr>
              <a:t> have. It </a:t>
            </a:r>
            <a:r>
              <a:rPr lang="fr-FR" sz="1600" b="0" i="0" u="none" strike="noStrike" dirty="0" err="1">
                <a:solidFill>
                  <a:srgbClr val="181818"/>
                </a:solidFill>
                <a:effectLst/>
                <a:latin typeface="Merriweather" pitchFamily="2" charset="77"/>
              </a:rPr>
              <a:t>is</a:t>
            </a:r>
            <a:r>
              <a:rPr lang="fr-FR" sz="1600" b="0" i="0" u="none" strike="noStrike" dirty="0">
                <a:solidFill>
                  <a:srgbClr val="181818"/>
                </a:solidFill>
                <a:effectLst/>
                <a:latin typeface="Merriweather" pitchFamily="2" charset="77"/>
              </a:rPr>
              <a:t> to </a:t>
            </a:r>
            <a:r>
              <a:rPr lang="fr-FR" sz="1600" b="0" i="0" u="none" strike="noStrike" dirty="0" err="1">
                <a:solidFill>
                  <a:srgbClr val="181818"/>
                </a:solidFill>
                <a:effectLst/>
                <a:latin typeface="Merriweather" pitchFamily="2" charset="77"/>
              </a:rPr>
              <a:t>say</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My</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humanity</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is</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caught</a:t>
            </a:r>
            <a:r>
              <a:rPr lang="fr-FR" sz="1600" b="0" i="0" u="none" strike="noStrike" dirty="0">
                <a:solidFill>
                  <a:srgbClr val="181818"/>
                </a:solidFill>
                <a:effectLst/>
                <a:latin typeface="Merriweather" pitchFamily="2" charset="77"/>
              </a:rPr>
              <a:t> up, </a:t>
            </a:r>
            <a:r>
              <a:rPr lang="fr-FR" sz="1600" b="0" i="0" u="none" strike="noStrike" dirty="0" err="1">
                <a:solidFill>
                  <a:srgbClr val="181818"/>
                </a:solidFill>
                <a:effectLst/>
                <a:latin typeface="Merriweather" pitchFamily="2" charset="77"/>
              </a:rPr>
              <a:t>is</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inextricably</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bound</a:t>
            </a:r>
            <a:r>
              <a:rPr lang="fr-FR" sz="1600" b="0" i="0" u="none" strike="noStrike" dirty="0">
                <a:solidFill>
                  <a:srgbClr val="181818"/>
                </a:solidFill>
                <a:effectLst/>
                <a:latin typeface="Merriweather" pitchFamily="2" charset="77"/>
              </a:rPr>
              <a:t> up, in </a:t>
            </a:r>
            <a:r>
              <a:rPr lang="fr-FR" sz="1600" b="0" i="0" u="none" strike="noStrike" dirty="0" err="1">
                <a:solidFill>
                  <a:srgbClr val="181818"/>
                </a:solidFill>
                <a:effectLst/>
                <a:latin typeface="Merriweather" pitchFamily="2" charset="77"/>
              </a:rPr>
              <a:t>yours</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We</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belong</a:t>
            </a:r>
            <a:r>
              <a:rPr lang="fr-FR" sz="1600" b="0" i="0" u="none" strike="noStrike" dirty="0">
                <a:solidFill>
                  <a:srgbClr val="181818"/>
                </a:solidFill>
                <a:effectLst/>
                <a:latin typeface="Merriweather" pitchFamily="2" charset="77"/>
              </a:rPr>
              <a:t> in a bundle of life. </a:t>
            </a:r>
            <a:r>
              <a:rPr lang="fr-FR" sz="1600" b="0" i="0" u="none" strike="noStrike" dirty="0" err="1">
                <a:solidFill>
                  <a:srgbClr val="181818"/>
                </a:solidFill>
                <a:effectLst/>
                <a:latin typeface="Merriweather" pitchFamily="2" charset="77"/>
              </a:rPr>
              <a:t>We</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say</a:t>
            </a:r>
            <a:r>
              <a:rPr lang="fr-FR" sz="1600" b="0" i="0" u="none" strike="noStrike" dirty="0">
                <a:solidFill>
                  <a:srgbClr val="181818"/>
                </a:solidFill>
                <a:effectLst/>
                <a:latin typeface="Merriweather" pitchFamily="2" charset="77"/>
              </a:rPr>
              <a:t>, "A </a:t>
            </a:r>
            <a:r>
              <a:rPr lang="fr-FR" sz="1600" b="0" i="0" u="none" strike="noStrike" dirty="0" err="1">
                <a:solidFill>
                  <a:srgbClr val="181818"/>
                </a:solidFill>
                <a:effectLst/>
                <a:latin typeface="Merriweather" pitchFamily="2" charset="77"/>
              </a:rPr>
              <a:t>person</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is</a:t>
            </a:r>
            <a:r>
              <a:rPr lang="fr-FR" sz="1600" b="0" i="0" u="none" strike="noStrike" dirty="0">
                <a:solidFill>
                  <a:srgbClr val="181818"/>
                </a:solidFill>
                <a:effectLst/>
                <a:latin typeface="Merriweather" pitchFamily="2" charset="77"/>
              </a:rPr>
              <a:t> a </a:t>
            </a:r>
            <a:r>
              <a:rPr lang="fr-FR" sz="1600" b="0" i="0" u="none" strike="noStrike" dirty="0" err="1">
                <a:solidFill>
                  <a:srgbClr val="181818"/>
                </a:solidFill>
                <a:effectLst/>
                <a:latin typeface="Merriweather" pitchFamily="2" charset="77"/>
              </a:rPr>
              <a:t>person</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through</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other</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persons</a:t>
            </a:r>
            <a:r>
              <a:rPr lang="fr-FR" sz="1600" b="0" i="0" u="none" strike="noStrike" dirty="0">
                <a:solidFill>
                  <a:srgbClr val="181818"/>
                </a:solidFill>
                <a:effectLst/>
                <a:latin typeface="Merriweather" pitchFamily="2" charset="77"/>
              </a:rPr>
              <a:t>. »</a:t>
            </a:r>
          </a:p>
          <a:p>
            <a:pPr marL="2400300" lvl="7" indent="-234950" algn="just"/>
            <a:endParaRPr lang="fr-FR" sz="1600" b="0" i="0" u="none" strike="noStrike" dirty="0">
              <a:solidFill>
                <a:srgbClr val="181818"/>
              </a:solidFill>
              <a:effectLst/>
              <a:latin typeface="Merriweather" pitchFamily="2" charset="77"/>
            </a:endParaRPr>
          </a:p>
          <a:p>
            <a:pPr marL="2400300" lvl="7" indent="-234950" algn="just"/>
            <a:r>
              <a:rPr lang="fr-FR" sz="1600" b="0" i="0" u="none" strike="noStrike" dirty="0">
                <a:solidFill>
                  <a:srgbClr val="181818"/>
                </a:solidFill>
                <a:effectLst/>
                <a:latin typeface="Merriweather" pitchFamily="2" charset="77"/>
              </a:rPr>
              <a:t>A </a:t>
            </a:r>
            <a:r>
              <a:rPr lang="fr-FR" sz="1600" b="0" i="0" u="none" strike="noStrike" dirty="0" err="1">
                <a:solidFill>
                  <a:srgbClr val="181818"/>
                </a:solidFill>
                <a:effectLst/>
                <a:latin typeface="Merriweather" pitchFamily="2" charset="77"/>
              </a:rPr>
              <a:t>person</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with</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ubuntu</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is</a:t>
            </a:r>
            <a:r>
              <a:rPr lang="fr-FR" sz="1600" b="0" i="0" u="none" strike="noStrike" dirty="0">
                <a:solidFill>
                  <a:srgbClr val="181818"/>
                </a:solidFill>
                <a:effectLst/>
                <a:latin typeface="Merriweather" pitchFamily="2" charset="77"/>
              </a:rPr>
              <a:t> open and </a:t>
            </a:r>
            <a:r>
              <a:rPr lang="fr-FR" sz="1600" b="0" i="0" u="none" strike="noStrike" dirty="0" err="1">
                <a:solidFill>
                  <a:srgbClr val="181818"/>
                </a:solidFill>
                <a:effectLst/>
                <a:latin typeface="Merriweather" pitchFamily="2" charset="77"/>
              </a:rPr>
              <a:t>available</a:t>
            </a:r>
            <a:r>
              <a:rPr lang="fr-FR" sz="1600" b="0" i="0" u="none" strike="noStrike" dirty="0">
                <a:solidFill>
                  <a:srgbClr val="181818"/>
                </a:solidFill>
                <a:effectLst/>
                <a:latin typeface="Merriweather" pitchFamily="2" charset="77"/>
              </a:rPr>
              <a:t> to </a:t>
            </a:r>
            <a:r>
              <a:rPr lang="fr-FR" sz="1600" b="0" i="0" u="none" strike="noStrike" dirty="0" err="1">
                <a:solidFill>
                  <a:srgbClr val="181818"/>
                </a:solidFill>
                <a:effectLst/>
                <a:latin typeface="Merriweather" pitchFamily="2" charset="77"/>
              </a:rPr>
              <a:t>others</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affirming</a:t>
            </a:r>
            <a:r>
              <a:rPr lang="fr-FR" sz="1600" b="0" i="0" u="none" strike="noStrike" dirty="0">
                <a:solidFill>
                  <a:srgbClr val="181818"/>
                </a:solidFill>
                <a:effectLst/>
                <a:latin typeface="Merriweather" pitchFamily="2" charset="77"/>
              </a:rPr>
              <a:t> of </a:t>
            </a:r>
            <a:r>
              <a:rPr lang="fr-FR" sz="1600" b="0" i="0" u="none" strike="noStrike" dirty="0" err="1">
                <a:solidFill>
                  <a:srgbClr val="181818"/>
                </a:solidFill>
                <a:effectLst/>
                <a:latin typeface="Merriweather" pitchFamily="2" charset="77"/>
              </a:rPr>
              <a:t>others</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does</a:t>
            </a:r>
            <a:r>
              <a:rPr lang="fr-FR" sz="1600" b="0" i="0" u="none" strike="noStrike" dirty="0">
                <a:solidFill>
                  <a:srgbClr val="181818"/>
                </a:solidFill>
                <a:effectLst/>
                <a:latin typeface="Merriweather" pitchFamily="2" charset="77"/>
              </a:rPr>
              <a:t> not </a:t>
            </a:r>
            <a:r>
              <a:rPr lang="fr-FR" sz="1600" b="0" i="0" u="none" strike="noStrike" dirty="0" err="1">
                <a:solidFill>
                  <a:srgbClr val="181818"/>
                </a:solidFill>
                <a:effectLst/>
                <a:latin typeface="Merriweather" pitchFamily="2" charset="77"/>
              </a:rPr>
              <a:t>feel</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threatened</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that</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others</a:t>
            </a:r>
            <a:r>
              <a:rPr lang="fr-FR" sz="1600" b="0" i="0" u="none" strike="noStrike" dirty="0">
                <a:solidFill>
                  <a:srgbClr val="181818"/>
                </a:solidFill>
                <a:effectLst/>
                <a:latin typeface="Merriweather" pitchFamily="2" charset="77"/>
              </a:rPr>
              <a:t> are able and good, for </a:t>
            </a:r>
            <a:r>
              <a:rPr lang="fr-FR" sz="1600" b="0" i="0" u="none" strike="noStrike" dirty="0" err="1">
                <a:solidFill>
                  <a:srgbClr val="181818"/>
                </a:solidFill>
                <a:effectLst/>
                <a:latin typeface="Merriweather" pitchFamily="2" charset="77"/>
              </a:rPr>
              <a:t>he</a:t>
            </a:r>
            <a:r>
              <a:rPr lang="fr-FR" sz="1600" b="0" i="0" u="none" strike="noStrike" dirty="0">
                <a:solidFill>
                  <a:srgbClr val="181818"/>
                </a:solidFill>
                <a:effectLst/>
                <a:latin typeface="Merriweather" pitchFamily="2" charset="77"/>
              </a:rPr>
              <a:t> or </a:t>
            </a:r>
            <a:r>
              <a:rPr lang="fr-FR" sz="1600" b="0" i="0" u="none" strike="noStrike" dirty="0" err="1">
                <a:solidFill>
                  <a:srgbClr val="181818"/>
                </a:solidFill>
                <a:effectLst/>
                <a:latin typeface="Merriweather" pitchFamily="2" charset="77"/>
              </a:rPr>
              <a:t>she</a:t>
            </a:r>
            <a:r>
              <a:rPr lang="fr-FR" sz="1600" b="0" i="0" u="none" strike="noStrike" dirty="0">
                <a:solidFill>
                  <a:srgbClr val="181818"/>
                </a:solidFill>
                <a:effectLst/>
                <a:latin typeface="Merriweather" pitchFamily="2" charset="77"/>
              </a:rPr>
              <a:t> has a </a:t>
            </a:r>
            <a:r>
              <a:rPr lang="fr-FR" sz="1600" b="0" i="0" u="none" strike="noStrike" dirty="0" err="1">
                <a:solidFill>
                  <a:srgbClr val="181818"/>
                </a:solidFill>
                <a:effectLst/>
                <a:latin typeface="Merriweather" pitchFamily="2" charset="77"/>
              </a:rPr>
              <a:t>proper</a:t>
            </a:r>
            <a:r>
              <a:rPr lang="fr-FR" sz="1600" b="0" i="0" u="none" strike="noStrike" dirty="0">
                <a:solidFill>
                  <a:srgbClr val="181818"/>
                </a:solidFill>
                <a:effectLst/>
                <a:latin typeface="Merriweather" pitchFamily="2" charset="77"/>
              </a:rPr>
              <a:t> self-assurance </a:t>
            </a:r>
            <a:r>
              <a:rPr lang="fr-FR" sz="1600" b="0" i="0" u="none" strike="noStrike" dirty="0" err="1">
                <a:solidFill>
                  <a:srgbClr val="181818"/>
                </a:solidFill>
                <a:effectLst/>
                <a:latin typeface="Merriweather" pitchFamily="2" charset="77"/>
              </a:rPr>
              <a:t>that</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comes</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from</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knowing</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that</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he</a:t>
            </a:r>
            <a:r>
              <a:rPr lang="fr-FR" sz="1600" b="0" i="0" u="none" strike="noStrike" dirty="0">
                <a:solidFill>
                  <a:srgbClr val="181818"/>
                </a:solidFill>
                <a:effectLst/>
                <a:latin typeface="Merriweather" pitchFamily="2" charset="77"/>
              </a:rPr>
              <a:t> or </a:t>
            </a:r>
            <a:r>
              <a:rPr lang="fr-FR" sz="1600" b="0" i="0" u="none" strike="noStrike" dirty="0" err="1">
                <a:solidFill>
                  <a:srgbClr val="181818"/>
                </a:solidFill>
                <a:effectLst/>
                <a:latin typeface="Merriweather" pitchFamily="2" charset="77"/>
              </a:rPr>
              <a:t>she</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belongs</a:t>
            </a:r>
            <a:r>
              <a:rPr lang="fr-FR" sz="1600" b="0" i="0" u="none" strike="noStrike" dirty="0">
                <a:solidFill>
                  <a:srgbClr val="181818"/>
                </a:solidFill>
                <a:effectLst/>
                <a:latin typeface="Merriweather" pitchFamily="2" charset="77"/>
              </a:rPr>
              <a:t> in a </a:t>
            </a:r>
            <a:r>
              <a:rPr lang="fr-FR" sz="1600" b="0" i="0" u="none" strike="noStrike" dirty="0" err="1">
                <a:solidFill>
                  <a:srgbClr val="181818"/>
                </a:solidFill>
                <a:effectLst/>
                <a:latin typeface="Merriweather" pitchFamily="2" charset="77"/>
              </a:rPr>
              <a:t>greater</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whole</a:t>
            </a:r>
            <a:r>
              <a:rPr lang="fr-FR" sz="1600" b="0" i="0" u="none" strike="noStrike" dirty="0">
                <a:solidFill>
                  <a:srgbClr val="181818"/>
                </a:solidFill>
                <a:effectLst/>
                <a:latin typeface="Merriweather" pitchFamily="2" charset="77"/>
              </a:rPr>
              <a:t> and </a:t>
            </a:r>
            <a:r>
              <a:rPr lang="fr-FR" sz="1600" b="0" i="0" u="none" strike="noStrike" dirty="0" err="1">
                <a:solidFill>
                  <a:srgbClr val="181818"/>
                </a:solidFill>
                <a:effectLst/>
                <a:latin typeface="Merriweather" pitchFamily="2" charset="77"/>
              </a:rPr>
              <a:t>is</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diminished</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when</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others</a:t>
            </a:r>
            <a:r>
              <a:rPr lang="fr-FR" sz="1600" b="0" i="0" u="none" strike="noStrike" dirty="0">
                <a:solidFill>
                  <a:srgbClr val="181818"/>
                </a:solidFill>
                <a:effectLst/>
                <a:latin typeface="Merriweather" pitchFamily="2" charset="77"/>
              </a:rPr>
              <a:t> are </a:t>
            </a:r>
            <a:r>
              <a:rPr lang="fr-FR" sz="1600" b="0" i="0" u="none" strike="noStrike" dirty="0" err="1">
                <a:solidFill>
                  <a:srgbClr val="181818"/>
                </a:solidFill>
                <a:effectLst/>
                <a:latin typeface="Merriweather" pitchFamily="2" charset="77"/>
              </a:rPr>
              <a:t>humiliated</a:t>
            </a:r>
            <a:r>
              <a:rPr lang="fr-FR" sz="1600" b="0" i="0" u="none" strike="noStrike" dirty="0">
                <a:solidFill>
                  <a:srgbClr val="181818"/>
                </a:solidFill>
                <a:effectLst/>
                <a:latin typeface="Merriweather" pitchFamily="2" charset="77"/>
              </a:rPr>
              <a:t> or </a:t>
            </a:r>
            <a:r>
              <a:rPr lang="fr-FR" sz="1600" b="0" i="0" u="none" strike="noStrike" dirty="0" err="1">
                <a:solidFill>
                  <a:srgbClr val="181818"/>
                </a:solidFill>
                <a:effectLst/>
                <a:latin typeface="Merriweather" pitchFamily="2" charset="77"/>
              </a:rPr>
              <a:t>diminished</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when</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others</a:t>
            </a:r>
            <a:r>
              <a:rPr lang="fr-FR" sz="1600" b="0" i="0" u="none" strike="noStrike" dirty="0">
                <a:solidFill>
                  <a:srgbClr val="181818"/>
                </a:solidFill>
                <a:effectLst/>
                <a:latin typeface="Merriweather" pitchFamily="2" charset="77"/>
              </a:rPr>
              <a:t> are </a:t>
            </a:r>
            <a:r>
              <a:rPr lang="fr-FR" sz="1600" b="0" i="0" u="none" strike="noStrike" dirty="0" err="1">
                <a:solidFill>
                  <a:srgbClr val="181818"/>
                </a:solidFill>
                <a:effectLst/>
                <a:latin typeface="Merriweather" pitchFamily="2" charset="77"/>
              </a:rPr>
              <a:t>tortured</a:t>
            </a:r>
            <a:r>
              <a:rPr lang="fr-FR" sz="1600" b="0" i="0" u="none" strike="noStrike" dirty="0">
                <a:solidFill>
                  <a:srgbClr val="181818"/>
                </a:solidFill>
                <a:effectLst/>
                <a:latin typeface="Merriweather" pitchFamily="2" charset="77"/>
              </a:rPr>
              <a:t> or </a:t>
            </a:r>
            <a:r>
              <a:rPr lang="fr-FR" sz="1600" b="0" i="0" u="none" strike="noStrike" dirty="0" err="1">
                <a:solidFill>
                  <a:srgbClr val="181818"/>
                </a:solidFill>
                <a:effectLst/>
                <a:latin typeface="Merriweather" pitchFamily="2" charset="77"/>
              </a:rPr>
              <a:t>oppressed</a:t>
            </a:r>
            <a:r>
              <a:rPr lang="fr-FR" sz="1600" b="0" i="0" u="none" strike="noStrike" dirty="0">
                <a:solidFill>
                  <a:srgbClr val="181818"/>
                </a:solidFill>
                <a:effectLst/>
                <a:latin typeface="Merriweather" pitchFamily="2" charset="77"/>
              </a:rPr>
              <a:t>, or </a:t>
            </a:r>
            <a:r>
              <a:rPr lang="fr-FR" sz="1600" b="0" i="0" u="none" strike="noStrike" dirty="0" err="1">
                <a:solidFill>
                  <a:srgbClr val="181818"/>
                </a:solidFill>
                <a:effectLst/>
                <a:latin typeface="Merriweather" pitchFamily="2" charset="77"/>
              </a:rPr>
              <a:t>treated</a:t>
            </a:r>
            <a:r>
              <a:rPr lang="fr-FR" sz="1600" b="0" i="0" u="none" strike="noStrike" dirty="0">
                <a:solidFill>
                  <a:srgbClr val="181818"/>
                </a:solidFill>
                <a:effectLst/>
                <a:latin typeface="Merriweather" pitchFamily="2" charset="77"/>
              </a:rPr>
              <a:t> as if </a:t>
            </a:r>
            <a:r>
              <a:rPr lang="fr-FR" sz="1600" b="0" i="0" u="none" strike="noStrike" dirty="0" err="1">
                <a:solidFill>
                  <a:srgbClr val="181818"/>
                </a:solidFill>
                <a:effectLst/>
                <a:latin typeface="Merriweather" pitchFamily="2" charset="77"/>
              </a:rPr>
              <a:t>they</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were</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less</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than</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who</a:t>
            </a:r>
            <a:r>
              <a:rPr lang="fr-FR" sz="1600" b="0" i="0" u="none" strike="noStrike" dirty="0">
                <a:solidFill>
                  <a:srgbClr val="181818"/>
                </a:solidFill>
                <a:effectLst/>
                <a:latin typeface="Merriweather" pitchFamily="2" charset="77"/>
              </a:rPr>
              <a:t> </a:t>
            </a:r>
            <a:r>
              <a:rPr lang="fr-FR" sz="1600" b="0" i="0" u="none" strike="noStrike" dirty="0" err="1">
                <a:solidFill>
                  <a:srgbClr val="181818"/>
                </a:solidFill>
                <a:effectLst/>
                <a:latin typeface="Merriweather" pitchFamily="2" charset="77"/>
              </a:rPr>
              <a:t>they</a:t>
            </a:r>
            <a:r>
              <a:rPr lang="fr-FR" sz="1600" b="0" i="0" u="none" strike="noStrike" dirty="0">
                <a:solidFill>
                  <a:srgbClr val="181818"/>
                </a:solidFill>
                <a:effectLst/>
                <a:latin typeface="Merriweather" pitchFamily="2" charset="77"/>
              </a:rPr>
              <a:t> are.”</a:t>
            </a:r>
            <a:endParaRPr lang="fr-US" sz="1600" dirty="0"/>
          </a:p>
        </p:txBody>
      </p:sp>
      <p:pic>
        <p:nvPicPr>
          <p:cNvPr id="5124" name="Picture 4">
            <a:extLst>
              <a:ext uri="{FF2B5EF4-FFF2-40B4-BE49-F238E27FC236}">
                <a16:creationId xmlns:a16="http://schemas.microsoft.com/office/drawing/2014/main" id="{4CA6597E-C1A1-EAA1-F194-3700DD2E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25336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462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A47936-8167-2CC8-0EAF-6E917F27EF89}"/>
              </a:ext>
            </a:extLst>
          </p:cNvPr>
          <p:cNvSpPr>
            <a:spLocks noGrp="1"/>
          </p:cNvSpPr>
          <p:nvPr>
            <p:ph idx="1"/>
          </p:nvPr>
        </p:nvSpPr>
        <p:spPr>
          <a:xfrm>
            <a:off x="166255" y="548681"/>
            <a:ext cx="8366185" cy="5698096"/>
          </a:xfrm>
        </p:spPr>
        <p:txBody>
          <a:bodyPr>
            <a:normAutofit fontScale="92500" lnSpcReduction="20000"/>
          </a:bodyPr>
          <a:lstStyle/>
          <a:p>
            <a:pPr algn="just"/>
            <a:r>
              <a:rPr lang="fr-FR" b="0" i="0" u="none" strike="noStrike" dirty="0">
                <a:solidFill>
                  <a:srgbClr val="181818"/>
                </a:solidFill>
                <a:effectLst/>
                <a:latin typeface="Merriweather" pitchFamily="2" charset="77"/>
              </a:rPr>
              <a:t>“Ubuntu </a:t>
            </a:r>
            <a:r>
              <a:rPr lang="fr-FR" b="0" i="0" u="none" strike="noStrike" dirty="0" err="1">
                <a:solidFill>
                  <a:srgbClr val="181818"/>
                </a:solidFill>
                <a:effectLst/>
                <a:latin typeface="Merriweather" pitchFamily="2" charset="77"/>
              </a:rPr>
              <a:t>is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very</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difficult</a:t>
            </a:r>
            <a:r>
              <a:rPr lang="fr-FR" b="0" i="0" u="none" strike="noStrike" dirty="0">
                <a:solidFill>
                  <a:srgbClr val="181818"/>
                </a:solidFill>
                <a:effectLst/>
                <a:latin typeface="Merriweather" pitchFamily="2" charset="77"/>
              </a:rPr>
              <a:t> to </a:t>
            </a:r>
            <a:r>
              <a:rPr lang="fr-FR" b="0" i="0" u="none" strike="noStrike" dirty="0" err="1">
                <a:solidFill>
                  <a:srgbClr val="181818"/>
                </a:solidFill>
                <a:effectLst/>
                <a:latin typeface="Merriweather" pitchFamily="2" charset="77"/>
              </a:rPr>
              <a:t>render</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into</a:t>
            </a:r>
            <a:r>
              <a:rPr lang="fr-FR" b="0" i="0" u="none" strike="noStrike" dirty="0">
                <a:solidFill>
                  <a:srgbClr val="181818"/>
                </a:solidFill>
                <a:effectLst/>
                <a:latin typeface="Merriweather" pitchFamily="2" charset="77"/>
              </a:rPr>
              <a:t> a Western </a:t>
            </a:r>
            <a:r>
              <a:rPr lang="fr-FR" b="0" i="0" u="none" strike="noStrike" dirty="0" err="1">
                <a:solidFill>
                  <a:srgbClr val="181818"/>
                </a:solidFill>
                <a:effectLst/>
                <a:latin typeface="Merriweather" pitchFamily="2" charset="77"/>
              </a:rPr>
              <a:t>language</a:t>
            </a:r>
            <a:r>
              <a:rPr lang="fr-FR" b="0" i="0" u="none" strike="noStrike" dirty="0">
                <a:solidFill>
                  <a:srgbClr val="181818"/>
                </a:solidFill>
                <a:effectLst/>
                <a:latin typeface="Merriweather" pitchFamily="2" charset="77"/>
              </a:rPr>
              <a:t>. It </a:t>
            </a:r>
            <a:r>
              <a:rPr lang="fr-FR" b="0" i="0" u="none" strike="noStrike" dirty="0" err="1">
                <a:solidFill>
                  <a:srgbClr val="181818"/>
                </a:solidFill>
                <a:effectLst/>
                <a:latin typeface="Merriweather" pitchFamily="2" charset="77"/>
              </a:rPr>
              <a:t>speaks</a:t>
            </a:r>
            <a:r>
              <a:rPr lang="fr-FR" b="0" i="0" u="none" strike="noStrike" dirty="0">
                <a:solidFill>
                  <a:srgbClr val="181818"/>
                </a:solidFill>
                <a:effectLst/>
                <a:latin typeface="Merriweather" pitchFamily="2" charset="77"/>
              </a:rPr>
              <a:t> of the </a:t>
            </a:r>
            <a:r>
              <a:rPr lang="fr-FR" b="0" i="0" u="none" strike="noStrike" dirty="0" err="1">
                <a:solidFill>
                  <a:srgbClr val="181818"/>
                </a:solidFill>
                <a:effectLst/>
                <a:latin typeface="Merriweather" pitchFamily="2" charset="77"/>
              </a:rPr>
              <a:t>very</a:t>
            </a:r>
            <a:r>
              <a:rPr lang="fr-FR" b="0" i="0" u="none" strike="noStrike" dirty="0">
                <a:solidFill>
                  <a:srgbClr val="181818"/>
                </a:solidFill>
                <a:effectLst/>
                <a:latin typeface="Merriweather" pitchFamily="2" charset="77"/>
              </a:rPr>
              <a:t> essence of </a:t>
            </a:r>
            <a:r>
              <a:rPr lang="fr-FR" b="0" i="0" u="none" strike="noStrike" dirty="0" err="1">
                <a:solidFill>
                  <a:srgbClr val="181818"/>
                </a:solidFill>
                <a:effectLst/>
                <a:latin typeface="Merriweather" pitchFamily="2" charset="77"/>
              </a:rPr>
              <a:t>being</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human</a:t>
            </a:r>
            <a:r>
              <a:rPr lang="fr-FR" b="0" i="0" u="none" strike="noStrike" dirty="0">
                <a:solidFill>
                  <a:srgbClr val="181818"/>
                </a:solidFill>
                <a:effectLst/>
                <a:latin typeface="Merriweather" pitchFamily="2" charset="77"/>
              </a:rPr>
              <a:t>. </a:t>
            </a:r>
          </a:p>
          <a:p>
            <a:pPr algn="just"/>
            <a:endParaRPr lang="fr-FR" b="0" i="0" u="none" strike="noStrike" dirty="0">
              <a:solidFill>
                <a:srgbClr val="181818"/>
              </a:solidFill>
              <a:effectLst/>
              <a:latin typeface="Merriweather" pitchFamily="2" charset="77"/>
            </a:endParaRPr>
          </a:p>
          <a:p>
            <a:pPr algn="just"/>
            <a:r>
              <a:rPr lang="fr-FR" b="0" i="0" u="none" strike="noStrike" dirty="0" err="1">
                <a:solidFill>
                  <a:srgbClr val="181818"/>
                </a:solidFill>
                <a:effectLst/>
                <a:latin typeface="Merriweather" pitchFamily="2" charset="77"/>
              </a:rPr>
              <a:t>Being</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human</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means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simply</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that</a:t>
            </a:r>
            <a:r>
              <a:rPr lang="fr-FR" b="0" i="0" u="none" strike="noStrike" dirty="0">
                <a:solidFill>
                  <a:srgbClr val="181818"/>
                </a:solidFill>
                <a:effectLst/>
                <a:latin typeface="Merriweather" pitchFamily="2" charset="77"/>
              </a:rPr>
              <a:t> «  </a:t>
            </a:r>
            <a:r>
              <a:rPr lang="fr-FR" b="0" i="0" u="none" strike="noStrike" dirty="0" err="1">
                <a:solidFill>
                  <a:srgbClr val="181818"/>
                </a:solidFill>
                <a:effectLst/>
                <a:latin typeface="Merriweather" pitchFamily="2" charset="77"/>
              </a:rPr>
              <a:t>you</a:t>
            </a:r>
            <a:r>
              <a:rPr lang="fr-FR" b="0" i="0" u="none" strike="noStrike" dirty="0">
                <a:solidFill>
                  <a:srgbClr val="181818"/>
                </a:solidFill>
                <a:effectLst/>
                <a:latin typeface="Merriweather" pitchFamily="2" charset="77"/>
              </a:rPr>
              <a:t> are </a:t>
            </a:r>
            <a:r>
              <a:rPr lang="fr-FR" b="0" i="0" u="none" strike="noStrike" dirty="0" err="1">
                <a:solidFill>
                  <a:srgbClr val="181818"/>
                </a:solidFill>
                <a:effectLst/>
                <a:latin typeface="Merriweather" pitchFamily="2" charset="77"/>
              </a:rPr>
              <a:t>generous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you</a:t>
            </a:r>
            <a:r>
              <a:rPr lang="fr-FR" b="0" i="0" u="none" strike="noStrike" dirty="0">
                <a:solidFill>
                  <a:srgbClr val="181818"/>
                </a:solidFill>
                <a:effectLst/>
                <a:latin typeface="Merriweather" pitchFamily="2" charset="77"/>
              </a:rPr>
              <a:t> are </a:t>
            </a:r>
            <a:r>
              <a:rPr lang="fr-FR" b="0" i="0" u="none" strike="noStrike" dirty="0" err="1">
                <a:solidFill>
                  <a:srgbClr val="181818"/>
                </a:solidFill>
                <a:effectLst/>
                <a:latin typeface="Merriweather" pitchFamily="2" charset="77"/>
              </a:rPr>
              <a:t>hospitable</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you</a:t>
            </a:r>
            <a:r>
              <a:rPr lang="fr-FR" b="0" i="0" u="none" strike="noStrike" dirty="0">
                <a:solidFill>
                  <a:srgbClr val="181818"/>
                </a:solidFill>
                <a:effectLst/>
                <a:latin typeface="Merriweather" pitchFamily="2" charset="77"/>
              </a:rPr>
              <a:t> are </a:t>
            </a:r>
            <a:r>
              <a:rPr lang="fr-FR" b="0" i="0" u="none" strike="noStrike" dirty="0" err="1">
                <a:solidFill>
                  <a:srgbClr val="181818"/>
                </a:solidFill>
                <a:effectLst/>
                <a:latin typeface="Merriweather" pitchFamily="2" charset="77"/>
              </a:rPr>
              <a:t>friendly</a:t>
            </a:r>
            <a:r>
              <a:rPr lang="fr-FR" b="0" i="0" u="none" strike="noStrike" dirty="0">
                <a:solidFill>
                  <a:srgbClr val="181818"/>
                </a:solidFill>
                <a:effectLst/>
                <a:latin typeface="Merriweather" pitchFamily="2" charset="77"/>
              </a:rPr>
              <a:t> and </a:t>
            </a:r>
            <a:r>
              <a:rPr lang="fr-FR" b="0" i="0" u="none" strike="noStrike" dirty="0" err="1">
                <a:solidFill>
                  <a:srgbClr val="181818"/>
                </a:solidFill>
                <a:effectLst/>
                <a:latin typeface="Merriweather" pitchFamily="2" charset="77"/>
              </a:rPr>
              <a:t>caring</a:t>
            </a:r>
            <a:r>
              <a:rPr lang="fr-FR" b="0" i="0" u="none" strike="noStrike" dirty="0">
                <a:solidFill>
                  <a:srgbClr val="181818"/>
                </a:solidFill>
                <a:effectLst/>
                <a:latin typeface="Merriweather" pitchFamily="2" charset="77"/>
              </a:rPr>
              <a:t> and </a:t>
            </a:r>
            <a:r>
              <a:rPr lang="fr-FR" b="0" i="0" u="none" strike="noStrike" dirty="0" err="1">
                <a:solidFill>
                  <a:srgbClr val="181818"/>
                </a:solidFill>
                <a:effectLst/>
                <a:latin typeface="Merriweather" pitchFamily="2" charset="77"/>
              </a:rPr>
              <a:t>compassionate</a:t>
            </a:r>
            <a:r>
              <a:rPr lang="fr-FR" b="0" i="0" u="none" strike="noStrike" dirty="0">
                <a:solidFill>
                  <a:srgbClr val="181818"/>
                </a:solidFill>
                <a:effectLst/>
                <a:latin typeface="Merriweather" pitchFamily="2" charset="77"/>
              </a:rPr>
              <a:t> »</a:t>
            </a:r>
          </a:p>
          <a:p>
            <a:pPr algn="just"/>
            <a:endParaRPr lang="fr-FR" dirty="0">
              <a:solidFill>
                <a:srgbClr val="181818"/>
              </a:solidFill>
              <a:latin typeface="Merriweather" pitchFamily="2" charset="77"/>
            </a:endParaRPr>
          </a:p>
          <a:p>
            <a:pPr algn="just"/>
            <a:r>
              <a:rPr lang="fr-FR" b="0" i="0" u="none" strike="noStrike" dirty="0">
                <a:solidFill>
                  <a:srgbClr val="181818"/>
                </a:solidFill>
                <a:effectLst/>
                <a:latin typeface="Merriweather" pitchFamily="2" charset="77"/>
              </a:rPr>
              <a:t>It </a:t>
            </a:r>
            <a:r>
              <a:rPr lang="fr-FR" b="0" i="0" u="none" strike="noStrike" dirty="0" err="1">
                <a:solidFill>
                  <a:srgbClr val="181818"/>
                </a:solidFill>
                <a:effectLst/>
                <a:latin typeface="Merriweather" pitchFamily="2" charset="77"/>
              </a:rPr>
              <a:t>is</a:t>
            </a:r>
            <a:r>
              <a:rPr lang="fr-FR" b="0" i="0" u="none" strike="noStrike" dirty="0">
                <a:solidFill>
                  <a:srgbClr val="181818"/>
                </a:solidFill>
                <a:effectLst/>
                <a:latin typeface="Merriweather" pitchFamily="2" charset="77"/>
              </a:rPr>
              <a:t> to </a:t>
            </a:r>
            <a:r>
              <a:rPr lang="fr-FR" b="0" i="0" u="none" strike="noStrike" dirty="0" err="1">
                <a:solidFill>
                  <a:srgbClr val="181818"/>
                </a:solidFill>
                <a:effectLst/>
                <a:latin typeface="Merriweather" pitchFamily="2" charset="77"/>
              </a:rPr>
              <a:t>say</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My</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humanity</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is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caught</a:t>
            </a:r>
            <a:r>
              <a:rPr lang="fr-FR" b="0" i="0" u="none" strike="noStrike" dirty="0">
                <a:solidFill>
                  <a:srgbClr val="181818"/>
                </a:solidFill>
                <a:effectLst/>
                <a:latin typeface="Merriweather" pitchFamily="2" charset="77"/>
              </a:rPr>
              <a:t> up, </a:t>
            </a:r>
            <a:r>
              <a:rPr lang="fr-FR" b="0" i="0" u="none" strike="noStrike" dirty="0" err="1">
                <a:solidFill>
                  <a:srgbClr val="181818"/>
                </a:solidFill>
                <a:effectLst/>
                <a:latin typeface="Merriweather" pitchFamily="2" charset="77"/>
              </a:rPr>
              <a:t>is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inextricably</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bound</a:t>
            </a:r>
            <a:r>
              <a:rPr lang="fr-FR" b="0" i="0" u="none" strike="noStrike" dirty="0">
                <a:solidFill>
                  <a:srgbClr val="181818"/>
                </a:solidFill>
                <a:effectLst/>
                <a:latin typeface="Merriweather" pitchFamily="2" charset="77"/>
              </a:rPr>
              <a:t> up, in </a:t>
            </a:r>
            <a:r>
              <a:rPr lang="fr-FR" b="0" i="0" u="none" strike="noStrike" dirty="0" err="1">
                <a:solidFill>
                  <a:srgbClr val="181818"/>
                </a:solidFill>
                <a:effectLst/>
                <a:latin typeface="Merriweather" pitchFamily="2" charset="77"/>
              </a:rPr>
              <a:t>yours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We</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belong</a:t>
            </a:r>
            <a:r>
              <a:rPr lang="fr-FR" b="0" i="0" u="none" strike="noStrike" dirty="0">
                <a:solidFill>
                  <a:srgbClr val="181818"/>
                </a:solidFill>
                <a:effectLst/>
                <a:latin typeface="Merriweather" pitchFamily="2" charset="77"/>
              </a:rPr>
              <a:t> in a bundle of life. </a:t>
            </a:r>
            <a:r>
              <a:rPr lang="fr-FR" b="0" i="0" u="none" strike="noStrike" dirty="0" err="1">
                <a:solidFill>
                  <a:srgbClr val="181818"/>
                </a:solidFill>
                <a:effectLst/>
                <a:latin typeface="Merriweather" pitchFamily="2" charset="77"/>
              </a:rPr>
              <a:t>We</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say</a:t>
            </a:r>
            <a:r>
              <a:rPr lang="fr-FR" b="0" i="0" u="none" strike="noStrike" dirty="0">
                <a:solidFill>
                  <a:srgbClr val="181818"/>
                </a:solidFill>
                <a:effectLst/>
                <a:latin typeface="Merriweather" pitchFamily="2" charset="77"/>
              </a:rPr>
              <a:t>, “A </a:t>
            </a:r>
            <a:r>
              <a:rPr lang="fr-FR" b="0" i="0" u="none" strike="noStrike" dirty="0" err="1">
                <a:solidFill>
                  <a:srgbClr val="181818"/>
                </a:solidFill>
                <a:effectLst/>
                <a:latin typeface="Merriweather" pitchFamily="2" charset="77"/>
              </a:rPr>
              <a:t>person</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is</a:t>
            </a:r>
            <a:r>
              <a:rPr lang="fr-FR" b="0" i="0" u="none" strike="noStrike" dirty="0">
                <a:solidFill>
                  <a:srgbClr val="181818"/>
                </a:solidFill>
                <a:effectLst/>
                <a:latin typeface="Merriweather" pitchFamily="2" charset="77"/>
              </a:rPr>
              <a:t> a </a:t>
            </a:r>
            <a:r>
              <a:rPr lang="fr-FR" b="0" i="0" u="none" strike="noStrike" dirty="0" err="1">
                <a:solidFill>
                  <a:srgbClr val="181818"/>
                </a:solidFill>
                <a:effectLst/>
                <a:latin typeface="Merriweather" pitchFamily="2" charset="77"/>
              </a:rPr>
              <a:t>person</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through</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other</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persons</a:t>
            </a:r>
            <a:r>
              <a:rPr lang="fr-FR" b="0" i="0" u="none" strike="noStrike" dirty="0">
                <a:solidFill>
                  <a:srgbClr val="181818"/>
                </a:solidFill>
                <a:effectLst/>
                <a:latin typeface="Merriweather" pitchFamily="2" charset="77"/>
              </a:rPr>
              <a:t>.” </a:t>
            </a:r>
          </a:p>
          <a:p>
            <a:pPr algn="just"/>
            <a:r>
              <a:rPr lang="fr-FR" b="0" i="0" u="none" strike="noStrike" dirty="0">
                <a:solidFill>
                  <a:srgbClr val="181818"/>
                </a:solidFill>
                <a:effectLst/>
                <a:latin typeface="Merriweather" pitchFamily="2" charset="77"/>
              </a:rPr>
              <a:t>A </a:t>
            </a:r>
            <a:r>
              <a:rPr lang="fr-FR" b="0" i="0" u="none" strike="noStrike" dirty="0" err="1">
                <a:solidFill>
                  <a:srgbClr val="181818"/>
                </a:solidFill>
                <a:effectLst/>
                <a:latin typeface="Merriweather" pitchFamily="2" charset="77"/>
              </a:rPr>
              <a:t>person</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with</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ubuntu</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is</a:t>
            </a:r>
            <a:r>
              <a:rPr lang="fr-FR" b="0" i="0" u="none" strike="noStrike" dirty="0">
                <a:solidFill>
                  <a:srgbClr val="181818"/>
                </a:solidFill>
                <a:effectLst/>
                <a:latin typeface="Merriweather" pitchFamily="2" charset="77"/>
              </a:rPr>
              <a:t> open and </a:t>
            </a:r>
            <a:r>
              <a:rPr lang="fr-FR" b="0" i="0" u="none" strike="noStrike" dirty="0" err="1">
                <a:solidFill>
                  <a:srgbClr val="181818"/>
                </a:solidFill>
                <a:effectLst/>
                <a:latin typeface="Merriweather" pitchFamily="2" charset="77"/>
              </a:rPr>
              <a:t>available</a:t>
            </a:r>
            <a:r>
              <a:rPr lang="fr-FR" b="0" i="0" u="none" strike="noStrike" dirty="0">
                <a:solidFill>
                  <a:srgbClr val="181818"/>
                </a:solidFill>
                <a:effectLst/>
                <a:latin typeface="Merriweather" pitchFamily="2" charset="77"/>
              </a:rPr>
              <a:t> to </a:t>
            </a:r>
            <a:r>
              <a:rPr lang="fr-FR" b="0" i="0" u="none" strike="noStrike" dirty="0" err="1">
                <a:solidFill>
                  <a:srgbClr val="181818"/>
                </a:solidFill>
                <a:effectLst/>
                <a:latin typeface="Merriweather" pitchFamily="2" charset="77"/>
              </a:rPr>
              <a:t>others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affirming</a:t>
            </a:r>
            <a:r>
              <a:rPr lang="fr-FR" b="0" i="0" u="none" strike="noStrike" dirty="0">
                <a:solidFill>
                  <a:srgbClr val="181818"/>
                </a:solidFill>
                <a:effectLst/>
                <a:latin typeface="Merriweather" pitchFamily="2" charset="77"/>
              </a:rPr>
              <a:t> of </a:t>
            </a:r>
            <a:r>
              <a:rPr lang="fr-FR" b="0" i="0" u="none" strike="noStrike" dirty="0" err="1">
                <a:solidFill>
                  <a:srgbClr val="181818"/>
                </a:solidFill>
                <a:effectLst/>
                <a:latin typeface="Merriweather" pitchFamily="2" charset="77"/>
              </a:rPr>
              <a:t>others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does</a:t>
            </a:r>
            <a:r>
              <a:rPr lang="fr-FR" b="0" i="0" u="none" strike="noStrike" dirty="0">
                <a:solidFill>
                  <a:srgbClr val="181818"/>
                </a:solidFill>
                <a:effectLst/>
                <a:latin typeface="Merriweather" pitchFamily="2" charset="77"/>
              </a:rPr>
              <a:t> not </a:t>
            </a:r>
            <a:r>
              <a:rPr lang="fr-FR" b="0" i="0" u="none" strike="noStrike" dirty="0" err="1">
                <a:solidFill>
                  <a:srgbClr val="181818"/>
                </a:solidFill>
                <a:effectLst/>
                <a:latin typeface="Merriweather" pitchFamily="2" charset="77"/>
              </a:rPr>
              <a:t>feel</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threatened</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that</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others</a:t>
            </a:r>
            <a:r>
              <a:rPr lang="fr-FR" b="0" i="0" u="none" strike="noStrike" dirty="0">
                <a:solidFill>
                  <a:srgbClr val="181818"/>
                </a:solidFill>
                <a:effectLst/>
                <a:latin typeface="Merriweather" pitchFamily="2" charset="77"/>
              </a:rPr>
              <a:t> are able and good, for </a:t>
            </a:r>
            <a:r>
              <a:rPr lang="fr-FR" b="0" i="0" u="none" strike="noStrike" dirty="0" err="1">
                <a:solidFill>
                  <a:srgbClr val="181818"/>
                </a:solidFill>
                <a:effectLst/>
                <a:latin typeface="Merriweather" pitchFamily="2" charset="77"/>
              </a:rPr>
              <a:t>he</a:t>
            </a:r>
            <a:r>
              <a:rPr lang="fr-FR" b="0" i="0" u="none" strike="noStrike" dirty="0">
                <a:solidFill>
                  <a:srgbClr val="181818"/>
                </a:solidFill>
                <a:effectLst/>
                <a:latin typeface="Merriweather" pitchFamily="2" charset="77"/>
              </a:rPr>
              <a:t> or </a:t>
            </a:r>
            <a:r>
              <a:rPr lang="fr-FR" b="0" i="0" u="none" strike="noStrike" dirty="0" err="1">
                <a:solidFill>
                  <a:srgbClr val="181818"/>
                </a:solidFill>
                <a:effectLst/>
                <a:latin typeface="Merriweather" pitchFamily="2" charset="77"/>
              </a:rPr>
              <a:t>she</a:t>
            </a:r>
            <a:r>
              <a:rPr lang="fr-FR" b="0" i="0" u="none" strike="noStrike" dirty="0">
                <a:solidFill>
                  <a:srgbClr val="181818"/>
                </a:solidFill>
                <a:effectLst/>
                <a:latin typeface="Merriweather" pitchFamily="2" charset="77"/>
              </a:rPr>
              <a:t> has a </a:t>
            </a:r>
            <a:r>
              <a:rPr lang="fr-FR" b="0" i="0" u="none" strike="noStrike" dirty="0" err="1">
                <a:solidFill>
                  <a:srgbClr val="181818"/>
                </a:solidFill>
                <a:effectLst/>
                <a:latin typeface="Merriweather" pitchFamily="2" charset="77"/>
              </a:rPr>
              <a:t>proper</a:t>
            </a:r>
            <a:r>
              <a:rPr lang="fr-FR" b="0" i="0" u="none" strike="noStrike" dirty="0">
                <a:solidFill>
                  <a:srgbClr val="181818"/>
                </a:solidFill>
                <a:effectLst/>
                <a:latin typeface="Merriweather" pitchFamily="2" charset="77"/>
              </a:rPr>
              <a:t> self-assurance </a:t>
            </a:r>
            <a:r>
              <a:rPr lang="fr-FR" b="0" i="0" u="none" strike="noStrike" dirty="0" err="1">
                <a:solidFill>
                  <a:srgbClr val="181818"/>
                </a:solidFill>
                <a:effectLst/>
                <a:latin typeface="Merriweather" pitchFamily="2" charset="77"/>
              </a:rPr>
              <a:t>that</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comes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from</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knowing</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that</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he</a:t>
            </a:r>
            <a:r>
              <a:rPr lang="fr-FR" b="0" i="0" u="none" strike="noStrike" dirty="0">
                <a:solidFill>
                  <a:srgbClr val="181818"/>
                </a:solidFill>
                <a:effectLst/>
                <a:latin typeface="Merriweather" pitchFamily="2" charset="77"/>
              </a:rPr>
              <a:t> or </a:t>
            </a:r>
            <a:r>
              <a:rPr lang="fr-FR" b="0" i="0" u="none" strike="noStrike" dirty="0" err="1">
                <a:solidFill>
                  <a:srgbClr val="181818"/>
                </a:solidFill>
                <a:effectLst/>
                <a:latin typeface="Merriweather" pitchFamily="2" charset="77"/>
              </a:rPr>
              <a:t>she</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belongs</a:t>
            </a:r>
            <a:r>
              <a:rPr lang="fr-FR" b="0" i="0" u="none" strike="noStrike" dirty="0">
                <a:solidFill>
                  <a:srgbClr val="181818"/>
                </a:solidFill>
                <a:effectLst/>
                <a:latin typeface="Merriweather" pitchFamily="2" charset="77"/>
              </a:rPr>
              <a:t> in a </a:t>
            </a:r>
            <a:r>
              <a:rPr lang="fr-FR" b="0" i="0" u="none" strike="noStrike" dirty="0" err="1">
                <a:solidFill>
                  <a:srgbClr val="181818"/>
                </a:solidFill>
                <a:effectLst/>
                <a:latin typeface="Merriweather" pitchFamily="2" charset="77"/>
              </a:rPr>
              <a:t>greater</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whole</a:t>
            </a:r>
            <a:r>
              <a:rPr lang="fr-FR" b="0" i="0" u="none" strike="noStrike" dirty="0">
                <a:solidFill>
                  <a:srgbClr val="181818"/>
                </a:solidFill>
                <a:effectLst/>
                <a:latin typeface="Merriweather" pitchFamily="2" charset="77"/>
              </a:rPr>
              <a:t> and </a:t>
            </a:r>
            <a:r>
              <a:rPr lang="fr-FR" b="0" i="0" u="none" strike="noStrike" dirty="0" err="1">
                <a:solidFill>
                  <a:srgbClr val="181818"/>
                </a:solidFill>
                <a:effectLst/>
                <a:latin typeface="Merriweather" pitchFamily="2" charset="77"/>
              </a:rPr>
              <a:t>is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diminished</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when</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others</a:t>
            </a:r>
            <a:r>
              <a:rPr lang="fr-FR" b="0" i="0" u="none" strike="noStrike" dirty="0">
                <a:solidFill>
                  <a:srgbClr val="181818"/>
                </a:solidFill>
                <a:effectLst/>
                <a:latin typeface="Merriweather" pitchFamily="2" charset="77"/>
              </a:rPr>
              <a:t> are </a:t>
            </a:r>
            <a:r>
              <a:rPr lang="fr-FR" b="0" i="0" u="none" strike="noStrike" dirty="0" err="1">
                <a:solidFill>
                  <a:srgbClr val="181818"/>
                </a:solidFill>
                <a:effectLst/>
                <a:latin typeface="Merriweather" pitchFamily="2" charset="77"/>
              </a:rPr>
              <a:t>humiliated</a:t>
            </a:r>
            <a:r>
              <a:rPr lang="fr-FR" b="0" i="0" u="none" strike="noStrike" dirty="0">
                <a:solidFill>
                  <a:srgbClr val="181818"/>
                </a:solidFill>
                <a:effectLst/>
                <a:latin typeface="Merriweather" pitchFamily="2" charset="77"/>
              </a:rPr>
              <a:t> or </a:t>
            </a:r>
            <a:r>
              <a:rPr lang="fr-FR" b="0" i="0" u="none" strike="noStrike" dirty="0" err="1">
                <a:solidFill>
                  <a:srgbClr val="181818"/>
                </a:solidFill>
                <a:effectLst/>
                <a:latin typeface="Merriweather" pitchFamily="2" charset="77"/>
              </a:rPr>
              <a:t>diminished</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when</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others</a:t>
            </a:r>
            <a:r>
              <a:rPr lang="fr-FR" b="0" i="0" u="none" strike="noStrike" dirty="0">
                <a:solidFill>
                  <a:srgbClr val="181818"/>
                </a:solidFill>
                <a:effectLst/>
                <a:latin typeface="Merriweather" pitchFamily="2" charset="77"/>
              </a:rPr>
              <a:t> are </a:t>
            </a:r>
            <a:r>
              <a:rPr lang="fr-FR" b="0" i="0" u="none" strike="noStrike" dirty="0" err="1">
                <a:solidFill>
                  <a:srgbClr val="181818"/>
                </a:solidFill>
                <a:effectLst/>
                <a:latin typeface="Merriweather" pitchFamily="2" charset="77"/>
              </a:rPr>
              <a:t>tortured</a:t>
            </a:r>
            <a:r>
              <a:rPr lang="fr-FR" b="0" i="0" u="none" strike="noStrike" dirty="0">
                <a:solidFill>
                  <a:srgbClr val="181818"/>
                </a:solidFill>
                <a:effectLst/>
                <a:latin typeface="Merriweather" pitchFamily="2" charset="77"/>
              </a:rPr>
              <a:t> or </a:t>
            </a:r>
            <a:r>
              <a:rPr lang="fr-FR" b="0" i="0" u="none" strike="noStrike" dirty="0" err="1">
                <a:solidFill>
                  <a:srgbClr val="181818"/>
                </a:solidFill>
                <a:effectLst/>
                <a:latin typeface="Merriweather" pitchFamily="2" charset="77"/>
              </a:rPr>
              <a:t>oppressed</a:t>
            </a:r>
            <a:r>
              <a:rPr lang="fr-FR" b="0" i="0" u="none" strike="noStrike" dirty="0">
                <a:solidFill>
                  <a:srgbClr val="181818"/>
                </a:solidFill>
                <a:effectLst/>
                <a:latin typeface="Merriweather" pitchFamily="2" charset="77"/>
              </a:rPr>
              <a:t>, or </a:t>
            </a:r>
            <a:r>
              <a:rPr lang="fr-FR" b="0" i="0" u="none" strike="noStrike" dirty="0" err="1">
                <a:solidFill>
                  <a:srgbClr val="181818"/>
                </a:solidFill>
                <a:effectLst/>
                <a:latin typeface="Merriweather" pitchFamily="2" charset="77"/>
              </a:rPr>
              <a:t>treated</a:t>
            </a:r>
            <a:r>
              <a:rPr lang="fr-FR" b="0" i="0" u="none" strike="noStrike" dirty="0">
                <a:solidFill>
                  <a:srgbClr val="181818"/>
                </a:solidFill>
                <a:effectLst/>
                <a:latin typeface="Merriweather" pitchFamily="2" charset="77"/>
              </a:rPr>
              <a:t> as if </a:t>
            </a:r>
            <a:r>
              <a:rPr lang="fr-FR" b="0" i="0" u="none" strike="noStrike" dirty="0" err="1">
                <a:solidFill>
                  <a:srgbClr val="181818"/>
                </a:solidFill>
                <a:effectLst/>
                <a:latin typeface="Merriweather" pitchFamily="2" charset="77"/>
              </a:rPr>
              <a:t>they</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were</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less</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than</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who</a:t>
            </a:r>
            <a:r>
              <a:rPr lang="fr-FR" b="0" i="0" u="none" strike="noStrike" dirty="0">
                <a:solidFill>
                  <a:srgbClr val="181818"/>
                </a:solidFill>
                <a:effectLst/>
                <a:latin typeface="Merriweather" pitchFamily="2" charset="77"/>
              </a:rPr>
              <a:t> </a:t>
            </a:r>
            <a:r>
              <a:rPr lang="fr-FR" b="0" i="0" u="none" strike="noStrike" dirty="0" err="1">
                <a:solidFill>
                  <a:srgbClr val="181818"/>
                </a:solidFill>
                <a:effectLst/>
                <a:latin typeface="Merriweather" pitchFamily="2" charset="77"/>
              </a:rPr>
              <a:t>they</a:t>
            </a:r>
            <a:r>
              <a:rPr lang="fr-FR" b="0" i="0" u="none" strike="noStrike" dirty="0">
                <a:solidFill>
                  <a:srgbClr val="181818"/>
                </a:solidFill>
                <a:effectLst/>
                <a:latin typeface="Merriweather" pitchFamily="2" charset="77"/>
              </a:rPr>
              <a:t> are.” </a:t>
            </a:r>
            <a:endParaRPr lang="en-US" dirty="0"/>
          </a:p>
        </p:txBody>
      </p:sp>
    </p:spTree>
    <p:extLst>
      <p:ext uri="{BB962C8B-B14F-4D97-AF65-F5344CB8AC3E}">
        <p14:creationId xmlns:p14="http://schemas.microsoft.com/office/powerpoint/2010/main" val="1446516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B29F05-E64E-42DC-1FB8-5BE453AE4FE5}"/>
              </a:ext>
            </a:extLst>
          </p:cNvPr>
          <p:cNvSpPr>
            <a:spLocks noGrp="1"/>
          </p:cNvSpPr>
          <p:nvPr>
            <p:ph type="title"/>
          </p:nvPr>
        </p:nvSpPr>
        <p:spPr>
          <a:xfrm>
            <a:off x="1176338" y="915989"/>
            <a:ext cx="6799262" cy="712812"/>
          </a:xfrm>
        </p:spPr>
        <p:txBody>
          <a:bodyPr/>
          <a:lstStyle/>
          <a:p>
            <a:r>
              <a:rPr lang="en-US" dirty="0">
                <a:solidFill>
                  <a:srgbClr val="C00000"/>
                </a:solidFill>
              </a:rPr>
              <a:t>Preliminary points for thoughts</a:t>
            </a:r>
          </a:p>
        </p:txBody>
      </p:sp>
      <p:sp>
        <p:nvSpPr>
          <p:cNvPr id="6" name="Content Placeholder 5">
            <a:extLst>
              <a:ext uri="{FF2B5EF4-FFF2-40B4-BE49-F238E27FC236}">
                <a16:creationId xmlns:a16="http://schemas.microsoft.com/office/drawing/2014/main" id="{9774717C-4792-52FC-1912-943B1830F46B}"/>
              </a:ext>
            </a:extLst>
          </p:cNvPr>
          <p:cNvSpPr>
            <a:spLocks noGrp="1"/>
          </p:cNvSpPr>
          <p:nvPr>
            <p:ph idx="1"/>
          </p:nvPr>
        </p:nvSpPr>
        <p:spPr>
          <a:xfrm>
            <a:off x="1176338" y="1988841"/>
            <a:ext cx="6799262" cy="3645656"/>
          </a:xfrm>
        </p:spPr>
        <p:txBody>
          <a:bodyPr>
            <a:normAutofit fontScale="85000" lnSpcReduction="20000"/>
          </a:bodyPr>
          <a:lstStyle/>
          <a:p>
            <a:r>
              <a:rPr lang="en-US" dirty="0">
                <a:latin typeface="Footlight MT Light" panose="0204060206030A020304" pitchFamily="18" charset="77"/>
              </a:rPr>
              <a:t>Decolonizing compassion for the world and especially in the context of the Gaza War</a:t>
            </a:r>
          </a:p>
          <a:p>
            <a:r>
              <a:rPr lang="en-US" dirty="0">
                <a:latin typeface="Footlight MT Light" panose="0204060206030A020304" pitchFamily="18" charset="77"/>
              </a:rPr>
              <a:t>Framing an Ubuntu Diplomacy  (see </a:t>
            </a:r>
            <a:r>
              <a:rPr lang="fr-FR" dirty="0" err="1">
                <a:latin typeface="Footlight MT Light" panose="0204060206030A020304" pitchFamily="18" charset="77"/>
              </a:rPr>
              <a:t>Dikeledi</a:t>
            </a:r>
            <a:r>
              <a:rPr lang="fr-FR" dirty="0">
                <a:latin typeface="Footlight MT Light" panose="0204060206030A020304" pitchFamily="18" charset="77"/>
              </a:rPr>
              <a:t> </a:t>
            </a:r>
            <a:r>
              <a:rPr lang="fr-FR" dirty="0" err="1">
                <a:latin typeface="Footlight MT Light" panose="0204060206030A020304" pitchFamily="18" charset="77"/>
              </a:rPr>
              <a:t>Madise</a:t>
            </a:r>
            <a:r>
              <a:rPr lang="fr-FR" dirty="0">
                <a:latin typeface="Footlight MT Light" panose="0204060206030A020304" pitchFamily="18" charset="77"/>
              </a:rPr>
              <a:t> and Christopher </a:t>
            </a:r>
            <a:r>
              <a:rPr lang="fr-FR" dirty="0" err="1">
                <a:latin typeface="Footlight MT Light" panose="0204060206030A020304" pitchFamily="18" charset="77"/>
              </a:rPr>
              <a:t>Isike</a:t>
            </a:r>
            <a:r>
              <a:rPr lang="fr-FR" dirty="0">
                <a:latin typeface="Footlight MT Light" panose="0204060206030A020304" pitchFamily="18" charset="77"/>
              </a:rPr>
              <a:t>)</a:t>
            </a:r>
            <a:br>
              <a:rPr lang="fr-FR" dirty="0">
                <a:latin typeface="Footlight MT Light" panose="0204060206030A020304" pitchFamily="18" charset="77"/>
              </a:rPr>
            </a:br>
            <a:endParaRPr lang="en-US" dirty="0">
              <a:latin typeface="Footlight MT Light" panose="0204060206030A020304" pitchFamily="18" charset="77"/>
            </a:endParaRPr>
          </a:p>
          <a:p>
            <a:r>
              <a:rPr lang="en-US" b="1" dirty="0">
                <a:latin typeface="Footlight MT Light" panose="0204060206030A020304" pitchFamily="18" charset="77"/>
              </a:rPr>
              <a:t>BUT CHALLENGES AND OPPORTUNITIES IN KWOWING, BEING AND DOING</a:t>
            </a:r>
          </a:p>
          <a:p>
            <a:pPr marL="0" indent="0" algn="just">
              <a:buNone/>
            </a:pPr>
            <a:r>
              <a:rPr lang="en-US" dirty="0">
                <a:latin typeface="Footlight MT Light" panose="0204060206030A020304" pitchFamily="18" charset="77"/>
              </a:rPr>
              <a:t> – ESPISTEMICALLY: Addressing the difference expressions, meanings and interpretations</a:t>
            </a:r>
          </a:p>
          <a:p>
            <a:pPr marL="0" indent="0" algn="just">
              <a:buNone/>
            </a:pPr>
            <a:r>
              <a:rPr lang="en-US" dirty="0">
                <a:latin typeface="Footlight MT Light" panose="0204060206030A020304" pitchFamily="18" charset="77"/>
              </a:rPr>
              <a:t>- PRACTICALLY: addressing the change of scale to frame politics of forgiveness and togetherness  in the Gacaca and South African Model</a:t>
            </a:r>
          </a:p>
        </p:txBody>
      </p:sp>
    </p:spTree>
    <p:extLst>
      <p:ext uri="{BB962C8B-B14F-4D97-AF65-F5344CB8AC3E}">
        <p14:creationId xmlns:p14="http://schemas.microsoft.com/office/powerpoint/2010/main" val="1420437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u contenu 2">
            <a:extLst>
              <a:ext uri="{FF2B5EF4-FFF2-40B4-BE49-F238E27FC236}">
                <a16:creationId xmlns:a16="http://schemas.microsoft.com/office/drawing/2014/main" id="{1B9BBECE-4BC8-16AB-8319-E665DE83B34A}"/>
              </a:ext>
            </a:extLst>
          </p:cNvPr>
          <p:cNvSpPr>
            <a:spLocks noGrp="1"/>
          </p:cNvSpPr>
          <p:nvPr>
            <p:ph idx="1"/>
          </p:nvPr>
        </p:nvSpPr>
        <p:spPr>
          <a:xfrm>
            <a:off x="188913" y="836613"/>
            <a:ext cx="9144000" cy="5648325"/>
          </a:xfrm>
        </p:spPr>
        <p:txBody>
          <a:bodyPr/>
          <a:lstStyle/>
          <a:p>
            <a:pPr eaLnBrk="1" hangingPunct="1"/>
            <a:endParaRPr lang="fr-FR" altLang="fr-US" b="1">
              <a:latin typeface="Footlight MT Light" panose="0204060206030A020304" pitchFamily="18" charset="77"/>
              <a:ea typeface="Footlight MT Light" panose="0204060206030A020304" pitchFamily="18" charset="77"/>
              <a:cs typeface="Footlight MT Light" panose="0204060206030A020304" pitchFamily="18" charset="77"/>
            </a:endParaRPr>
          </a:p>
          <a:p>
            <a:pPr eaLnBrk="1" hangingPunct="1"/>
            <a:endParaRPr lang="fr-FR" altLang="fr-US" sz="3600" b="1">
              <a:latin typeface="Footlight MT Light" panose="0204060206030A020304" pitchFamily="18" charset="77"/>
              <a:ea typeface="Footlight MT Light" panose="0204060206030A020304" pitchFamily="18" charset="77"/>
              <a:cs typeface="Footlight MT Light" panose="0204060206030A020304" pitchFamily="18" charset="77"/>
            </a:endParaRPr>
          </a:p>
          <a:p>
            <a:pPr eaLnBrk="1" hangingPunct="1"/>
            <a:endParaRPr lang="fr-FR" altLang="fr-US" sz="3600" b="1">
              <a:latin typeface="Footlight MT Light" panose="0204060206030A020304" pitchFamily="18" charset="77"/>
              <a:ea typeface="Footlight MT Light" panose="0204060206030A020304" pitchFamily="18" charset="77"/>
              <a:cs typeface="Footlight MT Light" panose="0204060206030A020304" pitchFamily="18" charset="77"/>
            </a:endParaRPr>
          </a:p>
          <a:p>
            <a:pPr algn="ctr" eaLnBrk="1" hangingPunct="1"/>
            <a:r>
              <a:rPr lang="fr-FR" altLang="fr-US" sz="3600" b="1">
                <a:latin typeface="Footlight MT Light" panose="0204060206030A020304" pitchFamily="18" charset="77"/>
                <a:ea typeface="Footlight MT Light" panose="0204060206030A020304" pitchFamily="18" charset="77"/>
                <a:cs typeface="Footlight MT Light" panose="0204060206030A020304" pitchFamily="18" charset="77"/>
              </a:rPr>
              <a:t>Merci de votre attention </a:t>
            </a:r>
          </a:p>
        </p:txBody>
      </p:sp>
      <p:sp>
        <p:nvSpPr>
          <p:cNvPr id="62466" name="Titre 1">
            <a:extLst>
              <a:ext uri="{FF2B5EF4-FFF2-40B4-BE49-F238E27FC236}">
                <a16:creationId xmlns:a16="http://schemas.microsoft.com/office/drawing/2014/main" id="{83A6C307-C023-7AF7-6A76-F6307E834789}"/>
              </a:ext>
            </a:extLst>
          </p:cNvPr>
          <p:cNvSpPr>
            <a:spLocks noGrp="1"/>
          </p:cNvSpPr>
          <p:nvPr>
            <p:ph type="title"/>
          </p:nvPr>
        </p:nvSpPr>
        <p:spPr/>
        <p:txBody>
          <a:bodyPr/>
          <a:lstStyle/>
          <a:p>
            <a:pPr eaLnBrk="1" hangingPunct="1"/>
            <a:endParaRPr lang="fr-US" altLang="fr-US">
              <a:ln>
                <a:noFill/>
              </a:l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44E87E74-4FF1-B3F1-EE36-5B038B1FEDAF}"/>
              </a:ext>
            </a:extLst>
          </p:cNvPr>
          <p:cNvSpPr>
            <a:spLocks noGrp="1"/>
          </p:cNvSpPr>
          <p:nvPr>
            <p:ph idx="1"/>
          </p:nvPr>
        </p:nvSpPr>
        <p:spPr>
          <a:xfrm>
            <a:off x="575556" y="692697"/>
            <a:ext cx="4644516" cy="5714193"/>
          </a:xfrm>
        </p:spPr>
        <p:txBody>
          <a:bodyPr rtlCol="0">
            <a:normAutofit fontScale="70000" lnSpcReduction="20000"/>
          </a:bodyPr>
          <a:lstStyle/>
          <a:p>
            <a:pPr marL="0" indent="0" algn="just" eaLnBrk="1" fontAlgn="auto" hangingPunct="1">
              <a:spcBef>
                <a:spcPts val="0"/>
              </a:spcBef>
              <a:spcAft>
                <a:spcPts val="0"/>
              </a:spcAft>
              <a:buClrTx/>
              <a:buSzTx/>
              <a:buFont typeface="Arial" panose="020B0604020202020204" pitchFamily="34" charset="0"/>
              <a:buNone/>
              <a:defRPr/>
            </a:pPr>
            <a:r>
              <a:rPr lang="fr-FR" b="1" dirty="0" err="1">
                <a:solidFill>
                  <a:srgbClr val="C00000"/>
                </a:solidFill>
              </a:rPr>
              <a:t>Africa</a:t>
            </a:r>
            <a:r>
              <a:rPr lang="fr-FR" b="1" dirty="0">
                <a:solidFill>
                  <a:srgbClr val="C00000"/>
                </a:solidFill>
              </a:rPr>
              <a:t> as </a:t>
            </a:r>
            <a:r>
              <a:rPr lang="fr-FR" b="1" dirty="0" err="1">
                <a:solidFill>
                  <a:srgbClr val="C00000"/>
                </a:solidFill>
              </a:rPr>
              <a:t>idea</a:t>
            </a:r>
            <a:r>
              <a:rPr lang="fr-FR" b="1" dirty="0">
                <a:solidFill>
                  <a:srgbClr val="C00000"/>
                </a:solidFill>
              </a:rPr>
              <a:t>, concept, place, </a:t>
            </a:r>
            <a:r>
              <a:rPr lang="fr-FR" b="1" dirty="0" err="1">
                <a:solidFill>
                  <a:srgbClr val="C00000"/>
                </a:solidFill>
              </a:rPr>
              <a:t>epistemic</a:t>
            </a:r>
            <a:r>
              <a:rPr lang="fr-FR" b="1" dirty="0">
                <a:solidFill>
                  <a:srgbClr val="C00000"/>
                </a:solidFill>
              </a:rPr>
              <a:t> </a:t>
            </a:r>
            <a:r>
              <a:rPr lang="fr-FR" b="1" dirty="0" err="1">
                <a:solidFill>
                  <a:srgbClr val="C00000"/>
                </a:solidFill>
              </a:rPr>
              <a:t>project</a:t>
            </a:r>
            <a:r>
              <a:rPr lang="fr-FR" b="1" dirty="0">
                <a:solidFill>
                  <a:srgbClr val="C00000"/>
                </a:solidFill>
              </a:rPr>
              <a:t> an dan </a:t>
            </a:r>
            <a:r>
              <a:rPr lang="fr-FR" b="1" dirty="0" err="1">
                <a:solidFill>
                  <a:srgbClr val="C00000"/>
                </a:solidFill>
              </a:rPr>
              <a:t>opened</a:t>
            </a:r>
            <a:r>
              <a:rPr lang="fr-FR" b="1" dirty="0">
                <a:solidFill>
                  <a:srgbClr val="C00000"/>
                </a:solidFill>
              </a:rPr>
              <a:t> question. It </a:t>
            </a:r>
            <a:r>
              <a:rPr lang="fr-FR" b="1" dirty="0" err="1">
                <a:solidFill>
                  <a:srgbClr val="C00000"/>
                </a:solidFill>
              </a:rPr>
              <a:t>does</a:t>
            </a:r>
            <a:r>
              <a:rPr lang="fr-FR" b="1" dirty="0">
                <a:solidFill>
                  <a:srgbClr val="C00000"/>
                </a:solidFill>
              </a:rPr>
              <a:t> not call for </a:t>
            </a:r>
            <a:r>
              <a:rPr lang="fr-FR" b="1" dirty="0" err="1">
                <a:solidFill>
                  <a:srgbClr val="C00000"/>
                </a:solidFill>
              </a:rPr>
              <a:t>absolute</a:t>
            </a:r>
            <a:r>
              <a:rPr lang="fr-FR" b="1" dirty="0">
                <a:solidFill>
                  <a:srgbClr val="C00000"/>
                </a:solidFill>
              </a:rPr>
              <a:t> </a:t>
            </a:r>
            <a:r>
              <a:rPr lang="fr-FR" b="1" dirty="0" err="1">
                <a:solidFill>
                  <a:srgbClr val="C00000"/>
                </a:solidFill>
              </a:rPr>
              <a:t>otherness</a:t>
            </a:r>
            <a:r>
              <a:rPr lang="fr-FR" b="1" dirty="0">
                <a:solidFill>
                  <a:srgbClr val="C00000"/>
                </a:solidFill>
              </a:rPr>
              <a:t>; </a:t>
            </a:r>
            <a:r>
              <a:rPr lang="fr-FR" b="1" dirty="0" err="1">
                <a:solidFill>
                  <a:srgbClr val="C00000"/>
                </a:solidFill>
              </a:rPr>
              <a:t>it</a:t>
            </a:r>
            <a:r>
              <a:rPr lang="fr-FR" b="1" dirty="0">
                <a:solidFill>
                  <a:srgbClr val="C00000"/>
                </a:solidFill>
              </a:rPr>
              <a:t> </a:t>
            </a:r>
            <a:r>
              <a:rPr lang="fr-FR" b="1" dirty="0" err="1">
                <a:solidFill>
                  <a:srgbClr val="C00000"/>
                </a:solidFill>
              </a:rPr>
              <a:t>is</a:t>
            </a:r>
            <a:r>
              <a:rPr lang="fr-FR" b="1" dirty="0">
                <a:solidFill>
                  <a:srgbClr val="C00000"/>
                </a:solidFill>
              </a:rPr>
              <a:t> not an essence or a </a:t>
            </a:r>
            <a:r>
              <a:rPr lang="fr-FR" b="1" dirty="0" err="1">
                <a:solidFill>
                  <a:srgbClr val="C00000"/>
                </a:solidFill>
              </a:rPr>
              <a:t>reified</a:t>
            </a:r>
            <a:r>
              <a:rPr lang="fr-FR" b="1" dirty="0">
                <a:solidFill>
                  <a:srgbClr val="C00000"/>
                </a:solidFill>
              </a:rPr>
              <a:t> </a:t>
            </a:r>
            <a:r>
              <a:rPr lang="fr-FR" b="1" dirty="0" err="1">
                <a:solidFill>
                  <a:srgbClr val="C00000"/>
                </a:solidFill>
              </a:rPr>
              <a:t>monolithic</a:t>
            </a:r>
            <a:r>
              <a:rPr lang="fr-FR" b="1" dirty="0">
                <a:solidFill>
                  <a:srgbClr val="C00000"/>
                </a:solidFill>
              </a:rPr>
              <a:t> </a:t>
            </a:r>
            <a:r>
              <a:rPr lang="fr-FR" b="1" dirty="0" err="1">
                <a:solidFill>
                  <a:srgbClr val="C00000"/>
                </a:solidFill>
              </a:rPr>
              <a:t>entity</a:t>
            </a:r>
            <a:r>
              <a:rPr lang="fr-FR" b="1" dirty="0">
                <a:solidFill>
                  <a:srgbClr val="C00000"/>
                </a:solidFill>
              </a:rPr>
              <a:t> </a:t>
            </a:r>
            <a:r>
              <a:rPr lang="fr-FR" b="1" dirty="0" err="1">
                <a:solidFill>
                  <a:srgbClr val="C00000"/>
                </a:solidFill>
              </a:rPr>
              <a:t>even</a:t>
            </a:r>
            <a:r>
              <a:rPr lang="fr-FR" b="1" dirty="0">
                <a:solidFill>
                  <a:srgbClr val="C00000"/>
                </a:solidFill>
              </a:rPr>
              <a:t> as the « </a:t>
            </a:r>
            <a:r>
              <a:rPr lang="fr-FR" b="1" dirty="0" err="1">
                <a:solidFill>
                  <a:srgbClr val="C00000"/>
                </a:solidFill>
              </a:rPr>
              <a:t>most</a:t>
            </a:r>
            <a:r>
              <a:rPr lang="fr-FR" b="1" dirty="0">
                <a:solidFill>
                  <a:srgbClr val="C00000"/>
                </a:solidFill>
              </a:rPr>
              <a:t> </a:t>
            </a:r>
            <a:r>
              <a:rPr lang="fr-FR" b="1" dirty="0" err="1">
                <a:solidFill>
                  <a:srgbClr val="C00000"/>
                </a:solidFill>
              </a:rPr>
              <a:t>tormented</a:t>
            </a:r>
            <a:r>
              <a:rPr lang="fr-FR" b="1" dirty="0">
                <a:solidFill>
                  <a:srgbClr val="C00000"/>
                </a:solidFill>
              </a:rPr>
              <a:t> continent on </a:t>
            </a:r>
            <a:r>
              <a:rPr lang="fr-FR" b="1" dirty="0" err="1">
                <a:solidFill>
                  <a:srgbClr val="C00000"/>
                </a:solidFill>
              </a:rPr>
              <a:t>earth</a:t>
            </a:r>
            <a:r>
              <a:rPr lang="fr-FR" b="1" dirty="0">
                <a:solidFill>
                  <a:srgbClr val="C00000"/>
                </a:solidFill>
              </a:rPr>
              <a:t> » (Richard </a:t>
            </a:r>
            <a:r>
              <a:rPr lang="fr-FR" b="1" dirty="0" err="1">
                <a:solidFill>
                  <a:srgbClr val="C00000"/>
                </a:solidFill>
              </a:rPr>
              <a:t>Dowden</a:t>
            </a:r>
            <a:r>
              <a:rPr lang="fr-FR" b="1" dirty="0">
                <a:solidFill>
                  <a:srgbClr val="C00000"/>
                </a:solidFill>
              </a:rPr>
              <a:t>). </a:t>
            </a:r>
          </a:p>
          <a:p>
            <a:pPr marL="0" indent="0" algn="just" eaLnBrk="1" fontAlgn="auto" hangingPunct="1">
              <a:spcBef>
                <a:spcPts val="0"/>
              </a:spcBef>
              <a:spcAft>
                <a:spcPts val="0"/>
              </a:spcAft>
              <a:buClrTx/>
              <a:buSzTx/>
              <a:buFont typeface="Arial" panose="020B0604020202020204" pitchFamily="34" charset="0"/>
              <a:buNone/>
              <a:defRPr/>
            </a:pPr>
            <a:endParaRPr lang="fr-FR" b="1" dirty="0">
              <a:solidFill>
                <a:srgbClr val="C00000"/>
              </a:solidFill>
            </a:endParaRPr>
          </a:p>
          <a:p>
            <a:pPr marL="0" indent="0" algn="just" eaLnBrk="1" fontAlgn="auto" hangingPunct="1">
              <a:spcBef>
                <a:spcPts val="0"/>
              </a:spcBef>
              <a:spcAft>
                <a:spcPts val="0"/>
              </a:spcAft>
              <a:buClrTx/>
              <a:buSzTx/>
              <a:buFont typeface="Arial" panose="020B0604020202020204" pitchFamily="34" charset="0"/>
              <a:buNone/>
              <a:defRPr/>
            </a:pPr>
            <a:r>
              <a:rPr lang="fr-FR" b="1" dirty="0">
                <a:solidFill>
                  <a:srgbClr val="C00000"/>
                </a:solidFill>
              </a:rPr>
              <a:t>Compassion </a:t>
            </a:r>
            <a:r>
              <a:rPr lang="fr-FR" b="1" dirty="0" err="1">
                <a:solidFill>
                  <a:srgbClr val="C00000"/>
                </a:solidFill>
              </a:rPr>
              <a:t>appears</a:t>
            </a:r>
            <a:r>
              <a:rPr lang="fr-FR" b="1" dirty="0">
                <a:solidFill>
                  <a:srgbClr val="C00000"/>
                </a:solidFill>
              </a:rPr>
              <a:t> to </a:t>
            </a:r>
            <a:r>
              <a:rPr lang="fr-FR" b="1" dirty="0" err="1">
                <a:solidFill>
                  <a:srgbClr val="C00000"/>
                </a:solidFill>
              </a:rPr>
              <a:t>be</a:t>
            </a:r>
            <a:r>
              <a:rPr lang="fr-FR" b="1" dirty="0">
                <a:solidFill>
                  <a:srgbClr val="C00000"/>
                </a:solidFill>
              </a:rPr>
              <a:t> a central </a:t>
            </a:r>
            <a:r>
              <a:rPr lang="fr-FR" b="1" dirty="0" err="1">
                <a:solidFill>
                  <a:srgbClr val="C00000"/>
                </a:solidFill>
              </a:rPr>
              <a:t>category</a:t>
            </a:r>
            <a:r>
              <a:rPr lang="fr-FR" b="1" dirty="0">
                <a:solidFill>
                  <a:srgbClr val="C00000"/>
                </a:solidFill>
              </a:rPr>
              <a:t> in the </a:t>
            </a:r>
            <a:r>
              <a:rPr lang="fr-FR" b="1" dirty="0" err="1">
                <a:solidFill>
                  <a:srgbClr val="C00000"/>
                </a:solidFill>
              </a:rPr>
              <a:t>way</a:t>
            </a:r>
            <a:r>
              <a:rPr lang="fr-FR" b="1" dirty="0">
                <a:solidFill>
                  <a:srgbClr val="C00000"/>
                </a:solidFill>
              </a:rPr>
              <a:t> the world </a:t>
            </a:r>
            <a:r>
              <a:rPr lang="fr-FR" b="1" dirty="0" err="1">
                <a:solidFill>
                  <a:srgbClr val="C00000"/>
                </a:solidFill>
              </a:rPr>
              <a:t>understand</a:t>
            </a:r>
            <a:r>
              <a:rPr lang="fr-FR" b="1" dirty="0">
                <a:solidFill>
                  <a:srgbClr val="C00000"/>
                </a:solidFill>
              </a:rPr>
              <a:t>, </a:t>
            </a:r>
            <a:r>
              <a:rPr lang="fr-FR" b="1" dirty="0" err="1">
                <a:solidFill>
                  <a:srgbClr val="C00000"/>
                </a:solidFill>
              </a:rPr>
              <a:t>describe</a:t>
            </a:r>
            <a:r>
              <a:rPr lang="fr-FR" b="1" dirty="0">
                <a:solidFill>
                  <a:srgbClr val="C00000"/>
                </a:solidFill>
              </a:rPr>
              <a:t>, </a:t>
            </a:r>
            <a:r>
              <a:rPr lang="fr-FR" b="1" dirty="0" err="1">
                <a:solidFill>
                  <a:srgbClr val="C00000"/>
                </a:solidFill>
              </a:rPr>
              <a:t>think</a:t>
            </a:r>
            <a:r>
              <a:rPr lang="fr-FR" b="1" dirty="0">
                <a:solidFill>
                  <a:srgbClr val="C00000"/>
                </a:solidFill>
              </a:rPr>
              <a:t> about and </a:t>
            </a:r>
            <a:r>
              <a:rPr lang="fr-FR" b="1" dirty="0" err="1">
                <a:solidFill>
                  <a:srgbClr val="C00000"/>
                </a:solidFill>
              </a:rPr>
              <a:t>interact</a:t>
            </a:r>
            <a:r>
              <a:rPr lang="fr-FR" b="1" dirty="0">
                <a:solidFill>
                  <a:srgbClr val="C00000"/>
                </a:solidFill>
              </a:rPr>
              <a:t> </a:t>
            </a:r>
            <a:r>
              <a:rPr lang="fr-FR" b="1" dirty="0" err="1">
                <a:solidFill>
                  <a:srgbClr val="C00000"/>
                </a:solidFill>
              </a:rPr>
              <a:t>with</a:t>
            </a:r>
            <a:r>
              <a:rPr lang="fr-FR" b="1" dirty="0">
                <a:solidFill>
                  <a:srgbClr val="C00000"/>
                </a:solidFill>
              </a:rPr>
              <a:t> </a:t>
            </a:r>
            <a:r>
              <a:rPr lang="fr-FR" b="1" dirty="0" err="1">
                <a:solidFill>
                  <a:srgbClr val="C00000"/>
                </a:solidFill>
              </a:rPr>
              <a:t>Africa</a:t>
            </a:r>
            <a:r>
              <a:rPr lang="fr-FR" b="1" dirty="0">
                <a:solidFill>
                  <a:srgbClr val="C00000"/>
                </a:solidFill>
              </a:rPr>
              <a:t>. </a:t>
            </a:r>
            <a:r>
              <a:rPr lang="fr-FR" dirty="0">
                <a:solidFill>
                  <a:schemeClr val="tx1"/>
                </a:solidFill>
              </a:rPr>
              <a:t>This </a:t>
            </a:r>
            <a:r>
              <a:rPr lang="fr-FR" dirty="0" err="1">
                <a:solidFill>
                  <a:schemeClr val="tx1"/>
                </a:solidFill>
              </a:rPr>
              <a:t>compassionate</a:t>
            </a:r>
            <a:r>
              <a:rPr lang="fr-FR" dirty="0">
                <a:solidFill>
                  <a:schemeClr val="tx1"/>
                </a:solidFill>
              </a:rPr>
              <a:t> grip </a:t>
            </a:r>
            <a:r>
              <a:rPr lang="fr-FR" dirty="0" err="1">
                <a:solidFill>
                  <a:schemeClr val="tx1"/>
                </a:solidFill>
              </a:rPr>
              <a:t>entangles</a:t>
            </a:r>
            <a:r>
              <a:rPr lang="fr-FR" dirty="0">
                <a:solidFill>
                  <a:schemeClr val="tx1"/>
                </a:solidFill>
              </a:rPr>
              <a:t> a continent </a:t>
            </a:r>
            <a:r>
              <a:rPr lang="fr-FR" dirty="0" err="1">
                <a:solidFill>
                  <a:schemeClr val="tx1"/>
                </a:solidFill>
              </a:rPr>
              <a:t>that</a:t>
            </a:r>
            <a:r>
              <a:rPr lang="fr-FR" dirty="0">
                <a:solidFill>
                  <a:schemeClr val="tx1"/>
                </a:solidFill>
              </a:rPr>
              <a:t> </a:t>
            </a:r>
            <a:r>
              <a:rPr lang="fr-FR" dirty="0" err="1">
                <a:solidFill>
                  <a:schemeClr val="tx1"/>
                </a:solidFill>
              </a:rPr>
              <a:t>is</a:t>
            </a:r>
            <a:r>
              <a:rPr lang="fr-FR" dirty="0">
                <a:solidFill>
                  <a:schemeClr val="tx1"/>
                </a:solidFill>
              </a:rPr>
              <a:t> </a:t>
            </a:r>
            <a:r>
              <a:rPr lang="fr-FR" dirty="0" err="1">
                <a:solidFill>
                  <a:schemeClr val="tx1"/>
                </a:solidFill>
              </a:rPr>
              <a:t>itself</a:t>
            </a:r>
            <a:r>
              <a:rPr lang="fr-FR" dirty="0">
                <a:solidFill>
                  <a:schemeClr val="tx1"/>
                </a:solidFill>
              </a:rPr>
              <a:t> </a:t>
            </a:r>
            <a:r>
              <a:rPr lang="fr-FR" dirty="0" err="1">
                <a:solidFill>
                  <a:schemeClr val="tx1"/>
                </a:solidFill>
              </a:rPr>
              <a:t>perceived</a:t>
            </a:r>
            <a:r>
              <a:rPr lang="fr-FR" dirty="0">
                <a:solidFill>
                  <a:schemeClr val="tx1"/>
                </a:solidFill>
              </a:rPr>
              <a:t> as </a:t>
            </a:r>
            <a:r>
              <a:rPr lang="fr-FR" dirty="0" err="1">
                <a:solidFill>
                  <a:schemeClr val="tx1"/>
                </a:solidFill>
              </a:rPr>
              <a:t>saturated</a:t>
            </a:r>
            <a:r>
              <a:rPr lang="fr-FR" dirty="0">
                <a:solidFill>
                  <a:schemeClr val="tx1"/>
                </a:solidFill>
              </a:rPr>
              <a:t> </a:t>
            </a:r>
            <a:r>
              <a:rPr lang="fr-FR" dirty="0" err="1">
                <a:solidFill>
                  <a:schemeClr val="tx1"/>
                </a:solidFill>
              </a:rPr>
              <a:t>with</a:t>
            </a:r>
            <a:r>
              <a:rPr lang="fr-FR" dirty="0">
                <a:solidFill>
                  <a:schemeClr val="tx1"/>
                </a:solidFill>
              </a:rPr>
              <a:t> </a:t>
            </a:r>
            <a:r>
              <a:rPr lang="fr-FR" dirty="0" err="1">
                <a:solidFill>
                  <a:schemeClr val="tx1"/>
                </a:solidFill>
              </a:rPr>
              <a:t>emotions</a:t>
            </a:r>
            <a:r>
              <a:rPr lang="fr-FR" dirty="0">
                <a:solidFill>
                  <a:schemeClr val="tx1"/>
                </a:solidFill>
              </a:rPr>
              <a:t>. </a:t>
            </a:r>
          </a:p>
          <a:p>
            <a:pPr marL="0" indent="0" algn="just" eaLnBrk="1" fontAlgn="auto" hangingPunct="1">
              <a:spcBef>
                <a:spcPts val="0"/>
              </a:spcBef>
              <a:spcAft>
                <a:spcPts val="0"/>
              </a:spcAft>
              <a:buClrTx/>
              <a:buSzTx/>
              <a:buFont typeface="Arial" panose="020B0604020202020204" pitchFamily="34" charset="0"/>
              <a:buNone/>
              <a:defRPr/>
            </a:pPr>
            <a:endParaRPr lang="fr-FR" dirty="0">
              <a:solidFill>
                <a:schemeClr val="tx1"/>
              </a:solidFill>
            </a:endParaRPr>
          </a:p>
          <a:p>
            <a:pPr marL="0" indent="0" algn="just" eaLnBrk="1" fontAlgn="auto" hangingPunct="1">
              <a:spcBef>
                <a:spcPts val="0"/>
              </a:spcBef>
              <a:spcAft>
                <a:spcPts val="0"/>
              </a:spcAft>
              <a:buClrTx/>
              <a:buSzTx/>
              <a:buFont typeface="Arial" panose="020B0604020202020204" pitchFamily="34" charset="0"/>
              <a:buNone/>
              <a:defRPr/>
            </a:pPr>
            <a:r>
              <a:rPr lang="fr-FR" b="1" dirty="0" err="1">
                <a:solidFill>
                  <a:schemeClr val="tx1"/>
                </a:solidFill>
              </a:rPr>
              <a:t>It’s</a:t>
            </a:r>
            <a:r>
              <a:rPr lang="fr-FR" b="1" dirty="0">
                <a:solidFill>
                  <a:schemeClr val="tx1"/>
                </a:solidFill>
              </a:rPr>
              <a:t> the </a:t>
            </a:r>
            <a:r>
              <a:rPr lang="fr-FR" b="1" dirty="0" err="1">
                <a:solidFill>
                  <a:schemeClr val="tx1"/>
                </a:solidFill>
              </a:rPr>
              <a:t>endogenous</a:t>
            </a:r>
            <a:r>
              <a:rPr lang="fr-FR" b="1" dirty="0">
                <a:solidFill>
                  <a:schemeClr val="tx1"/>
                </a:solidFill>
              </a:rPr>
              <a:t> and </a:t>
            </a:r>
            <a:r>
              <a:rPr lang="fr-FR" b="1" dirty="0" err="1">
                <a:solidFill>
                  <a:schemeClr val="tx1"/>
                </a:solidFill>
              </a:rPr>
              <a:t>exogenous</a:t>
            </a:r>
            <a:r>
              <a:rPr lang="fr-FR" b="1" dirty="0">
                <a:solidFill>
                  <a:schemeClr val="tx1"/>
                </a:solidFill>
              </a:rPr>
              <a:t> </a:t>
            </a:r>
            <a:r>
              <a:rPr lang="fr-FR" b="1" dirty="0" err="1">
                <a:solidFill>
                  <a:schemeClr val="tx1"/>
                </a:solidFill>
              </a:rPr>
              <a:t>apprehension</a:t>
            </a:r>
            <a:r>
              <a:rPr lang="fr-FR" b="1" dirty="0">
                <a:solidFill>
                  <a:schemeClr val="tx1"/>
                </a:solidFill>
              </a:rPr>
              <a:t> show </a:t>
            </a:r>
            <a:r>
              <a:rPr lang="fr-FR" b="1" dirty="0" err="1">
                <a:solidFill>
                  <a:schemeClr val="tx1"/>
                </a:solidFill>
              </a:rPr>
              <a:t>Africa</a:t>
            </a:r>
            <a:r>
              <a:rPr lang="fr-FR" b="1" dirty="0">
                <a:solidFill>
                  <a:schemeClr val="tx1"/>
                </a:solidFill>
              </a:rPr>
              <a:t> </a:t>
            </a:r>
            <a:r>
              <a:rPr lang="fr-FR" b="1" dirty="0" err="1">
                <a:solidFill>
                  <a:schemeClr val="tx1"/>
                </a:solidFill>
              </a:rPr>
              <a:t>caught</a:t>
            </a:r>
            <a:r>
              <a:rPr lang="fr-FR" b="1" dirty="0">
                <a:solidFill>
                  <a:schemeClr val="tx1"/>
                </a:solidFill>
              </a:rPr>
              <a:t> up in </a:t>
            </a:r>
            <a:r>
              <a:rPr lang="fr-FR" b="1" dirty="0" err="1">
                <a:solidFill>
                  <a:schemeClr val="tx1"/>
                </a:solidFill>
              </a:rPr>
              <a:t>concern</a:t>
            </a:r>
            <a:r>
              <a:rPr lang="fr-FR" b="1" dirty="0">
                <a:solidFill>
                  <a:schemeClr val="tx1"/>
                </a:solidFill>
              </a:rPr>
              <a:t> for </a:t>
            </a:r>
            <a:r>
              <a:rPr lang="fr-FR" b="1" dirty="0" err="1">
                <a:solidFill>
                  <a:schemeClr val="tx1"/>
                </a:solidFill>
              </a:rPr>
              <a:t>itself</a:t>
            </a:r>
            <a:r>
              <a:rPr lang="fr-FR" b="1" dirty="0">
                <a:solidFill>
                  <a:schemeClr val="tx1"/>
                </a:solidFill>
              </a:rPr>
              <a:t> and for </a:t>
            </a:r>
            <a:r>
              <a:rPr lang="fr-FR" b="1" dirty="0" err="1">
                <a:solidFill>
                  <a:schemeClr val="tx1"/>
                </a:solidFill>
              </a:rPr>
              <a:t>others</a:t>
            </a:r>
            <a:r>
              <a:rPr lang="fr-FR" b="1" dirty="0">
                <a:solidFill>
                  <a:schemeClr val="tx1"/>
                </a:solidFill>
              </a:rPr>
              <a:t>, </a:t>
            </a:r>
            <a:r>
              <a:rPr lang="fr-FR" b="1" dirty="0" err="1">
                <a:solidFill>
                  <a:schemeClr val="tx1"/>
                </a:solidFill>
              </a:rPr>
              <a:t>Africa</a:t>
            </a:r>
            <a:r>
              <a:rPr lang="fr-FR" b="1" dirty="0">
                <a:solidFill>
                  <a:schemeClr val="tx1"/>
                </a:solidFill>
              </a:rPr>
              <a:t> </a:t>
            </a:r>
            <a:r>
              <a:rPr lang="fr-FR" b="1" dirty="0" err="1">
                <a:solidFill>
                  <a:schemeClr val="tx1"/>
                </a:solidFill>
              </a:rPr>
              <a:t>is</a:t>
            </a:r>
            <a:r>
              <a:rPr lang="fr-FR" b="1" dirty="0">
                <a:solidFill>
                  <a:schemeClr val="tx1"/>
                </a:solidFill>
              </a:rPr>
              <a:t> </a:t>
            </a:r>
            <a:r>
              <a:rPr lang="fr-FR" b="1" dirty="0" err="1">
                <a:solidFill>
                  <a:schemeClr val="tx1"/>
                </a:solidFill>
              </a:rPr>
              <a:t>gripped</a:t>
            </a:r>
            <a:r>
              <a:rPr lang="fr-FR" b="1" dirty="0">
                <a:solidFill>
                  <a:schemeClr val="tx1"/>
                </a:solidFill>
              </a:rPr>
              <a:t> by a </a:t>
            </a:r>
            <a:r>
              <a:rPr lang="fr-FR" b="1" dirty="0" err="1">
                <a:solidFill>
                  <a:schemeClr val="tx1"/>
                </a:solidFill>
              </a:rPr>
              <a:t>compassionate</a:t>
            </a:r>
            <a:r>
              <a:rPr lang="fr-FR" b="1" dirty="0">
                <a:solidFill>
                  <a:schemeClr val="tx1"/>
                </a:solidFill>
              </a:rPr>
              <a:t> </a:t>
            </a:r>
            <a:r>
              <a:rPr lang="fr-FR" b="1" dirty="0" err="1">
                <a:solidFill>
                  <a:schemeClr val="tx1"/>
                </a:solidFill>
              </a:rPr>
              <a:t>relationnality</a:t>
            </a:r>
            <a:r>
              <a:rPr lang="fr-FR" b="1" dirty="0">
                <a:solidFill>
                  <a:schemeClr val="tx1"/>
                </a:solidFill>
              </a:rPr>
              <a:t> </a:t>
            </a:r>
            <a:r>
              <a:rPr lang="fr-FR" b="1" dirty="0" err="1">
                <a:solidFill>
                  <a:schemeClr val="tx1"/>
                </a:solidFill>
              </a:rPr>
              <a:t>framed</a:t>
            </a:r>
            <a:r>
              <a:rPr lang="fr-FR" b="1" dirty="0">
                <a:solidFill>
                  <a:schemeClr val="tx1"/>
                </a:solidFill>
              </a:rPr>
              <a:t> in the </a:t>
            </a:r>
            <a:r>
              <a:rPr lang="fr-FR" b="1" dirty="0" err="1">
                <a:solidFill>
                  <a:schemeClr val="tx1"/>
                </a:solidFill>
              </a:rPr>
              <a:t>desire</a:t>
            </a:r>
            <a:r>
              <a:rPr lang="fr-FR" b="1" dirty="0">
                <a:solidFill>
                  <a:schemeClr val="tx1"/>
                </a:solidFill>
              </a:rPr>
              <a:t> to put an end to </a:t>
            </a:r>
            <a:r>
              <a:rPr lang="fr-FR" b="1" dirty="0" err="1">
                <a:solidFill>
                  <a:schemeClr val="tx1"/>
                </a:solidFill>
              </a:rPr>
              <a:t>its</a:t>
            </a:r>
            <a:r>
              <a:rPr lang="fr-FR" b="1" dirty="0">
                <a:solidFill>
                  <a:schemeClr val="tx1"/>
                </a:solidFill>
              </a:rPr>
              <a:t> </a:t>
            </a:r>
            <a:r>
              <a:rPr lang="fr-FR" b="1" dirty="0" err="1">
                <a:solidFill>
                  <a:schemeClr val="tx1"/>
                </a:solidFill>
              </a:rPr>
              <a:t>suffering</a:t>
            </a:r>
            <a:r>
              <a:rPr lang="fr-FR" b="1" dirty="0">
                <a:solidFill>
                  <a:schemeClr val="tx1"/>
                </a:solidFill>
              </a:rPr>
              <a:t>, </a:t>
            </a:r>
            <a:r>
              <a:rPr lang="fr-FR" b="1" dirty="0" err="1">
                <a:solidFill>
                  <a:schemeClr val="tx1"/>
                </a:solidFill>
              </a:rPr>
              <a:t>improve</a:t>
            </a:r>
            <a:r>
              <a:rPr lang="fr-FR" b="1" dirty="0">
                <a:solidFill>
                  <a:schemeClr val="tx1"/>
                </a:solidFill>
              </a:rPr>
              <a:t> </a:t>
            </a:r>
            <a:r>
              <a:rPr lang="fr-FR" b="1" dirty="0" err="1">
                <a:solidFill>
                  <a:schemeClr val="tx1"/>
                </a:solidFill>
              </a:rPr>
              <a:t>its</a:t>
            </a:r>
            <a:r>
              <a:rPr lang="fr-FR" b="1" dirty="0">
                <a:solidFill>
                  <a:schemeClr val="tx1"/>
                </a:solidFill>
              </a:rPr>
              <a:t> condition and </a:t>
            </a:r>
            <a:r>
              <a:rPr lang="fr-FR" b="1" dirty="0" err="1">
                <a:solidFill>
                  <a:schemeClr val="tx1"/>
                </a:solidFill>
              </a:rPr>
              <a:t>ensure</a:t>
            </a:r>
            <a:r>
              <a:rPr lang="fr-FR" b="1" dirty="0">
                <a:solidFill>
                  <a:schemeClr val="tx1"/>
                </a:solidFill>
              </a:rPr>
              <a:t> </a:t>
            </a:r>
            <a:r>
              <a:rPr lang="fr-FR" b="1" dirty="0" err="1">
                <a:solidFill>
                  <a:schemeClr val="tx1"/>
                </a:solidFill>
              </a:rPr>
              <a:t>its</a:t>
            </a:r>
            <a:r>
              <a:rPr lang="fr-FR" b="1" dirty="0">
                <a:solidFill>
                  <a:schemeClr val="tx1"/>
                </a:solidFill>
              </a:rPr>
              <a:t> </a:t>
            </a:r>
            <a:r>
              <a:rPr lang="fr-FR" b="1" dirty="0" err="1">
                <a:solidFill>
                  <a:schemeClr val="tx1"/>
                </a:solidFill>
              </a:rPr>
              <a:t>happiness</a:t>
            </a:r>
            <a:r>
              <a:rPr lang="fr-FR" b="1" dirty="0">
                <a:solidFill>
                  <a:schemeClr val="tx1"/>
                </a:solidFill>
              </a:rPr>
              <a:t> </a:t>
            </a:r>
            <a:r>
              <a:rPr lang="fr-FR" b="1" dirty="0">
                <a:solidFill>
                  <a:srgbClr val="C00000"/>
                </a:solidFill>
              </a:rPr>
              <a:t>(Joan Tronto </a:t>
            </a:r>
            <a:r>
              <a:rPr lang="fr-FR" b="1" dirty="0" err="1">
                <a:solidFill>
                  <a:srgbClr val="C00000"/>
                </a:solidFill>
              </a:rPr>
              <a:t>called</a:t>
            </a:r>
            <a:r>
              <a:rPr lang="fr-FR" b="1" dirty="0">
                <a:solidFill>
                  <a:srgbClr val="C00000"/>
                </a:solidFill>
              </a:rPr>
              <a:t> ‘support for life’)</a:t>
            </a:r>
          </a:p>
          <a:p>
            <a:pPr marL="0" indent="0" algn="just" eaLnBrk="1" fontAlgn="auto" hangingPunct="1">
              <a:spcBef>
                <a:spcPts val="0"/>
              </a:spcBef>
              <a:spcAft>
                <a:spcPts val="0"/>
              </a:spcAft>
              <a:buClrTx/>
              <a:buSzTx/>
              <a:buFont typeface="Arial" panose="020B0604020202020204" pitchFamily="34" charset="0"/>
              <a:buNone/>
              <a:defRPr/>
            </a:pPr>
            <a:endParaRPr lang="fr-FR" b="1" dirty="0">
              <a:solidFill>
                <a:srgbClr val="C00000"/>
              </a:solidFill>
            </a:endParaRPr>
          </a:p>
          <a:p>
            <a:pPr marL="0" indent="0" algn="just" eaLnBrk="1" fontAlgn="auto" hangingPunct="1">
              <a:spcBef>
                <a:spcPts val="0"/>
              </a:spcBef>
              <a:spcAft>
                <a:spcPts val="0"/>
              </a:spcAft>
              <a:buClrTx/>
              <a:buSzTx/>
              <a:buFont typeface="Arial" panose="020B0604020202020204" pitchFamily="34" charset="0"/>
              <a:buNone/>
              <a:defRPr/>
            </a:pPr>
            <a:endParaRPr lang="fr-FR" b="1" dirty="0">
              <a:solidFill>
                <a:srgbClr val="C00000"/>
              </a:solidFill>
            </a:endParaRPr>
          </a:p>
          <a:p>
            <a:pPr marL="0" indent="0" algn="just" eaLnBrk="1" fontAlgn="auto" hangingPunct="1">
              <a:spcBef>
                <a:spcPts val="0"/>
              </a:spcBef>
              <a:spcAft>
                <a:spcPts val="0"/>
              </a:spcAft>
              <a:buClrTx/>
              <a:buSzTx/>
              <a:buFont typeface="Arial" panose="020B0604020202020204" pitchFamily="34" charset="0"/>
              <a:buNone/>
              <a:defRPr/>
            </a:pPr>
            <a:r>
              <a:rPr lang="fr-FR" b="1" dirty="0" err="1">
                <a:solidFill>
                  <a:srgbClr val="C00000"/>
                </a:solidFill>
              </a:rPr>
              <a:t>What</a:t>
            </a:r>
            <a:r>
              <a:rPr lang="fr-FR" b="1" dirty="0">
                <a:solidFill>
                  <a:srgbClr val="C00000"/>
                </a:solidFill>
              </a:rPr>
              <a:t> are the </a:t>
            </a:r>
            <a:r>
              <a:rPr lang="fr-FR" b="1" dirty="0" err="1">
                <a:solidFill>
                  <a:srgbClr val="C00000"/>
                </a:solidFill>
              </a:rPr>
              <a:t>mechanisms</a:t>
            </a:r>
            <a:r>
              <a:rPr lang="fr-FR" b="1" dirty="0">
                <a:solidFill>
                  <a:srgbClr val="C00000"/>
                </a:solidFill>
              </a:rPr>
              <a:t> and </a:t>
            </a:r>
            <a:r>
              <a:rPr lang="fr-FR" b="1" dirty="0" err="1">
                <a:solidFill>
                  <a:srgbClr val="C00000"/>
                </a:solidFill>
              </a:rPr>
              <a:t>processes</a:t>
            </a:r>
            <a:r>
              <a:rPr lang="fr-FR" b="1" dirty="0">
                <a:solidFill>
                  <a:srgbClr val="C00000"/>
                </a:solidFill>
              </a:rPr>
              <a:t>, </a:t>
            </a:r>
            <a:r>
              <a:rPr lang="fr-FR" b="1" dirty="0" err="1">
                <a:solidFill>
                  <a:srgbClr val="C00000"/>
                </a:solidFill>
              </a:rPr>
              <a:t>policies</a:t>
            </a:r>
            <a:r>
              <a:rPr lang="fr-FR" b="1" dirty="0">
                <a:solidFill>
                  <a:srgbClr val="C00000"/>
                </a:solidFill>
              </a:rPr>
              <a:t>, </a:t>
            </a:r>
            <a:r>
              <a:rPr lang="fr-FR" b="1" dirty="0" err="1">
                <a:solidFill>
                  <a:srgbClr val="C00000"/>
                </a:solidFill>
              </a:rPr>
              <a:t>players</a:t>
            </a:r>
            <a:r>
              <a:rPr lang="fr-FR" b="1" dirty="0">
                <a:solidFill>
                  <a:srgbClr val="C00000"/>
                </a:solidFill>
              </a:rPr>
              <a:t> and </a:t>
            </a:r>
            <a:r>
              <a:rPr lang="fr-FR" b="1" dirty="0" err="1">
                <a:solidFill>
                  <a:srgbClr val="C00000"/>
                </a:solidFill>
              </a:rPr>
              <a:t>dynamics</a:t>
            </a:r>
            <a:r>
              <a:rPr lang="fr-FR" b="1" dirty="0">
                <a:solidFill>
                  <a:srgbClr val="C00000"/>
                </a:solidFill>
              </a:rPr>
              <a:t> </a:t>
            </a:r>
            <a:r>
              <a:rPr lang="fr-FR" b="1" dirty="0" err="1">
                <a:solidFill>
                  <a:srgbClr val="C00000"/>
                </a:solidFill>
              </a:rPr>
              <a:t>involved</a:t>
            </a:r>
            <a:r>
              <a:rPr lang="fr-FR" b="1" dirty="0">
                <a:solidFill>
                  <a:srgbClr val="C00000"/>
                </a:solidFill>
              </a:rPr>
              <a:t>? </a:t>
            </a:r>
            <a:r>
              <a:rPr lang="fr-FR" b="1" dirty="0" err="1">
                <a:solidFill>
                  <a:srgbClr val="C00000"/>
                </a:solidFill>
              </a:rPr>
              <a:t>What</a:t>
            </a:r>
            <a:r>
              <a:rPr lang="fr-FR" b="1" dirty="0">
                <a:solidFill>
                  <a:srgbClr val="C00000"/>
                </a:solidFill>
              </a:rPr>
              <a:t> are the </a:t>
            </a:r>
            <a:r>
              <a:rPr lang="fr-FR" b="1" dirty="0" err="1">
                <a:solidFill>
                  <a:srgbClr val="C00000"/>
                </a:solidFill>
              </a:rPr>
              <a:t>factors</a:t>
            </a:r>
            <a:r>
              <a:rPr lang="fr-FR" b="1" dirty="0">
                <a:solidFill>
                  <a:srgbClr val="C00000"/>
                </a:solidFill>
              </a:rPr>
              <a:t> </a:t>
            </a:r>
            <a:r>
              <a:rPr lang="fr-FR" b="1" dirty="0" err="1">
                <a:solidFill>
                  <a:srgbClr val="C00000"/>
                </a:solidFill>
              </a:rPr>
              <a:t>determining</a:t>
            </a:r>
            <a:r>
              <a:rPr lang="fr-FR" b="1" dirty="0">
                <a:solidFill>
                  <a:srgbClr val="C00000"/>
                </a:solidFill>
              </a:rPr>
              <a:t> </a:t>
            </a:r>
            <a:r>
              <a:rPr lang="fr-FR" b="1" dirty="0" err="1">
                <a:solidFill>
                  <a:srgbClr val="C00000"/>
                </a:solidFill>
              </a:rPr>
              <a:t>Africa's</a:t>
            </a:r>
            <a:r>
              <a:rPr lang="fr-FR" b="1" dirty="0">
                <a:solidFill>
                  <a:srgbClr val="C00000"/>
                </a:solidFill>
              </a:rPr>
              <a:t> </a:t>
            </a:r>
            <a:r>
              <a:rPr lang="fr-FR" b="1" dirty="0" err="1">
                <a:solidFill>
                  <a:srgbClr val="C00000"/>
                </a:solidFill>
              </a:rPr>
              <a:t>involvement</a:t>
            </a:r>
            <a:r>
              <a:rPr lang="fr-FR" b="1" dirty="0">
                <a:solidFill>
                  <a:srgbClr val="C00000"/>
                </a:solidFill>
              </a:rPr>
              <a:t> in the production of </a:t>
            </a:r>
            <a:r>
              <a:rPr lang="fr-FR" b="1" dirty="0" err="1">
                <a:solidFill>
                  <a:srgbClr val="C00000"/>
                </a:solidFill>
              </a:rPr>
              <a:t>compassionnate</a:t>
            </a:r>
            <a:r>
              <a:rPr lang="fr-FR" b="1" dirty="0">
                <a:solidFill>
                  <a:srgbClr val="C00000"/>
                </a:solidFill>
              </a:rPr>
              <a:t> </a:t>
            </a:r>
            <a:r>
              <a:rPr lang="fr-FR" b="1" dirty="0" err="1">
                <a:solidFill>
                  <a:srgbClr val="C00000"/>
                </a:solidFill>
              </a:rPr>
              <a:t>relationnality</a:t>
            </a:r>
            <a:r>
              <a:rPr lang="fr-FR" b="1" dirty="0">
                <a:solidFill>
                  <a:srgbClr val="C00000"/>
                </a:solidFill>
              </a:rPr>
              <a:t>? </a:t>
            </a:r>
          </a:p>
        </p:txBody>
      </p:sp>
      <p:sp>
        <p:nvSpPr>
          <p:cNvPr id="2" name="Titre 1">
            <a:extLst>
              <a:ext uri="{FF2B5EF4-FFF2-40B4-BE49-F238E27FC236}">
                <a16:creationId xmlns:a16="http://schemas.microsoft.com/office/drawing/2014/main" id="{11DD0B8F-EF93-46ED-A5BA-9F2FA901033C}"/>
              </a:ext>
            </a:extLst>
          </p:cNvPr>
          <p:cNvSpPr>
            <a:spLocks noGrp="1"/>
          </p:cNvSpPr>
          <p:nvPr>
            <p:ph type="title"/>
          </p:nvPr>
        </p:nvSpPr>
        <p:spPr>
          <a:xfrm>
            <a:off x="539552" y="1"/>
            <a:ext cx="7992887" cy="692696"/>
          </a:xfrm>
        </p:spPr>
        <p:txBody>
          <a:bodyPr/>
          <a:lstStyle/>
          <a:p>
            <a:r>
              <a:rPr lang="fr-FR" sz="3200" b="1" dirty="0"/>
              <a:t>Compassion as an essential marker of </a:t>
            </a:r>
            <a:r>
              <a:rPr lang="fr-FR" sz="3200" b="1" dirty="0" err="1"/>
              <a:t>Africa’s</a:t>
            </a:r>
            <a:r>
              <a:rPr lang="fr-FR" sz="3200" b="1" dirty="0"/>
              <a:t> </a:t>
            </a:r>
            <a:r>
              <a:rPr lang="fr-FR" sz="3200" b="1" dirty="0" err="1"/>
              <a:t>presence</a:t>
            </a:r>
            <a:r>
              <a:rPr lang="fr-FR" sz="3200" b="1" dirty="0"/>
              <a:t>-absence in the world. </a:t>
            </a:r>
            <a:br>
              <a:rPr lang="fr-FR" sz="3200" b="1" dirty="0"/>
            </a:br>
            <a:endParaRPr lang="fr-US" sz="3200" b="1" dirty="0"/>
          </a:p>
        </p:txBody>
      </p:sp>
      <p:sp>
        <p:nvSpPr>
          <p:cNvPr id="4" name="Rectangle 4">
            <a:extLst>
              <a:ext uri="{FF2B5EF4-FFF2-40B4-BE49-F238E27FC236}">
                <a16:creationId xmlns:a16="http://schemas.microsoft.com/office/drawing/2014/main" id="{32C0EDAA-ABE9-4450-3776-FFEC0610BFD3}"/>
              </a:ext>
            </a:extLst>
          </p:cNvPr>
          <p:cNvSpPr>
            <a:spLocks noChangeArrowheads="1"/>
          </p:cNvSpPr>
          <p:nvPr/>
        </p:nvSpPr>
        <p:spPr bwMode="auto">
          <a:xfrm>
            <a:off x="6516216" y="13407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pic>
        <p:nvPicPr>
          <p:cNvPr id="28675" name="Image 12" descr="The Invention of Africa: Gnosis, Philosophy and the Order of Knowledge :  Mudimbe, V.Y.: Amazon.fr: Livres">
            <a:extLst>
              <a:ext uri="{FF2B5EF4-FFF2-40B4-BE49-F238E27FC236}">
                <a16:creationId xmlns:a16="http://schemas.microsoft.com/office/drawing/2014/main" id="{A6BD55B9-8730-1DC3-2AD4-8A336797679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5976" r="13013"/>
          <a:stretch>
            <a:fillRect/>
          </a:stretch>
        </p:blipFill>
        <p:spPr bwMode="auto">
          <a:xfrm>
            <a:off x="5568352" y="1251607"/>
            <a:ext cx="3000091" cy="4215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44E87E74-4FF1-B3F1-EE36-5B038B1FEDAF}"/>
              </a:ext>
            </a:extLst>
          </p:cNvPr>
          <p:cNvSpPr>
            <a:spLocks noGrp="1"/>
          </p:cNvSpPr>
          <p:nvPr>
            <p:ph idx="1"/>
          </p:nvPr>
        </p:nvSpPr>
        <p:spPr>
          <a:xfrm>
            <a:off x="575556" y="476672"/>
            <a:ext cx="5076564" cy="5930218"/>
          </a:xfrm>
        </p:spPr>
        <p:txBody>
          <a:bodyPr rtlCol="0">
            <a:normAutofit fontScale="85000" lnSpcReduction="10000"/>
          </a:bodyPr>
          <a:lstStyle/>
          <a:p>
            <a:pPr marL="0" marR="0" indent="450215" algn="just">
              <a:lnSpc>
                <a:spcPct val="150000"/>
              </a:lnSpc>
              <a:spcBef>
                <a:spcPts val="0"/>
              </a:spcBef>
              <a:spcAft>
                <a:spcPts val="0"/>
              </a:spcAft>
              <a:tabLst>
                <a:tab pos="2878455" algn="ctr"/>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Africa's presence in the world is, we postulate, marked by 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relationnality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compassion, the choice is made here to base the analysis on the modern era by retaining three privileged territories of compassionate undertakings: the goods of salvation and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civilisation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development aid and humanitarian interventions. Consequently, far from any form of rigidification, a history of the present time of compassion must be built on the historicity of compassionate enterprises through the past, which infinitely reproduces its effects in the present through the metaphorical figure of Michel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Serres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folded time. It is a time that 'folds and twists' like a crumpled handkerchief at the bottom of a pocket because it is made up of ruptures and stopping points, of lightning acceleration, of collapses, of gaps, of tears, of uncertain, unstable and non-linear contours. </a:t>
            </a:r>
          </a:p>
          <a:p>
            <a:pPr marL="0" indent="450215" algn="just">
              <a:lnSpc>
                <a:spcPct val="150000"/>
              </a:lnSpc>
              <a:spcBef>
                <a:spcPts val="0"/>
              </a:spcBef>
              <a:spcAft>
                <a:spcPts val="0"/>
              </a:spcAft>
              <a:tabLst>
                <a:tab pos="2878455" algn="ctr"/>
              </a:tabLst>
            </a:pPr>
            <a:r>
              <a:rPr lang="en-US" sz="1800" dirty="0">
                <a:effectLst/>
                <a:latin typeface="Footlight MT Light" panose="0204060206030A020304" pitchFamily="18" charset="77"/>
                <a:ea typeface="Calibri" panose="020F0502020204030204" pitchFamily="34" charset="0"/>
                <a:cs typeface="Times New Roman" panose="02020603050405020304" pitchFamily="18" charset="0"/>
              </a:rPr>
              <a:t>As I have argued recently in « Cum </a:t>
            </a:r>
            <a:r>
              <a:rPr lang="en-US" sz="1800" dirty="0" err="1">
                <a:effectLst/>
                <a:latin typeface="Footlight MT Light" panose="0204060206030A020304" pitchFamily="18" charset="77"/>
                <a:ea typeface="Calibri" panose="020F0502020204030204" pitchFamily="34" charset="0"/>
                <a:cs typeface="Times New Roman" panose="02020603050405020304" pitchFamily="18" charset="0"/>
              </a:rPr>
              <a:t>Patior</a:t>
            </a:r>
            <a:r>
              <a:rPr lang="en-US" sz="1800" dirty="0">
                <a:effectLst/>
                <a:latin typeface="Footlight MT Light" panose="0204060206030A020304" pitchFamily="18" charset="77"/>
                <a:ea typeface="Calibri" panose="020F0502020204030204" pitchFamily="34" charset="0"/>
                <a:cs typeface="Times New Roman" panose="02020603050405020304" pitchFamily="18" charset="0"/>
              </a:rPr>
              <a:t> Africa » (</a:t>
            </a:r>
            <a:r>
              <a:rPr lang="en-US" sz="1800" dirty="0" err="1">
                <a:effectLst/>
                <a:latin typeface="Footlight MT Light" panose="0204060206030A020304" pitchFamily="18" charset="77"/>
                <a:ea typeface="Calibri" panose="020F0502020204030204" pitchFamily="34" charset="0"/>
                <a:cs typeface="Times New Roman" panose="02020603050405020304" pitchFamily="18" charset="0"/>
              </a:rPr>
              <a:t>Mbembe</a:t>
            </a:r>
            <a:r>
              <a:rPr lang="en-US" sz="1800" dirty="0">
                <a:effectLst/>
                <a:latin typeface="Footlight MT Light" panose="0204060206030A020304" pitchFamily="18" charset="77"/>
                <a:ea typeface="Calibri" panose="020F0502020204030204" pitchFamily="34" charset="0"/>
                <a:cs typeface="Times New Roman" panose="02020603050405020304" pitchFamily="18" charset="0"/>
              </a:rPr>
              <a:t>/Saar 2023), this power structure shall be tackled from a Southern perspective and in a long-term perspective.</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2878455" algn="ctr"/>
              </a:tabLst>
            </a:pP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re 1">
            <a:extLst>
              <a:ext uri="{FF2B5EF4-FFF2-40B4-BE49-F238E27FC236}">
                <a16:creationId xmlns:a16="http://schemas.microsoft.com/office/drawing/2014/main" id="{11DD0B8F-EF93-46ED-A5BA-9F2FA901033C}"/>
              </a:ext>
            </a:extLst>
          </p:cNvPr>
          <p:cNvSpPr>
            <a:spLocks noGrp="1"/>
          </p:cNvSpPr>
          <p:nvPr>
            <p:ph type="title"/>
          </p:nvPr>
        </p:nvSpPr>
        <p:spPr>
          <a:xfrm>
            <a:off x="539552" y="1"/>
            <a:ext cx="7992887" cy="692696"/>
          </a:xfrm>
        </p:spPr>
        <p:txBody>
          <a:bodyPr/>
          <a:lstStyle/>
          <a:p>
            <a:r>
              <a:rPr lang="fr-FR" sz="3200" b="1" dirty="0"/>
              <a:t>Compassion as an essential marker of </a:t>
            </a:r>
            <a:r>
              <a:rPr lang="fr-FR" sz="3200" b="1" dirty="0" err="1"/>
              <a:t>Africa’s</a:t>
            </a:r>
            <a:r>
              <a:rPr lang="fr-FR" sz="3200" b="1" dirty="0"/>
              <a:t> </a:t>
            </a:r>
            <a:r>
              <a:rPr lang="fr-FR" sz="3200" b="1" dirty="0" err="1"/>
              <a:t>presence</a:t>
            </a:r>
            <a:r>
              <a:rPr lang="fr-FR" sz="3200" b="1" dirty="0"/>
              <a:t>-absence in the world. </a:t>
            </a:r>
            <a:br>
              <a:rPr lang="fr-FR" sz="3200" b="1" dirty="0"/>
            </a:br>
            <a:endParaRPr lang="fr-US" sz="3200" b="1" dirty="0"/>
          </a:p>
        </p:txBody>
      </p:sp>
      <p:pic>
        <p:nvPicPr>
          <p:cNvPr id="3" name="Image 3">
            <a:extLst>
              <a:ext uri="{FF2B5EF4-FFF2-40B4-BE49-F238E27FC236}">
                <a16:creationId xmlns:a16="http://schemas.microsoft.com/office/drawing/2014/main" id="{01EA8961-1AE6-EECA-8DEC-BC8EDF334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765398"/>
            <a:ext cx="30241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61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D0B8F-EF93-46ED-A5BA-9F2FA901033C}"/>
              </a:ext>
            </a:extLst>
          </p:cNvPr>
          <p:cNvSpPr>
            <a:spLocks noGrp="1"/>
          </p:cNvSpPr>
          <p:nvPr>
            <p:ph type="title"/>
          </p:nvPr>
        </p:nvSpPr>
        <p:spPr>
          <a:xfrm>
            <a:off x="539552" y="1"/>
            <a:ext cx="7992887" cy="692696"/>
          </a:xfrm>
        </p:spPr>
        <p:txBody>
          <a:bodyPr/>
          <a:lstStyle/>
          <a:p>
            <a:r>
              <a:rPr lang="fr-FR" sz="3200" b="1" dirty="0" err="1"/>
              <a:t>Africa</a:t>
            </a:r>
            <a:r>
              <a:rPr lang="fr-FR" sz="3200" b="1" dirty="0"/>
              <a:t> as a « global </a:t>
            </a:r>
            <a:r>
              <a:rPr lang="fr-FR" sz="3200" b="1" dirty="0" err="1"/>
              <a:t>burden</a:t>
            </a:r>
            <a:r>
              <a:rPr lang="fr-FR" sz="3200" b="1" dirty="0"/>
              <a:t> »</a:t>
            </a:r>
            <a:endParaRPr lang="fr-US" sz="3200" b="1" dirty="0"/>
          </a:p>
        </p:txBody>
      </p:sp>
      <p:sp>
        <p:nvSpPr>
          <p:cNvPr id="7" name="Rectangle 5">
            <a:extLst>
              <a:ext uri="{FF2B5EF4-FFF2-40B4-BE49-F238E27FC236}">
                <a16:creationId xmlns:a16="http://schemas.microsoft.com/office/drawing/2014/main" id="{75D06E95-F309-40D2-84A9-B8788E822619}"/>
              </a:ext>
            </a:extLst>
          </p:cNvPr>
          <p:cNvSpPr>
            <a:spLocks noChangeArrowheads="1"/>
          </p:cNvSpPr>
          <p:nvPr/>
        </p:nvSpPr>
        <p:spPr bwMode="auto">
          <a:xfrm>
            <a:off x="575319" y="1735286"/>
            <a:ext cx="109788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US" sz="1200" b="0" i="0" u="none" strike="noStrike" cap="none" normalizeH="0" baseline="0">
                <a:ln>
                  <a:noFill/>
                </a:ln>
                <a:solidFill>
                  <a:srgbClr val="1F1F1F"/>
                </a:solidFill>
                <a:effectLst/>
                <a:latin typeface="Georgia" panose="02040502050405020303" pitchFamily="18" charset="0"/>
                <a:ea typeface="Times New Roman" panose="02020603050405020304" pitchFamily="18" charset="0"/>
                <a:cs typeface="Arial" panose="020B0604020202020204" pitchFamily="34" charset="0"/>
              </a:rPr>
              <a:t>Global Burden of Disease</a:t>
            </a:r>
            <a:r>
              <a:rPr kumimoji="0" lang="fr-FR" altLang="fr-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poverty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119812" name="Image 10" descr="Trends for 2025: Burden of poverty">
            <a:extLst>
              <a:ext uri="{FF2B5EF4-FFF2-40B4-BE49-F238E27FC236}">
                <a16:creationId xmlns:a16="http://schemas.microsoft.com/office/drawing/2014/main" id="{8976D0D9-9550-5F86-9E60-562D61F0404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75320" y="980728"/>
            <a:ext cx="8056926" cy="46805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87F1B69B-8D6A-073D-CDBE-43C02F3EB535}"/>
              </a:ext>
            </a:extLst>
          </p:cNvPr>
          <p:cNvSpPr>
            <a:spLocks noChangeArrowheads="1"/>
          </p:cNvSpPr>
          <p:nvPr/>
        </p:nvSpPr>
        <p:spPr bwMode="auto">
          <a:xfrm>
            <a:off x="577229" y="5630976"/>
            <a:ext cx="824277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US" sz="900" b="0" i="0" u="none" strike="noStrike" cap="none" normalizeH="0" baseline="0" dirty="0">
                <a:ln>
                  <a:noFill/>
                </a:ln>
                <a:solidFill>
                  <a:schemeClr val="tx1"/>
                </a:solidFill>
                <a:effectLst/>
                <a:latin typeface="MinionPro" charset="0"/>
                <a:ea typeface="Times New Roman" panose="02020603050405020304" pitchFamily="18" charset="0"/>
                <a:cs typeface="Arial" panose="020B0604020202020204" pitchFamily="34" charset="0"/>
              </a:rPr>
              <a:t>World Bank. 2024. </a:t>
            </a:r>
            <a:r>
              <a:rPr kumimoji="0" lang="fr-FR" altLang="fr-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fr-FR" altLang="fr-US" sz="900" b="0" i="0" u="none" strike="noStrike" cap="none" normalizeH="0" baseline="0" dirty="0" err="1">
                <a:ln>
                  <a:noFill/>
                </a:ln>
                <a:solidFill>
                  <a:schemeClr val="tx1"/>
                </a:solidFill>
                <a:effectLst/>
                <a:latin typeface="MinionPro" charset="0"/>
                <a:ea typeface="Times New Roman" panose="02020603050405020304" pitchFamily="18" charset="0"/>
                <a:cs typeface="Arial" panose="020B0604020202020204" pitchFamily="34" charset="0"/>
              </a:rPr>
              <a:t>Poverty</a:t>
            </a:r>
            <a:r>
              <a:rPr kumimoji="0" lang="fr-FR" altLang="fr-US" sz="900" b="0" i="0" u="none" strike="noStrike" cap="none" normalizeH="0" baseline="0" dirty="0">
                <a:ln>
                  <a:noFill/>
                </a:ln>
                <a:solidFill>
                  <a:schemeClr val="tx1"/>
                </a:solidFill>
                <a:effectLst/>
                <a:latin typeface="MinionPro" charset="0"/>
                <a:ea typeface="Times New Roman" panose="02020603050405020304" pitchFamily="18" charset="0"/>
                <a:cs typeface="Arial" panose="020B0604020202020204" pitchFamily="34" charset="0"/>
              </a:rPr>
              <a:t>, </a:t>
            </a:r>
            <a:r>
              <a:rPr kumimoji="0" lang="fr-FR" altLang="fr-US" sz="900" b="0" i="0" u="none" strike="noStrike" cap="none" normalizeH="0" baseline="0" dirty="0" err="1">
                <a:ln>
                  <a:noFill/>
                </a:ln>
                <a:solidFill>
                  <a:schemeClr val="tx1"/>
                </a:solidFill>
                <a:effectLst/>
                <a:latin typeface="MinionPro" charset="0"/>
                <a:ea typeface="Times New Roman" panose="02020603050405020304" pitchFamily="18" charset="0"/>
                <a:cs typeface="Arial" panose="020B0604020202020204" pitchFamily="34" charset="0"/>
              </a:rPr>
              <a:t>Prosperity</a:t>
            </a:r>
            <a:r>
              <a:rPr kumimoji="0" lang="fr-FR" altLang="fr-US" sz="900" b="0" i="0" u="none" strike="noStrike" cap="none" normalizeH="0" baseline="0" dirty="0">
                <a:ln>
                  <a:noFill/>
                </a:ln>
                <a:solidFill>
                  <a:schemeClr val="tx1"/>
                </a:solidFill>
                <a:effectLst/>
                <a:latin typeface="MinionPro" charset="0"/>
                <a:ea typeface="Times New Roman" panose="02020603050405020304" pitchFamily="18" charset="0"/>
                <a:cs typeface="Arial" panose="020B0604020202020204" pitchFamily="34" charset="0"/>
              </a:rPr>
              <a:t>, and Planet Report 2024: </a:t>
            </a:r>
            <a:r>
              <a:rPr kumimoji="0" lang="fr-FR" altLang="fr-US" sz="900" b="0" i="0" u="none" strike="noStrike" cap="none" normalizeH="0" baseline="0" dirty="0" err="1">
                <a:ln>
                  <a:noFill/>
                </a:ln>
                <a:solidFill>
                  <a:schemeClr val="tx1"/>
                </a:solidFill>
                <a:effectLst/>
                <a:latin typeface="MinionPro" charset="0"/>
                <a:ea typeface="Times New Roman" panose="02020603050405020304" pitchFamily="18" charset="0"/>
                <a:cs typeface="Arial" panose="020B0604020202020204" pitchFamily="34" charset="0"/>
              </a:rPr>
              <a:t>Pathways</a:t>
            </a:r>
            <a:r>
              <a:rPr kumimoji="0" lang="fr-FR" altLang="fr-US" sz="900" b="0" i="0" u="none" strike="noStrike" cap="none" normalizeH="0" baseline="0" dirty="0">
                <a:ln>
                  <a:noFill/>
                </a:ln>
                <a:solidFill>
                  <a:schemeClr val="tx1"/>
                </a:solidFill>
                <a:effectLst/>
                <a:latin typeface="MinionPro" charset="0"/>
                <a:ea typeface="Times New Roman" panose="02020603050405020304" pitchFamily="18" charset="0"/>
                <a:cs typeface="Arial" panose="020B0604020202020204" pitchFamily="34" charset="0"/>
              </a:rPr>
              <a:t> Out of the </a:t>
            </a:r>
            <a:r>
              <a:rPr kumimoji="0" lang="fr-FR" altLang="fr-US" sz="900" b="0" i="0" u="none" strike="noStrike" cap="none" normalizeH="0" baseline="0" dirty="0" err="1">
                <a:ln>
                  <a:noFill/>
                </a:ln>
                <a:solidFill>
                  <a:schemeClr val="tx1"/>
                </a:solidFill>
                <a:effectLst/>
                <a:latin typeface="MinionPro" charset="0"/>
                <a:ea typeface="Times New Roman" panose="02020603050405020304" pitchFamily="18" charset="0"/>
                <a:cs typeface="Arial" panose="020B0604020202020204" pitchFamily="34" charset="0"/>
              </a:rPr>
              <a:t>Polycrisis</a:t>
            </a:r>
            <a:r>
              <a:rPr kumimoji="0" lang="fr-FR" altLang="fr-US" sz="900" b="0" i="0" u="none" strike="noStrike" cap="none" normalizeH="0" baseline="0" dirty="0">
                <a:ln>
                  <a:noFill/>
                </a:ln>
                <a:solidFill>
                  <a:schemeClr val="tx1"/>
                </a:solidFill>
                <a:effectLst/>
                <a:latin typeface="MinionPro" charset="0"/>
                <a:ea typeface="Times New Roman" panose="02020603050405020304" pitchFamily="18" charset="0"/>
                <a:cs typeface="Arial" panose="020B0604020202020204" pitchFamily="34" charset="0"/>
              </a:rPr>
              <a:t>.</a:t>
            </a:r>
            <a:r>
              <a:rPr kumimoji="0" lang="fr-FR" altLang="fr-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fr-FR" altLang="fr-US" sz="900" b="0" i="0" u="none" strike="noStrike" cap="none" normalizeH="0" baseline="0" dirty="0">
                <a:ln>
                  <a:noFill/>
                </a:ln>
                <a:solidFill>
                  <a:schemeClr val="tx1"/>
                </a:solidFill>
                <a:effectLst/>
                <a:latin typeface="MinionPro" charset="0"/>
                <a:ea typeface="Times New Roman" panose="02020603050405020304" pitchFamily="18" charset="0"/>
                <a:cs typeface="Arial" panose="020B0604020202020204" pitchFamily="34" charset="0"/>
              </a:rPr>
              <a:t> </a:t>
            </a:r>
            <a:r>
              <a:rPr kumimoji="0" lang="fr-FR" altLang="fr-US" sz="900" b="0" i="0" u="none" strike="noStrike" cap="none" normalizeH="0" baseline="0" dirty="0" err="1">
                <a:ln>
                  <a:noFill/>
                </a:ln>
                <a:solidFill>
                  <a:schemeClr val="tx1"/>
                </a:solidFill>
                <a:effectLst/>
                <a:latin typeface="MinionPro" charset="0"/>
                <a:ea typeface="Times New Roman" panose="02020603050405020304" pitchFamily="18" charset="0"/>
                <a:cs typeface="Arial" panose="020B0604020202020204" pitchFamily="34" charset="0"/>
              </a:rPr>
              <a:t>Overview</a:t>
            </a:r>
            <a:r>
              <a:rPr kumimoji="0" lang="fr-FR" altLang="fr-US" sz="900" b="0" i="0" u="none" strike="noStrike" cap="none" normalizeH="0" baseline="0" dirty="0">
                <a:ln>
                  <a:noFill/>
                </a:ln>
                <a:solidFill>
                  <a:schemeClr val="tx1"/>
                </a:solidFill>
                <a:effectLst/>
                <a:latin typeface="MinionPro" charset="0"/>
                <a:ea typeface="Times New Roman" panose="02020603050405020304" pitchFamily="18" charset="0"/>
                <a:cs typeface="Arial" panose="020B0604020202020204" pitchFamily="34" charset="0"/>
              </a:rPr>
              <a:t> </a:t>
            </a:r>
            <a:r>
              <a:rPr kumimoji="0" lang="fr-FR" altLang="fr-US" sz="900" b="0" i="0" u="none" strike="noStrike" cap="none" normalizeH="0" baseline="0" dirty="0" err="1">
                <a:ln>
                  <a:noFill/>
                </a:ln>
                <a:solidFill>
                  <a:schemeClr val="tx1"/>
                </a:solidFill>
                <a:effectLst/>
                <a:latin typeface="MinionPro" charset="0"/>
                <a:ea typeface="Times New Roman" panose="02020603050405020304" pitchFamily="18" charset="0"/>
                <a:cs typeface="Arial" panose="020B0604020202020204" pitchFamily="34" charset="0"/>
              </a:rPr>
              <a:t>booklet</a:t>
            </a:r>
            <a:r>
              <a:rPr kumimoji="0" lang="fr-FR" altLang="fr-US" sz="900" b="0" i="0" u="none" strike="noStrike" cap="none" normalizeH="0" baseline="0" dirty="0">
                <a:ln>
                  <a:noFill/>
                </a:ln>
                <a:solidFill>
                  <a:schemeClr val="tx1"/>
                </a:solidFill>
                <a:effectLst/>
                <a:latin typeface="MinionPro" charset="0"/>
                <a:ea typeface="Times New Roman" panose="02020603050405020304" pitchFamily="18" charset="0"/>
                <a:cs typeface="Arial" panose="020B0604020202020204" pitchFamily="34" charset="0"/>
              </a:rPr>
              <a:t>. World Bank, Washington, DC. License: Creative Commons Attribution CC BY 3.0 IGO </a:t>
            </a:r>
            <a:r>
              <a:rPr kumimoji="0" lang="fr-FR" altLang="fr-US" sz="1200" b="0" i="0" u="none" strike="noStrike" cap="none" normalizeH="0" baseline="0" dirty="0">
                <a:ln>
                  <a:noFill/>
                </a:ln>
                <a:solidFill>
                  <a:srgbClr val="1F1F1F"/>
                </a:solidFill>
                <a:effectLst/>
                <a:latin typeface="Georgia" panose="02040502050405020303" pitchFamily="18" charset="0"/>
                <a:ea typeface="Times New Roman" panose="02020603050405020304" pitchFamily="18" charset="0"/>
                <a:cs typeface="Arial" panose="020B0604020202020204" pitchFamily="34" charset="0"/>
              </a:rPr>
              <a:t>(https://</a:t>
            </a:r>
            <a:r>
              <a:rPr kumimoji="0" lang="fr-FR" altLang="fr-US" sz="1200" b="0" i="0" u="none" strike="noStrike" cap="none" normalizeH="0" baseline="0" dirty="0" err="1">
                <a:ln>
                  <a:noFill/>
                </a:ln>
                <a:solidFill>
                  <a:srgbClr val="1F1F1F"/>
                </a:solidFill>
                <a:effectLst/>
                <a:latin typeface="Georgia" panose="02040502050405020303" pitchFamily="18" charset="0"/>
                <a:ea typeface="Times New Roman" panose="02020603050405020304" pitchFamily="18" charset="0"/>
                <a:cs typeface="Arial" panose="020B0604020202020204" pitchFamily="34" charset="0"/>
              </a:rPr>
              <a:t>openknowledge.worldbank.org</a:t>
            </a:r>
            <a:r>
              <a:rPr kumimoji="0" lang="fr-FR" altLang="fr-US" sz="1200" b="0" i="0" u="none" strike="noStrike" cap="none" normalizeH="0" baseline="0" dirty="0">
                <a:ln>
                  <a:noFill/>
                </a:ln>
                <a:solidFill>
                  <a:srgbClr val="1F1F1F"/>
                </a:solidFill>
                <a:effectLst/>
                <a:latin typeface="Georgia" panose="02040502050405020303" pitchFamily="18" charset="0"/>
                <a:ea typeface="Times New Roman" panose="02020603050405020304" pitchFamily="18" charset="0"/>
                <a:cs typeface="Arial" panose="020B0604020202020204" pitchFamily="34" charset="0"/>
              </a:rPr>
              <a:t>/server/api/</a:t>
            </a:r>
            <a:r>
              <a:rPr kumimoji="0" lang="fr-FR" altLang="fr-US" sz="1200" b="0" i="0" u="none" strike="noStrike" cap="none" normalizeH="0" baseline="0" dirty="0" err="1">
                <a:ln>
                  <a:noFill/>
                </a:ln>
                <a:solidFill>
                  <a:srgbClr val="1F1F1F"/>
                </a:solidFill>
                <a:effectLst/>
                <a:latin typeface="Georgia" panose="02040502050405020303" pitchFamily="18" charset="0"/>
                <a:ea typeface="Times New Roman" panose="02020603050405020304" pitchFamily="18" charset="0"/>
                <a:cs typeface="Arial" panose="020B0604020202020204" pitchFamily="34" charset="0"/>
              </a:rPr>
              <a:t>core</a:t>
            </a:r>
            <a:r>
              <a:rPr kumimoji="0" lang="fr-FR" altLang="fr-US" sz="1200" b="0" i="0" u="none" strike="noStrike" cap="none" normalizeH="0" baseline="0" dirty="0">
                <a:ln>
                  <a:noFill/>
                </a:ln>
                <a:solidFill>
                  <a:srgbClr val="1F1F1F"/>
                </a:solidFill>
                <a:effectLst/>
                <a:latin typeface="Georgia" panose="02040502050405020303" pitchFamily="18" charset="0"/>
                <a:ea typeface="Times New Roman" panose="02020603050405020304" pitchFamily="18" charset="0"/>
                <a:cs typeface="Arial" panose="020B0604020202020204" pitchFamily="34" charset="0"/>
              </a:rPr>
              <a:t>/</a:t>
            </a:r>
            <a:r>
              <a:rPr kumimoji="0" lang="fr-FR" altLang="fr-US" sz="1200" b="0" i="0" u="none" strike="noStrike" cap="none" normalizeH="0" baseline="0" dirty="0" err="1">
                <a:ln>
                  <a:noFill/>
                </a:ln>
                <a:solidFill>
                  <a:srgbClr val="1F1F1F"/>
                </a:solidFill>
                <a:effectLst/>
                <a:latin typeface="Georgia" panose="02040502050405020303" pitchFamily="18" charset="0"/>
                <a:ea typeface="Times New Roman" panose="02020603050405020304" pitchFamily="18" charset="0"/>
                <a:cs typeface="Arial" panose="020B0604020202020204" pitchFamily="34" charset="0"/>
              </a:rPr>
              <a:t>bitstreams</a:t>
            </a:r>
            <a:r>
              <a:rPr kumimoji="0" lang="fr-FR" altLang="fr-US" sz="1200" b="0" i="0" u="none" strike="noStrike" cap="none" normalizeH="0" baseline="0" dirty="0">
                <a:ln>
                  <a:noFill/>
                </a:ln>
                <a:solidFill>
                  <a:srgbClr val="1F1F1F"/>
                </a:solidFill>
                <a:effectLst/>
                <a:latin typeface="Georgia" panose="02040502050405020303" pitchFamily="18" charset="0"/>
                <a:ea typeface="Times New Roman" panose="02020603050405020304" pitchFamily="18" charset="0"/>
                <a:cs typeface="Arial" panose="020B0604020202020204" pitchFamily="34" charset="0"/>
              </a:rPr>
              <a:t>/f75dd18d-4e3f-44f9-b455-7f0d8e189609/content)</a:t>
            </a:r>
            <a:endParaRPr kumimoji="0" lang="fr-FR" altLang="fr-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US" sz="1200" b="0" i="0" u="none" strike="noStrike" cap="none" normalizeH="0" baseline="0" dirty="0">
                <a:ln>
                  <a:noFill/>
                </a:ln>
                <a:solidFill>
                  <a:srgbClr val="425563"/>
                </a:solidFill>
                <a:effectLst/>
                <a:latin typeface="Montserrat" pitchFamily="2" charset="77"/>
                <a:ea typeface="Times New Roman" panose="02020603050405020304" pitchFamily="18" charset="0"/>
                <a:cs typeface="Arial" panose="020B0604020202020204" pitchFamily="34" charset="0"/>
              </a:rPr>
              <a:t>The </a:t>
            </a:r>
            <a:r>
              <a:rPr kumimoji="0" lang="fr-FR" altLang="fr-US" sz="1200" b="0" i="0" u="none" strike="noStrike" cap="none" normalizeH="0" baseline="0" dirty="0" err="1">
                <a:ln>
                  <a:noFill/>
                </a:ln>
                <a:solidFill>
                  <a:srgbClr val="425563"/>
                </a:solidFill>
                <a:effectLst/>
                <a:latin typeface="Montserrat" pitchFamily="2" charset="77"/>
                <a:ea typeface="Times New Roman" panose="02020603050405020304" pitchFamily="18" charset="0"/>
                <a:cs typeface="Arial" panose="020B0604020202020204" pitchFamily="34" charset="0"/>
              </a:rPr>
              <a:t>majority</a:t>
            </a:r>
            <a:r>
              <a:rPr kumimoji="0" lang="fr-FR" altLang="fr-US" sz="1200" b="0" i="0" u="none" strike="noStrike" cap="none" normalizeH="0" baseline="0" dirty="0">
                <a:ln>
                  <a:noFill/>
                </a:ln>
                <a:solidFill>
                  <a:srgbClr val="425563"/>
                </a:solidFill>
                <a:effectLst/>
                <a:latin typeface="Montserrat" pitchFamily="2" charset="77"/>
                <a:ea typeface="Times New Roman" panose="02020603050405020304" pitchFamily="18" charset="0"/>
                <a:cs typeface="Arial" panose="020B0604020202020204" pitchFamily="34" charset="0"/>
              </a:rPr>
              <a:t> of the 689 million people </a:t>
            </a:r>
            <a:r>
              <a:rPr kumimoji="0" lang="fr-FR" altLang="fr-US" sz="1200" b="0" i="0" u="none" strike="noStrike" cap="none" normalizeH="0" baseline="0" dirty="0" err="1">
                <a:ln>
                  <a:noFill/>
                </a:ln>
                <a:solidFill>
                  <a:srgbClr val="425563"/>
                </a:solidFill>
                <a:effectLst/>
                <a:latin typeface="Montserrat" pitchFamily="2" charset="77"/>
                <a:ea typeface="Times New Roman" panose="02020603050405020304" pitchFamily="18" charset="0"/>
                <a:cs typeface="Arial" panose="020B0604020202020204" pitchFamily="34" charset="0"/>
              </a:rPr>
              <a:t>still</a:t>
            </a:r>
            <a:r>
              <a:rPr kumimoji="0" lang="fr-FR" altLang="fr-US" sz="1200" b="0" i="0" u="none" strike="noStrike" cap="none" normalizeH="0" baseline="0" dirty="0">
                <a:ln>
                  <a:noFill/>
                </a:ln>
                <a:solidFill>
                  <a:srgbClr val="425563"/>
                </a:solidFill>
                <a:effectLst/>
                <a:latin typeface="Montserrat" pitchFamily="2" charset="77"/>
                <a:ea typeface="Times New Roman" panose="02020603050405020304" pitchFamily="18" charset="0"/>
                <a:cs typeface="Arial" panose="020B0604020202020204" pitchFamily="34" charset="0"/>
              </a:rPr>
              <a:t> living on </a:t>
            </a:r>
            <a:r>
              <a:rPr kumimoji="0" lang="fr-FR" altLang="fr-US" sz="1200" b="0" i="0" u="none" strike="noStrike" cap="none" normalizeH="0" baseline="0" dirty="0" err="1">
                <a:ln>
                  <a:noFill/>
                </a:ln>
                <a:solidFill>
                  <a:srgbClr val="425563"/>
                </a:solidFill>
                <a:effectLst/>
                <a:latin typeface="Montserrat" pitchFamily="2" charset="77"/>
                <a:ea typeface="Times New Roman" panose="02020603050405020304" pitchFamily="18" charset="0"/>
                <a:cs typeface="Arial" panose="020B0604020202020204" pitchFamily="34" charset="0"/>
              </a:rPr>
              <a:t>less</a:t>
            </a:r>
            <a:r>
              <a:rPr kumimoji="0" lang="fr-FR" altLang="fr-US" sz="1200" b="0" i="0" u="none" strike="noStrike" cap="none" normalizeH="0" baseline="0" dirty="0">
                <a:ln>
                  <a:noFill/>
                </a:ln>
                <a:solidFill>
                  <a:srgbClr val="425563"/>
                </a:solidFill>
                <a:effectLst/>
                <a:latin typeface="Montserrat" pitchFamily="2" charset="77"/>
                <a:ea typeface="Times New Roman" panose="02020603050405020304" pitchFamily="18" charset="0"/>
                <a:cs typeface="Arial" panose="020B0604020202020204" pitchFamily="34" charset="0"/>
              </a:rPr>
              <a:t> </a:t>
            </a:r>
            <a:r>
              <a:rPr kumimoji="0" lang="fr-FR" altLang="fr-US" sz="1200" b="0" i="0" u="none" strike="noStrike" cap="none" normalizeH="0" baseline="0" dirty="0" err="1">
                <a:ln>
                  <a:noFill/>
                </a:ln>
                <a:solidFill>
                  <a:srgbClr val="425563"/>
                </a:solidFill>
                <a:effectLst/>
                <a:latin typeface="Montserrat" pitchFamily="2" charset="77"/>
                <a:ea typeface="Times New Roman" panose="02020603050405020304" pitchFamily="18" charset="0"/>
                <a:cs typeface="Arial" panose="020B0604020202020204" pitchFamily="34" charset="0"/>
              </a:rPr>
              <a:t>than</a:t>
            </a:r>
            <a:r>
              <a:rPr kumimoji="0" lang="fr-FR" altLang="fr-US" sz="1200" b="0" i="0" u="none" strike="noStrike" cap="none" normalizeH="0" baseline="0" dirty="0">
                <a:ln>
                  <a:noFill/>
                </a:ln>
                <a:solidFill>
                  <a:srgbClr val="425563"/>
                </a:solidFill>
                <a:effectLst/>
                <a:latin typeface="Montserrat" pitchFamily="2" charset="77"/>
                <a:ea typeface="Times New Roman" panose="02020603050405020304" pitchFamily="18" charset="0"/>
                <a:cs typeface="Arial" panose="020B0604020202020204" pitchFamily="34" charset="0"/>
              </a:rPr>
              <a:t> $2.15 a </a:t>
            </a:r>
            <a:r>
              <a:rPr kumimoji="0" lang="fr-FR" altLang="fr-US" sz="1200" b="0" i="0" u="none" strike="noStrike" cap="none" normalizeH="0" baseline="0" dirty="0" err="1">
                <a:ln>
                  <a:noFill/>
                </a:ln>
                <a:solidFill>
                  <a:srgbClr val="425563"/>
                </a:solidFill>
                <a:effectLst/>
                <a:latin typeface="Montserrat" pitchFamily="2" charset="77"/>
                <a:ea typeface="Times New Roman" panose="02020603050405020304" pitchFamily="18" charset="0"/>
                <a:cs typeface="Arial" panose="020B0604020202020204" pitchFamily="34" charset="0"/>
              </a:rPr>
              <a:t>day</a:t>
            </a:r>
            <a:r>
              <a:rPr kumimoji="0" lang="fr-FR" altLang="fr-US" sz="1200" b="0" i="0" u="none" strike="noStrike" cap="none" normalizeH="0" baseline="0" dirty="0">
                <a:ln>
                  <a:noFill/>
                </a:ln>
                <a:solidFill>
                  <a:srgbClr val="425563"/>
                </a:solidFill>
                <a:effectLst/>
                <a:latin typeface="Montserrat" pitchFamily="2" charset="77"/>
                <a:ea typeface="Times New Roman" panose="02020603050405020304" pitchFamily="18" charset="0"/>
                <a:cs typeface="Arial" panose="020B0604020202020204" pitchFamily="34" charset="0"/>
              </a:rPr>
              <a:t> are in </a:t>
            </a:r>
            <a:r>
              <a:rPr kumimoji="0" lang="fr-FR" altLang="fr-US" sz="1200" b="0" i="0" u="none" strike="noStrike" cap="none" normalizeH="0" baseline="0" dirty="0" err="1">
                <a:ln>
                  <a:noFill/>
                </a:ln>
                <a:solidFill>
                  <a:srgbClr val="425563"/>
                </a:solidFill>
                <a:effectLst/>
                <a:latin typeface="Montserrat" pitchFamily="2" charset="77"/>
                <a:ea typeface="Times New Roman" panose="02020603050405020304" pitchFamily="18" charset="0"/>
                <a:cs typeface="Arial" panose="020B0604020202020204" pitchFamily="34" charset="0"/>
              </a:rPr>
              <a:t>sub-Saharan</a:t>
            </a:r>
            <a:r>
              <a:rPr kumimoji="0" lang="fr-FR" altLang="fr-US" sz="1200" b="0" i="0" u="none" strike="noStrike" cap="none" normalizeH="0" baseline="0" dirty="0">
                <a:ln>
                  <a:noFill/>
                </a:ln>
                <a:solidFill>
                  <a:srgbClr val="425563"/>
                </a:solidFill>
                <a:effectLst/>
                <a:latin typeface="Montserrat" pitchFamily="2" charset="77"/>
                <a:ea typeface="Times New Roman" panose="02020603050405020304" pitchFamily="18" charset="0"/>
                <a:cs typeface="Arial" panose="020B0604020202020204" pitchFamily="34" charset="0"/>
              </a:rPr>
              <a:t> </a:t>
            </a:r>
            <a:r>
              <a:rPr kumimoji="0" lang="fr-FR" altLang="fr-US" sz="1200" b="0" i="0" u="none" strike="noStrike" cap="none" normalizeH="0" baseline="0" dirty="0" err="1">
                <a:ln>
                  <a:noFill/>
                </a:ln>
                <a:solidFill>
                  <a:srgbClr val="425563"/>
                </a:solidFill>
                <a:effectLst/>
                <a:latin typeface="Montserrat" pitchFamily="2" charset="77"/>
                <a:ea typeface="Times New Roman" panose="02020603050405020304" pitchFamily="18" charset="0"/>
                <a:cs typeface="Arial" panose="020B0604020202020204" pitchFamily="34" charset="0"/>
              </a:rPr>
              <a:t>Africa</a:t>
            </a:r>
            <a:r>
              <a:rPr kumimoji="0" lang="fr-FR" altLang="fr-US" sz="1200" b="0" i="0" u="none" strike="noStrike" cap="none" normalizeH="0" baseline="0" dirty="0">
                <a:ln>
                  <a:noFill/>
                </a:ln>
                <a:solidFill>
                  <a:srgbClr val="425563"/>
                </a:solidFill>
                <a:effectLst/>
                <a:latin typeface="Montserrat" pitchFamily="2" charset="77"/>
                <a:ea typeface="Times New Roman" panose="02020603050405020304" pitchFamily="18" charset="0"/>
                <a:cs typeface="Arial" panose="020B0604020202020204" pitchFamily="34" charset="0"/>
              </a:rPr>
              <a:t>.</a:t>
            </a:r>
            <a:r>
              <a:rPr kumimoji="0" lang="fr-FR" altLang="fr-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793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CDB978A2-CA87-1010-7298-678326D2837C}"/>
              </a:ext>
            </a:extLst>
          </p:cNvPr>
          <p:cNvSpPr>
            <a:spLocks noGrp="1"/>
          </p:cNvSpPr>
          <p:nvPr>
            <p:ph type="title"/>
          </p:nvPr>
        </p:nvSpPr>
        <p:spPr>
          <a:xfrm>
            <a:off x="500063" y="1"/>
            <a:ext cx="8229600" cy="476672"/>
          </a:xfrm>
        </p:spPr>
        <p:txBody>
          <a:bodyPr/>
          <a:lstStyle/>
          <a:p>
            <a:pPr eaLnBrk="1" hangingPunct="1"/>
            <a:r>
              <a:rPr lang="fr-FR" altLang="fr-US" dirty="0">
                <a:ln>
                  <a:noFill/>
                </a:ln>
              </a:rPr>
              <a:t>Compassion as …</a:t>
            </a:r>
          </a:p>
        </p:txBody>
      </p:sp>
      <p:sp>
        <p:nvSpPr>
          <p:cNvPr id="17410" name="Espace réservé du contenu 2">
            <a:extLst>
              <a:ext uri="{FF2B5EF4-FFF2-40B4-BE49-F238E27FC236}">
                <a16:creationId xmlns:a16="http://schemas.microsoft.com/office/drawing/2014/main" id="{4E90192D-5E23-1FBB-AA6B-8FC60A421D74}"/>
              </a:ext>
            </a:extLst>
          </p:cNvPr>
          <p:cNvSpPr>
            <a:spLocks noGrp="1"/>
          </p:cNvSpPr>
          <p:nvPr>
            <p:ph idx="1"/>
          </p:nvPr>
        </p:nvSpPr>
        <p:spPr>
          <a:xfrm>
            <a:off x="723901" y="728662"/>
            <a:ext cx="7781923" cy="5400675"/>
          </a:xfrm>
        </p:spPr>
        <p:txBody>
          <a:bodyPr rtlCol="0">
            <a:normAutofit fontScale="85000" lnSpcReduction="10000"/>
          </a:bodyPr>
          <a:lstStyle/>
          <a:p>
            <a:pPr marL="0" marR="0" indent="450215" algn="just">
              <a:lnSpc>
                <a:spcPct val="150000"/>
              </a:lnSpc>
              <a:spcBef>
                <a:spcPts val="0"/>
              </a:spcBef>
              <a:spcAft>
                <a:spcPts val="0"/>
              </a:spcAft>
              <a:tabLst>
                <a:tab pos="2878455" algn="ctr"/>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from the Latin cum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patior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intimately linked to </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an experience of suffering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it is a question of suffering with the other. It is expressed in a passion capable of selflessness or altruism (unlike pity, although this feeling is </a:t>
            </a:r>
            <a:r>
              <a:rPr lang="en-US" sz="1800" dirty="0">
                <a:solidFill>
                  <a:srgbClr val="000000"/>
                </a:solidFill>
                <a:latin typeface="Times New Roman" panose="02020603050405020304" pitchFamily="18" charset="0"/>
                <a:cs typeface="Times New Roman" panose="02020603050405020304" pitchFamily="18" charset="0"/>
              </a:rPr>
              <a:t>often close to it). Arendt would call it “</a:t>
            </a:r>
            <a:r>
              <a:rPr lang="fr-FR" sz="1800" dirty="0">
                <a:solidFill>
                  <a:srgbClr val="C00000"/>
                </a:solidFill>
                <a:latin typeface="Times New Roman" panose="02020603050405020304" pitchFamily="18" charset="0"/>
                <a:cs typeface="Times New Roman" panose="02020603050405020304" pitchFamily="18" charset="0"/>
              </a:rPr>
              <a:t>a </a:t>
            </a:r>
            <a:r>
              <a:rPr lang="fr-FR" sz="1800" dirty="0" err="1">
                <a:solidFill>
                  <a:srgbClr val="C00000"/>
                </a:solidFill>
                <a:latin typeface="Times New Roman" panose="02020603050405020304" pitchFamily="18" charset="0"/>
                <a:cs typeface="Times New Roman" panose="02020603050405020304" pitchFamily="18" charset="0"/>
              </a:rPr>
              <a:t>natural</a:t>
            </a:r>
            <a:r>
              <a:rPr lang="fr-FR" sz="1800" dirty="0">
                <a:solidFill>
                  <a:srgbClr val="C00000"/>
                </a:solidFill>
                <a:latin typeface="Times New Roman" panose="02020603050405020304" pitchFamily="18" charset="0"/>
                <a:cs typeface="Times New Roman" panose="02020603050405020304" pitchFamily="18" charset="0"/>
              </a:rPr>
              <a:t> </a:t>
            </a:r>
            <a:r>
              <a:rPr lang="fr-FR" sz="1800" dirty="0" err="1">
                <a:solidFill>
                  <a:srgbClr val="C00000"/>
                </a:solidFill>
                <a:latin typeface="Times New Roman" panose="02020603050405020304" pitchFamily="18" charset="0"/>
                <a:cs typeface="Times New Roman" panose="02020603050405020304" pitchFamily="18" charset="0"/>
              </a:rPr>
              <a:t>fellow</a:t>
            </a:r>
            <a:r>
              <a:rPr lang="fr-FR" sz="1800" dirty="0">
                <a:solidFill>
                  <a:srgbClr val="C00000"/>
                </a:solidFill>
                <a:latin typeface="Times New Roman" panose="02020603050405020304" pitchFamily="18" charset="0"/>
                <a:cs typeface="Times New Roman" panose="02020603050405020304" pitchFamily="18" charset="0"/>
              </a:rPr>
              <a:t>-feeling for a </a:t>
            </a:r>
            <a:r>
              <a:rPr lang="fr-FR" sz="1800" dirty="0" err="1">
                <a:solidFill>
                  <a:srgbClr val="C00000"/>
                </a:solidFill>
                <a:latin typeface="Times New Roman" panose="02020603050405020304" pitchFamily="18" charset="0"/>
                <a:cs typeface="Times New Roman" panose="02020603050405020304" pitchFamily="18" charset="0"/>
              </a:rPr>
              <a:t>suffering</a:t>
            </a:r>
            <a:r>
              <a:rPr lang="fr-FR" sz="1800" dirty="0">
                <a:solidFill>
                  <a:srgbClr val="C00000"/>
                </a:solidFill>
                <a:latin typeface="Times New Roman" panose="02020603050405020304" pitchFamily="18" charset="0"/>
                <a:cs typeface="Times New Roman" panose="02020603050405020304" pitchFamily="18" charset="0"/>
              </a:rPr>
              <a:t> </a:t>
            </a:r>
            <a:r>
              <a:rPr lang="fr-FR" sz="1800" dirty="0" err="1">
                <a:solidFill>
                  <a:srgbClr val="C00000"/>
                </a:solidFill>
                <a:latin typeface="Times New Roman" panose="02020603050405020304" pitchFamily="18" charset="0"/>
                <a:cs typeface="Times New Roman" panose="02020603050405020304" pitchFamily="18" charset="0"/>
              </a:rPr>
              <a:t>other</a:t>
            </a:r>
            <a:r>
              <a:rPr lang="fr-FR" sz="1800" dirty="0">
                <a:solidFill>
                  <a:srgbClr val="C00000"/>
                </a:solidFill>
                <a:latin typeface="Times New Roman" panose="02020603050405020304" pitchFamily="18" charset="0"/>
                <a:cs typeface="Times New Roman" panose="02020603050405020304" pitchFamily="18" charset="0"/>
              </a:rPr>
              <a:t> </a:t>
            </a:r>
            <a:r>
              <a:rPr lang="fr-FR" sz="1800" dirty="0">
                <a:solidFill>
                  <a:srgbClr val="000000"/>
                </a:solidFill>
                <a:latin typeface="Times New Roman" panose="02020603050405020304" pitchFamily="18" charset="0"/>
                <a:cs typeface="Times New Roman" panose="02020603050405020304" pitchFamily="18" charset="0"/>
              </a:rPr>
              <a:t>»</a:t>
            </a:r>
            <a:endParaRPr lang="en-US" sz="1800" dirty="0">
              <a:solidFill>
                <a:srgbClr val="000000"/>
              </a:solidFill>
              <a:latin typeface="Times New Roman" panose="02020603050405020304" pitchFamily="18" charset="0"/>
              <a:cs typeface="Times New Roman" panose="02020603050405020304" pitchFamily="18" charset="0"/>
            </a:endParaRPr>
          </a:p>
          <a:p>
            <a:pPr marL="0" indent="450215" algn="just">
              <a:lnSpc>
                <a:spcPct val="150000"/>
              </a:lnSpc>
              <a:spcBef>
                <a:spcPts val="0"/>
              </a:spcBef>
              <a:spcAft>
                <a:spcPts val="0"/>
              </a:spcAft>
              <a:tabLst>
                <a:tab pos="2878455" algn="ctr"/>
              </a:tabLst>
            </a:pP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an "ethical interpellation in the face-to-face encounter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compassionate experience is constitutive of a bond marked by an ethics of the face and a responsibility for the other in the sense of Emmanuel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Lévinas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regime of compassion is based on "being 'caught', in practice and not necessarily reflectively, by a feeling of responsibility for the distress of others, in the face-to-face and proximity of bodies.</a:t>
            </a:r>
          </a:p>
          <a:p>
            <a:pPr marL="0" indent="450215" algn="just">
              <a:lnSpc>
                <a:spcPct val="150000"/>
              </a:lnSpc>
              <a:spcBef>
                <a:spcPts val="0"/>
              </a:spcBef>
              <a:spcAft>
                <a:spcPts val="0"/>
              </a:spcAft>
              <a:tabLst>
                <a:tab pos="2878455" algn="ctr"/>
              </a:tabLst>
            </a:pPr>
            <a:r>
              <a:rPr lang="en-US" sz="1800" dirty="0">
                <a:solidFill>
                  <a:srgbClr val="C00000"/>
                </a:solidFill>
                <a:effectLst/>
                <a:latin typeface="Times New Roman" panose="02020603050405020304" pitchFamily="18" charset="0"/>
                <a:ea typeface="Calibri" panose="020F0502020204030204" pitchFamily="34" charset="0"/>
              </a:rPr>
              <a:t>a regime of proximity </a:t>
            </a:r>
            <a:r>
              <a:rPr lang="en-US" sz="1800" dirty="0">
                <a:solidFill>
                  <a:srgbClr val="000000"/>
                </a:solidFill>
                <a:effectLst/>
                <a:latin typeface="Times New Roman" panose="02020603050405020304" pitchFamily="18" charset="0"/>
                <a:ea typeface="Calibri" panose="020F0502020204030204" pitchFamily="34" charset="0"/>
              </a:rPr>
              <a:t>(or of the near) with Africa, which were partly built, in the name of compassion, on a fiction of the elsewhere, of the distant, made close by the force of feelings. This trade in proximity leads to the </a:t>
            </a:r>
            <a:r>
              <a:rPr lang="en-US" sz="1800" dirty="0" err="1">
                <a:solidFill>
                  <a:srgbClr val="000000"/>
                </a:solidFill>
                <a:effectLst/>
                <a:latin typeface="Times New Roman" panose="02020603050405020304" pitchFamily="18" charset="0"/>
                <a:ea typeface="Calibri" panose="020F0502020204030204" pitchFamily="34" charset="0"/>
              </a:rPr>
              <a:t>crystallisation</a:t>
            </a:r>
            <a:r>
              <a:rPr lang="en-US" sz="1800" dirty="0">
                <a:solidFill>
                  <a:srgbClr val="000000"/>
                </a:solidFill>
                <a:effectLst/>
                <a:latin typeface="Times New Roman" panose="02020603050405020304" pitchFamily="18" charset="0"/>
                <a:ea typeface="Calibri" panose="020F0502020204030204" pitchFamily="34" charset="0"/>
              </a:rPr>
              <a:t> of sediments of familiarity that cannot be grasped in a singular colloquy between the world (especially the West) and Africa, but are part of an entanglement of networks and plural springs. Of course, Africa is not the sole target of the rhetoric of good intentions, but it is a privileged recipient of them.</a:t>
            </a:r>
            <a:r>
              <a:rPr lang="fr-US" sz="1400" dirty="0">
                <a:effectLst/>
              </a:rPr>
              <a:t> </a:t>
            </a: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450215" algn="just">
              <a:lnSpc>
                <a:spcPct val="150000"/>
              </a:lnSpc>
              <a:spcBef>
                <a:spcPts val="0"/>
              </a:spcBef>
              <a:spcAft>
                <a:spcPts val="0"/>
              </a:spcAft>
              <a:tabLst>
                <a:tab pos="2878455" algn="ctr"/>
              </a:tabLst>
            </a:pP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2878455" algn="ctr"/>
              </a:tabLst>
            </a:pPr>
            <a:endParaRPr lang="fr-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CDB978A2-CA87-1010-7298-678326D2837C}"/>
              </a:ext>
            </a:extLst>
          </p:cNvPr>
          <p:cNvSpPr>
            <a:spLocks noGrp="1"/>
          </p:cNvSpPr>
          <p:nvPr>
            <p:ph type="title"/>
          </p:nvPr>
        </p:nvSpPr>
        <p:spPr>
          <a:xfrm>
            <a:off x="500063" y="1"/>
            <a:ext cx="8229600" cy="476672"/>
          </a:xfrm>
        </p:spPr>
        <p:txBody>
          <a:bodyPr/>
          <a:lstStyle/>
          <a:p>
            <a:pPr eaLnBrk="1" hangingPunct="1"/>
            <a:r>
              <a:rPr lang="fr-FR" altLang="fr-US" dirty="0">
                <a:ln>
                  <a:noFill/>
                </a:ln>
              </a:rPr>
              <a:t>Compassion </a:t>
            </a:r>
            <a:r>
              <a:rPr lang="fr-FR" altLang="fr-US" dirty="0" err="1">
                <a:ln>
                  <a:noFill/>
                </a:ln>
              </a:rPr>
              <a:t>is</a:t>
            </a:r>
            <a:r>
              <a:rPr lang="fr-FR" altLang="fr-US" dirty="0">
                <a:ln>
                  <a:noFill/>
                </a:ln>
              </a:rPr>
              <a:t> </a:t>
            </a:r>
          </a:p>
        </p:txBody>
      </p:sp>
      <p:sp>
        <p:nvSpPr>
          <p:cNvPr id="17410" name="Espace réservé du contenu 2">
            <a:extLst>
              <a:ext uri="{FF2B5EF4-FFF2-40B4-BE49-F238E27FC236}">
                <a16:creationId xmlns:a16="http://schemas.microsoft.com/office/drawing/2014/main" id="{4E90192D-5E23-1FBB-AA6B-8FC60A421D74}"/>
              </a:ext>
            </a:extLst>
          </p:cNvPr>
          <p:cNvSpPr>
            <a:spLocks noGrp="1"/>
          </p:cNvSpPr>
          <p:nvPr>
            <p:ph idx="1"/>
          </p:nvPr>
        </p:nvSpPr>
        <p:spPr>
          <a:xfrm>
            <a:off x="678509" y="707644"/>
            <a:ext cx="4025577" cy="5400675"/>
          </a:xfrm>
        </p:spPr>
        <p:txBody>
          <a:bodyPr rtlCol="0">
            <a:normAutofit fontScale="92500" lnSpcReduction="10000"/>
          </a:bodyPr>
          <a:lstStyle/>
          <a:p>
            <a:pPr marL="0" marR="0" indent="0" algn="just">
              <a:buNone/>
            </a:pPr>
            <a:r>
              <a:rPr lang="fr-US" sz="1800" dirty="0">
                <a:solidFill>
                  <a:srgbClr val="C00000"/>
                </a:solidFill>
                <a:effectLst/>
                <a:latin typeface="BellMT"/>
                <a:ea typeface="Times New Roman" panose="02020603050405020304" pitchFamily="18" charset="0"/>
              </a:rPr>
              <a:t>“a feeling of pain at the suffering of another person or another creature that necessarily involves (at least in humans) three thoughts: </a:t>
            </a:r>
          </a:p>
          <a:p>
            <a:pPr marL="0" marR="0" algn="just"/>
            <a:r>
              <a:rPr lang="fr-US" sz="1800" dirty="0">
                <a:solidFill>
                  <a:srgbClr val="C00000"/>
                </a:solidFill>
                <a:effectLst/>
                <a:latin typeface="BellMT"/>
                <a:ea typeface="Times New Roman" panose="02020603050405020304" pitchFamily="18" charset="0"/>
              </a:rPr>
              <a:t>first, that the suffering is serious; </a:t>
            </a:r>
          </a:p>
          <a:p>
            <a:pPr marL="0" marR="0" algn="just"/>
            <a:r>
              <a:rPr lang="fr-US" sz="1800" dirty="0">
                <a:solidFill>
                  <a:srgbClr val="C00000"/>
                </a:solidFill>
                <a:effectLst/>
                <a:latin typeface="BellMT"/>
                <a:ea typeface="Times New Roman" panose="02020603050405020304" pitchFamily="18" charset="0"/>
              </a:rPr>
              <a:t>second, that the suffering is not entirely the victim’s fault; </a:t>
            </a:r>
          </a:p>
          <a:p>
            <a:pPr marL="0" marR="0" algn="just"/>
            <a:r>
              <a:rPr lang="fr-US" sz="1800" dirty="0">
                <a:solidFill>
                  <a:srgbClr val="C00000"/>
                </a:solidFill>
                <a:effectLst/>
                <a:latin typeface="BellMT"/>
                <a:ea typeface="Times New Roman" panose="02020603050405020304" pitchFamily="18" charset="0"/>
              </a:rPr>
              <a:t>and third, what Nussbaum calls the </a:t>
            </a:r>
            <a:r>
              <a:rPr lang="fr-US" sz="1800" dirty="0">
                <a:solidFill>
                  <a:srgbClr val="C00000"/>
                </a:solidFill>
                <a:effectLst/>
                <a:latin typeface="BellMTItalic"/>
                <a:ea typeface="Times New Roman" panose="02020603050405020304" pitchFamily="18" charset="0"/>
              </a:rPr>
              <a:t>eudaimonistic </a:t>
            </a:r>
            <a:r>
              <a:rPr lang="fr-US" sz="1800" dirty="0">
                <a:solidFill>
                  <a:srgbClr val="C00000"/>
                </a:solidFill>
                <a:effectLst/>
                <a:latin typeface="BellMT"/>
                <a:ea typeface="Times New Roman" panose="02020603050405020304" pitchFamily="18" charset="0"/>
              </a:rPr>
              <a:t>thought, the thought that the suffering person is among one’s most important goals and projects, and thus that their suffering </a:t>
            </a:r>
            <a:r>
              <a:rPr lang="fr-US" sz="1800" dirty="0">
                <a:solidFill>
                  <a:srgbClr val="C00000"/>
                </a:solidFill>
                <a:effectLst/>
                <a:latin typeface="BellMTItalic"/>
                <a:ea typeface="Times New Roman" panose="02020603050405020304" pitchFamily="18" charset="0"/>
              </a:rPr>
              <a:t>matters </a:t>
            </a:r>
            <a:r>
              <a:rPr lang="fr-US" sz="1800" dirty="0">
                <a:solidFill>
                  <a:srgbClr val="C00000"/>
                </a:solidFill>
                <a:effectLst/>
                <a:latin typeface="BellMT"/>
                <a:ea typeface="Times New Roman" panose="02020603050405020304" pitchFamily="18" charset="0"/>
              </a:rPr>
              <a:t>to oneself”. </a:t>
            </a:r>
            <a:endParaRPr lang="fr-US" sz="1800" dirty="0">
              <a:solidFill>
                <a:srgbClr val="C00000"/>
              </a:solidFill>
              <a:effectLst/>
              <a:latin typeface="Times New Roman" panose="02020603050405020304" pitchFamily="18" charset="0"/>
              <a:ea typeface="Times New Roman" panose="02020603050405020304" pitchFamily="18" charset="0"/>
            </a:endParaRPr>
          </a:p>
          <a:p>
            <a:pPr marL="0" marR="0" algn="just"/>
            <a:r>
              <a:rPr lang="fr-US" sz="1800" dirty="0">
                <a:solidFill>
                  <a:schemeClr val="tx1"/>
                </a:solidFill>
                <a:effectLst/>
                <a:latin typeface="BellMT"/>
                <a:ea typeface="Times New Roman" panose="02020603050405020304" pitchFamily="18" charset="0"/>
              </a:rPr>
              <a:t>For her, human compassion </a:t>
            </a:r>
            <a:r>
              <a:rPr lang="fr-US" sz="1800" dirty="0">
                <a:solidFill>
                  <a:srgbClr val="C00000"/>
                </a:solidFill>
                <a:effectLst/>
                <a:latin typeface="BellMT"/>
                <a:ea typeface="Times New Roman" panose="02020603050405020304" pitchFamily="18" charset="0"/>
              </a:rPr>
              <a:t>has a tendency toward narrowness – preferring those nearby and similar over those far away and different – </a:t>
            </a:r>
            <a:r>
              <a:rPr lang="fr-US" sz="1800" dirty="0">
                <a:solidFill>
                  <a:schemeClr val="tx1"/>
                </a:solidFill>
                <a:effectLst/>
                <a:latin typeface="BellMT"/>
                <a:ea typeface="Times New Roman" panose="02020603050405020304" pitchFamily="18" charset="0"/>
              </a:rPr>
              <a:t>and also a tendency to be fickle and fleeting. </a:t>
            </a:r>
            <a:r>
              <a:rPr lang="fr-US" sz="1800" dirty="0">
                <a:solidFill>
                  <a:srgbClr val="C00000"/>
                </a:solidFill>
                <a:effectLst/>
                <a:latin typeface="BellMT"/>
                <a:ea typeface="Times New Roman" panose="02020603050405020304" pitchFamily="18" charset="0"/>
              </a:rPr>
              <a:t>Compassion can also lead to favouritism, subordination, humiliation and enslavement </a:t>
            </a:r>
            <a:endParaRPr lang="fr-US" sz="1800" dirty="0">
              <a:solidFill>
                <a:srgbClr val="C00000"/>
              </a:solidFill>
              <a:effectLst/>
              <a:latin typeface="Times New Roman" panose="02020603050405020304" pitchFamily="18" charset="0"/>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A8F35FD-2AB0-224D-01ED-99FC522C0727}"/>
              </a:ext>
            </a:extLst>
          </p:cNvPr>
          <p:cNvSpPr txBox="1">
            <a:spLocks/>
          </p:cNvSpPr>
          <p:nvPr/>
        </p:nvSpPr>
        <p:spPr bwMode="auto">
          <a:xfrm>
            <a:off x="4860032" y="765175"/>
            <a:ext cx="3869631"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indent="0" algn="just">
              <a:buNone/>
            </a:pPr>
            <a:r>
              <a:rPr lang="en-US" sz="1800"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Martha C. Nussbaum </a:t>
            </a:r>
            <a:r>
              <a:rPr lang="en-US" sz="1800" i="1"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Political Emotions: Why Love Matters for Justice</a:t>
            </a:r>
            <a:r>
              <a:rPr lang="en-US" sz="1800" dirty="0">
                <a:solidFill>
                  <a:srgbClr val="000000"/>
                </a:solidFill>
                <a:effectLst/>
                <a:latin typeface="Footlight MT Light" panose="0204060206030A020304" pitchFamily="18" charset="77"/>
                <a:ea typeface="Calibri" panose="020F0502020204030204" pitchFamily="34" charset="0"/>
                <a:cs typeface="Arial" panose="020B0604020202020204" pitchFamily="34" charset="0"/>
              </a:rPr>
              <a:t>, Cambridge, Massachusetts, Belknap Press of Harvard University Press, 2013 (457 pp)</a:t>
            </a:r>
          </a:p>
        </p:txBody>
      </p:sp>
      <p:sp>
        <p:nvSpPr>
          <p:cNvPr id="2" name="Rectangle 2">
            <a:extLst>
              <a:ext uri="{FF2B5EF4-FFF2-40B4-BE49-F238E27FC236}">
                <a16:creationId xmlns:a16="http://schemas.microsoft.com/office/drawing/2014/main" id="{2AB9BA50-F8C1-440D-7C10-185A1CE52A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US"/>
          </a:p>
        </p:txBody>
      </p:sp>
      <p:pic>
        <p:nvPicPr>
          <p:cNvPr id="122881" name="Image 8" descr="Political Emotions — Harvard University Press">
            <a:extLst>
              <a:ext uri="{FF2B5EF4-FFF2-40B4-BE49-F238E27FC236}">
                <a16:creationId xmlns:a16="http://schemas.microsoft.com/office/drawing/2014/main" id="{69C51EA7-DEE0-9665-2C5D-35C81DA8CFD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05525" y="2203548"/>
            <a:ext cx="27940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2689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29742</TotalTime>
  <Words>5717</Words>
  <Application>Microsoft Macintosh PowerPoint</Application>
  <PresentationFormat>Affichage à l'écran (4:3)</PresentationFormat>
  <Paragraphs>272</Paragraphs>
  <Slides>45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45</vt:i4>
      </vt:variant>
    </vt:vector>
  </HeadingPairs>
  <TitlesOfParts>
    <vt:vector size="54" baseType="lpstr">
      <vt:lpstr>Arial</vt:lpstr>
      <vt:lpstr>Garamond</vt:lpstr>
      <vt:lpstr>Calibri</vt:lpstr>
      <vt:lpstr>Footlight MT Light</vt:lpstr>
      <vt:lpstr>Goudy Old Style</vt:lpstr>
      <vt:lpstr>Times New Roman</vt:lpstr>
      <vt:lpstr>Wingdings</vt:lpstr>
      <vt:lpstr>Wingdings 2</vt:lpstr>
      <vt:lpstr>Organique</vt:lpstr>
      <vt:lpstr>Africa and Compassionate Relationality</vt:lpstr>
      <vt:lpstr>Pictural evocations</vt:lpstr>
      <vt:lpstr>Présentation PowerPoint</vt:lpstr>
      <vt:lpstr>Présentation PowerPoint</vt:lpstr>
      <vt:lpstr>Compassion as an essential marker of Africa’s presence-absence in the world.  </vt:lpstr>
      <vt:lpstr>Compassion as an essential marker of Africa’s presence-absence in the world.  </vt:lpstr>
      <vt:lpstr>Africa as a « global burden »</vt:lpstr>
      <vt:lpstr>Compassion as …</vt:lpstr>
      <vt:lpstr>Compassion is </vt:lpstr>
      <vt:lpstr>Compassion is </vt:lpstr>
      <vt:lpstr>Relationality as …</vt:lpstr>
      <vt:lpstr>Relationnality as …</vt:lpstr>
      <vt:lpstr>Compassionnate Relationality as …</vt:lpstr>
      <vt:lpstr>Compassionnate Relationality as …</vt:lpstr>
      <vt:lpstr>Compassionnate Relationality as …</vt:lpstr>
      <vt:lpstr>The structuralist perspective</vt:lpstr>
      <vt:lpstr>Socio-pragmatic perspective</vt:lpstr>
      <vt:lpstr>Decolonial perspective</vt:lpstr>
      <vt:lpstr>Présentation PowerPoint</vt:lpstr>
      <vt:lpstr>Rethinking compassionnate relationnality through epistemic freedom</vt:lpstr>
      <vt:lpstr>The conceptual tool of the colonial library : discourses of Otherness and ideologies of alterity.  </vt:lpstr>
      <vt:lpstr>I. Three main territories of imperial compassion :</vt:lpstr>
      <vt:lpstr>1. The civilization reason</vt:lpstr>
      <vt:lpstr>1. The civilization reason</vt:lpstr>
      <vt:lpstr>1. The civilization reason</vt:lpstr>
      <vt:lpstr>1. The civilization reason</vt:lpstr>
      <vt:lpstr>1. The civilization reason archives </vt:lpstr>
      <vt:lpstr>2. The developmentalist reason</vt:lpstr>
      <vt:lpstr>2. The developmentalist reason</vt:lpstr>
      <vt:lpstr>2. The developmentalist reason</vt:lpstr>
      <vt:lpstr>2. The developmentalist reason</vt:lpstr>
      <vt:lpstr>3. The humanitarianism reason</vt:lpstr>
      <vt:lpstr>3. The humanitarianism reason</vt:lpstr>
      <vt:lpstr>3. The humanitarianism reason</vt:lpstr>
      <vt:lpstr>II. Compassion an a legitimacy of victimhood : 1.Africa, “continent of victims”</vt:lpstr>
      <vt:lpstr>II. Compassion an a legitimacy of victimhood : 2.the injunction to repair</vt:lpstr>
      <vt:lpstr>1. Decolonizing compassion by decentralization </vt:lpstr>
      <vt:lpstr>1. Decolonizing compassion by decentralization </vt:lpstr>
      <vt:lpstr>The localization turn: another buzz word? </vt:lpstr>
      <vt:lpstr>The localization turn: another buzz word? </vt:lpstr>
      <vt:lpstr>Re)localizing compassion The African compassionnate relationnality</vt:lpstr>
      <vt:lpstr>Présentation PowerPoint</vt:lpstr>
      <vt:lpstr>Présentation PowerPoint</vt:lpstr>
      <vt:lpstr>Preliminary points for thoughts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POLITIQUES ET PROGRAMMES PUBLICS</dc:title>
  <dc:creator>CELL-COOP</dc:creator>
  <cp:lastModifiedBy>nadndzesop@gmail.com</cp:lastModifiedBy>
  <cp:revision>171</cp:revision>
  <dcterms:created xsi:type="dcterms:W3CDTF">2014-06-11T09:25:05Z</dcterms:created>
  <dcterms:modified xsi:type="dcterms:W3CDTF">2025-01-30T10:31:54Z</dcterms:modified>
</cp:coreProperties>
</file>