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56" r:id="rId2"/>
    <p:sldId id="258" r:id="rId3"/>
    <p:sldId id="257"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B384A5AD-7A9B-E14A-9E2D-18B3ED64300B}">
          <p14:sldIdLst>
            <p14:sldId id="256"/>
            <p14:sldId id="258"/>
            <p14:sldId id="257"/>
            <p14:sldId id="259"/>
            <p14:sldId id="260"/>
            <p14:sldId id="261"/>
            <p14:sldId id="262"/>
            <p14:sldId id="263"/>
            <p14:sldId id="264"/>
            <p14:sldId id="265"/>
            <p14:sldId id="266"/>
            <p14:sldId id="267"/>
            <p14:sldId id="268"/>
            <p14:sldId id="269"/>
            <p14:sldId id="27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21" d="100"/>
          <a:sy n="121" d="100"/>
        </p:scale>
        <p:origin x="744"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E525B0-7011-A748-A5AA-8B64E4BAEC3E}" type="datetimeFigureOut">
              <a:rPr lang="fr-FR" smtClean="0"/>
              <a:t>31/01/2025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71EA4F-1ED4-9C40-A0B4-47CCB7EDB74B}" type="slidenum">
              <a:rPr lang="fr-FR" smtClean="0"/>
              <a:t>‹N°›</a:t>
            </a:fld>
            <a:endParaRPr lang="fr-FR"/>
          </a:p>
        </p:txBody>
      </p:sp>
    </p:spTree>
    <p:extLst>
      <p:ext uri="{BB962C8B-B14F-4D97-AF65-F5344CB8AC3E}">
        <p14:creationId xmlns:p14="http://schemas.microsoft.com/office/powerpoint/2010/main" val="10327772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ACB7523-B3E1-6BF3-5A62-93A368D64043}"/>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11AF1533-71BD-EEA6-AC22-D2DA987ADD3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54A4112F-2A7E-02CE-D98D-6975F5767456}"/>
              </a:ext>
            </a:extLst>
          </p:cNvPr>
          <p:cNvSpPr>
            <a:spLocks noGrp="1"/>
          </p:cNvSpPr>
          <p:nvPr>
            <p:ph type="dt" sz="half" idx="10"/>
          </p:nvPr>
        </p:nvSpPr>
        <p:spPr/>
        <p:txBody>
          <a:bodyPr/>
          <a:lstStyle/>
          <a:p>
            <a:fld id="{96BC958C-1A04-004B-8510-6E788C40FB0F}" type="datetime1">
              <a:rPr lang="fr-FR" smtClean="0"/>
              <a:t>31/01/2025</a:t>
            </a:fld>
            <a:endParaRPr lang="fr-FR"/>
          </a:p>
        </p:txBody>
      </p:sp>
      <p:sp>
        <p:nvSpPr>
          <p:cNvPr id="5" name="Espace réservé du pied de page 4">
            <a:extLst>
              <a:ext uri="{FF2B5EF4-FFF2-40B4-BE49-F238E27FC236}">
                <a16:creationId xmlns:a16="http://schemas.microsoft.com/office/drawing/2014/main" id="{7441745A-EF46-3F00-F241-EA80E00F481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05BFEED-4BB8-E290-2823-7157B9B3082F}"/>
              </a:ext>
            </a:extLst>
          </p:cNvPr>
          <p:cNvSpPr>
            <a:spLocks noGrp="1"/>
          </p:cNvSpPr>
          <p:nvPr>
            <p:ph type="sldNum" sz="quarter" idx="12"/>
          </p:nvPr>
        </p:nvSpPr>
        <p:spPr/>
        <p:txBody>
          <a:bodyPr/>
          <a:lstStyle/>
          <a:p>
            <a:fld id="{36E9DB0E-FBB7-714D-9105-F2D1028291B7}" type="slidenum">
              <a:rPr lang="fr-FR" smtClean="0"/>
              <a:t>‹N°›</a:t>
            </a:fld>
            <a:endParaRPr lang="fr-FR"/>
          </a:p>
        </p:txBody>
      </p:sp>
    </p:spTree>
    <p:extLst>
      <p:ext uri="{BB962C8B-B14F-4D97-AF65-F5344CB8AC3E}">
        <p14:creationId xmlns:p14="http://schemas.microsoft.com/office/powerpoint/2010/main" val="40691788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A1E8C9A-75EF-CDA6-ADDA-E46D6AEEE648}"/>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E3B0D09B-C911-01DF-2C60-D3FDE1668402}"/>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47812F9-491E-246B-1DBB-A9193E124F82}"/>
              </a:ext>
            </a:extLst>
          </p:cNvPr>
          <p:cNvSpPr>
            <a:spLocks noGrp="1"/>
          </p:cNvSpPr>
          <p:nvPr>
            <p:ph type="dt" sz="half" idx="10"/>
          </p:nvPr>
        </p:nvSpPr>
        <p:spPr/>
        <p:txBody>
          <a:bodyPr/>
          <a:lstStyle/>
          <a:p>
            <a:fld id="{FDE5BF77-6180-6F41-AB80-10A6D657F614}" type="datetime1">
              <a:rPr lang="fr-FR" smtClean="0"/>
              <a:t>31/01/2025</a:t>
            </a:fld>
            <a:endParaRPr lang="fr-FR"/>
          </a:p>
        </p:txBody>
      </p:sp>
      <p:sp>
        <p:nvSpPr>
          <p:cNvPr id="5" name="Espace réservé du pied de page 4">
            <a:extLst>
              <a:ext uri="{FF2B5EF4-FFF2-40B4-BE49-F238E27FC236}">
                <a16:creationId xmlns:a16="http://schemas.microsoft.com/office/drawing/2014/main" id="{6AF44F73-AF73-F3D5-7B48-C184E711D15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CF0A3A8-FAA5-4D97-ED1D-57248359AE8E}"/>
              </a:ext>
            </a:extLst>
          </p:cNvPr>
          <p:cNvSpPr>
            <a:spLocks noGrp="1"/>
          </p:cNvSpPr>
          <p:nvPr>
            <p:ph type="sldNum" sz="quarter" idx="12"/>
          </p:nvPr>
        </p:nvSpPr>
        <p:spPr/>
        <p:txBody>
          <a:bodyPr/>
          <a:lstStyle/>
          <a:p>
            <a:fld id="{36E9DB0E-FBB7-714D-9105-F2D1028291B7}" type="slidenum">
              <a:rPr lang="fr-FR" smtClean="0"/>
              <a:t>‹N°›</a:t>
            </a:fld>
            <a:endParaRPr lang="fr-FR"/>
          </a:p>
        </p:txBody>
      </p:sp>
    </p:spTree>
    <p:extLst>
      <p:ext uri="{BB962C8B-B14F-4D97-AF65-F5344CB8AC3E}">
        <p14:creationId xmlns:p14="http://schemas.microsoft.com/office/powerpoint/2010/main" val="35256585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B5A9B5FC-2946-9385-DE48-46AA5F7A473F}"/>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7BF9652E-27D5-4932-960B-8B34F0AEFDBA}"/>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8756148-52E2-857B-D1FD-40672208385F}"/>
              </a:ext>
            </a:extLst>
          </p:cNvPr>
          <p:cNvSpPr>
            <a:spLocks noGrp="1"/>
          </p:cNvSpPr>
          <p:nvPr>
            <p:ph type="dt" sz="half" idx="10"/>
          </p:nvPr>
        </p:nvSpPr>
        <p:spPr/>
        <p:txBody>
          <a:bodyPr/>
          <a:lstStyle/>
          <a:p>
            <a:fld id="{1F584B5F-3E83-4B4A-A263-6420B12A42F9}" type="datetime1">
              <a:rPr lang="fr-FR" smtClean="0"/>
              <a:t>31/01/2025</a:t>
            </a:fld>
            <a:endParaRPr lang="fr-FR"/>
          </a:p>
        </p:txBody>
      </p:sp>
      <p:sp>
        <p:nvSpPr>
          <p:cNvPr id="5" name="Espace réservé du pied de page 4">
            <a:extLst>
              <a:ext uri="{FF2B5EF4-FFF2-40B4-BE49-F238E27FC236}">
                <a16:creationId xmlns:a16="http://schemas.microsoft.com/office/drawing/2014/main" id="{E98AAA95-3800-C27C-C91D-F5448D72D2C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BA5FA2A-6376-4ECC-E3F0-5BB3E6692DD7}"/>
              </a:ext>
            </a:extLst>
          </p:cNvPr>
          <p:cNvSpPr>
            <a:spLocks noGrp="1"/>
          </p:cNvSpPr>
          <p:nvPr>
            <p:ph type="sldNum" sz="quarter" idx="12"/>
          </p:nvPr>
        </p:nvSpPr>
        <p:spPr/>
        <p:txBody>
          <a:bodyPr/>
          <a:lstStyle/>
          <a:p>
            <a:fld id="{36E9DB0E-FBB7-714D-9105-F2D1028291B7}" type="slidenum">
              <a:rPr lang="fr-FR" smtClean="0"/>
              <a:t>‹N°›</a:t>
            </a:fld>
            <a:endParaRPr lang="fr-FR"/>
          </a:p>
        </p:txBody>
      </p:sp>
    </p:spTree>
    <p:extLst>
      <p:ext uri="{BB962C8B-B14F-4D97-AF65-F5344CB8AC3E}">
        <p14:creationId xmlns:p14="http://schemas.microsoft.com/office/powerpoint/2010/main" val="11121547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CF56E6F-5D8D-1316-FC31-15FBB112B124}"/>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B496D28F-712B-311A-C908-D56CDD6F83EC}"/>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7DF06D6-6165-B503-E01A-B9BBD86AF97C}"/>
              </a:ext>
            </a:extLst>
          </p:cNvPr>
          <p:cNvSpPr>
            <a:spLocks noGrp="1"/>
          </p:cNvSpPr>
          <p:nvPr>
            <p:ph type="dt" sz="half" idx="10"/>
          </p:nvPr>
        </p:nvSpPr>
        <p:spPr/>
        <p:txBody>
          <a:bodyPr/>
          <a:lstStyle/>
          <a:p>
            <a:fld id="{D764C78B-3D65-CE47-A5F8-605A8E088DB6}" type="datetime1">
              <a:rPr lang="fr-FR" smtClean="0"/>
              <a:t>31/01/2025</a:t>
            </a:fld>
            <a:endParaRPr lang="fr-FR"/>
          </a:p>
        </p:txBody>
      </p:sp>
      <p:sp>
        <p:nvSpPr>
          <p:cNvPr id="5" name="Espace réservé du pied de page 4">
            <a:extLst>
              <a:ext uri="{FF2B5EF4-FFF2-40B4-BE49-F238E27FC236}">
                <a16:creationId xmlns:a16="http://schemas.microsoft.com/office/drawing/2014/main" id="{F0F19A2D-2527-B94E-1137-8B7F5B6E0EB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EFEEC48-4126-6EF7-2F41-B3475AE7D732}"/>
              </a:ext>
            </a:extLst>
          </p:cNvPr>
          <p:cNvSpPr>
            <a:spLocks noGrp="1"/>
          </p:cNvSpPr>
          <p:nvPr>
            <p:ph type="sldNum" sz="quarter" idx="12"/>
          </p:nvPr>
        </p:nvSpPr>
        <p:spPr/>
        <p:txBody>
          <a:bodyPr/>
          <a:lstStyle/>
          <a:p>
            <a:fld id="{36E9DB0E-FBB7-714D-9105-F2D1028291B7}" type="slidenum">
              <a:rPr lang="fr-FR" smtClean="0"/>
              <a:t>‹N°›</a:t>
            </a:fld>
            <a:endParaRPr lang="fr-FR"/>
          </a:p>
        </p:txBody>
      </p:sp>
    </p:spTree>
    <p:extLst>
      <p:ext uri="{BB962C8B-B14F-4D97-AF65-F5344CB8AC3E}">
        <p14:creationId xmlns:p14="http://schemas.microsoft.com/office/powerpoint/2010/main" val="1563140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D3C6E1C-B773-B0BE-9C3D-2A0A7CB02EBD}"/>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5F95733F-4AE8-2308-F587-99FC1C45464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386E2804-19F0-BCCE-9E68-7B81F413658F}"/>
              </a:ext>
            </a:extLst>
          </p:cNvPr>
          <p:cNvSpPr>
            <a:spLocks noGrp="1"/>
          </p:cNvSpPr>
          <p:nvPr>
            <p:ph type="dt" sz="half" idx="10"/>
          </p:nvPr>
        </p:nvSpPr>
        <p:spPr/>
        <p:txBody>
          <a:bodyPr/>
          <a:lstStyle/>
          <a:p>
            <a:fld id="{970A0715-A5AC-F943-9CE2-1B420840074B}" type="datetime1">
              <a:rPr lang="fr-FR" smtClean="0"/>
              <a:t>31/01/2025</a:t>
            </a:fld>
            <a:endParaRPr lang="fr-FR"/>
          </a:p>
        </p:txBody>
      </p:sp>
      <p:sp>
        <p:nvSpPr>
          <p:cNvPr id="5" name="Espace réservé du pied de page 4">
            <a:extLst>
              <a:ext uri="{FF2B5EF4-FFF2-40B4-BE49-F238E27FC236}">
                <a16:creationId xmlns:a16="http://schemas.microsoft.com/office/drawing/2014/main" id="{606D30CA-247B-3E76-9804-6C15F992BAF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7115101-F8A5-F4FC-806F-D4EAAAEE65C7}"/>
              </a:ext>
            </a:extLst>
          </p:cNvPr>
          <p:cNvSpPr>
            <a:spLocks noGrp="1"/>
          </p:cNvSpPr>
          <p:nvPr>
            <p:ph type="sldNum" sz="quarter" idx="12"/>
          </p:nvPr>
        </p:nvSpPr>
        <p:spPr/>
        <p:txBody>
          <a:bodyPr/>
          <a:lstStyle/>
          <a:p>
            <a:fld id="{36E9DB0E-FBB7-714D-9105-F2D1028291B7}" type="slidenum">
              <a:rPr lang="fr-FR" smtClean="0"/>
              <a:t>‹N°›</a:t>
            </a:fld>
            <a:endParaRPr lang="fr-FR"/>
          </a:p>
        </p:txBody>
      </p:sp>
    </p:spTree>
    <p:extLst>
      <p:ext uri="{BB962C8B-B14F-4D97-AF65-F5344CB8AC3E}">
        <p14:creationId xmlns:p14="http://schemas.microsoft.com/office/powerpoint/2010/main" val="11109525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4C6221A-80CD-C7E2-CA4B-28F414F62648}"/>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689D555E-9186-6356-9468-9B32138ED50F}"/>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C7540C87-A722-8A7F-1DBC-50A7E5A13811}"/>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A39AB7A9-572C-EA9A-1465-53CC05F6C741}"/>
              </a:ext>
            </a:extLst>
          </p:cNvPr>
          <p:cNvSpPr>
            <a:spLocks noGrp="1"/>
          </p:cNvSpPr>
          <p:nvPr>
            <p:ph type="dt" sz="half" idx="10"/>
          </p:nvPr>
        </p:nvSpPr>
        <p:spPr/>
        <p:txBody>
          <a:bodyPr/>
          <a:lstStyle/>
          <a:p>
            <a:fld id="{3D171E72-8367-0B44-AABC-773B98CE57FD}" type="datetime1">
              <a:rPr lang="fr-FR" smtClean="0"/>
              <a:t>31/01/2025</a:t>
            </a:fld>
            <a:endParaRPr lang="fr-FR"/>
          </a:p>
        </p:txBody>
      </p:sp>
      <p:sp>
        <p:nvSpPr>
          <p:cNvPr id="6" name="Espace réservé du pied de page 5">
            <a:extLst>
              <a:ext uri="{FF2B5EF4-FFF2-40B4-BE49-F238E27FC236}">
                <a16:creationId xmlns:a16="http://schemas.microsoft.com/office/drawing/2014/main" id="{EDE78D51-E79D-EE3B-C0A0-DD16C6C1A2A0}"/>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FB17F2BB-4498-099C-DC9B-2FDB262F24FB}"/>
              </a:ext>
            </a:extLst>
          </p:cNvPr>
          <p:cNvSpPr>
            <a:spLocks noGrp="1"/>
          </p:cNvSpPr>
          <p:nvPr>
            <p:ph type="sldNum" sz="quarter" idx="12"/>
          </p:nvPr>
        </p:nvSpPr>
        <p:spPr/>
        <p:txBody>
          <a:bodyPr/>
          <a:lstStyle/>
          <a:p>
            <a:fld id="{36E9DB0E-FBB7-714D-9105-F2D1028291B7}" type="slidenum">
              <a:rPr lang="fr-FR" smtClean="0"/>
              <a:t>‹N°›</a:t>
            </a:fld>
            <a:endParaRPr lang="fr-FR"/>
          </a:p>
        </p:txBody>
      </p:sp>
    </p:spTree>
    <p:extLst>
      <p:ext uri="{BB962C8B-B14F-4D97-AF65-F5344CB8AC3E}">
        <p14:creationId xmlns:p14="http://schemas.microsoft.com/office/powerpoint/2010/main" val="34396228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7253BBA-236B-2D73-801B-8139DDA674DA}"/>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5F3C6471-8FD5-12B6-1BE6-2D1CD5D1A57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8BE621F6-68A7-0FE9-B8CA-4CC4C0422FE1}"/>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3711E14F-DF71-9A12-D481-6D8BA4831D1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8FCECA01-09DA-E248-77DE-4C7B3F765D0C}"/>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5D5B1CE0-08AE-F367-6199-06229FC5DE7A}"/>
              </a:ext>
            </a:extLst>
          </p:cNvPr>
          <p:cNvSpPr>
            <a:spLocks noGrp="1"/>
          </p:cNvSpPr>
          <p:nvPr>
            <p:ph type="dt" sz="half" idx="10"/>
          </p:nvPr>
        </p:nvSpPr>
        <p:spPr/>
        <p:txBody>
          <a:bodyPr/>
          <a:lstStyle/>
          <a:p>
            <a:fld id="{BB4C78BB-7389-8648-B855-E9104FDF238C}" type="datetime1">
              <a:rPr lang="fr-FR" smtClean="0"/>
              <a:t>31/01/2025</a:t>
            </a:fld>
            <a:endParaRPr lang="fr-FR"/>
          </a:p>
        </p:txBody>
      </p:sp>
      <p:sp>
        <p:nvSpPr>
          <p:cNvPr id="8" name="Espace réservé du pied de page 7">
            <a:extLst>
              <a:ext uri="{FF2B5EF4-FFF2-40B4-BE49-F238E27FC236}">
                <a16:creationId xmlns:a16="http://schemas.microsoft.com/office/drawing/2014/main" id="{63844C16-1CFC-1FF7-224F-127DFD815ED2}"/>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125C716F-F618-4AA3-9E3D-A2E6EF21C785}"/>
              </a:ext>
            </a:extLst>
          </p:cNvPr>
          <p:cNvSpPr>
            <a:spLocks noGrp="1"/>
          </p:cNvSpPr>
          <p:nvPr>
            <p:ph type="sldNum" sz="quarter" idx="12"/>
          </p:nvPr>
        </p:nvSpPr>
        <p:spPr/>
        <p:txBody>
          <a:bodyPr/>
          <a:lstStyle/>
          <a:p>
            <a:fld id="{36E9DB0E-FBB7-714D-9105-F2D1028291B7}" type="slidenum">
              <a:rPr lang="fr-FR" smtClean="0"/>
              <a:t>‹N°›</a:t>
            </a:fld>
            <a:endParaRPr lang="fr-FR"/>
          </a:p>
        </p:txBody>
      </p:sp>
    </p:spTree>
    <p:extLst>
      <p:ext uri="{BB962C8B-B14F-4D97-AF65-F5344CB8AC3E}">
        <p14:creationId xmlns:p14="http://schemas.microsoft.com/office/powerpoint/2010/main" val="4459889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0743FB1-7CB2-19AE-DADA-182D934DC623}"/>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06404F39-FD2E-4271-620F-C55A718FFC56}"/>
              </a:ext>
            </a:extLst>
          </p:cNvPr>
          <p:cNvSpPr>
            <a:spLocks noGrp="1"/>
          </p:cNvSpPr>
          <p:nvPr>
            <p:ph type="dt" sz="half" idx="10"/>
          </p:nvPr>
        </p:nvSpPr>
        <p:spPr/>
        <p:txBody>
          <a:bodyPr/>
          <a:lstStyle/>
          <a:p>
            <a:fld id="{31876865-AB6A-BE4D-A335-6A78226F26B7}" type="datetime1">
              <a:rPr lang="fr-FR" smtClean="0"/>
              <a:t>31/01/2025</a:t>
            </a:fld>
            <a:endParaRPr lang="fr-FR"/>
          </a:p>
        </p:txBody>
      </p:sp>
      <p:sp>
        <p:nvSpPr>
          <p:cNvPr id="4" name="Espace réservé du pied de page 3">
            <a:extLst>
              <a:ext uri="{FF2B5EF4-FFF2-40B4-BE49-F238E27FC236}">
                <a16:creationId xmlns:a16="http://schemas.microsoft.com/office/drawing/2014/main" id="{FA12E7A8-64DE-F431-31A2-97DAE08C5874}"/>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4FA8317B-02BC-ABC1-E88D-3A38374656AD}"/>
              </a:ext>
            </a:extLst>
          </p:cNvPr>
          <p:cNvSpPr>
            <a:spLocks noGrp="1"/>
          </p:cNvSpPr>
          <p:nvPr>
            <p:ph type="sldNum" sz="quarter" idx="12"/>
          </p:nvPr>
        </p:nvSpPr>
        <p:spPr/>
        <p:txBody>
          <a:bodyPr/>
          <a:lstStyle/>
          <a:p>
            <a:fld id="{36E9DB0E-FBB7-714D-9105-F2D1028291B7}" type="slidenum">
              <a:rPr lang="fr-FR" smtClean="0"/>
              <a:t>‹N°›</a:t>
            </a:fld>
            <a:endParaRPr lang="fr-FR"/>
          </a:p>
        </p:txBody>
      </p:sp>
    </p:spTree>
    <p:extLst>
      <p:ext uri="{BB962C8B-B14F-4D97-AF65-F5344CB8AC3E}">
        <p14:creationId xmlns:p14="http://schemas.microsoft.com/office/powerpoint/2010/main" val="16995077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73526049-899E-287A-3549-B29A2363D68B}"/>
              </a:ext>
            </a:extLst>
          </p:cNvPr>
          <p:cNvSpPr>
            <a:spLocks noGrp="1"/>
          </p:cNvSpPr>
          <p:nvPr>
            <p:ph type="dt" sz="half" idx="10"/>
          </p:nvPr>
        </p:nvSpPr>
        <p:spPr/>
        <p:txBody>
          <a:bodyPr/>
          <a:lstStyle/>
          <a:p>
            <a:fld id="{E87A21B8-1340-5B4F-8040-D0BE0961B40E}" type="datetime1">
              <a:rPr lang="fr-FR" smtClean="0"/>
              <a:t>31/01/2025</a:t>
            </a:fld>
            <a:endParaRPr lang="fr-FR"/>
          </a:p>
        </p:txBody>
      </p:sp>
      <p:sp>
        <p:nvSpPr>
          <p:cNvPr id="3" name="Espace réservé du pied de page 2">
            <a:extLst>
              <a:ext uri="{FF2B5EF4-FFF2-40B4-BE49-F238E27FC236}">
                <a16:creationId xmlns:a16="http://schemas.microsoft.com/office/drawing/2014/main" id="{A873DDF6-D31A-AFD1-A233-81EC9BCA3956}"/>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9CF0439E-51A3-3668-8785-A920137BBE9F}"/>
              </a:ext>
            </a:extLst>
          </p:cNvPr>
          <p:cNvSpPr>
            <a:spLocks noGrp="1"/>
          </p:cNvSpPr>
          <p:nvPr>
            <p:ph type="sldNum" sz="quarter" idx="12"/>
          </p:nvPr>
        </p:nvSpPr>
        <p:spPr/>
        <p:txBody>
          <a:bodyPr/>
          <a:lstStyle/>
          <a:p>
            <a:fld id="{36E9DB0E-FBB7-714D-9105-F2D1028291B7}" type="slidenum">
              <a:rPr lang="fr-FR" smtClean="0"/>
              <a:t>‹N°›</a:t>
            </a:fld>
            <a:endParaRPr lang="fr-FR"/>
          </a:p>
        </p:txBody>
      </p:sp>
    </p:spTree>
    <p:extLst>
      <p:ext uri="{BB962C8B-B14F-4D97-AF65-F5344CB8AC3E}">
        <p14:creationId xmlns:p14="http://schemas.microsoft.com/office/powerpoint/2010/main" val="29070110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E7869E8-005D-0678-A75E-A048DD60571A}"/>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F818264A-81A7-0D68-A9EB-31A23C57D33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8264F3CB-3C17-8896-1E92-ABB4A93487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97C398E3-B1D9-19F0-14B4-06CD00351452}"/>
              </a:ext>
            </a:extLst>
          </p:cNvPr>
          <p:cNvSpPr>
            <a:spLocks noGrp="1"/>
          </p:cNvSpPr>
          <p:nvPr>
            <p:ph type="dt" sz="half" idx="10"/>
          </p:nvPr>
        </p:nvSpPr>
        <p:spPr/>
        <p:txBody>
          <a:bodyPr/>
          <a:lstStyle/>
          <a:p>
            <a:fld id="{16AE036C-A9A5-1244-A664-A90CB6F7B65F}" type="datetime1">
              <a:rPr lang="fr-FR" smtClean="0"/>
              <a:t>31/01/2025</a:t>
            </a:fld>
            <a:endParaRPr lang="fr-FR"/>
          </a:p>
        </p:txBody>
      </p:sp>
      <p:sp>
        <p:nvSpPr>
          <p:cNvPr id="6" name="Espace réservé du pied de page 5">
            <a:extLst>
              <a:ext uri="{FF2B5EF4-FFF2-40B4-BE49-F238E27FC236}">
                <a16:creationId xmlns:a16="http://schemas.microsoft.com/office/drawing/2014/main" id="{F91BC142-AE53-9592-2F3B-45FE2EB6A2EC}"/>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229C2C59-B066-7124-B7F8-DE6E8717E84C}"/>
              </a:ext>
            </a:extLst>
          </p:cNvPr>
          <p:cNvSpPr>
            <a:spLocks noGrp="1"/>
          </p:cNvSpPr>
          <p:nvPr>
            <p:ph type="sldNum" sz="quarter" idx="12"/>
          </p:nvPr>
        </p:nvSpPr>
        <p:spPr/>
        <p:txBody>
          <a:bodyPr/>
          <a:lstStyle/>
          <a:p>
            <a:fld id="{36E9DB0E-FBB7-714D-9105-F2D1028291B7}" type="slidenum">
              <a:rPr lang="fr-FR" smtClean="0"/>
              <a:t>‹N°›</a:t>
            </a:fld>
            <a:endParaRPr lang="fr-FR"/>
          </a:p>
        </p:txBody>
      </p:sp>
    </p:spTree>
    <p:extLst>
      <p:ext uri="{BB962C8B-B14F-4D97-AF65-F5344CB8AC3E}">
        <p14:creationId xmlns:p14="http://schemas.microsoft.com/office/powerpoint/2010/main" val="7097596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8BE3447-50A3-2E36-51FF-88B9DA4CBB9D}"/>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D6FEBACD-9D3B-1CC4-F138-B2487E2AA7E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0F1B6A5F-629E-E06B-3CAA-FA6BAFEEC1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84CBA63D-1DE2-1732-596F-B45A7AAB356F}"/>
              </a:ext>
            </a:extLst>
          </p:cNvPr>
          <p:cNvSpPr>
            <a:spLocks noGrp="1"/>
          </p:cNvSpPr>
          <p:nvPr>
            <p:ph type="dt" sz="half" idx="10"/>
          </p:nvPr>
        </p:nvSpPr>
        <p:spPr/>
        <p:txBody>
          <a:bodyPr/>
          <a:lstStyle/>
          <a:p>
            <a:fld id="{1CF825BC-8094-A24D-AC29-74A60DC3C6A5}" type="datetime1">
              <a:rPr lang="fr-FR" smtClean="0"/>
              <a:t>31/01/2025</a:t>
            </a:fld>
            <a:endParaRPr lang="fr-FR"/>
          </a:p>
        </p:txBody>
      </p:sp>
      <p:sp>
        <p:nvSpPr>
          <p:cNvPr id="6" name="Espace réservé du pied de page 5">
            <a:extLst>
              <a:ext uri="{FF2B5EF4-FFF2-40B4-BE49-F238E27FC236}">
                <a16:creationId xmlns:a16="http://schemas.microsoft.com/office/drawing/2014/main" id="{D342DDA3-E71D-71F7-FB6E-9C72AF2EBB0A}"/>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8A08B13C-6477-6049-2A76-115F27F444CD}"/>
              </a:ext>
            </a:extLst>
          </p:cNvPr>
          <p:cNvSpPr>
            <a:spLocks noGrp="1"/>
          </p:cNvSpPr>
          <p:nvPr>
            <p:ph type="sldNum" sz="quarter" idx="12"/>
          </p:nvPr>
        </p:nvSpPr>
        <p:spPr/>
        <p:txBody>
          <a:bodyPr/>
          <a:lstStyle/>
          <a:p>
            <a:fld id="{36E9DB0E-FBB7-714D-9105-F2D1028291B7}" type="slidenum">
              <a:rPr lang="fr-FR" smtClean="0"/>
              <a:t>‹N°›</a:t>
            </a:fld>
            <a:endParaRPr lang="fr-FR"/>
          </a:p>
        </p:txBody>
      </p:sp>
    </p:spTree>
    <p:extLst>
      <p:ext uri="{BB962C8B-B14F-4D97-AF65-F5344CB8AC3E}">
        <p14:creationId xmlns:p14="http://schemas.microsoft.com/office/powerpoint/2010/main" val="29151972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854310EE-CE60-BD5D-5F1A-A2DA8AE3863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79C34CFA-0D07-BFDC-D96A-2DC3A5D86B1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2362DC6-6221-8E87-B3D8-A86E44A15A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DFA011-5186-1849-823C-F21EE5578CBD}" type="datetime1">
              <a:rPr lang="fr-FR" smtClean="0"/>
              <a:t>31/01/2025</a:t>
            </a:fld>
            <a:endParaRPr lang="fr-FR"/>
          </a:p>
        </p:txBody>
      </p:sp>
      <p:sp>
        <p:nvSpPr>
          <p:cNvPr id="5" name="Espace réservé du pied de page 4">
            <a:extLst>
              <a:ext uri="{FF2B5EF4-FFF2-40B4-BE49-F238E27FC236}">
                <a16:creationId xmlns:a16="http://schemas.microsoft.com/office/drawing/2014/main" id="{ED237A22-DCB4-C3DC-31A8-E35E2E2617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661A8424-6120-B731-0F5B-7969EAF56B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E9DB0E-FBB7-714D-9105-F2D1028291B7}" type="slidenum">
              <a:rPr lang="fr-FR" smtClean="0"/>
              <a:t>‹N°›</a:t>
            </a:fld>
            <a:endParaRPr lang="fr-FR"/>
          </a:p>
        </p:txBody>
      </p:sp>
    </p:spTree>
    <p:extLst>
      <p:ext uri="{BB962C8B-B14F-4D97-AF65-F5344CB8AC3E}">
        <p14:creationId xmlns:p14="http://schemas.microsoft.com/office/powerpoint/2010/main" val="6820442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B5465AB-C70E-C78A-6AB1-F30EEEBCA3B0}"/>
              </a:ext>
            </a:extLst>
          </p:cNvPr>
          <p:cNvSpPr>
            <a:spLocks noGrp="1"/>
          </p:cNvSpPr>
          <p:nvPr>
            <p:ph type="ctrTitle"/>
          </p:nvPr>
        </p:nvSpPr>
        <p:spPr>
          <a:xfrm>
            <a:off x="1524000" y="2375337"/>
            <a:ext cx="9144000" cy="1134625"/>
          </a:xfrm>
        </p:spPr>
        <p:txBody>
          <a:bodyPr/>
          <a:lstStyle/>
          <a:p>
            <a:r>
              <a:rPr lang="fr-FR" b="1" dirty="0"/>
              <a:t>DROIT JUDICIAIRE PRIVÉ</a:t>
            </a:r>
          </a:p>
        </p:txBody>
      </p:sp>
      <p:sp>
        <p:nvSpPr>
          <p:cNvPr id="3" name="Sous-titre 2">
            <a:extLst>
              <a:ext uri="{FF2B5EF4-FFF2-40B4-BE49-F238E27FC236}">
                <a16:creationId xmlns:a16="http://schemas.microsoft.com/office/drawing/2014/main" id="{6859C024-91BF-33AF-966F-AF0AE5C83677}"/>
              </a:ext>
            </a:extLst>
          </p:cNvPr>
          <p:cNvSpPr>
            <a:spLocks noGrp="1"/>
          </p:cNvSpPr>
          <p:nvPr>
            <p:ph type="subTitle" idx="1"/>
          </p:nvPr>
        </p:nvSpPr>
        <p:spPr>
          <a:xfrm>
            <a:off x="1524000" y="4180107"/>
            <a:ext cx="9144000" cy="1655762"/>
          </a:xfrm>
        </p:spPr>
        <p:txBody>
          <a:bodyPr/>
          <a:lstStyle/>
          <a:p>
            <a:r>
              <a:rPr lang="fr-FR" b="1" dirty="0">
                <a:solidFill>
                  <a:srgbClr val="0070C0"/>
                </a:solidFill>
              </a:rPr>
              <a:t>PREMIER COURS</a:t>
            </a:r>
          </a:p>
          <a:p>
            <a:r>
              <a:rPr lang="fr-FR" b="1" dirty="0">
                <a:solidFill>
                  <a:srgbClr val="0070C0"/>
                </a:solidFill>
              </a:rPr>
              <a:t>31 janvier 2025</a:t>
            </a:r>
          </a:p>
        </p:txBody>
      </p:sp>
      <p:sp>
        <p:nvSpPr>
          <p:cNvPr id="4" name="Espace réservé du numéro de diapositive 3">
            <a:extLst>
              <a:ext uri="{FF2B5EF4-FFF2-40B4-BE49-F238E27FC236}">
                <a16:creationId xmlns:a16="http://schemas.microsoft.com/office/drawing/2014/main" id="{63806B29-F069-3668-AA25-5FEEB7DB3584}"/>
              </a:ext>
            </a:extLst>
          </p:cNvPr>
          <p:cNvSpPr>
            <a:spLocks noGrp="1"/>
          </p:cNvSpPr>
          <p:nvPr>
            <p:ph type="sldNum" sz="quarter" idx="12"/>
          </p:nvPr>
        </p:nvSpPr>
        <p:spPr/>
        <p:txBody>
          <a:bodyPr/>
          <a:lstStyle/>
          <a:p>
            <a:fld id="{36E9DB0E-FBB7-714D-9105-F2D1028291B7}" type="slidenum">
              <a:rPr lang="fr-FR" smtClean="0"/>
              <a:t>1</a:t>
            </a:fld>
            <a:endParaRPr lang="fr-FR"/>
          </a:p>
        </p:txBody>
      </p:sp>
    </p:spTree>
    <p:extLst>
      <p:ext uri="{BB962C8B-B14F-4D97-AF65-F5344CB8AC3E}">
        <p14:creationId xmlns:p14="http://schemas.microsoft.com/office/powerpoint/2010/main" val="25489152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199A7CD-EB51-5570-EA2A-A16C2A399481}"/>
              </a:ext>
            </a:extLst>
          </p:cNvPr>
          <p:cNvSpPr>
            <a:spLocks noGrp="1"/>
          </p:cNvSpPr>
          <p:nvPr>
            <p:ph type="title"/>
          </p:nvPr>
        </p:nvSpPr>
        <p:spPr/>
        <p:txBody>
          <a:bodyPr>
            <a:normAutofit/>
          </a:bodyPr>
          <a:lstStyle/>
          <a:p>
            <a:r>
              <a:rPr lang="fr-FR" sz="4000" dirty="0"/>
              <a:t>Article 6.1 CEDH</a:t>
            </a:r>
          </a:p>
        </p:txBody>
      </p:sp>
      <p:sp>
        <p:nvSpPr>
          <p:cNvPr id="3" name="Espace réservé du contenu 2">
            <a:extLst>
              <a:ext uri="{FF2B5EF4-FFF2-40B4-BE49-F238E27FC236}">
                <a16:creationId xmlns:a16="http://schemas.microsoft.com/office/drawing/2014/main" id="{11EF7371-657C-92CA-9F0E-A3EBE91BBAFD}"/>
              </a:ext>
            </a:extLst>
          </p:cNvPr>
          <p:cNvSpPr>
            <a:spLocks noGrp="1"/>
          </p:cNvSpPr>
          <p:nvPr>
            <p:ph idx="1"/>
          </p:nvPr>
        </p:nvSpPr>
        <p:spPr/>
        <p:txBody>
          <a:bodyPr>
            <a:normAutofit lnSpcReduction="10000"/>
          </a:bodyPr>
          <a:lstStyle/>
          <a:p>
            <a:pPr marL="0" indent="0" algn="just">
              <a:buNone/>
            </a:pPr>
            <a:r>
              <a:rPr lang="fr-FR" sz="3600" i="1" dirty="0">
                <a:solidFill>
                  <a:srgbClr val="002060"/>
                </a:solidFill>
                <a:effectLst/>
                <a:latin typeface="Arial" panose="020B0604020202020204" pitchFamily="34" charset="0"/>
              </a:rPr>
              <a:t>Toute personne </a:t>
            </a:r>
            <a:r>
              <a:rPr lang="fr-FR" sz="3600" i="1" u="sng" dirty="0">
                <a:solidFill>
                  <a:srgbClr val="002060"/>
                </a:solidFill>
                <a:effectLst/>
                <a:latin typeface="Arial" panose="020B0604020202020204" pitchFamily="34" charset="0"/>
              </a:rPr>
              <a:t>a droit à ce que sa cause soit entendue</a:t>
            </a:r>
            <a:r>
              <a:rPr lang="fr-FR" sz="3600" i="1" dirty="0">
                <a:solidFill>
                  <a:srgbClr val="002060"/>
                </a:solidFill>
                <a:effectLst/>
                <a:latin typeface="Arial" panose="020B0604020202020204" pitchFamily="34" charset="0"/>
              </a:rPr>
              <a:t> équitablement, publiquement et </a:t>
            </a:r>
            <a:r>
              <a:rPr lang="fr-FR" sz="3600" i="1" u="sng" dirty="0">
                <a:solidFill>
                  <a:srgbClr val="002060"/>
                </a:solidFill>
                <a:effectLst/>
                <a:latin typeface="Arial" panose="020B0604020202020204" pitchFamily="34" charset="0"/>
              </a:rPr>
              <a:t>dans un délai raisonnable</a:t>
            </a:r>
            <a:r>
              <a:rPr lang="fr-FR" sz="3600" i="1" dirty="0">
                <a:solidFill>
                  <a:srgbClr val="002060"/>
                </a:solidFill>
                <a:effectLst/>
                <a:latin typeface="Arial" panose="020B0604020202020204" pitchFamily="34" charset="0"/>
              </a:rPr>
              <a:t>, par un tribunal indépendant et impartial, établi par la loi, qui décidera, soit des contestations sur ses droits et obligations de caractère civil, soit du bien-fondé de toute accusation en matière pénale dirigée contre elle.</a:t>
            </a:r>
          </a:p>
          <a:p>
            <a:pPr marL="0" indent="0">
              <a:buNone/>
            </a:pPr>
            <a:endParaRPr lang="fr-FR" dirty="0"/>
          </a:p>
          <a:p>
            <a:pPr marL="0" indent="0">
              <a:buNone/>
            </a:pPr>
            <a:r>
              <a:rPr lang="fr-FR" sz="2400" dirty="0"/>
              <a:t>V. CEDH 21 février 1975, Req. n° 4451/70, Aff. </a:t>
            </a:r>
            <a:r>
              <a:rPr lang="fr-FR" sz="2400" dirty="0" err="1"/>
              <a:t>Golder</a:t>
            </a:r>
            <a:r>
              <a:rPr lang="fr-FR" sz="2400" dirty="0"/>
              <a:t> c. R.-U.</a:t>
            </a:r>
          </a:p>
        </p:txBody>
      </p:sp>
      <p:sp>
        <p:nvSpPr>
          <p:cNvPr id="4" name="Espace réservé du numéro de diapositive 3">
            <a:extLst>
              <a:ext uri="{FF2B5EF4-FFF2-40B4-BE49-F238E27FC236}">
                <a16:creationId xmlns:a16="http://schemas.microsoft.com/office/drawing/2014/main" id="{F6D21AEE-FB6B-DCE7-29B2-87F3666FFFA0}"/>
              </a:ext>
            </a:extLst>
          </p:cNvPr>
          <p:cNvSpPr>
            <a:spLocks noGrp="1"/>
          </p:cNvSpPr>
          <p:nvPr>
            <p:ph type="sldNum" sz="quarter" idx="12"/>
          </p:nvPr>
        </p:nvSpPr>
        <p:spPr/>
        <p:txBody>
          <a:bodyPr/>
          <a:lstStyle/>
          <a:p>
            <a:fld id="{36E9DB0E-FBB7-714D-9105-F2D1028291B7}" type="slidenum">
              <a:rPr lang="fr-FR" smtClean="0"/>
              <a:t>10</a:t>
            </a:fld>
            <a:endParaRPr lang="fr-FR"/>
          </a:p>
        </p:txBody>
      </p:sp>
    </p:spTree>
    <p:extLst>
      <p:ext uri="{BB962C8B-B14F-4D97-AF65-F5344CB8AC3E}">
        <p14:creationId xmlns:p14="http://schemas.microsoft.com/office/powerpoint/2010/main" val="34566406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2792EAE-C727-7684-194D-89E640211DF8}"/>
              </a:ext>
            </a:extLst>
          </p:cNvPr>
          <p:cNvSpPr>
            <a:spLocks noGrp="1"/>
          </p:cNvSpPr>
          <p:nvPr>
            <p:ph type="title"/>
          </p:nvPr>
        </p:nvSpPr>
        <p:spPr/>
        <p:txBody>
          <a:bodyPr>
            <a:normAutofit/>
          </a:bodyPr>
          <a:lstStyle/>
          <a:p>
            <a:r>
              <a:rPr lang="fr-FR" sz="3600" dirty="0">
                <a:effectLst/>
                <a:latin typeface="Calibri" panose="020F0502020204030204" pitchFamily="34" charset="0"/>
                <a:ea typeface="Calibri" panose="020F0502020204030204" pitchFamily="34" charset="0"/>
              </a:rPr>
              <a:t>CEDH 19 mars 1997, Req. N° 18357/91, Aff. </a:t>
            </a:r>
            <a:r>
              <a:rPr lang="fr-FR" sz="3600" dirty="0" err="1">
                <a:effectLst/>
                <a:latin typeface="Calibri" panose="020F0502020204030204" pitchFamily="34" charset="0"/>
                <a:ea typeface="Calibri" panose="020F0502020204030204" pitchFamily="34" charset="0"/>
              </a:rPr>
              <a:t>Hornsby</a:t>
            </a:r>
            <a:r>
              <a:rPr lang="fr-FR" sz="3600" dirty="0">
                <a:effectLst/>
                <a:latin typeface="Calibri" panose="020F0502020204030204" pitchFamily="34" charset="0"/>
                <a:ea typeface="Calibri" panose="020F0502020204030204" pitchFamily="34" charset="0"/>
              </a:rPr>
              <a:t> c./ Grèce</a:t>
            </a:r>
            <a:r>
              <a:rPr lang="fr-FR" sz="3600" dirty="0">
                <a:latin typeface="Calibri" panose="020F0502020204030204" pitchFamily="34" charset="0"/>
                <a:ea typeface="Calibri" panose="020F0502020204030204" pitchFamily="34" charset="0"/>
              </a:rPr>
              <a:t>, § 40 : </a:t>
            </a:r>
            <a:endParaRPr lang="fr-FR" sz="3600" dirty="0"/>
          </a:p>
        </p:txBody>
      </p:sp>
      <p:sp>
        <p:nvSpPr>
          <p:cNvPr id="3" name="Espace réservé du contenu 2">
            <a:extLst>
              <a:ext uri="{FF2B5EF4-FFF2-40B4-BE49-F238E27FC236}">
                <a16:creationId xmlns:a16="http://schemas.microsoft.com/office/drawing/2014/main" id="{207FAEBF-C6CA-87FB-4D06-E1CB6301BD60}"/>
              </a:ext>
            </a:extLst>
          </p:cNvPr>
          <p:cNvSpPr>
            <a:spLocks noGrp="1"/>
          </p:cNvSpPr>
          <p:nvPr>
            <p:ph idx="1"/>
          </p:nvPr>
        </p:nvSpPr>
        <p:spPr>
          <a:xfrm>
            <a:off x="1006365" y="2424715"/>
            <a:ext cx="10515600" cy="3019644"/>
          </a:xfrm>
        </p:spPr>
        <p:txBody>
          <a:bodyPr>
            <a:normAutofit/>
          </a:bodyPr>
          <a:lstStyle/>
          <a:p>
            <a:pPr marL="0" indent="0" algn="just">
              <a:buNone/>
            </a:pPr>
            <a:r>
              <a:rPr lang="fr-FR" sz="3600" b="0" i="0" u="none" strike="noStrike" dirty="0">
                <a:solidFill>
                  <a:srgbClr val="000000"/>
                </a:solidFill>
                <a:effectLst/>
                <a:latin typeface="Arial" panose="020B0604020202020204" pitchFamily="34" charset="0"/>
              </a:rPr>
              <a:t>« </a:t>
            </a:r>
            <a:r>
              <a:rPr lang="fr-FR" sz="3600" b="1" i="1" u="none" strike="noStrike" dirty="0">
                <a:solidFill>
                  <a:srgbClr val="002060"/>
                </a:solidFill>
                <a:effectLst/>
                <a:latin typeface="Arial" panose="020B0604020202020204" pitchFamily="34" charset="0"/>
              </a:rPr>
              <a:t>L’exécution d’un jugement ou arrêt, de quelque juridiction que ce soit, doit donc être considérée comme faisant partie intégrante du "procès" au sens de l’article 6 (art. 6) </a:t>
            </a:r>
            <a:r>
              <a:rPr lang="fr-FR" sz="3600" b="0" i="0" u="none" strike="noStrike" dirty="0">
                <a:solidFill>
                  <a:srgbClr val="000000"/>
                </a:solidFill>
                <a:effectLst/>
                <a:latin typeface="Arial" panose="020B0604020202020204" pitchFamily="34" charset="0"/>
              </a:rPr>
              <a:t>»</a:t>
            </a:r>
            <a:endParaRPr lang="fr-FR" sz="3600" dirty="0"/>
          </a:p>
        </p:txBody>
      </p:sp>
      <p:sp>
        <p:nvSpPr>
          <p:cNvPr id="4" name="Espace réservé du numéro de diapositive 3">
            <a:extLst>
              <a:ext uri="{FF2B5EF4-FFF2-40B4-BE49-F238E27FC236}">
                <a16:creationId xmlns:a16="http://schemas.microsoft.com/office/drawing/2014/main" id="{F7B72101-3EB5-C68F-3F66-BE347431F5D1}"/>
              </a:ext>
            </a:extLst>
          </p:cNvPr>
          <p:cNvSpPr>
            <a:spLocks noGrp="1"/>
          </p:cNvSpPr>
          <p:nvPr>
            <p:ph type="sldNum" sz="quarter" idx="12"/>
          </p:nvPr>
        </p:nvSpPr>
        <p:spPr/>
        <p:txBody>
          <a:bodyPr/>
          <a:lstStyle/>
          <a:p>
            <a:fld id="{36E9DB0E-FBB7-714D-9105-F2D1028291B7}" type="slidenum">
              <a:rPr lang="fr-FR" smtClean="0"/>
              <a:t>11</a:t>
            </a:fld>
            <a:endParaRPr lang="fr-FR"/>
          </a:p>
        </p:txBody>
      </p:sp>
    </p:spTree>
    <p:extLst>
      <p:ext uri="{BB962C8B-B14F-4D97-AF65-F5344CB8AC3E}">
        <p14:creationId xmlns:p14="http://schemas.microsoft.com/office/powerpoint/2010/main" val="28462485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65C06C6-9D75-BAAD-A188-6C045A8DB42B}"/>
              </a:ext>
            </a:extLst>
          </p:cNvPr>
          <p:cNvSpPr>
            <a:spLocks noGrp="1"/>
          </p:cNvSpPr>
          <p:nvPr>
            <p:ph type="title"/>
          </p:nvPr>
        </p:nvSpPr>
        <p:spPr/>
        <p:txBody>
          <a:bodyPr>
            <a:normAutofit/>
          </a:bodyPr>
          <a:lstStyle/>
          <a:p>
            <a:r>
              <a:rPr lang="fr-FR" sz="3200" dirty="0">
                <a:effectLst/>
                <a:latin typeface="Arial" panose="020B0604020202020204" pitchFamily="34" charset="0"/>
                <a:ea typeface="Calibri" panose="020F0502020204030204" pitchFamily="34" charset="0"/>
                <a:cs typeface="Arial" panose="020B0604020202020204" pitchFamily="34" charset="0"/>
              </a:rPr>
              <a:t>CEDH 1</a:t>
            </a:r>
            <a:r>
              <a:rPr lang="fr-FR" sz="3200" baseline="30000" dirty="0">
                <a:effectLst/>
                <a:latin typeface="Arial" panose="020B0604020202020204" pitchFamily="34" charset="0"/>
                <a:ea typeface="Calibri" panose="020F0502020204030204" pitchFamily="34" charset="0"/>
                <a:cs typeface="Arial" panose="020B0604020202020204" pitchFamily="34" charset="0"/>
              </a:rPr>
              <a:t>er</a:t>
            </a:r>
            <a:r>
              <a:rPr lang="fr-FR" sz="3200" dirty="0">
                <a:effectLst/>
                <a:latin typeface="Arial" panose="020B0604020202020204" pitchFamily="34" charset="0"/>
                <a:ea typeface="Calibri" panose="020F0502020204030204" pitchFamily="34" charset="0"/>
                <a:cs typeface="Arial" panose="020B0604020202020204" pitchFamily="34" charset="0"/>
              </a:rPr>
              <a:t> octobre 1982, Req. n° 8692/79</a:t>
            </a:r>
            <a:r>
              <a:rPr lang="fr-FR" sz="3200" dirty="0">
                <a:latin typeface="Arial" panose="020B0604020202020204" pitchFamily="34" charset="0"/>
                <a:ea typeface="Calibri" panose="020F0502020204030204" pitchFamily="34" charset="0"/>
                <a:cs typeface="Arial" panose="020B0604020202020204" pitchFamily="34" charset="0"/>
              </a:rPr>
              <a:t>,</a:t>
            </a:r>
            <a:br>
              <a:rPr lang="fr-FR" sz="3200" dirty="0">
                <a:latin typeface="Arial" panose="020B0604020202020204" pitchFamily="34" charset="0"/>
                <a:ea typeface="Calibri" panose="020F0502020204030204" pitchFamily="34" charset="0"/>
                <a:cs typeface="Arial" panose="020B0604020202020204" pitchFamily="34" charset="0"/>
              </a:rPr>
            </a:br>
            <a:r>
              <a:rPr lang="fr-FR" sz="3200" dirty="0">
                <a:latin typeface="Arial" panose="020B0604020202020204" pitchFamily="34" charset="0"/>
                <a:ea typeface="Calibri" panose="020F0502020204030204" pitchFamily="34" charset="0"/>
                <a:cs typeface="Arial" panose="020B0604020202020204" pitchFamily="34" charset="0"/>
              </a:rPr>
              <a:t> Aff. </a:t>
            </a:r>
            <a:r>
              <a:rPr lang="fr-FR" sz="3200" dirty="0" err="1">
                <a:effectLst/>
                <a:latin typeface="Calibri" panose="020F0502020204030204" pitchFamily="34" charset="0"/>
                <a:ea typeface="Calibri" panose="020F0502020204030204" pitchFamily="34" charset="0"/>
              </a:rPr>
              <a:t>Piersack</a:t>
            </a:r>
            <a:r>
              <a:rPr lang="fr-FR" sz="3200" dirty="0">
                <a:effectLst/>
                <a:latin typeface="Calibri" panose="020F0502020204030204" pitchFamily="34" charset="0"/>
                <a:ea typeface="Calibri" panose="020F0502020204030204" pitchFamily="34" charset="0"/>
              </a:rPr>
              <a:t> c. Belgique, § 30 </a:t>
            </a:r>
            <a:r>
              <a:rPr lang="fr-FR" sz="3200" dirty="0">
                <a:effectLst/>
              </a:rPr>
              <a:t> </a:t>
            </a:r>
            <a:endParaRPr lang="fr-FR" sz="3200" dirty="0">
              <a:latin typeface="Arial" panose="020B0604020202020204" pitchFamily="34" charset="0"/>
              <a:cs typeface="Arial" panose="020B0604020202020204" pitchFamily="34" charset="0"/>
            </a:endParaRPr>
          </a:p>
        </p:txBody>
      </p:sp>
      <p:sp>
        <p:nvSpPr>
          <p:cNvPr id="3" name="Espace réservé du contenu 2">
            <a:extLst>
              <a:ext uri="{FF2B5EF4-FFF2-40B4-BE49-F238E27FC236}">
                <a16:creationId xmlns:a16="http://schemas.microsoft.com/office/drawing/2014/main" id="{2E12D2B6-9F18-1D2D-E9C7-04A51AD6912E}"/>
              </a:ext>
            </a:extLst>
          </p:cNvPr>
          <p:cNvSpPr>
            <a:spLocks noGrp="1"/>
          </p:cNvSpPr>
          <p:nvPr>
            <p:ph idx="1"/>
          </p:nvPr>
        </p:nvSpPr>
        <p:spPr/>
        <p:txBody>
          <a:bodyPr>
            <a:normAutofit/>
          </a:bodyPr>
          <a:lstStyle/>
          <a:p>
            <a:pPr marL="0" indent="0" algn="just">
              <a:buNone/>
            </a:pPr>
            <a:r>
              <a:rPr lang="fr-FR" sz="3200" i="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Si l’impartialité se définit d’ordinaire par l’absence de préjugé ou de parti pris, elle peut, notamment sous l’angle de l’article 6 § 1 (art. 6-1) de la Convention, s’apprécier de diverses manières. On peut distinguer sous ce rapport entre une </a:t>
            </a:r>
            <a:r>
              <a:rPr lang="fr-FR" sz="3200" b="1" i="1" u="sng"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démarche subjective</a:t>
            </a:r>
            <a:r>
              <a:rPr lang="fr-FR" sz="3200" i="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essayant de déterminer ce que tel juge pensait dans son for intérieur en telle circonstance, et une </a:t>
            </a:r>
            <a:r>
              <a:rPr lang="fr-FR" sz="3200" b="1" i="1" u="sng"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démarche objective</a:t>
            </a:r>
            <a:r>
              <a:rPr lang="fr-FR" sz="3200" i="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amenant à rechercher s’il offrait des garanties suffisantes pour exclure à cet égard tout doute légitime</a:t>
            </a:r>
            <a:r>
              <a:rPr lang="fr-FR" sz="3200" dirty="0">
                <a:effectLst/>
                <a:latin typeface="Arial" panose="020B0604020202020204" pitchFamily="34" charset="0"/>
                <a:ea typeface="Times New Roman" panose="02020603050405020304" pitchFamily="18" charset="0"/>
                <a:cs typeface="Arial" panose="020B0604020202020204" pitchFamily="34" charset="0"/>
              </a:rPr>
              <a:t>.</a:t>
            </a:r>
            <a:r>
              <a:rPr lang="fr-FR" sz="3200" dirty="0">
                <a:effectLst/>
                <a:latin typeface="Arial" panose="020B0604020202020204" pitchFamily="34" charset="0"/>
                <a:cs typeface="Arial" panose="020B0604020202020204" pitchFamily="34" charset="0"/>
              </a:rPr>
              <a:t> </a:t>
            </a:r>
            <a:endParaRPr lang="fr-FR" sz="3200" dirty="0">
              <a:latin typeface="Arial" panose="020B0604020202020204" pitchFamily="34" charset="0"/>
              <a:cs typeface="Arial" panose="020B0604020202020204" pitchFamily="34" charset="0"/>
            </a:endParaRPr>
          </a:p>
        </p:txBody>
      </p:sp>
      <p:sp>
        <p:nvSpPr>
          <p:cNvPr id="4" name="Espace réservé du numéro de diapositive 3">
            <a:extLst>
              <a:ext uri="{FF2B5EF4-FFF2-40B4-BE49-F238E27FC236}">
                <a16:creationId xmlns:a16="http://schemas.microsoft.com/office/drawing/2014/main" id="{030024E1-8AEE-E421-FFA3-892FC84F4B7C}"/>
              </a:ext>
            </a:extLst>
          </p:cNvPr>
          <p:cNvSpPr>
            <a:spLocks noGrp="1"/>
          </p:cNvSpPr>
          <p:nvPr>
            <p:ph type="sldNum" sz="quarter" idx="12"/>
          </p:nvPr>
        </p:nvSpPr>
        <p:spPr/>
        <p:txBody>
          <a:bodyPr/>
          <a:lstStyle/>
          <a:p>
            <a:fld id="{36E9DB0E-FBB7-714D-9105-F2D1028291B7}" type="slidenum">
              <a:rPr lang="fr-FR" smtClean="0"/>
              <a:t>12</a:t>
            </a:fld>
            <a:endParaRPr lang="fr-FR"/>
          </a:p>
        </p:txBody>
      </p:sp>
    </p:spTree>
    <p:extLst>
      <p:ext uri="{BB962C8B-B14F-4D97-AF65-F5344CB8AC3E}">
        <p14:creationId xmlns:p14="http://schemas.microsoft.com/office/powerpoint/2010/main" val="15779482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CE33CBF-2435-48FB-B3F8-2CBFFD7EB0DA}"/>
              </a:ext>
            </a:extLst>
          </p:cNvPr>
          <p:cNvSpPr>
            <a:spLocks noGrp="1"/>
          </p:cNvSpPr>
          <p:nvPr>
            <p:ph type="title"/>
          </p:nvPr>
        </p:nvSpPr>
        <p:spPr/>
        <p:txBody>
          <a:bodyPr>
            <a:normAutofit/>
          </a:bodyPr>
          <a:lstStyle/>
          <a:p>
            <a:r>
              <a:rPr lang="fr-FR" sz="3200" dirty="0">
                <a:effectLst/>
                <a:latin typeface="Arial" panose="020B0604020202020204" pitchFamily="34" charset="0"/>
                <a:ea typeface="Calibri" panose="020F0502020204030204" pitchFamily="34" charset="0"/>
                <a:cs typeface="Arial" panose="020B0604020202020204" pitchFamily="34" charset="0"/>
              </a:rPr>
              <a:t>CEDH 27 octobre 1993, Aff. </a:t>
            </a:r>
            <a:r>
              <a:rPr lang="fr-FR" sz="3200" dirty="0" err="1">
                <a:effectLst/>
                <a:latin typeface="Arial" panose="020B0604020202020204" pitchFamily="34" charset="0"/>
                <a:ea typeface="Calibri" panose="020F0502020204030204" pitchFamily="34" charset="0"/>
                <a:cs typeface="Arial" panose="020B0604020202020204" pitchFamily="34" charset="0"/>
              </a:rPr>
              <a:t>Dombo</a:t>
            </a:r>
            <a:r>
              <a:rPr lang="fr-FR" sz="3200" dirty="0">
                <a:effectLst/>
                <a:latin typeface="Arial" panose="020B0604020202020204" pitchFamily="34" charset="0"/>
                <a:ea typeface="Calibri" panose="020F0502020204030204" pitchFamily="34" charset="0"/>
                <a:cs typeface="Arial" panose="020B0604020202020204" pitchFamily="34" charset="0"/>
              </a:rPr>
              <a:t> </a:t>
            </a:r>
            <a:r>
              <a:rPr lang="fr-FR" sz="3200" dirty="0" err="1">
                <a:effectLst/>
                <a:latin typeface="Arial" panose="020B0604020202020204" pitchFamily="34" charset="0"/>
                <a:ea typeface="Calibri" panose="020F0502020204030204" pitchFamily="34" charset="0"/>
                <a:cs typeface="Arial" panose="020B0604020202020204" pitchFamily="34" charset="0"/>
              </a:rPr>
              <a:t>Beheer</a:t>
            </a:r>
            <a:r>
              <a:rPr lang="fr-FR" sz="3200" dirty="0">
                <a:effectLst/>
                <a:latin typeface="Arial" panose="020B0604020202020204" pitchFamily="34" charset="0"/>
                <a:ea typeface="Calibri" panose="020F0502020204030204" pitchFamily="34" charset="0"/>
                <a:cs typeface="Arial" panose="020B0604020202020204" pitchFamily="34" charset="0"/>
              </a:rPr>
              <a:t> c. Pays-Bas, Req. n° 14448/88, § 33</a:t>
            </a:r>
            <a:endParaRPr lang="fr-FR" sz="3200" dirty="0">
              <a:latin typeface="Arial" panose="020B0604020202020204" pitchFamily="34" charset="0"/>
              <a:cs typeface="Arial" panose="020B0604020202020204" pitchFamily="34" charset="0"/>
            </a:endParaRPr>
          </a:p>
        </p:txBody>
      </p:sp>
      <p:sp>
        <p:nvSpPr>
          <p:cNvPr id="3" name="Espace réservé du contenu 2">
            <a:extLst>
              <a:ext uri="{FF2B5EF4-FFF2-40B4-BE49-F238E27FC236}">
                <a16:creationId xmlns:a16="http://schemas.microsoft.com/office/drawing/2014/main" id="{55AFBDA4-0E58-0D54-C869-9D437CE1A4D5}"/>
              </a:ext>
            </a:extLst>
          </p:cNvPr>
          <p:cNvSpPr>
            <a:spLocks noGrp="1"/>
          </p:cNvSpPr>
          <p:nvPr>
            <p:ph idx="1"/>
          </p:nvPr>
        </p:nvSpPr>
        <p:spPr>
          <a:xfrm>
            <a:off x="838200" y="2267059"/>
            <a:ext cx="10515600" cy="3187809"/>
          </a:xfrm>
        </p:spPr>
        <p:txBody>
          <a:bodyPr>
            <a:normAutofit/>
          </a:bodyPr>
          <a:lstStyle/>
          <a:p>
            <a:pPr marL="0" indent="0" algn="just">
              <a:buNone/>
            </a:pPr>
            <a:r>
              <a:rPr lang="fr-FR" sz="3600" b="0" i="1" u="none" strike="noStrike" dirty="0">
                <a:solidFill>
                  <a:srgbClr val="002060"/>
                </a:solidFill>
                <a:effectLst/>
                <a:latin typeface="Arial" panose="020B0604020202020204" pitchFamily="34" charset="0"/>
              </a:rPr>
              <a:t>L’égalité des armes implique l’obligation d’offrir à chaque partie une possibilité raisonnable de présenter sa cause - y compris ses preuves - dans des conditions qui ne la placent pas dans une situation de net désavantage par rapport à son adversaire.</a:t>
            </a:r>
            <a:endParaRPr lang="fr-FR" sz="3600" i="1" dirty="0">
              <a:solidFill>
                <a:srgbClr val="002060"/>
              </a:solidFill>
            </a:endParaRPr>
          </a:p>
        </p:txBody>
      </p:sp>
      <p:sp>
        <p:nvSpPr>
          <p:cNvPr id="4" name="Espace réservé du numéro de diapositive 3">
            <a:extLst>
              <a:ext uri="{FF2B5EF4-FFF2-40B4-BE49-F238E27FC236}">
                <a16:creationId xmlns:a16="http://schemas.microsoft.com/office/drawing/2014/main" id="{C4C1DAB4-B818-AA28-49BD-524C00993676}"/>
              </a:ext>
            </a:extLst>
          </p:cNvPr>
          <p:cNvSpPr>
            <a:spLocks noGrp="1"/>
          </p:cNvSpPr>
          <p:nvPr>
            <p:ph type="sldNum" sz="quarter" idx="12"/>
          </p:nvPr>
        </p:nvSpPr>
        <p:spPr/>
        <p:txBody>
          <a:bodyPr/>
          <a:lstStyle/>
          <a:p>
            <a:fld id="{36E9DB0E-FBB7-714D-9105-F2D1028291B7}" type="slidenum">
              <a:rPr lang="fr-FR" smtClean="0"/>
              <a:t>13</a:t>
            </a:fld>
            <a:endParaRPr lang="fr-FR"/>
          </a:p>
        </p:txBody>
      </p:sp>
    </p:spTree>
    <p:extLst>
      <p:ext uri="{BB962C8B-B14F-4D97-AF65-F5344CB8AC3E}">
        <p14:creationId xmlns:p14="http://schemas.microsoft.com/office/powerpoint/2010/main" val="3417981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8A8A214-EF32-E520-76BC-B60D27B97D1F}"/>
              </a:ext>
            </a:extLst>
          </p:cNvPr>
          <p:cNvSpPr>
            <a:spLocks noGrp="1"/>
          </p:cNvSpPr>
          <p:nvPr>
            <p:ph type="title"/>
          </p:nvPr>
        </p:nvSpPr>
        <p:spPr/>
        <p:txBody>
          <a:bodyPr/>
          <a:lstStyle/>
          <a:p>
            <a:r>
              <a:rPr lang="fr-FR" dirty="0"/>
              <a:t>LES SOURCES DU DROIT JUDICIAIRE PRIVÉ</a:t>
            </a:r>
          </a:p>
        </p:txBody>
      </p:sp>
      <p:sp>
        <p:nvSpPr>
          <p:cNvPr id="3" name="Espace réservé du contenu 2">
            <a:extLst>
              <a:ext uri="{FF2B5EF4-FFF2-40B4-BE49-F238E27FC236}">
                <a16:creationId xmlns:a16="http://schemas.microsoft.com/office/drawing/2014/main" id="{567A0442-1B3D-1803-930C-749231E0B5BA}"/>
              </a:ext>
            </a:extLst>
          </p:cNvPr>
          <p:cNvSpPr>
            <a:spLocks noGrp="1"/>
          </p:cNvSpPr>
          <p:nvPr>
            <p:ph idx="1"/>
          </p:nvPr>
        </p:nvSpPr>
        <p:spPr/>
        <p:txBody>
          <a:bodyPr>
            <a:normAutofit/>
          </a:bodyPr>
          <a:lstStyle/>
          <a:p>
            <a:r>
              <a:rPr lang="fr-FR" sz="3200" dirty="0"/>
              <a:t>Le code de procédure civile</a:t>
            </a:r>
          </a:p>
          <a:p>
            <a:pPr marL="0" indent="0">
              <a:buNone/>
            </a:pPr>
            <a:r>
              <a:rPr lang="fr-FR" sz="2400" i="1" dirty="0">
                <a:solidFill>
                  <a:srgbClr val="002060"/>
                </a:solidFill>
              </a:rPr>
              <a:t>Les pères fondateurs : Motulsky, Foyer, Cornu</a:t>
            </a:r>
          </a:p>
          <a:p>
            <a:pPr marL="0" indent="0">
              <a:buNone/>
            </a:pPr>
            <a:endParaRPr lang="fr-FR" sz="3200" dirty="0"/>
          </a:p>
          <a:p>
            <a:r>
              <a:rPr lang="fr-FR" sz="3200" dirty="0"/>
              <a:t>Le code de l’organisation judiciaire</a:t>
            </a:r>
          </a:p>
          <a:p>
            <a:r>
              <a:rPr lang="fr-FR" sz="3200" dirty="0"/>
              <a:t>CEDH et CJUE</a:t>
            </a:r>
          </a:p>
          <a:p>
            <a:r>
              <a:rPr lang="fr-FR" sz="3200" dirty="0"/>
              <a:t>La jurisprudence constitutionnelle</a:t>
            </a:r>
          </a:p>
        </p:txBody>
      </p:sp>
      <p:sp>
        <p:nvSpPr>
          <p:cNvPr id="4" name="Espace réservé du numéro de diapositive 3">
            <a:extLst>
              <a:ext uri="{FF2B5EF4-FFF2-40B4-BE49-F238E27FC236}">
                <a16:creationId xmlns:a16="http://schemas.microsoft.com/office/drawing/2014/main" id="{AC8161D2-8ABD-1468-6FE3-D6D6737B4264}"/>
              </a:ext>
            </a:extLst>
          </p:cNvPr>
          <p:cNvSpPr>
            <a:spLocks noGrp="1"/>
          </p:cNvSpPr>
          <p:nvPr>
            <p:ph type="sldNum" sz="quarter" idx="12"/>
          </p:nvPr>
        </p:nvSpPr>
        <p:spPr/>
        <p:txBody>
          <a:bodyPr/>
          <a:lstStyle/>
          <a:p>
            <a:fld id="{36E9DB0E-FBB7-714D-9105-F2D1028291B7}" type="slidenum">
              <a:rPr lang="fr-FR" smtClean="0"/>
              <a:t>14</a:t>
            </a:fld>
            <a:endParaRPr lang="fr-FR"/>
          </a:p>
        </p:txBody>
      </p:sp>
    </p:spTree>
    <p:extLst>
      <p:ext uri="{BB962C8B-B14F-4D97-AF65-F5344CB8AC3E}">
        <p14:creationId xmlns:p14="http://schemas.microsoft.com/office/powerpoint/2010/main" val="4936284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FB294AF-671E-A576-B34D-062584B858EB}"/>
              </a:ext>
            </a:extLst>
          </p:cNvPr>
          <p:cNvSpPr>
            <a:spLocks noGrp="1"/>
          </p:cNvSpPr>
          <p:nvPr>
            <p:ph type="title"/>
          </p:nvPr>
        </p:nvSpPr>
        <p:spPr/>
        <p:txBody>
          <a:bodyPr/>
          <a:lstStyle/>
          <a:p>
            <a:r>
              <a:rPr lang="fr-FR" b="1" dirty="0"/>
              <a:t>Décision 2014-438 QPC - 16 janvier 2015 </a:t>
            </a:r>
            <a:endParaRPr lang="fr-FR" dirty="0"/>
          </a:p>
        </p:txBody>
      </p:sp>
      <p:sp>
        <p:nvSpPr>
          <p:cNvPr id="3" name="Espace réservé du contenu 2">
            <a:extLst>
              <a:ext uri="{FF2B5EF4-FFF2-40B4-BE49-F238E27FC236}">
                <a16:creationId xmlns:a16="http://schemas.microsoft.com/office/drawing/2014/main" id="{A0DD9FAE-532D-C83D-D9FD-5F646A477725}"/>
              </a:ext>
            </a:extLst>
          </p:cNvPr>
          <p:cNvSpPr>
            <a:spLocks noGrp="1"/>
          </p:cNvSpPr>
          <p:nvPr>
            <p:ph idx="1"/>
          </p:nvPr>
        </p:nvSpPr>
        <p:spPr>
          <a:xfrm>
            <a:off x="838200" y="1468274"/>
            <a:ext cx="10515600" cy="4351338"/>
          </a:xfrm>
        </p:spPr>
        <p:txBody>
          <a:bodyPr>
            <a:normAutofit lnSpcReduction="10000"/>
          </a:bodyPr>
          <a:lstStyle/>
          <a:p>
            <a:pPr marL="0" indent="0" algn="just">
              <a:buNone/>
            </a:pPr>
            <a:r>
              <a:rPr lang="fr-FR" dirty="0"/>
              <a:t>« </a:t>
            </a:r>
            <a:r>
              <a:rPr lang="fr-FR" sz="3200" i="1" dirty="0">
                <a:solidFill>
                  <a:srgbClr val="002060"/>
                </a:solidFill>
              </a:rPr>
              <a:t>Considérant, en premier lieu, </a:t>
            </a:r>
            <a:r>
              <a:rPr lang="fr-FR" sz="3200" b="1" i="1" dirty="0">
                <a:solidFill>
                  <a:srgbClr val="002060"/>
                </a:solidFill>
              </a:rPr>
              <a:t>qu'aux termes de l'article 16 de la Déclaration de 1789</a:t>
            </a:r>
            <a:r>
              <a:rPr lang="fr-FR" sz="3200" i="1" dirty="0">
                <a:solidFill>
                  <a:srgbClr val="002060"/>
                </a:solidFill>
              </a:rPr>
              <a:t> : « Toute société dans laquelle la garantie des droits n'est pas assurée, ni la séparation des pouvoirs déterminée, n'a point de Constitution » ; que le </a:t>
            </a:r>
            <a:r>
              <a:rPr lang="fr-FR" sz="3200" b="1" i="1" dirty="0">
                <a:solidFill>
                  <a:srgbClr val="002060"/>
                </a:solidFill>
              </a:rPr>
              <a:t>principe d'impartialité </a:t>
            </a:r>
            <a:r>
              <a:rPr lang="fr-FR" sz="3200" i="1" dirty="0">
                <a:solidFill>
                  <a:srgbClr val="002060"/>
                </a:solidFill>
              </a:rPr>
              <a:t>est indissociable de l'exercice de fonctions juridictionnelles ; qu'il en résulte qu'en principe une juridiction ne saurait disposer de la faculté d'introduire spontanément une instance au terme de laquelle elle prononce une décision revêtue de l'autorité de chose jugée (…) </a:t>
            </a:r>
            <a:r>
              <a:rPr lang="fr-FR" dirty="0"/>
              <a:t>; »</a:t>
            </a:r>
          </a:p>
          <a:p>
            <a:pPr marL="0" indent="0" algn="r">
              <a:buNone/>
            </a:pPr>
            <a:r>
              <a:rPr lang="fr-FR" dirty="0"/>
              <a:t>Considérant n° 4</a:t>
            </a:r>
          </a:p>
        </p:txBody>
      </p:sp>
      <p:sp>
        <p:nvSpPr>
          <p:cNvPr id="4" name="Espace réservé du numéro de diapositive 3">
            <a:extLst>
              <a:ext uri="{FF2B5EF4-FFF2-40B4-BE49-F238E27FC236}">
                <a16:creationId xmlns:a16="http://schemas.microsoft.com/office/drawing/2014/main" id="{BE335DB2-4825-46F6-5193-D260593E4863}"/>
              </a:ext>
            </a:extLst>
          </p:cNvPr>
          <p:cNvSpPr>
            <a:spLocks noGrp="1"/>
          </p:cNvSpPr>
          <p:nvPr>
            <p:ph type="sldNum" sz="quarter" idx="12"/>
          </p:nvPr>
        </p:nvSpPr>
        <p:spPr/>
        <p:txBody>
          <a:bodyPr/>
          <a:lstStyle/>
          <a:p>
            <a:fld id="{36E9DB0E-FBB7-714D-9105-F2D1028291B7}" type="slidenum">
              <a:rPr lang="fr-FR" smtClean="0"/>
              <a:t>15</a:t>
            </a:fld>
            <a:endParaRPr lang="fr-FR"/>
          </a:p>
        </p:txBody>
      </p:sp>
    </p:spTree>
    <p:extLst>
      <p:ext uri="{BB962C8B-B14F-4D97-AF65-F5344CB8AC3E}">
        <p14:creationId xmlns:p14="http://schemas.microsoft.com/office/powerpoint/2010/main" val="41258076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88239E5-EBAE-3D1F-07A4-A30A0A3836D5}"/>
              </a:ext>
            </a:extLst>
          </p:cNvPr>
          <p:cNvSpPr>
            <a:spLocks noGrp="1"/>
          </p:cNvSpPr>
          <p:nvPr>
            <p:ph type="ctrTitle"/>
          </p:nvPr>
        </p:nvSpPr>
        <p:spPr>
          <a:xfrm>
            <a:off x="1093076" y="1502980"/>
            <a:ext cx="9816662" cy="3636580"/>
          </a:xfrm>
        </p:spPr>
        <p:txBody>
          <a:bodyPr>
            <a:normAutofit/>
          </a:bodyPr>
          <a:lstStyle/>
          <a:p>
            <a:r>
              <a:rPr lang="fr-FR" sz="3200" b="1" dirty="0">
                <a:effectLst/>
                <a:latin typeface="Arial" panose="020B0604020202020204" pitchFamily="34" charset="0"/>
                <a:ea typeface="Calibri" panose="020F0502020204030204" pitchFamily="34" charset="0"/>
                <a:cs typeface="Arial" panose="020B0604020202020204" pitchFamily="34" charset="0"/>
              </a:rPr>
              <a:t>Droit judiciaire privé ou Procédure civile ?</a:t>
            </a:r>
            <a:br>
              <a:rPr lang="fr-FR" sz="3200" b="1" dirty="0">
                <a:effectLst/>
                <a:latin typeface="Arial" panose="020B0604020202020204" pitchFamily="34" charset="0"/>
                <a:ea typeface="Calibri" panose="020F0502020204030204" pitchFamily="34" charset="0"/>
                <a:cs typeface="Arial" panose="020B0604020202020204" pitchFamily="34" charset="0"/>
              </a:rPr>
            </a:br>
            <a:br>
              <a:rPr lang="fr-FR" sz="3200" b="1" dirty="0">
                <a:effectLst/>
                <a:latin typeface="Arial" panose="020B0604020202020204" pitchFamily="34" charset="0"/>
                <a:ea typeface="Calibri" panose="020F0502020204030204" pitchFamily="34" charset="0"/>
                <a:cs typeface="Arial" panose="020B0604020202020204" pitchFamily="34" charset="0"/>
              </a:rPr>
            </a:br>
            <a:r>
              <a:rPr lang="fr-FR" sz="3200" b="1" dirty="0">
                <a:effectLst/>
                <a:latin typeface="Arial" panose="020B0604020202020204" pitchFamily="34" charset="0"/>
                <a:ea typeface="Calibri" panose="020F0502020204030204" pitchFamily="34" charset="0"/>
                <a:cs typeface="Arial" panose="020B0604020202020204" pitchFamily="34" charset="0"/>
              </a:rPr>
              <a:t>*</a:t>
            </a:r>
            <a:br>
              <a:rPr lang="fr-FR" sz="2800" dirty="0">
                <a:effectLst/>
                <a:latin typeface="Arial" panose="020B0604020202020204" pitchFamily="34" charset="0"/>
                <a:ea typeface="Calibri" panose="020F0502020204030204" pitchFamily="34" charset="0"/>
                <a:cs typeface="Arial" panose="020B0604020202020204" pitchFamily="34" charset="0"/>
              </a:rPr>
            </a:br>
            <a:r>
              <a:rPr lang="fr-FR" sz="2800" dirty="0">
                <a:effectLst/>
                <a:latin typeface="Arial" panose="020B0604020202020204" pitchFamily="34" charset="0"/>
                <a:ea typeface="Calibri" panose="020F0502020204030204" pitchFamily="34" charset="0"/>
                <a:cs typeface="Arial" panose="020B0604020202020204" pitchFamily="34" charset="0"/>
              </a:rPr>
              <a:t>Le droit de la procédure civile peut se définir comme </a:t>
            </a:r>
            <a:r>
              <a:rPr lang="fr-FR" sz="2400" dirty="0">
                <a:effectLst/>
                <a:latin typeface="Arial" panose="020B0604020202020204" pitchFamily="34" charset="0"/>
                <a:ea typeface="Calibri" panose="020F0502020204030204" pitchFamily="34" charset="0"/>
                <a:cs typeface="Arial" panose="020B0604020202020204" pitchFamily="34" charset="0"/>
              </a:rPr>
              <a:t> </a:t>
            </a:r>
            <a:br>
              <a:rPr lang="fr-FR" sz="2400" dirty="0">
                <a:effectLst/>
                <a:latin typeface="Arial" panose="020B0604020202020204" pitchFamily="34" charset="0"/>
                <a:ea typeface="Calibri" panose="020F0502020204030204" pitchFamily="34" charset="0"/>
                <a:cs typeface="Arial" panose="020B0604020202020204" pitchFamily="34" charset="0"/>
              </a:rPr>
            </a:br>
            <a:r>
              <a:rPr lang="fr-FR" sz="3200" b="1" i="1" dirty="0">
                <a:solidFill>
                  <a:srgbClr val="0070C0"/>
                </a:solidFill>
                <a:effectLst/>
                <a:latin typeface="Arial" panose="020B0604020202020204" pitchFamily="34" charset="0"/>
                <a:ea typeface="Calibri" panose="020F0502020204030204" pitchFamily="34" charset="0"/>
                <a:cs typeface="Arial" panose="020B0604020202020204" pitchFamily="34" charset="0"/>
              </a:rPr>
              <a:t>l’ensemble des règles</a:t>
            </a:r>
            <a:r>
              <a:rPr lang="fr-FR" sz="3200" b="1" i="1"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fr-FR" sz="3200" b="1" i="1" dirty="0">
                <a:solidFill>
                  <a:srgbClr val="0070C0"/>
                </a:solidFill>
                <a:effectLst/>
                <a:latin typeface="Arial" panose="020B0604020202020204" pitchFamily="34" charset="0"/>
                <a:ea typeface="Calibri" panose="020F0502020204030204" pitchFamily="34" charset="0"/>
                <a:cs typeface="Arial" panose="020B0604020202020204" pitchFamily="34" charset="0"/>
              </a:rPr>
              <a:t>qu’il y a lieu de respecter dans la conduite d’une instance (ou procès) devant une juridiction de l’ordre judiciaire qu’elle soit civile, commerciale ou sociale</a:t>
            </a:r>
            <a:r>
              <a:rPr lang="fr-FR" sz="3200" b="1" dirty="0">
                <a:solidFill>
                  <a:srgbClr val="0070C0"/>
                </a:solidFill>
                <a:effectLst/>
                <a:latin typeface="Arial" panose="020B0604020202020204" pitchFamily="34" charset="0"/>
                <a:cs typeface="Arial" panose="020B0604020202020204" pitchFamily="34" charset="0"/>
              </a:rPr>
              <a:t> </a:t>
            </a:r>
            <a:endParaRPr lang="fr-FR" sz="3200" b="1" dirty="0">
              <a:solidFill>
                <a:srgbClr val="0070C0"/>
              </a:solidFill>
              <a:latin typeface="Arial" panose="020B0604020202020204" pitchFamily="34" charset="0"/>
              <a:cs typeface="Arial" panose="020B0604020202020204" pitchFamily="34" charset="0"/>
            </a:endParaRPr>
          </a:p>
        </p:txBody>
      </p:sp>
      <p:sp>
        <p:nvSpPr>
          <p:cNvPr id="3" name="Espace réservé du numéro de diapositive 2">
            <a:extLst>
              <a:ext uri="{FF2B5EF4-FFF2-40B4-BE49-F238E27FC236}">
                <a16:creationId xmlns:a16="http://schemas.microsoft.com/office/drawing/2014/main" id="{462C2C60-A29B-CB68-E6E9-436DD3A2B789}"/>
              </a:ext>
            </a:extLst>
          </p:cNvPr>
          <p:cNvSpPr>
            <a:spLocks noGrp="1"/>
          </p:cNvSpPr>
          <p:nvPr>
            <p:ph type="sldNum" sz="quarter" idx="12"/>
          </p:nvPr>
        </p:nvSpPr>
        <p:spPr/>
        <p:txBody>
          <a:bodyPr/>
          <a:lstStyle/>
          <a:p>
            <a:fld id="{36E9DB0E-FBB7-714D-9105-F2D1028291B7}" type="slidenum">
              <a:rPr lang="fr-FR" smtClean="0"/>
              <a:t>2</a:t>
            </a:fld>
            <a:endParaRPr lang="fr-FR"/>
          </a:p>
        </p:txBody>
      </p:sp>
    </p:spTree>
    <p:extLst>
      <p:ext uri="{BB962C8B-B14F-4D97-AF65-F5344CB8AC3E}">
        <p14:creationId xmlns:p14="http://schemas.microsoft.com/office/powerpoint/2010/main" val="41237144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6AAC7880-7EE0-0A5D-91FA-65F1F782F6FA}"/>
              </a:ext>
            </a:extLst>
          </p:cNvPr>
          <p:cNvPicPr>
            <a:picLocks noChangeAspect="1"/>
          </p:cNvPicPr>
          <p:nvPr/>
        </p:nvPicPr>
        <p:blipFill>
          <a:blip r:embed="rId2"/>
          <a:stretch>
            <a:fillRect/>
          </a:stretch>
        </p:blipFill>
        <p:spPr>
          <a:xfrm>
            <a:off x="1133572" y="324507"/>
            <a:ext cx="3932414" cy="6208986"/>
          </a:xfrm>
          <a:prstGeom prst="rect">
            <a:avLst/>
          </a:prstGeom>
        </p:spPr>
      </p:pic>
      <p:pic>
        <p:nvPicPr>
          <p:cNvPr id="9" name="Image 8">
            <a:extLst>
              <a:ext uri="{FF2B5EF4-FFF2-40B4-BE49-F238E27FC236}">
                <a16:creationId xmlns:a16="http://schemas.microsoft.com/office/drawing/2014/main" id="{26A625D3-53BD-C98D-84F5-177B6BE2FB15}"/>
              </a:ext>
            </a:extLst>
          </p:cNvPr>
          <p:cNvPicPr>
            <a:picLocks noChangeAspect="1"/>
          </p:cNvPicPr>
          <p:nvPr/>
        </p:nvPicPr>
        <p:blipFill>
          <a:blip r:embed="rId3"/>
          <a:stretch>
            <a:fillRect/>
          </a:stretch>
        </p:blipFill>
        <p:spPr>
          <a:xfrm>
            <a:off x="6931005" y="324507"/>
            <a:ext cx="3106374" cy="6208986"/>
          </a:xfrm>
          <a:prstGeom prst="rect">
            <a:avLst/>
          </a:prstGeom>
        </p:spPr>
      </p:pic>
      <p:sp>
        <p:nvSpPr>
          <p:cNvPr id="2" name="Espace réservé du numéro de diapositive 1">
            <a:extLst>
              <a:ext uri="{FF2B5EF4-FFF2-40B4-BE49-F238E27FC236}">
                <a16:creationId xmlns:a16="http://schemas.microsoft.com/office/drawing/2014/main" id="{F8A25A03-39F3-3CD0-596C-0E91C1DB03E7}"/>
              </a:ext>
            </a:extLst>
          </p:cNvPr>
          <p:cNvSpPr>
            <a:spLocks noGrp="1"/>
          </p:cNvSpPr>
          <p:nvPr>
            <p:ph type="sldNum" sz="quarter" idx="12"/>
          </p:nvPr>
        </p:nvSpPr>
        <p:spPr/>
        <p:txBody>
          <a:bodyPr/>
          <a:lstStyle/>
          <a:p>
            <a:fld id="{36E9DB0E-FBB7-714D-9105-F2D1028291B7}" type="slidenum">
              <a:rPr lang="fr-FR" smtClean="0"/>
              <a:t>3</a:t>
            </a:fld>
            <a:endParaRPr lang="fr-FR"/>
          </a:p>
        </p:txBody>
      </p:sp>
    </p:spTree>
    <p:extLst>
      <p:ext uri="{BB962C8B-B14F-4D97-AF65-F5344CB8AC3E}">
        <p14:creationId xmlns:p14="http://schemas.microsoft.com/office/powerpoint/2010/main" val="40953102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DF111A70-B289-F704-9358-76DD5748AE0C}"/>
              </a:ext>
            </a:extLst>
          </p:cNvPr>
          <p:cNvSpPr>
            <a:spLocks noGrp="1"/>
          </p:cNvSpPr>
          <p:nvPr>
            <p:ph idx="1"/>
          </p:nvPr>
        </p:nvSpPr>
        <p:spPr>
          <a:xfrm>
            <a:off x="754118" y="627446"/>
            <a:ext cx="10515600" cy="5100692"/>
          </a:xfrm>
        </p:spPr>
        <p:txBody>
          <a:bodyPr>
            <a:normAutofit fontScale="25000" lnSpcReduction="20000"/>
          </a:bodyPr>
          <a:lstStyle/>
          <a:p>
            <a:pPr marL="0" lvl="0" indent="0" algn="just">
              <a:lnSpc>
                <a:spcPct val="107000"/>
              </a:lnSpc>
              <a:buNone/>
            </a:pPr>
            <a:r>
              <a:rPr lang="fr-FR" sz="14400" dirty="0">
                <a:effectLst/>
                <a:latin typeface="Arial" panose="020B0604020202020204" pitchFamily="34" charset="0"/>
                <a:ea typeface="Calibri" panose="020F0502020204030204" pitchFamily="34" charset="0"/>
                <a:cs typeface="Arial" panose="020B0604020202020204" pitchFamily="34" charset="0"/>
              </a:rPr>
              <a:t>CODE DE PROCÉDURE CIVILE</a:t>
            </a:r>
          </a:p>
          <a:p>
            <a:pPr marL="0" lvl="0" indent="0" algn="just">
              <a:lnSpc>
                <a:spcPct val="107000"/>
              </a:lnSpc>
              <a:buNone/>
            </a:pPr>
            <a:endParaRPr lang="fr-FR" sz="144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07000"/>
              </a:lnSpc>
              <a:buFont typeface="Calibri" panose="020F0502020204030204" pitchFamily="34" charset="0"/>
              <a:buChar char="-"/>
            </a:pPr>
            <a:r>
              <a:rPr lang="fr-FR" sz="14400" dirty="0">
                <a:effectLst/>
                <a:latin typeface="Arial" panose="020B0604020202020204" pitchFamily="34" charset="0"/>
                <a:ea typeface="Calibri" panose="020F0502020204030204" pitchFamily="34" charset="0"/>
                <a:cs typeface="Arial" panose="020B0604020202020204" pitchFamily="34" charset="0"/>
              </a:rPr>
              <a:t>Article 1 : « </a:t>
            </a:r>
            <a:r>
              <a:rPr lang="fr-FR" sz="14400" i="1" u="sng" dirty="0">
                <a:solidFill>
                  <a:srgbClr val="0070C0"/>
                </a:solidFill>
                <a:effectLst/>
                <a:latin typeface="Arial" panose="020B0604020202020204" pitchFamily="34" charset="0"/>
                <a:ea typeface="Calibri" panose="020F0502020204030204" pitchFamily="34" charset="0"/>
                <a:cs typeface="Arial" panose="020B0604020202020204" pitchFamily="34" charset="0"/>
              </a:rPr>
              <a:t>Seules les parties introduisent l'instance</a:t>
            </a:r>
            <a:r>
              <a:rPr lang="fr-FR" sz="14400" i="1" dirty="0">
                <a:solidFill>
                  <a:srgbClr val="0070C0"/>
                </a:solidFill>
                <a:effectLst/>
                <a:latin typeface="Arial" panose="020B0604020202020204" pitchFamily="34" charset="0"/>
                <a:ea typeface="Calibri" panose="020F0502020204030204" pitchFamily="34" charset="0"/>
                <a:cs typeface="Arial" panose="020B0604020202020204" pitchFamily="34" charset="0"/>
              </a:rPr>
              <a:t>, hors les cas où la loi en dispose autrement. (…)</a:t>
            </a:r>
            <a:r>
              <a:rPr lang="fr-FR" sz="14400"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fr-FR" sz="14400" dirty="0">
                <a:effectLst/>
                <a:latin typeface="Arial" panose="020B0604020202020204" pitchFamily="34" charset="0"/>
                <a:ea typeface="Calibri" panose="020F0502020204030204" pitchFamily="34" charset="0"/>
                <a:cs typeface="Arial" panose="020B0604020202020204" pitchFamily="34" charset="0"/>
              </a:rPr>
              <a:t>» ;</a:t>
            </a:r>
          </a:p>
          <a:p>
            <a:pPr marL="342900" lvl="0" indent="-342900" algn="just">
              <a:lnSpc>
                <a:spcPct val="107000"/>
              </a:lnSpc>
              <a:spcAft>
                <a:spcPts val="800"/>
              </a:spcAft>
              <a:buFont typeface="Calibri" panose="020F0502020204030204" pitchFamily="34" charset="0"/>
              <a:buChar char="-"/>
            </a:pPr>
            <a:r>
              <a:rPr lang="fr-FR" sz="14400" dirty="0">
                <a:effectLst/>
                <a:latin typeface="Arial" panose="020B0604020202020204" pitchFamily="34" charset="0"/>
                <a:ea typeface="Calibri" panose="020F0502020204030204" pitchFamily="34" charset="0"/>
                <a:cs typeface="Arial" panose="020B0604020202020204" pitchFamily="34" charset="0"/>
              </a:rPr>
              <a:t>Article 2 : « </a:t>
            </a:r>
            <a:r>
              <a:rPr lang="fr-FR" sz="14400" i="1" dirty="0">
                <a:solidFill>
                  <a:srgbClr val="0070C0"/>
                </a:solidFill>
                <a:effectLst/>
                <a:latin typeface="Arial" panose="020B0604020202020204" pitchFamily="34" charset="0"/>
                <a:ea typeface="Calibri" panose="020F0502020204030204" pitchFamily="34" charset="0"/>
                <a:cs typeface="Arial" panose="020B0604020202020204" pitchFamily="34" charset="0"/>
              </a:rPr>
              <a:t>Les parties conduisent l'instance sous les charges qui leur incombent. Il leur appartient d'accomplir les actes de la procédure </a:t>
            </a:r>
            <a:r>
              <a:rPr lang="fr-FR" sz="14400" i="1" u="sng" dirty="0">
                <a:solidFill>
                  <a:srgbClr val="0070C0"/>
                </a:solidFill>
                <a:effectLst/>
                <a:latin typeface="Arial" panose="020B0604020202020204" pitchFamily="34" charset="0"/>
                <a:ea typeface="Calibri" panose="020F0502020204030204" pitchFamily="34" charset="0"/>
                <a:cs typeface="Arial" panose="020B0604020202020204" pitchFamily="34" charset="0"/>
              </a:rPr>
              <a:t>dans les formes et délais requis</a:t>
            </a:r>
            <a:r>
              <a:rPr lang="fr-FR" sz="14400"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fr-FR" sz="14400" dirty="0">
                <a:effectLst/>
                <a:latin typeface="Arial" panose="020B0604020202020204" pitchFamily="34" charset="0"/>
                <a:ea typeface="Calibri" panose="020F0502020204030204" pitchFamily="34" charset="0"/>
                <a:cs typeface="Arial" panose="020B0604020202020204" pitchFamily="34" charset="0"/>
              </a:rPr>
              <a:t>».</a:t>
            </a:r>
          </a:p>
          <a:p>
            <a:endParaRPr lang="fr-FR" dirty="0"/>
          </a:p>
        </p:txBody>
      </p:sp>
      <p:sp>
        <p:nvSpPr>
          <p:cNvPr id="2" name="Espace réservé du numéro de diapositive 1">
            <a:extLst>
              <a:ext uri="{FF2B5EF4-FFF2-40B4-BE49-F238E27FC236}">
                <a16:creationId xmlns:a16="http://schemas.microsoft.com/office/drawing/2014/main" id="{CDB7F560-B623-39D6-3405-DB1EFA3E77C2}"/>
              </a:ext>
            </a:extLst>
          </p:cNvPr>
          <p:cNvSpPr>
            <a:spLocks noGrp="1"/>
          </p:cNvSpPr>
          <p:nvPr>
            <p:ph type="sldNum" sz="quarter" idx="12"/>
          </p:nvPr>
        </p:nvSpPr>
        <p:spPr/>
        <p:txBody>
          <a:bodyPr/>
          <a:lstStyle/>
          <a:p>
            <a:fld id="{36E9DB0E-FBB7-714D-9105-F2D1028291B7}" type="slidenum">
              <a:rPr lang="fr-FR" smtClean="0"/>
              <a:t>4</a:t>
            </a:fld>
            <a:endParaRPr lang="fr-FR"/>
          </a:p>
        </p:txBody>
      </p:sp>
    </p:spTree>
    <p:extLst>
      <p:ext uri="{BB962C8B-B14F-4D97-AF65-F5344CB8AC3E}">
        <p14:creationId xmlns:p14="http://schemas.microsoft.com/office/powerpoint/2010/main" val="23879875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CFE23A1-E50E-F77B-5B64-D504F6576EFB}"/>
              </a:ext>
            </a:extLst>
          </p:cNvPr>
          <p:cNvSpPr>
            <a:spLocks noGrp="1"/>
          </p:cNvSpPr>
          <p:nvPr>
            <p:ph idx="1"/>
          </p:nvPr>
        </p:nvSpPr>
        <p:spPr>
          <a:xfrm>
            <a:off x="743607" y="388883"/>
            <a:ext cx="10515600" cy="7126014"/>
          </a:xfrm>
        </p:spPr>
        <p:txBody>
          <a:bodyPr>
            <a:noAutofit/>
          </a:bodyPr>
          <a:lstStyle/>
          <a:p>
            <a:pPr marL="0" indent="0">
              <a:buNone/>
            </a:pPr>
            <a:r>
              <a:rPr lang="fr-FR" sz="3600" dirty="0">
                <a:effectLst/>
                <a:latin typeface="Arial" panose="020B0604020202020204" pitchFamily="34" charset="0"/>
                <a:ea typeface="Calibri" panose="020F0502020204030204" pitchFamily="34" charset="0"/>
                <a:cs typeface="Arial" panose="020B0604020202020204" pitchFamily="34" charset="0"/>
              </a:rPr>
              <a:t>CODE DE PROCÉDURE CIVILE</a:t>
            </a:r>
          </a:p>
          <a:p>
            <a:pPr marL="0" indent="0">
              <a:buNone/>
            </a:pPr>
            <a:endParaRPr lang="fr-FR" sz="1800" dirty="0">
              <a:effectLst/>
              <a:latin typeface="Arial" panose="020B0604020202020204" pitchFamily="34" charset="0"/>
              <a:ea typeface="Calibri" panose="020F0502020204030204" pitchFamily="34" charset="0"/>
              <a:cs typeface="Arial" panose="020B0604020202020204" pitchFamily="34" charset="0"/>
            </a:endParaRPr>
          </a:p>
          <a:p>
            <a:pPr>
              <a:buFontTx/>
              <a:buChar char="-"/>
            </a:pPr>
            <a:r>
              <a:rPr lang="fr-FR" sz="2400" dirty="0">
                <a:latin typeface="Arial" panose="020B0604020202020204" pitchFamily="34" charset="0"/>
                <a:cs typeface="Arial" panose="020B0604020202020204" pitchFamily="34" charset="0"/>
              </a:rPr>
              <a:t>Article 53 : « </a:t>
            </a:r>
            <a:r>
              <a:rPr lang="fr-FR" sz="2400" b="0" i="0" u="none" strike="noStrike" dirty="0">
                <a:solidFill>
                  <a:srgbClr val="002060"/>
                </a:solidFill>
                <a:effectLst/>
                <a:latin typeface="Arial" panose="020B0604020202020204" pitchFamily="34" charset="0"/>
                <a:cs typeface="Arial" panose="020B0604020202020204" pitchFamily="34" charset="0"/>
              </a:rPr>
              <a:t>La demande initiale est celle par laquelle un plaideur prend l'initiative d'un procès en soumettant au juge ses prétentions.</a:t>
            </a:r>
          </a:p>
          <a:p>
            <a:pPr marL="0" indent="0">
              <a:buNone/>
            </a:pPr>
            <a:r>
              <a:rPr lang="fr-FR" sz="2400" dirty="0">
                <a:solidFill>
                  <a:srgbClr val="002060"/>
                </a:solidFill>
                <a:latin typeface="Arial" panose="020B0604020202020204" pitchFamily="34" charset="0"/>
                <a:cs typeface="Arial" panose="020B0604020202020204" pitchFamily="34" charset="0"/>
              </a:rPr>
              <a:t>   </a:t>
            </a:r>
            <a:r>
              <a:rPr lang="fr-FR" sz="2400" b="0" i="0" u="none" strike="noStrike" dirty="0">
                <a:solidFill>
                  <a:srgbClr val="002060"/>
                </a:solidFill>
                <a:effectLst/>
                <a:latin typeface="Arial" panose="020B0604020202020204" pitchFamily="34" charset="0"/>
                <a:cs typeface="Arial" panose="020B0604020202020204" pitchFamily="34" charset="0"/>
              </a:rPr>
              <a:t>Elle introduit l'instance</a:t>
            </a:r>
            <a:r>
              <a:rPr lang="fr-FR" sz="2400" b="0" i="0" u="none" strike="noStrike" dirty="0">
                <a:solidFill>
                  <a:srgbClr val="000000"/>
                </a:solidFill>
                <a:effectLst/>
                <a:latin typeface="Arial" panose="020B0604020202020204" pitchFamily="34" charset="0"/>
                <a:cs typeface="Arial" panose="020B0604020202020204" pitchFamily="34" charset="0"/>
              </a:rPr>
              <a:t>. »</a:t>
            </a:r>
          </a:p>
          <a:p>
            <a:pPr>
              <a:buFontTx/>
              <a:buChar char="-"/>
            </a:pPr>
            <a:r>
              <a:rPr lang="fr-FR" sz="2400" dirty="0">
                <a:latin typeface="Arial" panose="020B0604020202020204" pitchFamily="34" charset="0"/>
                <a:cs typeface="Arial" panose="020B0604020202020204" pitchFamily="34" charset="0"/>
              </a:rPr>
              <a:t>Article 54 : « </a:t>
            </a:r>
            <a:r>
              <a:rPr lang="fr-FR" sz="2400" b="0" i="0" u="none" strike="noStrike" dirty="0">
                <a:solidFill>
                  <a:srgbClr val="002060"/>
                </a:solidFill>
                <a:effectLst/>
                <a:latin typeface="Arial" panose="020B0604020202020204" pitchFamily="34" charset="0"/>
                <a:cs typeface="Arial" panose="020B0604020202020204" pitchFamily="34" charset="0"/>
              </a:rPr>
              <a:t>A peine de nullité, la demande initiale mentionne :</a:t>
            </a:r>
            <a:br>
              <a:rPr lang="fr-FR" sz="2400" dirty="0">
                <a:solidFill>
                  <a:srgbClr val="002060"/>
                </a:solidFill>
                <a:latin typeface="Arial" panose="020B0604020202020204" pitchFamily="34" charset="0"/>
                <a:cs typeface="Arial" panose="020B0604020202020204" pitchFamily="34" charset="0"/>
              </a:rPr>
            </a:br>
            <a:br>
              <a:rPr lang="fr-FR" sz="2400" dirty="0">
                <a:solidFill>
                  <a:srgbClr val="002060"/>
                </a:solidFill>
                <a:latin typeface="Arial" panose="020B0604020202020204" pitchFamily="34" charset="0"/>
                <a:cs typeface="Arial" panose="020B0604020202020204" pitchFamily="34" charset="0"/>
              </a:rPr>
            </a:br>
            <a:r>
              <a:rPr lang="fr-FR" sz="2400" b="0" i="0" u="none" strike="noStrike" dirty="0">
                <a:solidFill>
                  <a:srgbClr val="002060"/>
                </a:solidFill>
                <a:effectLst/>
                <a:latin typeface="Arial" panose="020B0604020202020204" pitchFamily="34" charset="0"/>
                <a:cs typeface="Arial" panose="020B0604020202020204" pitchFamily="34" charset="0"/>
              </a:rPr>
              <a:t>1° L'indication de la juridiction devant laquelle la demande est portée ;</a:t>
            </a:r>
            <a:br>
              <a:rPr lang="fr-FR" sz="2400" dirty="0">
                <a:solidFill>
                  <a:srgbClr val="002060"/>
                </a:solidFill>
                <a:latin typeface="Arial" panose="020B0604020202020204" pitchFamily="34" charset="0"/>
                <a:cs typeface="Arial" panose="020B0604020202020204" pitchFamily="34" charset="0"/>
              </a:rPr>
            </a:br>
            <a:br>
              <a:rPr lang="fr-FR" sz="2400" dirty="0">
                <a:solidFill>
                  <a:srgbClr val="002060"/>
                </a:solidFill>
                <a:latin typeface="Arial" panose="020B0604020202020204" pitchFamily="34" charset="0"/>
                <a:cs typeface="Arial" panose="020B0604020202020204" pitchFamily="34" charset="0"/>
              </a:rPr>
            </a:br>
            <a:r>
              <a:rPr lang="fr-FR" sz="2400" b="0" i="0" u="none" strike="noStrike" dirty="0">
                <a:solidFill>
                  <a:srgbClr val="002060"/>
                </a:solidFill>
                <a:effectLst/>
                <a:latin typeface="Arial" panose="020B0604020202020204" pitchFamily="34" charset="0"/>
                <a:cs typeface="Arial" panose="020B0604020202020204" pitchFamily="34" charset="0"/>
              </a:rPr>
              <a:t>2° L'objet de la demande ;</a:t>
            </a:r>
            <a:br>
              <a:rPr lang="fr-FR" sz="2400" dirty="0">
                <a:solidFill>
                  <a:srgbClr val="002060"/>
                </a:solidFill>
                <a:latin typeface="Arial" panose="020B0604020202020204" pitchFamily="34" charset="0"/>
                <a:cs typeface="Arial" panose="020B0604020202020204" pitchFamily="34" charset="0"/>
              </a:rPr>
            </a:br>
            <a:br>
              <a:rPr lang="fr-FR" sz="2400" dirty="0">
                <a:solidFill>
                  <a:srgbClr val="002060"/>
                </a:solidFill>
                <a:latin typeface="Arial" panose="020B0604020202020204" pitchFamily="34" charset="0"/>
                <a:cs typeface="Arial" panose="020B0604020202020204" pitchFamily="34" charset="0"/>
              </a:rPr>
            </a:br>
            <a:r>
              <a:rPr lang="fr-FR" sz="2400" b="0" i="0" u="none" strike="noStrike" dirty="0">
                <a:solidFill>
                  <a:srgbClr val="002060"/>
                </a:solidFill>
                <a:effectLst/>
                <a:latin typeface="Arial" panose="020B0604020202020204" pitchFamily="34" charset="0"/>
                <a:cs typeface="Arial" panose="020B0604020202020204" pitchFamily="34" charset="0"/>
              </a:rPr>
              <a:t>3° a) Pour les personnes physiques, les nom, prénoms, profession, domicile, nationalité, date et lieu de naissance de chacun des demandeurs ;</a:t>
            </a:r>
            <a:br>
              <a:rPr lang="fr-FR" sz="2400" dirty="0">
                <a:solidFill>
                  <a:srgbClr val="002060"/>
                </a:solidFill>
                <a:latin typeface="Arial" panose="020B0604020202020204" pitchFamily="34" charset="0"/>
                <a:cs typeface="Arial" panose="020B0604020202020204" pitchFamily="34" charset="0"/>
              </a:rPr>
            </a:br>
            <a:r>
              <a:rPr lang="fr-FR" sz="2400" b="0" i="0" u="none" strike="noStrike" dirty="0">
                <a:solidFill>
                  <a:srgbClr val="002060"/>
                </a:solidFill>
                <a:effectLst/>
                <a:latin typeface="Arial" panose="020B0604020202020204" pitchFamily="34" charset="0"/>
                <a:cs typeface="Arial" panose="020B0604020202020204" pitchFamily="34" charset="0"/>
              </a:rPr>
              <a:t>b) Pour les personnes morales, leur forme, leur dénomination, leur siège social et l'organe qui les représente légalement ;</a:t>
            </a:r>
          </a:p>
          <a:p>
            <a:pPr>
              <a:buFontTx/>
              <a:buChar char="-"/>
            </a:pPr>
            <a:r>
              <a:rPr lang="fr-FR" sz="2400" dirty="0">
                <a:solidFill>
                  <a:srgbClr val="002060"/>
                </a:solidFill>
                <a:latin typeface="Arial" panose="020B0604020202020204" pitchFamily="34" charset="0"/>
                <a:cs typeface="Arial" panose="020B0604020202020204" pitchFamily="34" charset="0"/>
              </a:rPr>
              <a:t>(…)</a:t>
            </a:r>
          </a:p>
        </p:txBody>
      </p:sp>
      <p:sp>
        <p:nvSpPr>
          <p:cNvPr id="2" name="Espace réservé du numéro de diapositive 1">
            <a:extLst>
              <a:ext uri="{FF2B5EF4-FFF2-40B4-BE49-F238E27FC236}">
                <a16:creationId xmlns:a16="http://schemas.microsoft.com/office/drawing/2014/main" id="{4E839BD6-493A-E5FC-0EF8-1C8FBC62D15B}"/>
              </a:ext>
            </a:extLst>
          </p:cNvPr>
          <p:cNvSpPr>
            <a:spLocks noGrp="1"/>
          </p:cNvSpPr>
          <p:nvPr>
            <p:ph type="sldNum" sz="quarter" idx="12"/>
          </p:nvPr>
        </p:nvSpPr>
        <p:spPr/>
        <p:txBody>
          <a:bodyPr/>
          <a:lstStyle/>
          <a:p>
            <a:fld id="{36E9DB0E-FBB7-714D-9105-F2D1028291B7}" type="slidenum">
              <a:rPr lang="fr-FR" smtClean="0"/>
              <a:t>5</a:t>
            </a:fld>
            <a:endParaRPr lang="fr-FR"/>
          </a:p>
        </p:txBody>
      </p:sp>
    </p:spTree>
    <p:extLst>
      <p:ext uri="{BB962C8B-B14F-4D97-AF65-F5344CB8AC3E}">
        <p14:creationId xmlns:p14="http://schemas.microsoft.com/office/powerpoint/2010/main" val="18701290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EE754A72-02F0-C275-79C7-1E0A26E0F92B}"/>
              </a:ext>
            </a:extLst>
          </p:cNvPr>
          <p:cNvSpPr txBox="1"/>
          <p:nvPr/>
        </p:nvSpPr>
        <p:spPr>
          <a:xfrm>
            <a:off x="515008" y="189186"/>
            <a:ext cx="10594426" cy="6924973"/>
          </a:xfrm>
          <a:prstGeom prst="rect">
            <a:avLst/>
          </a:prstGeom>
          <a:noFill/>
        </p:spPr>
        <p:txBody>
          <a:bodyPr wrap="square" rtlCol="0">
            <a:spAutoFit/>
          </a:bodyPr>
          <a:lstStyle/>
          <a:p>
            <a:r>
              <a:rPr lang="fr-FR" sz="3600" dirty="0"/>
              <a:t>LES COMMISSAIRES DE JUSTICE</a:t>
            </a:r>
          </a:p>
          <a:p>
            <a:endParaRPr lang="fr-FR" dirty="0"/>
          </a:p>
          <a:p>
            <a:r>
              <a:rPr lang="fr-FR" sz="2800" dirty="0">
                <a:latin typeface="Calibri" panose="020F0502020204030204" pitchFamily="34" charset="0"/>
                <a:ea typeface="Calibri" panose="020F0502020204030204" pitchFamily="34" charset="0"/>
              </a:rPr>
              <a:t>A</a:t>
            </a:r>
            <a:r>
              <a:rPr lang="fr-FR" sz="2800" dirty="0">
                <a:effectLst/>
                <a:latin typeface="Calibri" panose="020F0502020204030204" pitchFamily="34" charset="0"/>
                <a:ea typeface="Calibri" panose="020F0502020204030204" pitchFamily="34" charset="0"/>
              </a:rPr>
              <a:t>rticle 1 de </a:t>
            </a:r>
            <a:r>
              <a:rPr lang="fr-FR" sz="2800" dirty="0">
                <a:latin typeface="Calibri" panose="020F0502020204030204" pitchFamily="34" charset="0"/>
                <a:ea typeface="Calibri" panose="020F0502020204030204" pitchFamily="34" charset="0"/>
              </a:rPr>
              <a:t>l’</a:t>
            </a:r>
            <a:r>
              <a:rPr lang="fr-FR" sz="2800" dirty="0"/>
              <a:t>Ordonnance n° 2016-728 du 2 juin 2016 relative au statut de commissaire de justice </a:t>
            </a:r>
            <a:r>
              <a:rPr lang="fr-FR" sz="2800" dirty="0">
                <a:effectLst/>
                <a:latin typeface="Calibri" panose="020F0502020204030204" pitchFamily="34" charset="0"/>
                <a:ea typeface="Calibri" panose="020F0502020204030204" pitchFamily="34" charset="0"/>
              </a:rPr>
              <a:t>: </a:t>
            </a:r>
          </a:p>
          <a:p>
            <a:endParaRPr lang="fr-FR" sz="2800" dirty="0">
              <a:effectLst/>
              <a:latin typeface="Calibri" panose="020F0502020204030204" pitchFamily="34" charset="0"/>
              <a:ea typeface="Calibri" panose="020F0502020204030204" pitchFamily="34" charset="0"/>
            </a:endParaRPr>
          </a:p>
          <a:p>
            <a:r>
              <a:rPr lang="fr-FR" sz="2800" dirty="0">
                <a:effectLst/>
                <a:latin typeface="Calibri" panose="020F0502020204030204" pitchFamily="34" charset="0"/>
                <a:ea typeface="Calibri" panose="020F0502020204030204" pitchFamily="34" charset="0"/>
              </a:rPr>
              <a:t>« </a:t>
            </a:r>
            <a:r>
              <a:rPr lang="fr-FR" sz="2800" dirty="0"/>
              <a:t> </a:t>
            </a:r>
            <a:r>
              <a:rPr lang="fr-FR" sz="2800" i="1" dirty="0">
                <a:solidFill>
                  <a:srgbClr val="002060"/>
                </a:solidFill>
              </a:rPr>
              <a:t>Les commissaires de justice sont les officiers publics et ministériels qui ont </a:t>
            </a:r>
            <a:r>
              <a:rPr lang="fr-FR" sz="2800" b="1" i="1" u="sng" dirty="0">
                <a:solidFill>
                  <a:srgbClr val="002060"/>
                </a:solidFill>
              </a:rPr>
              <a:t>seuls qualité</a:t>
            </a:r>
            <a:r>
              <a:rPr lang="fr-FR" sz="2800" i="1" dirty="0">
                <a:solidFill>
                  <a:srgbClr val="002060"/>
                </a:solidFill>
              </a:rPr>
              <a:t>, dans les conditions fixées par les lois et règlements en vigueur, pour :</a:t>
            </a:r>
            <a:br>
              <a:rPr lang="fr-FR" sz="2800" i="1" dirty="0">
                <a:solidFill>
                  <a:srgbClr val="002060"/>
                </a:solidFill>
              </a:rPr>
            </a:br>
            <a:r>
              <a:rPr lang="fr-FR" sz="2800" i="1" dirty="0">
                <a:solidFill>
                  <a:srgbClr val="002060"/>
                </a:solidFill>
              </a:rPr>
              <a:t>1° Ramener à exécution les décisions de justice ainsi que les actes ou titres en forme exécutoire ;</a:t>
            </a:r>
          </a:p>
          <a:p>
            <a:r>
              <a:rPr lang="fr-FR" sz="2800" i="1" dirty="0">
                <a:solidFill>
                  <a:srgbClr val="002060"/>
                </a:solidFill>
              </a:rPr>
              <a:t>(…)</a:t>
            </a:r>
          </a:p>
          <a:p>
            <a:r>
              <a:rPr lang="fr-FR" sz="2800" i="1" dirty="0">
                <a:solidFill>
                  <a:srgbClr val="002060"/>
                </a:solidFill>
              </a:rPr>
              <a:t>3° </a:t>
            </a:r>
            <a:r>
              <a:rPr lang="fr-FR" sz="2800" b="1" i="1" u="sng" dirty="0">
                <a:solidFill>
                  <a:srgbClr val="002060"/>
                </a:solidFill>
              </a:rPr>
              <a:t>Signifier les actes et les exploits</a:t>
            </a:r>
            <a:r>
              <a:rPr lang="fr-FR" sz="2800" i="1" dirty="0">
                <a:solidFill>
                  <a:srgbClr val="002060"/>
                </a:solidFill>
              </a:rPr>
              <a:t>, faire les notifications prescrites par les lois et règlements lorsque le mode de notification n'a pas été précisé ; (…)</a:t>
            </a:r>
            <a:r>
              <a:rPr lang="fr-FR" sz="2800" dirty="0">
                <a:effectLst/>
                <a:latin typeface="Calibri" panose="020F0502020204030204" pitchFamily="34" charset="0"/>
                <a:ea typeface="Calibri" panose="020F0502020204030204" pitchFamily="34" charset="0"/>
              </a:rPr>
              <a:t>»</a:t>
            </a:r>
            <a:r>
              <a:rPr lang="fr-FR" sz="2800" dirty="0">
                <a:effectLst/>
              </a:rPr>
              <a:t> </a:t>
            </a:r>
            <a:endParaRPr lang="fr-FR" sz="2800" dirty="0"/>
          </a:p>
          <a:p>
            <a:endParaRPr lang="fr-FR" dirty="0"/>
          </a:p>
          <a:p>
            <a:endParaRPr lang="fr-FR" dirty="0"/>
          </a:p>
          <a:p>
            <a:endParaRPr lang="fr-FR" dirty="0"/>
          </a:p>
        </p:txBody>
      </p:sp>
      <p:sp>
        <p:nvSpPr>
          <p:cNvPr id="3" name="Espace réservé du numéro de diapositive 2">
            <a:extLst>
              <a:ext uri="{FF2B5EF4-FFF2-40B4-BE49-F238E27FC236}">
                <a16:creationId xmlns:a16="http://schemas.microsoft.com/office/drawing/2014/main" id="{A2174936-8253-E2B3-039D-23DD5FE798C6}"/>
              </a:ext>
            </a:extLst>
          </p:cNvPr>
          <p:cNvSpPr>
            <a:spLocks noGrp="1"/>
          </p:cNvSpPr>
          <p:nvPr>
            <p:ph type="sldNum" sz="quarter" idx="12"/>
          </p:nvPr>
        </p:nvSpPr>
        <p:spPr/>
        <p:txBody>
          <a:bodyPr/>
          <a:lstStyle/>
          <a:p>
            <a:fld id="{36E9DB0E-FBB7-714D-9105-F2D1028291B7}" type="slidenum">
              <a:rPr lang="fr-FR" smtClean="0"/>
              <a:t>6</a:t>
            </a:fld>
            <a:endParaRPr lang="fr-FR"/>
          </a:p>
        </p:txBody>
      </p:sp>
    </p:spTree>
    <p:extLst>
      <p:ext uri="{BB962C8B-B14F-4D97-AF65-F5344CB8AC3E}">
        <p14:creationId xmlns:p14="http://schemas.microsoft.com/office/powerpoint/2010/main" val="17919285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B069575E-8089-89AD-A917-99DF63E3F254}"/>
              </a:ext>
            </a:extLst>
          </p:cNvPr>
          <p:cNvSpPr txBox="1"/>
          <p:nvPr/>
        </p:nvSpPr>
        <p:spPr>
          <a:xfrm>
            <a:off x="378373" y="843677"/>
            <a:ext cx="11222368" cy="2954655"/>
          </a:xfrm>
          <a:prstGeom prst="rect">
            <a:avLst/>
          </a:prstGeom>
          <a:noFill/>
        </p:spPr>
        <p:txBody>
          <a:bodyPr wrap="none" rtlCol="0">
            <a:spAutoFit/>
          </a:bodyPr>
          <a:lstStyle/>
          <a:p>
            <a:r>
              <a:rPr lang="fr-FR" sz="3600" dirty="0"/>
              <a:t>LE GREFFE</a:t>
            </a:r>
          </a:p>
          <a:p>
            <a:endParaRPr lang="fr-FR" dirty="0"/>
          </a:p>
          <a:p>
            <a:r>
              <a:rPr lang="fr-FR" sz="3600" dirty="0">
                <a:effectLst/>
                <a:latin typeface="Calibri" panose="020F0502020204030204" pitchFamily="34" charset="0"/>
                <a:ea typeface="Calibri" panose="020F0502020204030204" pitchFamily="34" charset="0"/>
              </a:rPr>
              <a:t>« </a:t>
            </a:r>
            <a:r>
              <a:rPr lang="fr-FR" sz="3600" i="1" dirty="0">
                <a:solidFill>
                  <a:srgbClr val="002060"/>
                </a:solidFill>
                <a:latin typeface="Calibri" panose="020F0502020204030204" pitchFamily="34" charset="0"/>
                <a:ea typeface="Calibri" panose="020F0502020204030204" pitchFamily="34" charset="0"/>
              </a:rPr>
              <a:t>L</a:t>
            </a:r>
            <a:r>
              <a:rPr lang="fr-FR" sz="3600" i="1" dirty="0">
                <a:solidFill>
                  <a:srgbClr val="002060"/>
                </a:solidFill>
                <a:effectLst/>
                <a:latin typeface="Calibri" panose="020F0502020204030204" pitchFamily="34" charset="0"/>
                <a:ea typeface="Calibri" panose="020F0502020204030204" pitchFamily="34" charset="0"/>
              </a:rPr>
              <a:t>’ensemble des services et des personnels des juridictions </a:t>
            </a:r>
          </a:p>
          <a:p>
            <a:r>
              <a:rPr lang="fr-FR" sz="3600" i="1" dirty="0">
                <a:solidFill>
                  <a:srgbClr val="002060"/>
                </a:solidFill>
                <a:effectLst/>
                <a:latin typeface="Calibri" panose="020F0502020204030204" pitchFamily="34" charset="0"/>
                <a:ea typeface="Calibri" panose="020F0502020204030204" pitchFamily="34" charset="0"/>
              </a:rPr>
              <a:t>permettant aux magistrats d’assurer leurs fonctions </a:t>
            </a:r>
          </a:p>
          <a:p>
            <a:r>
              <a:rPr lang="fr-FR" sz="3600" i="1" dirty="0">
                <a:solidFill>
                  <a:srgbClr val="002060"/>
                </a:solidFill>
                <a:effectLst/>
                <a:latin typeface="Calibri" panose="020F0502020204030204" pitchFamily="34" charset="0"/>
                <a:ea typeface="Calibri" panose="020F0502020204030204" pitchFamily="34" charset="0"/>
              </a:rPr>
              <a:t>juridictionnelles</a:t>
            </a:r>
            <a:r>
              <a:rPr lang="fr-FR" sz="3600" dirty="0">
                <a:solidFill>
                  <a:srgbClr val="002060"/>
                </a:solidFill>
                <a:effectLst/>
                <a:latin typeface="Calibri" panose="020F0502020204030204" pitchFamily="34" charset="0"/>
                <a:ea typeface="Calibri" panose="020F0502020204030204" pitchFamily="34" charset="0"/>
              </a:rPr>
              <a:t> </a:t>
            </a:r>
            <a:r>
              <a:rPr lang="fr-FR" sz="3600" dirty="0">
                <a:effectLst/>
                <a:latin typeface="Calibri" panose="020F0502020204030204" pitchFamily="34" charset="0"/>
                <a:ea typeface="Calibri" panose="020F0502020204030204" pitchFamily="34" charset="0"/>
              </a:rPr>
              <a:t>»</a:t>
            </a:r>
          </a:p>
          <a:p>
            <a:r>
              <a:rPr lang="fr-FR" sz="2400" dirty="0">
                <a:effectLst/>
                <a:latin typeface="Calibri" panose="020F0502020204030204" pitchFamily="34" charset="0"/>
                <a:ea typeface="Calibri" panose="020F0502020204030204" pitchFamily="34" charset="0"/>
              </a:rPr>
              <a:t>E. </a:t>
            </a:r>
            <a:r>
              <a:rPr lang="fr-FR" sz="2400" dirty="0" err="1">
                <a:effectLst/>
                <a:latin typeface="Calibri" panose="020F0502020204030204" pitchFamily="34" charset="0"/>
                <a:ea typeface="Calibri" panose="020F0502020204030204" pitchFamily="34" charset="0"/>
              </a:rPr>
              <a:t>Jeuland</a:t>
            </a:r>
            <a:r>
              <a:rPr lang="fr-FR" sz="2400" dirty="0">
                <a:effectLst/>
                <a:latin typeface="Calibri" panose="020F0502020204030204" pitchFamily="34" charset="0"/>
                <a:ea typeface="Calibri" panose="020F0502020204030204" pitchFamily="34" charset="0"/>
              </a:rPr>
              <a:t> et L. Veyre, </a:t>
            </a:r>
            <a:r>
              <a:rPr lang="fr-FR" sz="2400" i="1" dirty="0">
                <a:effectLst/>
                <a:latin typeface="Calibri" panose="020F0502020204030204" pitchFamily="34" charset="0"/>
                <a:ea typeface="Calibri" panose="020F0502020204030204" pitchFamily="34" charset="0"/>
              </a:rPr>
              <a:t>Institutions juridictionnelles</a:t>
            </a:r>
            <a:r>
              <a:rPr lang="fr-FR" sz="2400" dirty="0">
                <a:effectLst/>
                <a:latin typeface="Calibri" panose="020F0502020204030204" pitchFamily="34" charset="0"/>
                <a:ea typeface="Calibri" panose="020F0502020204030204" pitchFamily="34" charset="0"/>
              </a:rPr>
              <a:t>, PUF 2021, coll. Thémis, n° 392</a:t>
            </a:r>
            <a:r>
              <a:rPr lang="fr-FR" sz="2400" dirty="0">
                <a:latin typeface="Calibri" panose="020F0502020204030204" pitchFamily="34" charset="0"/>
                <a:ea typeface="Calibri" panose="020F0502020204030204" pitchFamily="34" charset="0"/>
              </a:rPr>
              <a:t>. </a:t>
            </a:r>
            <a:r>
              <a:rPr lang="fr-FR" sz="2400" dirty="0">
                <a:effectLst/>
              </a:rPr>
              <a:t> </a:t>
            </a:r>
            <a:endParaRPr lang="fr-FR" sz="2400" dirty="0"/>
          </a:p>
        </p:txBody>
      </p:sp>
      <p:sp>
        <p:nvSpPr>
          <p:cNvPr id="3" name="Espace réservé du numéro de diapositive 2">
            <a:extLst>
              <a:ext uri="{FF2B5EF4-FFF2-40B4-BE49-F238E27FC236}">
                <a16:creationId xmlns:a16="http://schemas.microsoft.com/office/drawing/2014/main" id="{081CA984-3B48-A929-2256-FE4824B5042D}"/>
              </a:ext>
            </a:extLst>
          </p:cNvPr>
          <p:cNvSpPr>
            <a:spLocks noGrp="1"/>
          </p:cNvSpPr>
          <p:nvPr>
            <p:ph type="sldNum" sz="quarter" idx="12"/>
          </p:nvPr>
        </p:nvSpPr>
        <p:spPr/>
        <p:txBody>
          <a:bodyPr/>
          <a:lstStyle/>
          <a:p>
            <a:fld id="{36E9DB0E-FBB7-714D-9105-F2D1028291B7}" type="slidenum">
              <a:rPr lang="fr-FR" smtClean="0"/>
              <a:t>7</a:t>
            </a:fld>
            <a:endParaRPr lang="fr-FR"/>
          </a:p>
        </p:txBody>
      </p:sp>
    </p:spTree>
    <p:extLst>
      <p:ext uri="{BB962C8B-B14F-4D97-AF65-F5344CB8AC3E}">
        <p14:creationId xmlns:p14="http://schemas.microsoft.com/office/powerpoint/2010/main" val="28317182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F611E9F4-2D00-9613-460A-AE25E7169407}"/>
              </a:ext>
            </a:extLst>
          </p:cNvPr>
          <p:cNvSpPr txBox="1"/>
          <p:nvPr/>
        </p:nvSpPr>
        <p:spPr>
          <a:xfrm>
            <a:off x="220717" y="472966"/>
            <a:ext cx="11655973" cy="6678751"/>
          </a:xfrm>
          <a:prstGeom prst="rect">
            <a:avLst/>
          </a:prstGeom>
          <a:noFill/>
        </p:spPr>
        <p:txBody>
          <a:bodyPr wrap="square" rtlCol="0">
            <a:spAutoFit/>
          </a:bodyPr>
          <a:lstStyle/>
          <a:p>
            <a:r>
              <a:rPr lang="fr-FR" sz="3600" dirty="0">
                <a:effectLst/>
                <a:latin typeface="Arial" panose="020B0604020202020204" pitchFamily="34" charset="0"/>
                <a:ea typeface="Calibri" panose="020F0502020204030204" pitchFamily="34" charset="0"/>
                <a:cs typeface="Arial" panose="020B0604020202020204" pitchFamily="34" charset="0"/>
              </a:rPr>
              <a:t>CODE DE PROCÉDURE CIVILE</a:t>
            </a:r>
          </a:p>
          <a:p>
            <a:endParaRPr lang="fr-FR" sz="3600" dirty="0"/>
          </a:p>
          <a:p>
            <a:pPr algn="l"/>
            <a:r>
              <a:rPr lang="fr-FR" sz="3200" b="0" i="0" u="none" strike="noStrike" dirty="0">
                <a:solidFill>
                  <a:srgbClr val="000000"/>
                </a:solidFill>
                <a:effectLst/>
                <a:latin typeface="sourcesanspro"/>
              </a:rPr>
              <a:t>Article 440 : </a:t>
            </a:r>
          </a:p>
          <a:p>
            <a:pPr algn="l"/>
            <a:endParaRPr lang="fr-FR" sz="3200" b="0" i="0" u="none" strike="noStrike" dirty="0">
              <a:solidFill>
                <a:srgbClr val="000000"/>
              </a:solidFill>
              <a:effectLst/>
              <a:latin typeface="sourcesanspro"/>
            </a:endParaRPr>
          </a:p>
          <a:p>
            <a:pPr algn="l"/>
            <a:r>
              <a:rPr lang="fr-FR" sz="3200" b="0" i="1" u="none" strike="noStrike" dirty="0">
                <a:solidFill>
                  <a:srgbClr val="002060"/>
                </a:solidFill>
                <a:effectLst/>
                <a:latin typeface="sourcesanspro"/>
              </a:rPr>
              <a:t>Le président dirige les débats. (…)</a:t>
            </a:r>
          </a:p>
          <a:p>
            <a:pPr algn="l"/>
            <a:endParaRPr lang="fr-FR" sz="3200" b="0" i="1" u="none" strike="noStrike" dirty="0">
              <a:solidFill>
                <a:srgbClr val="002060"/>
              </a:solidFill>
              <a:effectLst/>
              <a:latin typeface="sourcesanspro"/>
            </a:endParaRPr>
          </a:p>
          <a:p>
            <a:pPr algn="l"/>
            <a:r>
              <a:rPr lang="fr-FR" sz="3200" b="0" i="1" u="none" strike="noStrike" dirty="0">
                <a:solidFill>
                  <a:srgbClr val="002060"/>
                </a:solidFill>
                <a:effectLst/>
                <a:latin typeface="sourcesanspro"/>
              </a:rPr>
              <a:t>Le demandeur, puis le défendeur, sont ensuite invités à exposer leurs prétentions.</a:t>
            </a:r>
          </a:p>
          <a:p>
            <a:pPr algn="l"/>
            <a:endParaRPr lang="fr-FR" sz="3200" b="0" i="1" u="none" strike="noStrike" dirty="0">
              <a:solidFill>
                <a:srgbClr val="002060"/>
              </a:solidFill>
              <a:effectLst/>
              <a:latin typeface="sourcesanspro"/>
            </a:endParaRPr>
          </a:p>
          <a:p>
            <a:pPr algn="l"/>
            <a:r>
              <a:rPr lang="fr-FR" sz="3200" b="0" i="1" u="none" strike="noStrike" dirty="0">
                <a:solidFill>
                  <a:srgbClr val="002060"/>
                </a:solidFill>
                <a:effectLst/>
                <a:latin typeface="sourcesanspro"/>
              </a:rPr>
              <a:t>Lorsque la juridiction s'estime éclairée, le président fait cesser les plaidoiries ou les observations présentées par les parties pour leur défense.</a:t>
            </a:r>
          </a:p>
          <a:p>
            <a:endParaRPr lang="fr-FR" dirty="0"/>
          </a:p>
          <a:p>
            <a:endParaRPr lang="fr-FR" dirty="0"/>
          </a:p>
        </p:txBody>
      </p:sp>
      <p:sp>
        <p:nvSpPr>
          <p:cNvPr id="3" name="Espace réservé du numéro de diapositive 2">
            <a:extLst>
              <a:ext uri="{FF2B5EF4-FFF2-40B4-BE49-F238E27FC236}">
                <a16:creationId xmlns:a16="http://schemas.microsoft.com/office/drawing/2014/main" id="{A9F00197-E42B-693D-A946-8CC88916632F}"/>
              </a:ext>
            </a:extLst>
          </p:cNvPr>
          <p:cNvSpPr>
            <a:spLocks noGrp="1"/>
          </p:cNvSpPr>
          <p:nvPr>
            <p:ph type="sldNum" sz="quarter" idx="12"/>
          </p:nvPr>
        </p:nvSpPr>
        <p:spPr/>
        <p:txBody>
          <a:bodyPr/>
          <a:lstStyle/>
          <a:p>
            <a:fld id="{36E9DB0E-FBB7-714D-9105-F2D1028291B7}" type="slidenum">
              <a:rPr lang="fr-FR" smtClean="0"/>
              <a:t>8</a:t>
            </a:fld>
            <a:endParaRPr lang="fr-FR"/>
          </a:p>
        </p:txBody>
      </p:sp>
    </p:spTree>
    <p:extLst>
      <p:ext uri="{BB962C8B-B14F-4D97-AF65-F5344CB8AC3E}">
        <p14:creationId xmlns:p14="http://schemas.microsoft.com/office/powerpoint/2010/main" val="36870998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82080CB5-F431-9C80-5D54-71C658F8D6F2}"/>
              </a:ext>
            </a:extLst>
          </p:cNvPr>
          <p:cNvSpPr>
            <a:spLocks noGrp="1"/>
          </p:cNvSpPr>
          <p:nvPr>
            <p:ph idx="1"/>
          </p:nvPr>
        </p:nvSpPr>
        <p:spPr>
          <a:xfrm>
            <a:off x="627993" y="1026839"/>
            <a:ext cx="10515600" cy="4351338"/>
          </a:xfrm>
        </p:spPr>
        <p:txBody>
          <a:bodyPr>
            <a:normAutofit fontScale="92500"/>
          </a:bodyPr>
          <a:lstStyle/>
          <a:p>
            <a:pPr marL="0" indent="0" algn="just">
              <a:buNone/>
            </a:pPr>
            <a:r>
              <a:rPr lang="fr-FR" sz="3600" dirty="0">
                <a:effectLst/>
                <a:latin typeface="Arial" panose="020B0604020202020204" pitchFamily="34" charset="0"/>
                <a:ea typeface="Calibri" panose="020F0502020204030204" pitchFamily="34" charset="0"/>
                <a:cs typeface="Arial" panose="020B0604020202020204" pitchFamily="34" charset="0"/>
              </a:rPr>
              <a:t>« </a:t>
            </a:r>
            <a:r>
              <a:rPr lang="fr-FR" sz="3600" i="1" dirty="0">
                <a:solidFill>
                  <a:srgbClr val="002060"/>
                </a:solidFill>
                <a:latin typeface="Arial" panose="020B0604020202020204" pitchFamily="34" charset="0"/>
                <a:ea typeface="Calibri" panose="020F0502020204030204" pitchFamily="34" charset="0"/>
                <a:cs typeface="Arial" panose="020B0604020202020204" pitchFamily="34" charset="0"/>
              </a:rPr>
              <a:t>S</a:t>
            </a:r>
            <a:r>
              <a:rPr lang="fr-FR" sz="3600" i="1" dirty="0">
                <a:solidFill>
                  <a:srgbClr val="002060"/>
                </a:solidFill>
                <a:effectLst/>
                <a:latin typeface="Arial" panose="020B0604020202020204" pitchFamily="34" charset="0"/>
                <a:ea typeface="Calibri" panose="020F0502020204030204" pitchFamily="34" charset="0"/>
                <a:cs typeface="Arial" panose="020B0604020202020204" pitchFamily="34" charset="0"/>
              </a:rPr>
              <a:t>i les parties ne peuvent pas s’accorder elles-mêmes […] l’État […] offre, dans le magistrat public, </a:t>
            </a:r>
            <a:r>
              <a:rPr lang="fr-FR" sz="3600" i="1" u="sng" dirty="0">
                <a:solidFill>
                  <a:srgbClr val="002060"/>
                </a:solidFill>
                <a:effectLst/>
                <a:latin typeface="Arial" panose="020B0604020202020204" pitchFamily="34" charset="0"/>
                <a:ea typeface="Calibri" panose="020F0502020204030204" pitchFamily="34" charset="0"/>
                <a:cs typeface="Arial" panose="020B0604020202020204" pitchFamily="34" charset="0"/>
              </a:rPr>
              <a:t>un arbitre éclairé et impartial dont la décision empêche les parties d’en venir aux mains</a:t>
            </a:r>
            <a:r>
              <a:rPr lang="fr-FR" sz="3600" i="1" dirty="0">
                <a:solidFill>
                  <a:srgbClr val="002060"/>
                </a:solidFill>
                <a:effectLst/>
                <a:latin typeface="Arial" panose="020B0604020202020204" pitchFamily="34" charset="0"/>
                <a:ea typeface="Calibri" panose="020F0502020204030204" pitchFamily="34" charset="0"/>
                <a:cs typeface="Arial" panose="020B0604020202020204" pitchFamily="34" charset="0"/>
              </a:rPr>
              <a:t>, et leur est certainement plus profitable qu’un litige prolongé, dont elles ne pourraient prévoir ni les suites ni le terme. L’arbitrage apparent de l’équité vaut encore mieux que le tumulte des passions</a:t>
            </a:r>
            <a:r>
              <a:rPr lang="fr-FR" sz="3600"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fr-FR" sz="3600" dirty="0">
                <a:effectLst/>
                <a:latin typeface="Arial" panose="020B0604020202020204" pitchFamily="34" charset="0"/>
                <a:ea typeface="Calibri" panose="020F0502020204030204" pitchFamily="34" charset="0"/>
                <a:cs typeface="Arial" panose="020B0604020202020204" pitchFamily="34" charset="0"/>
              </a:rPr>
              <a:t>»</a:t>
            </a:r>
            <a:r>
              <a:rPr lang="fr-FR" sz="3600" dirty="0">
                <a:effectLst/>
                <a:latin typeface="Arial" panose="020B0604020202020204" pitchFamily="34" charset="0"/>
                <a:cs typeface="Arial" panose="020B0604020202020204" pitchFamily="34" charset="0"/>
              </a:rPr>
              <a:t> </a:t>
            </a:r>
          </a:p>
          <a:p>
            <a:pPr marL="0" indent="0" algn="r">
              <a:buNone/>
            </a:pPr>
            <a:r>
              <a:rPr lang="fr-FR" sz="2200" dirty="0">
                <a:effectLst/>
                <a:latin typeface="Calibri" panose="020F0502020204030204" pitchFamily="34" charset="0"/>
                <a:ea typeface="Calibri" panose="020F0502020204030204" pitchFamily="34" charset="0"/>
                <a:cs typeface="Times New Roman" panose="02020603050405020304" pitchFamily="18" charset="0"/>
              </a:rPr>
              <a:t>Portalis, </a:t>
            </a:r>
            <a:r>
              <a:rPr lang="fr-FR" sz="2200" i="1" dirty="0">
                <a:effectLst/>
                <a:latin typeface="Calibri" panose="020F0502020204030204" pitchFamily="34" charset="0"/>
                <a:ea typeface="Calibri" panose="020F0502020204030204" pitchFamily="34" charset="0"/>
                <a:cs typeface="Times New Roman" panose="02020603050405020304" pitchFamily="18" charset="0"/>
              </a:rPr>
              <a:t>Discours préliminaire du premier projet de Code civil</a:t>
            </a:r>
            <a:r>
              <a:rPr lang="fr-FR" sz="2200" dirty="0">
                <a:effectLst/>
                <a:latin typeface="Calibri" panose="020F0502020204030204" pitchFamily="34" charset="0"/>
                <a:ea typeface="Calibri" panose="020F0502020204030204" pitchFamily="34" charset="0"/>
                <a:cs typeface="Times New Roman" panose="02020603050405020304" pitchFamily="18" charset="0"/>
              </a:rPr>
              <a:t>, 1801, </a:t>
            </a:r>
            <a:r>
              <a:rPr lang="fr-FR" sz="2200" dirty="0" err="1">
                <a:effectLst/>
                <a:latin typeface="Calibri" panose="020F0502020204030204" pitchFamily="34" charset="0"/>
                <a:ea typeface="Calibri" panose="020F0502020204030204" pitchFamily="34" charset="0"/>
                <a:cs typeface="Times New Roman" panose="02020603050405020304" pitchFamily="18" charset="0"/>
              </a:rPr>
              <a:t>Fenet</a:t>
            </a:r>
            <a:r>
              <a:rPr lang="fr-FR" sz="2200" dirty="0">
                <a:effectLst/>
                <a:latin typeface="Calibri" panose="020F0502020204030204" pitchFamily="34" charset="0"/>
                <a:ea typeface="Calibri" panose="020F0502020204030204" pitchFamily="34" charset="0"/>
                <a:cs typeface="Times New Roman" panose="02020603050405020304" pitchFamily="18" charset="0"/>
              </a:rPr>
              <a:t>, Tome1, p. 473</a:t>
            </a:r>
            <a:endParaRPr lang="fr-FR" sz="2200" dirty="0"/>
          </a:p>
        </p:txBody>
      </p:sp>
      <p:sp>
        <p:nvSpPr>
          <p:cNvPr id="2" name="Espace réservé du numéro de diapositive 1">
            <a:extLst>
              <a:ext uri="{FF2B5EF4-FFF2-40B4-BE49-F238E27FC236}">
                <a16:creationId xmlns:a16="http://schemas.microsoft.com/office/drawing/2014/main" id="{A388D1EC-5172-8762-C01F-E6EC0726A09F}"/>
              </a:ext>
            </a:extLst>
          </p:cNvPr>
          <p:cNvSpPr>
            <a:spLocks noGrp="1"/>
          </p:cNvSpPr>
          <p:nvPr>
            <p:ph type="sldNum" sz="quarter" idx="12"/>
          </p:nvPr>
        </p:nvSpPr>
        <p:spPr/>
        <p:txBody>
          <a:bodyPr/>
          <a:lstStyle/>
          <a:p>
            <a:fld id="{36E9DB0E-FBB7-714D-9105-F2D1028291B7}" type="slidenum">
              <a:rPr lang="fr-FR" smtClean="0"/>
              <a:t>9</a:t>
            </a:fld>
            <a:endParaRPr lang="fr-FR"/>
          </a:p>
        </p:txBody>
      </p:sp>
    </p:spTree>
    <p:extLst>
      <p:ext uri="{BB962C8B-B14F-4D97-AF65-F5344CB8AC3E}">
        <p14:creationId xmlns:p14="http://schemas.microsoft.com/office/powerpoint/2010/main" val="4248195651"/>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TotalTime>
  <Words>996</Words>
  <Application>Microsoft Macintosh PowerPoint</Application>
  <PresentationFormat>Grand écran</PresentationFormat>
  <Paragraphs>74</Paragraphs>
  <Slides>15</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15</vt:i4>
      </vt:variant>
    </vt:vector>
  </HeadingPairs>
  <TitlesOfParts>
    <vt:vector size="20" baseType="lpstr">
      <vt:lpstr>Arial</vt:lpstr>
      <vt:lpstr>Calibri</vt:lpstr>
      <vt:lpstr>Calibri Light</vt:lpstr>
      <vt:lpstr>sourcesanspro</vt:lpstr>
      <vt:lpstr>Thème Office</vt:lpstr>
      <vt:lpstr>DROIT JUDICIAIRE PRIVÉ</vt:lpstr>
      <vt:lpstr>Droit judiciaire privé ou Procédure civile ?  * Le droit de la procédure civile peut se définir comme   l’ensemble des règles qu’il y a lieu de respecter dans la conduite d’une instance (ou procès) devant une juridiction de l’ordre judiciaire qu’elle soit civile, commerciale ou sociale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Article 6.1 CEDH</vt:lpstr>
      <vt:lpstr>CEDH 19 mars 1997, Req. N° 18357/91, Aff. Hornsby c./ Grèce, § 40 : </vt:lpstr>
      <vt:lpstr>CEDH 1er octobre 1982, Req. n° 8692/79,  Aff. Piersack c. Belgique, § 30  </vt:lpstr>
      <vt:lpstr>CEDH 27 octobre 1993, Aff. Dombo Beheer c. Pays-Bas, Req. n° 14448/88, § 33</vt:lpstr>
      <vt:lpstr>LES SOURCES DU DROIT JUDICIAIRE PRIVÉ</vt:lpstr>
      <vt:lpstr>Décision 2014-438 QPC - 16 janvier 2015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Xavier Lagarde</dc:creator>
  <cp:lastModifiedBy>Xavier Lagarde</cp:lastModifiedBy>
  <cp:revision>8</cp:revision>
  <dcterms:created xsi:type="dcterms:W3CDTF">2025-01-30T17:30:15Z</dcterms:created>
  <dcterms:modified xsi:type="dcterms:W3CDTF">2025-01-31T11:56:51Z</dcterms:modified>
</cp:coreProperties>
</file>